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</p:sldMasterIdLst>
  <p:notesMasterIdLst>
    <p:notesMasterId r:id="rId100"/>
  </p:notesMasterIdLst>
  <p:handoutMasterIdLst>
    <p:handoutMasterId r:id="rId101"/>
  </p:handoutMasterIdLst>
  <p:sldIdLst>
    <p:sldId id="318" r:id="rId3"/>
    <p:sldId id="386" r:id="rId4"/>
    <p:sldId id="382" r:id="rId5"/>
    <p:sldId id="384" r:id="rId6"/>
    <p:sldId id="385" r:id="rId7"/>
    <p:sldId id="322" r:id="rId8"/>
    <p:sldId id="389" r:id="rId9"/>
    <p:sldId id="388" r:id="rId10"/>
    <p:sldId id="333" r:id="rId11"/>
    <p:sldId id="391" r:id="rId12"/>
    <p:sldId id="331" r:id="rId13"/>
    <p:sldId id="320" r:id="rId14"/>
    <p:sldId id="383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335" r:id="rId24"/>
    <p:sldId id="336" r:id="rId25"/>
    <p:sldId id="337" r:id="rId26"/>
    <p:sldId id="338" r:id="rId27"/>
    <p:sldId id="340" r:id="rId28"/>
    <p:sldId id="412" r:id="rId29"/>
    <p:sldId id="339" r:id="rId30"/>
    <p:sldId id="378" r:id="rId31"/>
    <p:sldId id="341" r:id="rId32"/>
    <p:sldId id="401" r:id="rId33"/>
    <p:sldId id="400" r:id="rId34"/>
    <p:sldId id="342" r:id="rId35"/>
    <p:sldId id="343" r:id="rId36"/>
    <p:sldId id="374" r:id="rId37"/>
    <p:sldId id="375" r:id="rId38"/>
    <p:sldId id="376" r:id="rId39"/>
    <p:sldId id="379" r:id="rId40"/>
    <p:sldId id="347" r:id="rId41"/>
    <p:sldId id="416" r:id="rId42"/>
    <p:sldId id="413" r:id="rId43"/>
    <p:sldId id="478" r:id="rId44"/>
    <p:sldId id="477" r:id="rId45"/>
    <p:sldId id="349" r:id="rId46"/>
    <p:sldId id="377" r:id="rId47"/>
    <p:sldId id="351" r:id="rId48"/>
    <p:sldId id="352" r:id="rId49"/>
    <p:sldId id="353" r:id="rId50"/>
    <p:sldId id="354" r:id="rId51"/>
    <p:sldId id="355" r:id="rId52"/>
    <p:sldId id="356" r:id="rId53"/>
    <p:sldId id="357" r:id="rId54"/>
    <p:sldId id="358" r:id="rId55"/>
    <p:sldId id="359" r:id="rId56"/>
    <p:sldId id="360" r:id="rId57"/>
    <p:sldId id="380" r:id="rId58"/>
    <p:sldId id="414" r:id="rId59"/>
    <p:sldId id="415" r:id="rId60"/>
    <p:sldId id="402" r:id="rId61"/>
    <p:sldId id="417" r:id="rId62"/>
    <p:sldId id="418" r:id="rId63"/>
    <p:sldId id="403" r:id="rId64"/>
    <p:sldId id="404" r:id="rId65"/>
    <p:sldId id="405" r:id="rId66"/>
    <p:sldId id="406" r:id="rId67"/>
    <p:sldId id="407" r:id="rId68"/>
    <p:sldId id="408" r:id="rId69"/>
    <p:sldId id="409" r:id="rId70"/>
    <p:sldId id="419" r:id="rId71"/>
    <p:sldId id="410" r:id="rId72"/>
    <p:sldId id="411" r:id="rId73"/>
    <p:sldId id="430" r:id="rId74"/>
    <p:sldId id="431" r:id="rId75"/>
    <p:sldId id="432" r:id="rId76"/>
    <p:sldId id="433" r:id="rId77"/>
    <p:sldId id="434" r:id="rId78"/>
    <p:sldId id="435" r:id="rId79"/>
    <p:sldId id="436" r:id="rId80"/>
    <p:sldId id="437" r:id="rId81"/>
    <p:sldId id="438" r:id="rId82"/>
    <p:sldId id="439" r:id="rId83"/>
    <p:sldId id="474" r:id="rId84"/>
    <p:sldId id="473" r:id="rId85"/>
    <p:sldId id="476" r:id="rId86"/>
    <p:sldId id="440" r:id="rId87"/>
    <p:sldId id="441" r:id="rId88"/>
    <p:sldId id="442" r:id="rId89"/>
    <p:sldId id="443" r:id="rId90"/>
    <p:sldId id="444" r:id="rId91"/>
    <p:sldId id="445" r:id="rId92"/>
    <p:sldId id="446" r:id="rId93"/>
    <p:sldId id="447" r:id="rId94"/>
    <p:sldId id="448" r:id="rId95"/>
    <p:sldId id="449" r:id="rId96"/>
    <p:sldId id="450" r:id="rId97"/>
    <p:sldId id="451" r:id="rId98"/>
    <p:sldId id="452" r:id="rId99"/>
  </p:sldIdLst>
  <p:sldSz cx="9144000" cy="6858000" type="screen4x3"/>
  <p:notesSz cx="6794500" cy="9906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47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334" y="-114"/>
      </p:cViewPr>
      <p:guideLst>
        <p:guide orient="horz" pos="3120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565E20-57F8-4C66-96DC-037B11A5021D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6687D10A-5FF5-4C63-B937-B7D998EAA865}">
      <dgm:prSet phldrT="[Texte]"/>
      <dgm:spPr/>
      <dgm:t>
        <a:bodyPr/>
        <a:lstStyle/>
        <a:p>
          <a:endParaRPr lang="fr-FR" dirty="0" smtClean="0"/>
        </a:p>
        <a:p>
          <a:r>
            <a:rPr lang="fr-FR" dirty="0" smtClean="0"/>
            <a:t>Etat initial</a:t>
          </a:r>
          <a:endParaRPr lang="fr-FR" dirty="0"/>
        </a:p>
      </dgm:t>
    </dgm:pt>
    <dgm:pt modelId="{548664AE-2DE3-4C4D-B32C-4EDA7ECCD86B}" type="parTrans" cxnId="{4CD742DE-2410-4A63-A013-E690FAC2C85F}">
      <dgm:prSet/>
      <dgm:spPr/>
      <dgm:t>
        <a:bodyPr/>
        <a:lstStyle/>
        <a:p>
          <a:endParaRPr lang="fr-FR"/>
        </a:p>
      </dgm:t>
    </dgm:pt>
    <dgm:pt modelId="{A4192227-8C6F-42F7-AB51-D04A25506BE6}" type="sibTrans" cxnId="{4CD742DE-2410-4A63-A013-E690FAC2C85F}">
      <dgm:prSet/>
      <dgm:spPr/>
      <dgm:t>
        <a:bodyPr/>
        <a:lstStyle/>
        <a:p>
          <a:endParaRPr lang="fr-FR"/>
        </a:p>
      </dgm:t>
    </dgm:pt>
    <dgm:pt modelId="{3E088E37-36BE-4B45-8DFA-EAA2880A45B7}">
      <dgm:prSet phldrT="[Texte]"/>
      <dgm:spPr/>
      <dgm:t>
        <a:bodyPr/>
        <a:lstStyle/>
        <a:p>
          <a:endParaRPr lang="fr-FR" dirty="0" smtClean="0"/>
        </a:p>
        <a:p>
          <a:r>
            <a:rPr lang="fr-FR" dirty="0" smtClean="0"/>
            <a:t>                        Séquence d’actions ? </a:t>
          </a:r>
        </a:p>
        <a:p>
          <a:r>
            <a:rPr lang="fr-FR" dirty="0" smtClean="0"/>
            <a:t>  </a:t>
          </a:r>
          <a:endParaRPr lang="fr-FR" dirty="0"/>
        </a:p>
      </dgm:t>
    </dgm:pt>
    <dgm:pt modelId="{8BCA01F4-8766-4C01-8EFA-D4A082EC2665}" type="parTrans" cxnId="{08B449E4-8F05-4359-BAB9-ECCDAB1D8334}">
      <dgm:prSet/>
      <dgm:spPr/>
      <dgm:t>
        <a:bodyPr/>
        <a:lstStyle/>
        <a:p>
          <a:endParaRPr lang="fr-FR"/>
        </a:p>
      </dgm:t>
    </dgm:pt>
    <dgm:pt modelId="{E2C863E2-D6DC-4752-B052-2D379E80A330}" type="sibTrans" cxnId="{08B449E4-8F05-4359-BAB9-ECCDAB1D8334}">
      <dgm:prSet/>
      <dgm:spPr/>
      <dgm:t>
        <a:bodyPr/>
        <a:lstStyle/>
        <a:p>
          <a:endParaRPr lang="fr-FR"/>
        </a:p>
      </dgm:t>
    </dgm:pt>
    <dgm:pt modelId="{26E4AF10-9CC1-4BDF-9F00-8F5B46E5E6C4}">
      <dgm:prSet phldrT="[Texte]"/>
      <dgm:spPr/>
      <dgm:t>
        <a:bodyPr/>
        <a:lstStyle/>
        <a:p>
          <a:r>
            <a:rPr lang="fr-FR" dirty="0" smtClean="0"/>
            <a:t>                                         </a:t>
          </a:r>
        </a:p>
        <a:p>
          <a:r>
            <a:rPr lang="fr-FR" dirty="0" smtClean="0"/>
            <a:t>                                                                       But à atteindre </a:t>
          </a:r>
          <a:endParaRPr lang="fr-FR" dirty="0"/>
        </a:p>
      </dgm:t>
    </dgm:pt>
    <dgm:pt modelId="{70AB9497-3986-4FF2-988C-BE0C478D5DCC}" type="parTrans" cxnId="{DF3E22C6-D56D-4FA8-935F-C88AD4EB9D32}">
      <dgm:prSet/>
      <dgm:spPr/>
      <dgm:t>
        <a:bodyPr/>
        <a:lstStyle/>
        <a:p>
          <a:endParaRPr lang="fr-FR"/>
        </a:p>
      </dgm:t>
    </dgm:pt>
    <dgm:pt modelId="{6F0897E3-8430-4D31-83FE-B49AF856F58D}" type="sibTrans" cxnId="{DF3E22C6-D56D-4FA8-935F-C88AD4EB9D32}">
      <dgm:prSet/>
      <dgm:spPr/>
      <dgm:t>
        <a:bodyPr/>
        <a:lstStyle/>
        <a:p>
          <a:endParaRPr lang="fr-FR"/>
        </a:p>
      </dgm:t>
    </dgm:pt>
    <dgm:pt modelId="{82E0B5E8-8EA3-46B8-9A58-4CC4EDC743D5}" type="pres">
      <dgm:prSet presAssocID="{2B565E20-57F8-4C66-96DC-037B11A5021D}" presName="arrowDiagram" presStyleCnt="0">
        <dgm:presLayoutVars>
          <dgm:chMax val="5"/>
          <dgm:dir/>
          <dgm:resizeHandles val="exact"/>
        </dgm:presLayoutVars>
      </dgm:prSet>
      <dgm:spPr/>
    </dgm:pt>
    <dgm:pt modelId="{9D85CD22-74FB-458D-864A-E7338EB94A0F}" type="pres">
      <dgm:prSet presAssocID="{2B565E20-57F8-4C66-96DC-037B11A5021D}" presName="arrow" presStyleLbl="bgShp" presStyleIdx="0" presStyleCnt="1" custLinFactNeighborX="9386" custLinFactNeighborY="-8731"/>
      <dgm:spPr/>
    </dgm:pt>
    <dgm:pt modelId="{4DC2EB2B-54F7-48D2-A438-D8823779F7FB}" type="pres">
      <dgm:prSet presAssocID="{2B565E20-57F8-4C66-96DC-037B11A5021D}" presName="arrowDiagram3" presStyleCnt="0"/>
      <dgm:spPr/>
    </dgm:pt>
    <dgm:pt modelId="{557AE595-3910-46DE-B175-9BF9DD803F31}" type="pres">
      <dgm:prSet presAssocID="{6687D10A-5FF5-4C63-B937-B7D998EAA865}" presName="bullet3a" presStyleLbl="node1" presStyleIdx="0" presStyleCnt="3" custLinFactX="-71982" custLinFactY="300000" custLinFactNeighborX="-100000" custLinFactNeighborY="368367"/>
      <dgm:spPr/>
    </dgm:pt>
    <dgm:pt modelId="{1CD5EAE9-D711-4178-9306-89B0CEF92279}" type="pres">
      <dgm:prSet presAssocID="{6687D10A-5FF5-4C63-B937-B7D998EAA865}" presName="textBox3a" presStyleLbl="revTx" presStyleIdx="0" presStyleCnt="3" custScaleX="225429" custScaleY="5013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9EA8095-B643-4715-B518-E300722F78D5}" type="pres">
      <dgm:prSet presAssocID="{3E088E37-36BE-4B45-8DFA-EAA2880A45B7}" presName="bullet3b" presStyleLbl="node1" presStyleIdx="1" presStyleCnt="3" custScaleY="621751" custLinFactX="-800000" custLinFactNeighborX="-808815" custLinFactNeighborY="-49250"/>
      <dgm:spPr>
        <a:prstGeom prst="star12">
          <a:avLst/>
        </a:prstGeom>
        <a:noFill/>
        <a:ln>
          <a:noFill/>
        </a:ln>
      </dgm:spPr>
    </dgm:pt>
    <dgm:pt modelId="{2FDED81E-6B55-4271-8A4B-2ED62ECF73F3}" type="pres">
      <dgm:prSet presAssocID="{3E088E37-36BE-4B45-8DFA-EAA2880A45B7}" presName="textBox3b" presStyleLbl="revTx" presStyleIdx="1" presStyleCnt="3" custAng="20492667" custScaleX="268801" custScaleY="13948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451A70F-0268-4410-BEB8-16D4C6B8D6F4}" type="pres">
      <dgm:prSet presAssocID="{26E4AF10-9CC1-4BDF-9F00-8F5B46E5E6C4}" presName="bullet3c" presStyleLbl="node1" presStyleIdx="2" presStyleCnt="3" custLinFactX="302660" custLinFactY="-13550" custLinFactNeighborX="400000" custLinFactNeighborY="-100000"/>
      <dgm:spPr/>
    </dgm:pt>
    <dgm:pt modelId="{C07BFD2F-62AD-4630-B437-EA1E5AAFA7F6}" type="pres">
      <dgm:prSet presAssocID="{26E4AF10-9CC1-4BDF-9F00-8F5B46E5E6C4}" presName="textBox3c" presStyleLbl="revTx" presStyleIdx="2" presStyleCnt="3" custScaleX="408780" custScaleY="1350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CD742DE-2410-4A63-A013-E690FAC2C85F}" srcId="{2B565E20-57F8-4C66-96DC-037B11A5021D}" destId="{6687D10A-5FF5-4C63-B937-B7D998EAA865}" srcOrd="0" destOrd="0" parTransId="{548664AE-2DE3-4C4D-B32C-4EDA7ECCD86B}" sibTransId="{A4192227-8C6F-42F7-AB51-D04A25506BE6}"/>
    <dgm:cxn modelId="{DF3E22C6-D56D-4FA8-935F-C88AD4EB9D32}" srcId="{2B565E20-57F8-4C66-96DC-037B11A5021D}" destId="{26E4AF10-9CC1-4BDF-9F00-8F5B46E5E6C4}" srcOrd="2" destOrd="0" parTransId="{70AB9497-3986-4FF2-988C-BE0C478D5DCC}" sibTransId="{6F0897E3-8430-4D31-83FE-B49AF856F58D}"/>
    <dgm:cxn modelId="{DFCAA383-5874-4F2E-B933-95749759F938}" type="presOf" srcId="{26E4AF10-9CC1-4BDF-9F00-8F5B46E5E6C4}" destId="{C07BFD2F-62AD-4630-B437-EA1E5AAFA7F6}" srcOrd="0" destOrd="0" presId="urn:microsoft.com/office/officeart/2005/8/layout/arrow2"/>
    <dgm:cxn modelId="{FED38B7B-583D-4D56-A4C9-B30531844EEA}" type="presOf" srcId="{6687D10A-5FF5-4C63-B937-B7D998EAA865}" destId="{1CD5EAE9-D711-4178-9306-89B0CEF92279}" srcOrd="0" destOrd="0" presId="urn:microsoft.com/office/officeart/2005/8/layout/arrow2"/>
    <dgm:cxn modelId="{287C81D0-2A4F-45BF-B4E3-4114AAE7D117}" type="presOf" srcId="{3E088E37-36BE-4B45-8DFA-EAA2880A45B7}" destId="{2FDED81E-6B55-4271-8A4B-2ED62ECF73F3}" srcOrd="0" destOrd="0" presId="urn:microsoft.com/office/officeart/2005/8/layout/arrow2"/>
    <dgm:cxn modelId="{CF92C6D7-9DCB-4320-9EA9-415D74A45AE5}" type="presOf" srcId="{2B565E20-57F8-4C66-96DC-037B11A5021D}" destId="{82E0B5E8-8EA3-46B8-9A58-4CC4EDC743D5}" srcOrd="0" destOrd="0" presId="urn:microsoft.com/office/officeart/2005/8/layout/arrow2"/>
    <dgm:cxn modelId="{08B449E4-8F05-4359-BAB9-ECCDAB1D8334}" srcId="{2B565E20-57F8-4C66-96DC-037B11A5021D}" destId="{3E088E37-36BE-4B45-8DFA-EAA2880A45B7}" srcOrd="1" destOrd="0" parTransId="{8BCA01F4-8766-4C01-8EFA-D4A082EC2665}" sibTransId="{E2C863E2-D6DC-4752-B052-2D379E80A330}"/>
    <dgm:cxn modelId="{AEE0984B-9509-4EF3-8D9D-8882C19E2655}" type="presParOf" srcId="{82E0B5E8-8EA3-46B8-9A58-4CC4EDC743D5}" destId="{9D85CD22-74FB-458D-864A-E7338EB94A0F}" srcOrd="0" destOrd="0" presId="urn:microsoft.com/office/officeart/2005/8/layout/arrow2"/>
    <dgm:cxn modelId="{8B35C198-5EBB-437B-B22A-AA4AC4C679ED}" type="presParOf" srcId="{82E0B5E8-8EA3-46B8-9A58-4CC4EDC743D5}" destId="{4DC2EB2B-54F7-48D2-A438-D8823779F7FB}" srcOrd="1" destOrd="0" presId="urn:microsoft.com/office/officeart/2005/8/layout/arrow2"/>
    <dgm:cxn modelId="{AE445388-E37C-4F8F-AE54-238E88AC4B26}" type="presParOf" srcId="{4DC2EB2B-54F7-48D2-A438-D8823779F7FB}" destId="{557AE595-3910-46DE-B175-9BF9DD803F31}" srcOrd="0" destOrd="0" presId="urn:microsoft.com/office/officeart/2005/8/layout/arrow2"/>
    <dgm:cxn modelId="{9F218ECD-FAE4-4DE4-A83B-BFE5CA1CC017}" type="presParOf" srcId="{4DC2EB2B-54F7-48D2-A438-D8823779F7FB}" destId="{1CD5EAE9-D711-4178-9306-89B0CEF92279}" srcOrd="1" destOrd="0" presId="urn:microsoft.com/office/officeart/2005/8/layout/arrow2"/>
    <dgm:cxn modelId="{7F0536C7-3262-4643-B387-573BA89E4AFC}" type="presParOf" srcId="{4DC2EB2B-54F7-48D2-A438-D8823779F7FB}" destId="{B9EA8095-B643-4715-B518-E300722F78D5}" srcOrd="2" destOrd="0" presId="urn:microsoft.com/office/officeart/2005/8/layout/arrow2"/>
    <dgm:cxn modelId="{9701237E-1A44-4E8F-95BA-AF982480D5C3}" type="presParOf" srcId="{4DC2EB2B-54F7-48D2-A438-D8823779F7FB}" destId="{2FDED81E-6B55-4271-8A4B-2ED62ECF73F3}" srcOrd="3" destOrd="0" presId="urn:microsoft.com/office/officeart/2005/8/layout/arrow2"/>
    <dgm:cxn modelId="{88C3DEEC-BBD6-4B8E-8F2E-1EB464D9CADD}" type="presParOf" srcId="{4DC2EB2B-54F7-48D2-A438-D8823779F7FB}" destId="{D451A70F-0268-4410-BEB8-16D4C6B8D6F4}" srcOrd="4" destOrd="0" presId="urn:microsoft.com/office/officeart/2005/8/layout/arrow2"/>
    <dgm:cxn modelId="{C78CCF5F-DA99-4DB7-A774-9CF415606AA9}" type="presParOf" srcId="{4DC2EB2B-54F7-48D2-A438-D8823779F7FB}" destId="{C07BFD2F-62AD-4630-B437-EA1E5AAFA7F6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9" tIns="45504" rIns="91009" bIns="4550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9" tIns="45504" rIns="91009" bIns="4550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9" tIns="45504" rIns="91009" bIns="4550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9" tIns="45504" rIns="91009" bIns="4550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764D24F-3A0F-4C60-BEFC-4988198B60B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416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9" tIns="45504" rIns="91009" bIns="4550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9" tIns="45504" rIns="91009" bIns="4550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9" tIns="45504" rIns="91009" bIns="455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9" tIns="45504" rIns="91009" bIns="4550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9" tIns="45504" rIns="91009" bIns="4550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915B3F-BF3C-4016-B82B-08B4C874121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426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915B3F-BF3C-4016-B82B-08B4C874121F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133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915B3F-BF3C-4016-B82B-08B4C874121F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631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915B3F-BF3C-4016-B82B-08B4C874121F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036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915B3F-BF3C-4016-B82B-08B4C874121F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668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915B3F-BF3C-4016-B82B-08B4C874121F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37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fr-FR" sz="2400"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fr-FR" sz="2400"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/>
              <a:ahLst/>
              <a:cxnLst>
                <a:cxn ang="0">
                  <a:pos x="1000" y="1000"/>
                </a:cxn>
                <a:cxn ang="0">
                  <a:pos x="0" y="1000"/>
                </a:cxn>
                <a:cxn ang="0">
                  <a:pos x="0" y="0"/>
                </a:cxn>
                <a:cxn ang="0">
                  <a:pos x="1000" y="0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" y="0"/>
                </a:cxn>
                <a:cxn ang="0">
                  <a:pos x="1000" y="1000"/>
                </a:cxn>
                <a:cxn ang="0">
                  <a:pos x="0" y="1000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215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2151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51E30-9C1A-41FF-BCF6-FEB160FC950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E78F7-5F64-4FA1-820A-5235B23C681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0F7FA-DD0B-4DB0-9654-AC490CEE98D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F16A0-4EE9-4729-B9C3-D0E9922936C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D821E-6895-4FC6-8BB0-BF16E2A1F5A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F61CC-FBE1-473A-9B81-D8A6D6D28BE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A5261E-7A36-42F3-A3DF-D86E1283F21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BCBC8-50A9-4511-87A6-E7FBCAF6A9A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C5631-5069-4C56-ABAC-1364E012468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35824-7FC6-401E-BB85-D37C06F961D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94AD1-B987-41E6-94C8-760AC913548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CE387-51BE-4DC4-8D46-663086381FC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4257B-B362-416E-8534-C5D038672CF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787A0-87C4-448E-8A92-7FA28CDD6A3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AA1B1-1572-4C72-9B78-C79555AD2B4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03DEA-7A52-4507-8AAC-DC3A6C2C4AC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E7FCE-3E27-47C9-9C42-D3C224A6051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F1B7D-05A5-45FF-9574-0A4133D1D5D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42E79-E695-44F7-828D-697AAE09B2E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5176D-194E-4892-BCFD-8F646C98E5F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906A2-B41B-468A-AC99-EF34537B67E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595A9-327E-49A5-B29E-F6B0E6E4848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fr-FR" sz="2400">
              <a:latin typeface="Times New Roman" pitchFamily="18" charset="0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fr-FR" sz="2400"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  <p:sp>
        <p:nvSpPr>
          <p:cNvPr id="204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30806CBF-BBD2-461D-BEFF-79A8A921150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20489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0490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fr-FR" sz="2400">
              <a:latin typeface="Times New Roman" pitchFamily="18" charset="0"/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fr-FR" sz="2400">
              <a:latin typeface="Times New Roman" pitchFamily="18" charset="0"/>
            </a:endParaRP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  <p:sp>
        <p:nvSpPr>
          <p:cNvPr id="450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3871E599-E972-4E3E-860F-895516E2E64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45065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5066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2EE422-0C66-415C-B250-55A32EA79070}" type="slidenum">
              <a:rPr lang="fr-FR" smtClean="0"/>
              <a:pPr/>
              <a:t>1</a:t>
            </a:fld>
            <a:endParaRPr lang="fr-FR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Résolution</a:t>
            </a:r>
            <a:r>
              <a:rPr lang="en-US" dirty="0" smtClean="0"/>
              <a:t> de </a:t>
            </a:r>
            <a:r>
              <a:rPr lang="en-US" dirty="0" err="1" smtClean="0"/>
              <a:t>problème</a:t>
            </a:r>
            <a:endParaRPr lang="en-US" dirty="0" smtClean="0"/>
          </a:p>
        </p:txBody>
      </p:sp>
      <p:sp>
        <p:nvSpPr>
          <p:cNvPr id="4101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sz="2000" dirty="0" smtClean="0"/>
              <a:t>2I013 : </a:t>
            </a:r>
            <a:r>
              <a:rPr lang="en-US" sz="2000" dirty="0" err="1" smtClean="0"/>
              <a:t>Jeu</a:t>
            </a:r>
            <a:r>
              <a:rPr lang="en-US" sz="2000" dirty="0" smtClean="0"/>
              <a:t> à 2 </a:t>
            </a:r>
            <a:r>
              <a:rPr lang="en-US" sz="2000" dirty="0" err="1" smtClean="0"/>
              <a:t>joueurs</a:t>
            </a:r>
            <a:endParaRPr lang="en-US" sz="2000" dirty="0" smtClean="0"/>
          </a:p>
          <a:p>
            <a:pPr algn="ctr" eaLnBrk="1" hangingPunct="1"/>
            <a:r>
              <a:rPr lang="en-US" sz="2000" dirty="0" err="1" smtClean="0"/>
              <a:t>Cours</a:t>
            </a:r>
            <a:r>
              <a:rPr lang="en-US" sz="2000" dirty="0" smtClean="0"/>
              <a:t> 2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1C40C6-E8DA-4C36-B53B-A4A2AA3BB005}" type="slidenum">
              <a:rPr lang="fr-FR" smtClean="0"/>
              <a:pPr/>
              <a:t>10</a:t>
            </a:fld>
            <a:endParaRPr lang="fr-FR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Exemple</a:t>
            </a:r>
            <a:r>
              <a:rPr lang="en-US" sz="3600" dirty="0" smtClean="0"/>
              <a:t> de </a:t>
            </a:r>
            <a:r>
              <a:rPr lang="en-US" sz="3600" dirty="0" err="1" smtClean="0"/>
              <a:t>problème</a:t>
            </a:r>
            <a:r>
              <a:rPr lang="en-US" sz="3600" dirty="0" smtClean="0"/>
              <a:t>: </a:t>
            </a:r>
            <a:r>
              <a:rPr lang="en-US" sz="3600" dirty="0" err="1" smtClean="0"/>
              <a:t>L’aspirateur</a:t>
            </a:r>
            <a:endParaRPr lang="en-US" sz="3600" dirty="0" smtClean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343400"/>
            <a:ext cx="8229600" cy="2087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endParaRPr lang="en-US" sz="1800" u="sng" dirty="0" smtClean="0">
              <a:solidFill>
                <a:srgbClr val="CC00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u="sng" dirty="0" err="1" smtClean="0">
                <a:solidFill>
                  <a:srgbClr val="CC0099"/>
                </a:solidFill>
              </a:rPr>
              <a:t>états</a:t>
            </a:r>
            <a:r>
              <a:rPr lang="en-US" sz="1800" u="sng" dirty="0" smtClean="0">
                <a:solidFill>
                  <a:srgbClr val="CC0099"/>
                </a:solidFill>
              </a:rPr>
              <a:t>?</a:t>
            </a:r>
            <a:r>
              <a:rPr lang="en-US" sz="1800" dirty="0" smtClean="0">
                <a:solidFill>
                  <a:srgbClr val="CC0099"/>
                </a:solidFill>
              </a:rPr>
              <a:t> </a:t>
            </a:r>
            <a:endParaRPr lang="en-US" sz="1800" u="sng" dirty="0" smtClean="0">
              <a:solidFill>
                <a:srgbClr val="CC00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u="sng" dirty="0" smtClean="0">
                <a:solidFill>
                  <a:srgbClr val="CC0099"/>
                </a:solidFill>
              </a:rPr>
              <a:t>actions?</a:t>
            </a:r>
            <a:r>
              <a:rPr lang="en-US" sz="1800" dirty="0" smtClean="0">
                <a:solidFill>
                  <a:srgbClr val="CC0099"/>
                </a:solidFill>
              </a:rPr>
              <a:t> </a:t>
            </a:r>
            <a:endParaRPr lang="en-US" sz="1800" u="sng" dirty="0" smtClean="0">
              <a:solidFill>
                <a:srgbClr val="CC00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u="sng" dirty="0" smtClean="0">
                <a:solidFill>
                  <a:srgbClr val="CC0099"/>
                </a:solidFill>
              </a:rPr>
              <a:t>Test de but?</a:t>
            </a:r>
            <a:r>
              <a:rPr lang="en-US" sz="1800" dirty="0" smtClean="0">
                <a:solidFill>
                  <a:srgbClr val="CC0099"/>
                </a:solidFill>
              </a:rPr>
              <a:t> </a:t>
            </a:r>
            <a:endParaRPr lang="en-US" sz="1800" u="sng" dirty="0" smtClean="0">
              <a:solidFill>
                <a:srgbClr val="CC00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u="sng" dirty="0" err="1" smtClean="0">
                <a:solidFill>
                  <a:srgbClr val="CC0099"/>
                </a:solidFill>
              </a:rPr>
              <a:t>Coût</a:t>
            </a:r>
            <a:r>
              <a:rPr lang="en-US" sz="1800" u="sng" dirty="0" smtClean="0">
                <a:solidFill>
                  <a:srgbClr val="CC0099"/>
                </a:solidFill>
              </a:rPr>
              <a:t> de </a:t>
            </a:r>
            <a:r>
              <a:rPr lang="en-US" sz="1800" u="sng" dirty="0" err="1" smtClean="0">
                <a:solidFill>
                  <a:srgbClr val="CC0099"/>
                </a:solidFill>
              </a:rPr>
              <a:t>chemin</a:t>
            </a:r>
            <a:r>
              <a:rPr lang="en-US" sz="1800" u="sng" dirty="0" smtClean="0">
                <a:solidFill>
                  <a:srgbClr val="CC0099"/>
                </a:solidFill>
              </a:rPr>
              <a:t>?</a:t>
            </a:r>
            <a:r>
              <a:rPr lang="en-US" sz="1800" dirty="0" smtClean="0">
                <a:solidFill>
                  <a:srgbClr val="CC0099"/>
                </a:solidFill>
              </a:rPr>
              <a:t> </a:t>
            </a:r>
            <a:endParaRPr lang="en-US" sz="1800" dirty="0" smtClean="0"/>
          </a:p>
        </p:txBody>
      </p:sp>
      <p:pic>
        <p:nvPicPr>
          <p:cNvPr id="9" name="Picture 4" descr="vacuum2-environ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2286000"/>
            <a:ext cx="24574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1C40C6-E8DA-4C36-B53B-A4A2AA3BB005}" type="slidenum">
              <a:rPr lang="fr-FR" smtClean="0"/>
              <a:pPr/>
              <a:t>11</a:t>
            </a:fld>
            <a:endParaRPr lang="fr-FR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Exemple</a:t>
            </a:r>
            <a:r>
              <a:rPr lang="en-US" sz="3600" dirty="0" smtClean="0"/>
              <a:t> de </a:t>
            </a:r>
            <a:r>
              <a:rPr lang="en-US" sz="3600" dirty="0" err="1" smtClean="0"/>
              <a:t>problème</a:t>
            </a:r>
            <a:r>
              <a:rPr lang="en-US" sz="3600" dirty="0" smtClean="0"/>
              <a:t>: </a:t>
            </a:r>
            <a:r>
              <a:rPr lang="en-US" sz="3600" dirty="0" err="1" smtClean="0"/>
              <a:t>L’aspirateur</a:t>
            </a:r>
            <a:endParaRPr lang="en-US" sz="3600" dirty="0" smtClean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343400"/>
            <a:ext cx="8229600" cy="2087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endParaRPr lang="en-US" sz="1800" u="sng" dirty="0" smtClean="0">
              <a:solidFill>
                <a:srgbClr val="CC00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u="sng" dirty="0" err="1" smtClean="0">
                <a:solidFill>
                  <a:srgbClr val="CC0099"/>
                </a:solidFill>
              </a:rPr>
              <a:t>états</a:t>
            </a:r>
            <a:r>
              <a:rPr lang="en-US" sz="1800" u="sng" dirty="0" smtClean="0">
                <a:solidFill>
                  <a:srgbClr val="CC0099"/>
                </a:solidFill>
              </a:rPr>
              <a:t>?</a:t>
            </a:r>
            <a:r>
              <a:rPr lang="en-US" sz="1800" dirty="0" smtClean="0">
                <a:solidFill>
                  <a:srgbClr val="CC0099"/>
                </a:solidFill>
              </a:rPr>
              <a:t> </a:t>
            </a:r>
            <a:r>
              <a:rPr lang="en-US" sz="1800" dirty="0" err="1" smtClean="0"/>
              <a:t>Présence</a:t>
            </a:r>
            <a:r>
              <a:rPr lang="en-US" sz="1800" dirty="0" smtClean="0"/>
              <a:t> de </a:t>
            </a:r>
            <a:r>
              <a:rPr lang="en-US" sz="1800" dirty="0" err="1" smtClean="0"/>
              <a:t>poussière</a:t>
            </a:r>
            <a:r>
              <a:rPr lang="en-US" sz="1800" dirty="0" smtClean="0"/>
              <a:t> et emplacement du robot</a:t>
            </a:r>
            <a:endParaRPr lang="en-US" sz="1800" u="sng" dirty="0" smtClean="0">
              <a:solidFill>
                <a:srgbClr val="CC00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u="sng" dirty="0" smtClean="0">
                <a:solidFill>
                  <a:srgbClr val="CC0099"/>
                </a:solidFill>
              </a:rPr>
              <a:t>actions?</a:t>
            </a:r>
            <a:r>
              <a:rPr lang="en-US" sz="1800" dirty="0" smtClean="0">
                <a:solidFill>
                  <a:srgbClr val="CC0099"/>
                </a:solidFill>
              </a:rPr>
              <a:t> </a:t>
            </a:r>
            <a:r>
              <a:rPr lang="en-US" sz="1800" i="1" dirty="0" smtClean="0"/>
              <a:t>Gauche (L), </a:t>
            </a:r>
            <a:r>
              <a:rPr lang="en-US" sz="1800" i="1" dirty="0" err="1" smtClean="0"/>
              <a:t>Droite</a:t>
            </a:r>
            <a:r>
              <a:rPr lang="en-US" sz="1800" i="1" dirty="0" smtClean="0"/>
              <a:t> (R), Aspirer (S)</a:t>
            </a:r>
            <a:endParaRPr lang="en-US" sz="1800" u="sng" dirty="0" smtClean="0">
              <a:solidFill>
                <a:srgbClr val="CC00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u="sng" dirty="0" smtClean="0">
                <a:solidFill>
                  <a:srgbClr val="CC0099"/>
                </a:solidFill>
              </a:rPr>
              <a:t>Test de but?</a:t>
            </a:r>
            <a:r>
              <a:rPr lang="en-US" sz="1800" dirty="0" smtClean="0">
                <a:solidFill>
                  <a:srgbClr val="CC0099"/>
                </a:solidFill>
              </a:rPr>
              <a:t> </a:t>
            </a:r>
            <a:r>
              <a:rPr lang="en-US" sz="1800" dirty="0" smtClean="0"/>
              <a:t>Plus de </a:t>
            </a:r>
            <a:r>
              <a:rPr lang="en-US" sz="1800" dirty="0" err="1" smtClean="0"/>
              <a:t>poussière</a:t>
            </a:r>
            <a:r>
              <a:rPr lang="en-US" sz="1800" dirty="0" smtClean="0"/>
              <a:t> </a:t>
            </a:r>
            <a:r>
              <a:rPr lang="en-US" sz="1800" dirty="0" err="1" smtClean="0"/>
              <a:t>nulle</a:t>
            </a:r>
            <a:r>
              <a:rPr lang="en-US" sz="1800" dirty="0" smtClean="0"/>
              <a:t> part</a:t>
            </a:r>
            <a:endParaRPr lang="en-US" sz="1800" u="sng" dirty="0" smtClean="0">
              <a:solidFill>
                <a:srgbClr val="CC00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u="sng" dirty="0" err="1" smtClean="0">
                <a:solidFill>
                  <a:srgbClr val="CC0099"/>
                </a:solidFill>
              </a:rPr>
              <a:t>Coût</a:t>
            </a:r>
            <a:r>
              <a:rPr lang="en-US" sz="1800" u="sng" dirty="0" smtClean="0">
                <a:solidFill>
                  <a:srgbClr val="CC0099"/>
                </a:solidFill>
              </a:rPr>
              <a:t> de </a:t>
            </a:r>
            <a:r>
              <a:rPr lang="en-US" sz="1800" u="sng" dirty="0" err="1" smtClean="0">
                <a:solidFill>
                  <a:srgbClr val="CC0099"/>
                </a:solidFill>
              </a:rPr>
              <a:t>chemin</a:t>
            </a:r>
            <a:r>
              <a:rPr lang="en-US" sz="1800" u="sng" dirty="0" smtClean="0">
                <a:solidFill>
                  <a:srgbClr val="CC0099"/>
                </a:solidFill>
              </a:rPr>
              <a:t>?</a:t>
            </a:r>
            <a:r>
              <a:rPr lang="en-US" sz="1800" dirty="0" smtClean="0">
                <a:solidFill>
                  <a:srgbClr val="CC0099"/>
                </a:solidFill>
              </a:rPr>
              <a:t> </a:t>
            </a:r>
            <a:r>
              <a:rPr lang="en-US" sz="1800" dirty="0" err="1" smtClean="0"/>
              <a:t>Nombre</a:t>
            </a:r>
            <a:r>
              <a:rPr lang="en-US" sz="1800" dirty="0" smtClean="0"/>
              <a:t> </a:t>
            </a:r>
            <a:r>
              <a:rPr lang="en-US" sz="1800" dirty="0" err="1" smtClean="0"/>
              <a:t>d’actions</a:t>
            </a:r>
            <a:endParaRPr lang="en-US" sz="1800" dirty="0" smtClean="0"/>
          </a:p>
        </p:txBody>
      </p:sp>
      <p:pic>
        <p:nvPicPr>
          <p:cNvPr id="9222" name="Picture 4" descr="vacuum2-path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600200"/>
            <a:ext cx="57054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A5907A-CC74-4AB1-BFDD-EF564084023C}" type="slidenum">
              <a:rPr lang="fr-FR" smtClean="0"/>
              <a:pPr/>
              <a:t>12</a:t>
            </a:fld>
            <a:endParaRPr lang="fr-FR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Agent pour la </a:t>
            </a:r>
            <a:r>
              <a:rPr lang="en-US" dirty="0" err="1" smtClean="0"/>
              <a:t>résolution</a:t>
            </a:r>
            <a:r>
              <a:rPr lang="en-US" dirty="0" smtClean="0"/>
              <a:t> de </a:t>
            </a:r>
            <a:r>
              <a:rPr lang="en-US" dirty="0" err="1" smtClean="0"/>
              <a:t>problème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38200" y="1676400"/>
            <a:ext cx="7543800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endParaRPr lang="fr-FR" altLang="fr-FR" dirty="0" smtClean="0"/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r>
              <a:rPr lang="fr-FR" altLang="fr-FR" dirty="0" smtClean="0"/>
              <a:t> IA =&gt; construire des agents « intelligents » permettant de résoudre un ou plusieurs problèmes </a:t>
            </a:r>
          </a:p>
          <a:p>
            <a:pPr eaLnBrk="1" hangingPunct="1">
              <a:lnSpc>
                <a:spcPct val="80000"/>
              </a:lnSpc>
            </a:pPr>
            <a:endParaRPr lang="fr-FR" altLang="fr-FR" dirty="0" smtClean="0"/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r>
              <a:rPr lang="fr-FR" altLang="fr-FR" dirty="0" smtClean="0"/>
              <a:t>Un </a:t>
            </a:r>
            <a:r>
              <a:rPr lang="fr-FR" altLang="fr-FR" dirty="0" smtClean="0">
                <a:solidFill>
                  <a:srgbClr val="FF0000"/>
                </a:solidFill>
              </a:rPr>
              <a:t>agent</a:t>
            </a:r>
            <a:r>
              <a:rPr lang="fr-FR" altLang="fr-FR" dirty="0" smtClean="0"/>
              <a:t> est une entité qui perçoit et qui agit</a:t>
            </a:r>
          </a:p>
          <a:p>
            <a:pPr eaLnBrk="1" hangingPunct="1">
              <a:lnSpc>
                <a:spcPct val="80000"/>
              </a:lnSpc>
            </a:pPr>
            <a:r>
              <a:rPr lang="fr-FR" altLang="fr-FR" dirty="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fr-FR" altLang="fr-FR" dirty="0"/>
              <a:t> </a:t>
            </a:r>
            <a:endParaRPr lang="fr-FR" altLang="fr-FR" dirty="0" smtClean="0"/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endParaRPr lang="fr-FR" altLang="fr-FR" dirty="0" smtClean="0"/>
          </a:p>
        </p:txBody>
      </p:sp>
      <p:pic>
        <p:nvPicPr>
          <p:cNvPr id="7" name="Picture 4" descr="agent-environ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971800"/>
            <a:ext cx="37338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990600" y="5029200"/>
            <a:ext cx="7391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fr-FR" altLang="fr-FR" dirty="0" smtClean="0"/>
              <a:t> Le programme </a:t>
            </a:r>
            <a:r>
              <a:rPr lang="fr-FR" altLang="fr-FR" dirty="0" smtClean="0">
                <a:solidFill>
                  <a:srgbClr val="FF0000"/>
                </a:solidFill>
              </a:rPr>
              <a:t>agent</a:t>
            </a:r>
            <a:r>
              <a:rPr lang="fr-FR" altLang="fr-FR" dirty="0" smtClean="0"/>
              <a:t> s’exécute sur une architecture physique</a:t>
            </a:r>
            <a:endParaRPr lang="fr-FR" altLang="fr-FR" i="1" dirty="0" smtClean="0"/>
          </a:p>
          <a:p>
            <a:pPr eaLnBrk="1" hangingPunct="1"/>
            <a:endParaRPr lang="fr-FR" altLang="fr-FR" dirty="0" smtClean="0"/>
          </a:p>
          <a:p>
            <a:pPr eaLnBrk="1" hangingPunct="1">
              <a:buFont typeface="Arial" pitchFamily="34" charset="0"/>
              <a:buChar char="•"/>
            </a:pPr>
            <a:r>
              <a:rPr lang="fr-FR" altLang="fr-FR" dirty="0" smtClean="0"/>
              <a:t> agent = architecture + programme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Agents pour la résolution de problème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4CE387-51BE-4DC4-8D46-663086381FC2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  <p:sp>
        <p:nvSpPr>
          <p:cNvPr id="1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752600"/>
            <a:ext cx="77724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r>
              <a:rPr lang="fr-FR" altLang="fr-FR" sz="2000" dirty="0" smtClean="0"/>
              <a:t>De façon abstraite un agent est une fonction de l’espace des historiques de perceptions dans l’espace des actions: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fr-FR" altLang="fr-FR" sz="2000" dirty="0" smtClean="0"/>
              <a:t>	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fr-FR" altLang="fr-FR" sz="2000" dirty="0" smtClean="0"/>
              <a:t> 		[</a:t>
            </a:r>
            <a:r>
              <a:rPr lang="fr-FR" altLang="fr-FR" sz="2000" i="1" dirty="0" smtClean="0"/>
              <a:t>f</a:t>
            </a:r>
            <a:r>
              <a:rPr lang="fr-FR" altLang="fr-FR" sz="2000" dirty="0" smtClean="0"/>
              <a:t>: </a:t>
            </a:r>
            <a:r>
              <a:rPr lang="fr-FR" altLang="fr-FR" sz="2000" dirty="0" smtClean="0">
                <a:latin typeface="Monotype Corsiva" pitchFamily="66" charset="0"/>
              </a:rPr>
              <a:t>P*</a:t>
            </a:r>
            <a:r>
              <a:rPr lang="fr-FR" altLang="fr-FR" sz="2000" dirty="0" smtClean="0"/>
              <a:t> </a:t>
            </a:r>
            <a:r>
              <a:rPr lang="fr-FR" altLang="fr-FR" sz="2000" dirty="0" smtClean="0">
                <a:sym typeface="Wingdings" pitchFamily="2" charset="2"/>
              </a:rPr>
              <a:t></a:t>
            </a:r>
            <a:r>
              <a:rPr lang="fr-FR" altLang="fr-FR" sz="2000" dirty="0" smtClean="0"/>
              <a:t> </a:t>
            </a:r>
            <a:r>
              <a:rPr lang="fr-FR" altLang="fr-FR" sz="2000" dirty="0" smtClean="0">
                <a:latin typeface="Monotype Corsiva" pitchFamily="66" charset="0"/>
              </a:rPr>
              <a:t>A</a:t>
            </a:r>
            <a:r>
              <a:rPr lang="fr-FR" altLang="fr-FR" sz="2000" dirty="0" smtClean="0"/>
              <a:t>]</a:t>
            </a:r>
          </a:p>
          <a:p>
            <a:pPr eaLnBrk="1" hangingPunct="1">
              <a:lnSpc>
                <a:spcPct val="80000"/>
              </a:lnSpc>
              <a:buNone/>
            </a:pPr>
            <a:endParaRPr lang="fr-FR" altLang="fr-FR" sz="2000" dirty="0" smtClean="0"/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r>
              <a:rPr lang="fr-FR" altLang="fr-FR" sz="2000" dirty="0" smtClean="0"/>
              <a:t> Pour une classe d’environnement et de tâche donnée on cherche l’agent (ou la classe d’agents) qui a la meilleure “</a:t>
            </a:r>
            <a:r>
              <a:rPr lang="fr-FR" altLang="fr-FR" sz="2000" i="1" dirty="0" smtClean="0"/>
              <a:t>performance</a:t>
            </a:r>
            <a:r>
              <a:rPr lang="fr-FR" altLang="fr-FR" sz="2000" dirty="0" smtClean="0"/>
              <a:t>”</a:t>
            </a:r>
          </a:p>
          <a:p>
            <a:pPr eaLnBrk="1" hangingPunct="1">
              <a:lnSpc>
                <a:spcPct val="80000"/>
              </a:lnSpc>
            </a:pPr>
            <a:endParaRPr lang="fr-FR" altLang="fr-FR" sz="2000" dirty="0" smtClean="0"/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r>
              <a:rPr lang="fr-FR" altLang="fr-FR" sz="2000" dirty="0" smtClean="0"/>
              <a:t> Problème: Limitations calculatoires (</a:t>
            </a:r>
            <a:r>
              <a:rPr lang="fr-FR" altLang="fr-FR" sz="2000" dirty="0" err="1" smtClean="0"/>
              <a:t>e.g</a:t>
            </a:r>
            <a:r>
              <a:rPr lang="fr-FR" altLang="fr-FR" sz="2000" dirty="0" smtClean="0"/>
              <a:t>. explosion combinatoire </a:t>
            </a:r>
            <a:r>
              <a:rPr lang="fr-FR" altLang="fr-FR" sz="2000" dirty="0" err="1" smtClean="0"/>
              <a:t>etc</a:t>
            </a:r>
            <a:r>
              <a:rPr lang="fr-FR" altLang="fr-FR" sz="2000" dirty="0" smtClean="0"/>
              <a:t>) rend cette recherche impossible généralement. </a:t>
            </a:r>
          </a:p>
          <a:p>
            <a:pPr lvl="1" eaLnBrk="1" hangingPunct="1">
              <a:lnSpc>
                <a:spcPct val="80000"/>
              </a:lnSpc>
              <a:buNone/>
            </a:pPr>
            <a:endParaRPr lang="fr-FR" altLang="fr-FR" sz="2000" dirty="0" smtClean="0">
              <a:cs typeface="Arial" pitchFamily="34" charset="0"/>
              <a:sym typeface="Wingdings" pitchFamily="2" charset="2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fr-FR" altLang="fr-FR" sz="2000" dirty="0" smtClean="0">
                <a:cs typeface="Arial" pitchFamily="34" charset="0"/>
                <a:sym typeface="Wingdings" pitchFamily="2" charset="2"/>
              </a:rPr>
              <a:t> Objectif : construire le meilleur programme étant donné les ressources machines à disposition.</a:t>
            </a:r>
            <a:endParaRPr lang="fr-FR" altLang="fr-FR" sz="2000" dirty="0" smtClean="0"/>
          </a:p>
          <a:p>
            <a:pPr eaLnBrk="1" hangingPunct="1"/>
            <a:endParaRPr lang="fr-FR" altLang="fr-FR" sz="20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Agents pour la résolution de problème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4CE387-51BE-4DC4-8D46-663086381FC2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fr-FR" altLang="fr-FR" sz="2000" dirty="0" smtClean="0"/>
          </a:p>
          <a:p>
            <a:pPr eaLnBrk="1" hangingPunct="1"/>
            <a:r>
              <a:rPr lang="fr-FR" altLang="fr-FR" sz="2000" dirty="0" smtClean="0"/>
              <a:t>5 types d’agents</a:t>
            </a:r>
          </a:p>
          <a:p>
            <a:pPr eaLnBrk="1" hangingPunct="1"/>
            <a:endParaRPr lang="fr-FR" altLang="fr-FR" sz="1600" dirty="0" smtClean="0"/>
          </a:p>
          <a:p>
            <a:pPr lvl="1" eaLnBrk="1" hangingPunct="1"/>
            <a:r>
              <a:rPr lang="fr-FR" altLang="fr-FR" sz="1600" dirty="0" smtClean="0"/>
              <a:t>Agents à réflexes simples</a:t>
            </a:r>
          </a:p>
          <a:p>
            <a:pPr lvl="1" eaLnBrk="1" hangingPunct="1"/>
            <a:endParaRPr lang="fr-FR" altLang="fr-FR" sz="1600" dirty="0" smtClean="0"/>
          </a:p>
          <a:p>
            <a:pPr lvl="1" eaLnBrk="1" hangingPunct="1"/>
            <a:r>
              <a:rPr lang="fr-FR" altLang="fr-FR" sz="1600" dirty="0" smtClean="0"/>
              <a:t>Agents à réflexes basés sur des modèles</a:t>
            </a:r>
          </a:p>
          <a:p>
            <a:pPr lvl="1" eaLnBrk="1" hangingPunct="1"/>
            <a:endParaRPr lang="fr-FR" altLang="fr-FR" sz="1600" dirty="0" smtClean="0"/>
          </a:p>
          <a:p>
            <a:pPr lvl="1" eaLnBrk="1" hangingPunct="1"/>
            <a:r>
              <a:rPr lang="fr-FR" altLang="fr-FR" sz="1600" dirty="0" smtClean="0"/>
              <a:t>Agents basés sur des buts</a:t>
            </a:r>
          </a:p>
          <a:p>
            <a:pPr lvl="1" eaLnBrk="1" hangingPunct="1"/>
            <a:endParaRPr lang="fr-FR" altLang="fr-FR" sz="1600" dirty="0" smtClean="0"/>
          </a:p>
          <a:p>
            <a:pPr lvl="1" eaLnBrk="1" hangingPunct="1"/>
            <a:r>
              <a:rPr lang="fr-FR" altLang="fr-FR" sz="1600" dirty="0" smtClean="0"/>
              <a:t>Agents basés sur l’utilité</a:t>
            </a:r>
          </a:p>
          <a:p>
            <a:pPr lvl="1" eaLnBrk="1" hangingPunct="1"/>
            <a:endParaRPr lang="fr-FR" altLang="fr-FR" sz="1600" dirty="0"/>
          </a:p>
          <a:p>
            <a:pPr lvl="1" eaLnBrk="1" hangingPunct="1"/>
            <a:r>
              <a:rPr lang="fr-FR" altLang="fr-FR" sz="1600" dirty="0"/>
              <a:t>Agents </a:t>
            </a:r>
            <a:r>
              <a:rPr lang="fr-FR" altLang="fr-FR" sz="1600" dirty="0" smtClean="0"/>
              <a:t>apprenants</a:t>
            </a:r>
            <a:endParaRPr lang="fr-FR" altLang="fr-FR" sz="1600" dirty="0"/>
          </a:p>
          <a:p>
            <a:pPr lvl="1" eaLnBrk="1" hangingPunct="1"/>
            <a:endParaRPr lang="fr-FR" altLang="fr-FR" sz="1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652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Agents pour la résolution de problème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981200"/>
            <a:ext cx="4495799" cy="4114800"/>
          </a:xfrm>
        </p:spPr>
        <p:txBody>
          <a:bodyPr/>
          <a:lstStyle/>
          <a:p>
            <a:pPr marL="447675" lvl="1" indent="-447675"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r>
              <a:rPr lang="fr-FR" altLang="fr-FR" sz="2400" dirty="0"/>
              <a:t>Agents à réflexes </a:t>
            </a:r>
            <a:r>
              <a:rPr lang="fr-FR" altLang="fr-FR" sz="2400" dirty="0" smtClean="0"/>
              <a:t>simples</a:t>
            </a:r>
            <a:endParaRPr lang="fr-FR" altLang="fr-FR" sz="2400" dirty="0"/>
          </a:p>
          <a:p>
            <a:pPr marL="449262" lvl="1" indent="0">
              <a:buNone/>
            </a:pPr>
            <a:endParaRPr lang="fr-FR" sz="1600" dirty="0" smtClean="0"/>
          </a:p>
          <a:p>
            <a:pPr lvl="1"/>
            <a:r>
              <a:rPr lang="fr-FR" sz="1600" dirty="0" smtClean="0"/>
              <a:t>Application de règles simples </a:t>
            </a:r>
            <a:r>
              <a:rPr lang="fr-FR" sz="1600" i="1" dirty="0" smtClean="0"/>
              <a:t>if… </a:t>
            </a:r>
            <a:r>
              <a:rPr lang="fr-FR" sz="1600" i="1" dirty="0" err="1" smtClean="0"/>
              <a:t>then</a:t>
            </a:r>
            <a:r>
              <a:rPr lang="fr-FR" sz="1600" i="1" dirty="0" smtClean="0"/>
              <a:t>… </a:t>
            </a:r>
            <a:r>
              <a:rPr lang="fr-FR" sz="1600" dirty="0" smtClean="0"/>
              <a:t>basées sur des perceptions de l’état de l’environnement</a:t>
            </a:r>
          </a:p>
          <a:p>
            <a:pPr marL="449262" lvl="1" indent="0">
              <a:buNone/>
            </a:pPr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r>
              <a:rPr lang="fr-FR" sz="1600" dirty="0" smtClean="0"/>
              <a:t>Pas d’historique des états précédents</a:t>
            </a:r>
          </a:p>
          <a:p>
            <a:pPr lvl="1"/>
            <a:endParaRPr lang="fr-FR" sz="1400" dirty="0" smtClean="0"/>
          </a:p>
          <a:p>
            <a:pPr marL="449262" lvl="1" indent="0">
              <a:buNone/>
            </a:pPr>
            <a:endParaRPr lang="fr-FR" sz="1400" dirty="0" smtClean="0"/>
          </a:p>
          <a:p>
            <a:pPr lvl="1"/>
            <a:r>
              <a:rPr lang="fr-FR" sz="1600" dirty="0" smtClean="0"/>
              <a:t>Peu efficace  dans des environnements  partiellement observables (cycles infinis possibles)</a:t>
            </a:r>
            <a:endParaRPr lang="fr-FR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4CE387-51BE-4DC4-8D46-663086381FC2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  <p:pic>
        <p:nvPicPr>
          <p:cNvPr id="7" name="Picture 4" descr="simple-reflex-ag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048000"/>
            <a:ext cx="36576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695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Agents pour la résolution de problème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4CE387-51BE-4DC4-8D46-663086381FC2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  <p:pic>
        <p:nvPicPr>
          <p:cNvPr id="8" name="Picture 3" descr="reflex+state-ag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630" y="2667000"/>
            <a:ext cx="4268687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04801" y="1981200"/>
            <a:ext cx="4495799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800">
                <a:solidFill>
                  <a:schemeClr val="tx1"/>
                </a:solidFill>
                <a:latin typeface="+mn-lt"/>
              </a:defRPr>
            </a:lvl2pPr>
            <a:lvl3pPr marL="1293813" indent="-403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811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 sz="2000">
                <a:solidFill>
                  <a:schemeClr val="tx1"/>
                </a:solidFill>
                <a:latin typeface="+mn-lt"/>
              </a:defRPr>
            </a:lvl4pPr>
            <a:lvl5pPr marL="207010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47675" lvl="1" indent="-447675"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r>
              <a:rPr lang="fr-FR" altLang="fr-FR" sz="2400" dirty="0" smtClean="0"/>
              <a:t>Agents </a:t>
            </a:r>
            <a:r>
              <a:rPr lang="fr-FR" altLang="fr-FR" sz="2400" dirty="0"/>
              <a:t>à réflexes basés sur des </a:t>
            </a:r>
            <a:r>
              <a:rPr lang="fr-FR" altLang="fr-FR" sz="2400" dirty="0" smtClean="0"/>
              <a:t>modèles</a:t>
            </a:r>
          </a:p>
          <a:p>
            <a:pPr marL="449262" lvl="1" indent="0">
              <a:buFont typeface="Wingdings" pitchFamily="2" charset="2"/>
              <a:buNone/>
            </a:pPr>
            <a:endParaRPr lang="fr-FR" sz="1600" dirty="0" smtClean="0"/>
          </a:p>
          <a:p>
            <a:pPr lvl="1"/>
            <a:r>
              <a:rPr lang="fr-FR" sz="1600" dirty="0" smtClean="0"/>
              <a:t>Application de règles simples </a:t>
            </a:r>
            <a:r>
              <a:rPr lang="fr-FR" sz="1600" i="1" dirty="0" smtClean="0"/>
              <a:t>if… </a:t>
            </a:r>
            <a:r>
              <a:rPr lang="fr-FR" sz="1600" i="1" dirty="0" err="1" smtClean="0"/>
              <a:t>then</a:t>
            </a:r>
            <a:r>
              <a:rPr lang="fr-FR" sz="1600" i="1" dirty="0" smtClean="0"/>
              <a:t>… </a:t>
            </a:r>
            <a:r>
              <a:rPr lang="fr-FR" sz="1600" dirty="0" smtClean="0"/>
              <a:t>basées sur un modèle de l’environnement</a:t>
            </a:r>
            <a:endParaRPr lang="fr-FR" sz="1400" dirty="0" smtClean="0"/>
          </a:p>
          <a:p>
            <a:pPr marL="449262" lvl="1" indent="0">
              <a:buFont typeface="Wingdings" pitchFamily="2" charset="2"/>
              <a:buNone/>
            </a:pPr>
            <a:endParaRPr lang="fr-FR" sz="1400" dirty="0" smtClean="0"/>
          </a:p>
          <a:p>
            <a:pPr lvl="1"/>
            <a:r>
              <a:rPr lang="fr-FR" sz="1600" dirty="0" smtClean="0"/>
              <a:t>La partie non observable de l’environnement est estimée à partir des états rencontrés et d’un modèle des conséquences des actions sur cet environnement.</a:t>
            </a:r>
            <a:endParaRPr lang="fr-FR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962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Agents pour la résolution de problème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4CE387-51BE-4DC4-8D46-663086381FC2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  <p:pic>
        <p:nvPicPr>
          <p:cNvPr id="8" name="Picture 4" descr="goal-based-ag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895600"/>
            <a:ext cx="41148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04800" y="1981200"/>
            <a:ext cx="449579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800">
                <a:solidFill>
                  <a:schemeClr val="tx1"/>
                </a:solidFill>
                <a:latin typeface="+mn-lt"/>
              </a:defRPr>
            </a:lvl2pPr>
            <a:lvl3pPr marL="1293813" indent="-403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811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 sz="2000">
                <a:solidFill>
                  <a:schemeClr val="tx1"/>
                </a:solidFill>
                <a:latin typeface="+mn-lt"/>
              </a:defRPr>
            </a:lvl4pPr>
            <a:lvl5pPr marL="207010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47675" lvl="1" indent="-447675"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r>
              <a:rPr lang="fr-FR" altLang="fr-FR" sz="2400" dirty="0" smtClean="0"/>
              <a:t>Agents basés </a:t>
            </a:r>
            <a:r>
              <a:rPr lang="fr-FR" altLang="fr-FR" sz="2400" dirty="0"/>
              <a:t>sur des </a:t>
            </a:r>
            <a:r>
              <a:rPr lang="fr-FR" altLang="fr-FR" sz="2400" dirty="0" smtClean="0"/>
              <a:t>buts</a:t>
            </a:r>
          </a:p>
          <a:p>
            <a:pPr marL="449262" lvl="1" indent="0">
              <a:buFont typeface="Wingdings" pitchFamily="2" charset="2"/>
              <a:buNone/>
            </a:pPr>
            <a:endParaRPr lang="fr-FR" sz="1600" dirty="0" smtClean="0"/>
          </a:p>
          <a:p>
            <a:pPr marL="449262" lvl="1" indent="0">
              <a:buFont typeface="Wingdings" pitchFamily="2" charset="2"/>
              <a:buNone/>
            </a:pPr>
            <a:endParaRPr lang="fr-FR" sz="1400" dirty="0" smtClean="0"/>
          </a:p>
          <a:p>
            <a:pPr lvl="1"/>
            <a:r>
              <a:rPr lang="fr-FR" sz="1600" dirty="0" smtClean="0"/>
              <a:t>Le modèle de l’environnement estime l’état présent du monde ainsi que son état futur selon les différentes actions possibles.</a:t>
            </a:r>
          </a:p>
          <a:p>
            <a:pPr lvl="1"/>
            <a:endParaRPr lang="fr-FR" sz="1600" dirty="0"/>
          </a:p>
          <a:p>
            <a:pPr lvl="1"/>
            <a:r>
              <a:rPr lang="fr-FR" sz="1600" dirty="0"/>
              <a:t>Sélection des actions selon qu’elles </a:t>
            </a:r>
            <a:r>
              <a:rPr lang="fr-FR" sz="1600" dirty="0" smtClean="0"/>
              <a:t>permettent de remplir </a:t>
            </a:r>
            <a:r>
              <a:rPr lang="fr-FR" sz="1600" dirty="0"/>
              <a:t>différents buts </a:t>
            </a:r>
            <a:r>
              <a:rPr lang="fr-FR" sz="1600" dirty="0" err="1"/>
              <a:t>pre-determinés</a:t>
            </a:r>
            <a:r>
              <a:rPr lang="fr-FR" sz="1600" dirty="0"/>
              <a:t>.</a:t>
            </a:r>
            <a:endParaRPr lang="fr-FR" sz="1400" dirty="0"/>
          </a:p>
          <a:p>
            <a:pPr lvl="1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367512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Agents pour la résolution de problème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4CE387-51BE-4DC4-8D46-663086381FC2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  <p:sp>
        <p:nvSpPr>
          <p:cNvPr id="4" name="AutoShape 2" descr="http://upload.wikimedia.org/wikipedia/commons/thumb/d/d8/Model_based_utility_based.png/408px-Model_based_utility_based.png"/>
          <p:cNvSpPr>
            <a:spLocks noChangeAspect="1" noChangeArrowheads="1"/>
          </p:cNvSpPr>
          <p:nvPr/>
        </p:nvSpPr>
        <p:spPr bwMode="auto">
          <a:xfrm>
            <a:off x="155575" y="-1409700"/>
            <a:ext cx="38862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http://upload.wikimedia.org/wikipedia/commons/thumb/d/d8/Model_based_utility_based.png/408px-Model_based_utility_based.png"/>
          <p:cNvSpPr>
            <a:spLocks noChangeAspect="1" noChangeArrowheads="1"/>
          </p:cNvSpPr>
          <p:nvPr/>
        </p:nvSpPr>
        <p:spPr bwMode="auto">
          <a:xfrm>
            <a:off x="307975" y="-1257300"/>
            <a:ext cx="38862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6" descr="File:Model based utility based.png"/>
          <p:cNvSpPr>
            <a:spLocks noChangeAspect="1" noChangeArrowheads="1"/>
          </p:cNvSpPr>
          <p:nvPr/>
        </p:nvSpPr>
        <p:spPr bwMode="auto">
          <a:xfrm>
            <a:off x="155575" y="-2452688"/>
            <a:ext cx="6743700" cy="511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AutoShape 8" descr="File:Model based utility based.png"/>
          <p:cNvSpPr>
            <a:spLocks noChangeAspect="1" noChangeArrowheads="1"/>
          </p:cNvSpPr>
          <p:nvPr/>
        </p:nvSpPr>
        <p:spPr bwMode="auto">
          <a:xfrm>
            <a:off x="307975" y="-2300288"/>
            <a:ext cx="6743700" cy="511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AutoShape 10" descr="http://upload.wikimedia.org/wikipedia/commons/thumb/d/d8/Model_based_utility_based.png/408px-Model_based_utility_based.png"/>
          <p:cNvSpPr>
            <a:spLocks noChangeAspect="1" noChangeArrowheads="1"/>
          </p:cNvSpPr>
          <p:nvPr/>
        </p:nvSpPr>
        <p:spPr bwMode="auto">
          <a:xfrm>
            <a:off x="460375" y="-1104900"/>
            <a:ext cx="38862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767" y="2577486"/>
            <a:ext cx="4337540" cy="3289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55576" y="1981200"/>
            <a:ext cx="464502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800">
                <a:solidFill>
                  <a:schemeClr val="tx1"/>
                </a:solidFill>
                <a:latin typeface="+mn-lt"/>
              </a:defRPr>
            </a:lvl2pPr>
            <a:lvl3pPr marL="1293813" indent="-403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811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 sz="2000">
                <a:solidFill>
                  <a:schemeClr val="tx1"/>
                </a:solidFill>
                <a:latin typeface="+mn-lt"/>
              </a:defRPr>
            </a:lvl4pPr>
            <a:lvl5pPr marL="207010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47675" lvl="1" indent="-447675"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r>
              <a:rPr lang="fr-FR" altLang="fr-FR" sz="2400" dirty="0" smtClean="0"/>
              <a:t>Agents basés </a:t>
            </a:r>
            <a:r>
              <a:rPr lang="fr-FR" altLang="fr-FR" sz="2400" dirty="0"/>
              <a:t>sur </a:t>
            </a:r>
            <a:r>
              <a:rPr lang="fr-FR" altLang="fr-FR" sz="2400" dirty="0" smtClean="0"/>
              <a:t>l’utilité</a:t>
            </a:r>
          </a:p>
          <a:p>
            <a:pPr marL="449262" lvl="1" indent="0">
              <a:buFont typeface="Wingdings" pitchFamily="2" charset="2"/>
              <a:buNone/>
            </a:pPr>
            <a:endParaRPr lang="fr-FR" sz="1400" dirty="0" smtClean="0"/>
          </a:p>
          <a:p>
            <a:pPr lvl="1"/>
            <a:r>
              <a:rPr lang="fr-FR" sz="1600" dirty="0" smtClean="0"/>
              <a:t>Le modèle de l’environnement estime l’état présent du monde ainsi que son état futur selon les différentes actions possibles.</a:t>
            </a:r>
          </a:p>
          <a:p>
            <a:pPr lvl="1"/>
            <a:endParaRPr lang="fr-FR" sz="1600" dirty="0"/>
          </a:p>
          <a:p>
            <a:pPr lvl="1"/>
            <a:r>
              <a:rPr lang="fr-FR" sz="1600" dirty="0"/>
              <a:t>Sélection des actions selon une estimation de leur </a:t>
            </a:r>
            <a:r>
              <a:rPr lang="fr-FR" sz="1600" dirty="0" smtClean="0"/>
              <a:t>utilité (traduisant à quel point on s’approche d’une situation recherchée)</a:t>
            </a:r>
            <a:endParaRPr lang="fr-FR" sz="1400" dirty="0"/>
          </a:p>
          <a:p>
            <a:pPr lvl="1"/>
            <a:endParaRPr lang="fr-FR" sz="16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687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Agents pour la résolution de problème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4CE387-51BE-4DC4-8D46-663086381FC2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  <p:sp>
        <p:nvSpPr>
          <p:cNvPr id="4" name="AutoShape 2" descr="http://upload.wikimedia.org/wikipedia/commons/thumb/d/d8/Model_based_utility_based.png/408px-Model_based_utility_based.png"/>
          <p:cNvSpPr>
            <a:spLocks noChangeAspect="1" noChangeArrowheads="1"/>
          </p:cNvSpPr>
          <p:nvPr/>
        </p:nvSpPr>
        <p:spPr bwMode="auto">
          <a:xfrm>
            <a:off x="155575" y="-1409700"/>
            <a:ext cx="38862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http://upload.wikimedia.org/wikipedia/commons/thumb/d/d8/Model_based_utility_based.png/408px-Model_based_utility_based.png"/>
          <p:cNvSpPr>
            <a:spLocks noChangeAspect="1" noChangeArrowheads="1"/>
          </p:cNvSpPr>
          <p:nvPr/>
        </p:nvSpPr>
        <p:spPr bwMode="auto">
          <a:xfrm>
            <a:off x="307975" y="-1257300"/>
            <a:ext cx="38862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6" descr="File:Model based utility based.png"/>
          <p:cNvSpPr>
            <a:spLocks noChangeAspect="1" noChangeArrowheads="1"/>
          </p:cNvSpPr>
          <p:nvPr/>
        </p:nvSpPr>
        <p:spPr bwMode="auto">
          <a:xfrm>
            <a:off x="155575" y="-2452688"/>
            <a:ext cx="6743700" cy="511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AutoShape 8" descr="File:Model based utility based.png"/>
          <p:cNvSpPr>
            <a:spLocks noChangeAspect="1" noChangeArrowheads="1"/>
          </p:cNvSpPr>
          <p:nvPr/>
        </p:nvSpPr>
        <p:spPr bwMode="auto">
          <a:xfrm>
            <a:off x="307975" y="-2300288"/>
            <a:ext cx="6743700" cy="511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AutoShape 10" descr="http://upload.wikimedia.org/wikipedia/commons/thumb/d/d8/Model_based_utility_based.png/408px-Model_based_utility_based.png"/>
          <p:cNvSpPr>
            <a:spLocks noChangeAspect="1" noChangeArrowheads="1"/>
          </p:cNvSpPr>
          <p:nvPr/>
        </p:nvSpPr>
        <p:spPr bwMode="auto">
          <a:xfrm>
            <a:off x="460375" y="-1104900"/>
            <a:ext cx="38862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2" name="Picture 4" descr="learning-ag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40" y="2675685"/>
            <a:ext cx="408626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55576" y="1981200"/>
            <a:ext cx="464502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800">
                <a:solidFill>
                  <a:schemeClr val="tx1"/>
                </a:solidFill>
                <a:latin typeface="+mn-lt"/>
              </a:defRPr>
            </a:lvl2pPr>
            <a:lvl3pPr marL="1293813" indent="-403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811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 sz="2000">
                <a:solidFill>
                  <a:schemeClr val="tx1"/>
                </a:solidFill>
                <a:latin typeface="+mn-lt"/>
              </a:defRPr>
            </a:lvl4pPr>
            <a:lvl5pPr marL="207010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47675" lvl="1" indent="-447675"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r>
              <a:rPr lang="fr-FR" altLang="fr-FR" sz="2400" dirty="0" smtClean="0"/>
              <a:t>Agents apprenants</a:t>
            </a:r>
          </a:p>
          <a:p>
            <a:pPr marL="449262" lvl="1" indent="0">
              <a:buFont typeface="Wingdings" pitchFamily="2" charset="2"/>
              <a:buNone/>
            </a:pPr>
            <a:endParaRPr lang="fr-FR" sz="1400" dirty="0" smtClean="0"/>
          </a:p>
          <a:p>
            <a:pPr lvl="1"/>
            <a:r>
              <a:rPr lang="fr-FR" sz="1600" dirty="0" smtClean="0"/>
              <a:t>Les décisions sont prises selon une utilité estimée selon un modèle appris sur des décisions précédentes</a:t>
            </a:r>
          </a:p>
          <a:p>
            <a:pPr lvl="1"/>
            <a:endParaRPr lang="fr-FR" sz="1600" dirty="0"/>
          </a:p>
          <a:p>
            <a:pPr lvl="1"/>
            <a:r>
              <a:rPr lang="fr-FR" sz="1600" dirty="0" smtClean="0"/>
              <a:t>Des informations de performance sont fournies pour juger de la pertinence des décisions prises et si besoin mettre à jour le modèle</a:t>
            </a:r>
            <a:endParaRPr lang="fr-FR" sz="1400" dirty="0"/>
          </a:p>
          <a:p>
            <a:pPr lvl="1"/>
            <a:endParaRPr lang="fr-FR" sz="16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2I013 - Projet  - S. </a:t>
            </a:r>
            <a:r>
              <a:rPr lang="fr-FR" dirty="0" err="1" smtClean="0"/>
              <a:t>Lamprier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901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Jeu à deux joueurs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smtClean="0"/>
              <a:t>Dans le cadre d’un jeu à deux joueurs, décider du meilleur coup à effectuer revient à résoudre un problème où :</a:t>
            </a:r>
          </a:p>
          <a:p>
            <a:pPr lvl="1"/>
            <a:r>
              <a:rPr lang="fr-FR" sz="1800" dirty="0" smtClean="0"/>
              <a:t>L’objectif est de gagner la partie</a:t>
            </a:r>
          </a:p>
          <a:p>
            <a:pPr lvl="2">
              <a:buFont typeface="Wingdings" pitchFamily="2" charset="2"/>
              <a:buChar char="Ø"/>
            </a:pPr>
            <a:r>
              <a:rPr lang="fr-FR" sz="1600" dirty="0" smtClean="0"/>
              <a:t>Prendre des décisions successives menant à une situation de victoire</a:t>
            </a:r>
          </a:p>
          <a:p>
            <a:pPr lvl="1"/>
            <a:r>
              <a:rPr lang="fr-FR" sz="1800" dirty="0" smtClean="0"/>
              <a:t>Mais où </a:t>
            </a:r>
          </a:p>
          <a:p>
            <a:pPr lvl="2">
              <a:buFont typeface="Wingdings" pitchFamily="2" charset="2"/>
              <a:buChar char="Ø"/>
            </a:pPr>
            <a:r>
              <a:rPr lang="fr-FR" sz="1600" dirty="0" smtClean="0"/>
              <a:t>Les situations successives dépendent d’un joueur adverse qu’on ne connait pas a priori</a:t>
            </a:r>
          </a:p>
          <a:p>
            <a:pPr lvl="2">
              <a:buFont typeface="Wingdings" pitchFamily="2" charset="2"/>
              <a:buChar char="Ø"/>
            </a:pPr>
            <a:r>
              <a:rPr lang="fr-FR" sz="1600" dirty="0" smtClean="0"/>
              <a:t>Chaque décision doit être prise en un temps raisonnable </a:t>
            </a:r>
          </a:p>
          <a:p>
            <a:pPr>
              <a:buFont typeface="Wingdings" pitchFamily="2" charset="2"/>
              <a:buChar char="Ø"/>
            </a:pPr>
            <a:endParaRPr lang="fr-FR" sz="2400" dirty="0" smtClean="0"/>
          </a:p>
          <a:p>
            <a:pPr>
              <a:buFont typeface="Wingdings" pitchFamily="2" charset="2"/>
              <a:buChar char="Ø"/>
            </a:pPr>
            <a:r>
              <a:rPr lang="fr-FR" sz="2400" dirty="0" smtClean="0"/>
              <a:t>Résolution </a:t>
            </a:r>
            <a:r>
              <a:rPr lang="fr-FR" sz="2400" smtClean="0"/>
              <a:t>de problèmes </a:t>
            </a:r>
            <a:r>
              <a:rPr lang="fr-FR" sz="2400" dirty="0" smtClean="0"/>
              <a:t>basée sur des estimations de gains / risques liées aux décisions de jeu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4CE387-51BE-4DC4-8D46-663086381FC2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 d’environnement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Complètement </a:t>
            </a:r>
            <a:r>
              <a:rPr lang="fr-FR" altLang="fr-FR" dirty="0" smtClean="0"/>
              <a:t>ou partiellement observable </a:t>
            </a:r>
          </a:p>
          <a:p>
            <a:pPr marL="0" indent="0" eaLnBrk="1" hangingPunct="1">
              <a:buNone/>
            </a:pPr>
            <a:r>
              <a:rPr lang="fr-FR" altLang="fr-FR" dirty="0"/>
              <a:t> </a:t>
            </a:r>
            <a:r>
              <a:rPr lang="fr-FR" altLang="fr-FR" dirty="0" smtClean="0"/>
              <a:t>  </a:t>
            </a:r>
            <a:endParaRPr lang="fr-FR" altLang="fr-FR" dirty="0"/>
          </a:p>
          <a:p>
            <a:pPr eaLnBrk="1" hangingPunct="1"/>
            <a:r>
              <a:rPr lang="fr-FR" altLang="fr-FR" dirty="0"/>
              <a:t>Déterministe </a:t>
            </a:r>
            <a:r>
              <a:rPr lang="fr-FR" altLang="fr-FR" dirty="0" smtClean="0"/>
              <a:t>ou stochastique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en-US" altLang="fr-FR" dirty="0" err="1"/>
              <a:t>Statique</a:t>
            </a:r>
            <a:r>
              <a:rPr lang="en-US" altLang="fr-FR" dirty="0"/>
              <a:t> </a:t>
            </a:r>
            <a:r>
              <a:rPr lang="en-US" altLang="fr-FR" dirty="0" err="1" smtClean="0"/>
              <a:t>ou</a:t>
            </a:r>
            <a:r>
              <a:rPr lang="en-US" altLang="fr-FR" dirty="0" smtClean="0"/>
              <a:t> </a:t>
            </a:r>
            <a:r>
              <a:rPr lang="en-US" altLang="fr-FR" dirty="0" err="1" smtClean="0"/>
              <a:t>dynamique</a:t>
            </a:r>
            <a:endParaRPr lang="en-US" altLang="fr-FR" dirty="0"/>
          </a:p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4CE387-51BE-4DC4-8D46-663086381FC2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  <p:sp>
        <p:nvSpPr>
          <p:cNvPr id="6" name="Espace réservé du pied de page 3"/>
          <p:cNvSpPr txBox="1">
            <a:spLocks/>
          </p:cNvSpPr>
          <p:nvPr/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dirty="0" smtClean="0"/>
              <a:t>LI 260 - Projet  - T. </a:t>
            </a:r>
            <a:r>
              <a:rPr lang="fr-FR" dirty="0" err="1" smtClean="0"/>
              <a:t>Artières</a:t>
            </a:r>
            <a:r>
              <a:rPr lang="fr-FR" dirty="0" smtClean="0"/>
              <a:t>, S. Lamprier</a:t>
            </a:r>
            <a:endParaRPr lang="fr-FR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089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 de problèmes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altLang="fr-FR" sz="2400" dirty="0"/>
              <a:t>Déterministe, complètement observable </a:t>
            </a:r>
            <a:endParaRPr lang="fr-FR" altLang="fr-FR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fr-FR" altLang="fr-FR" sz="1600" dirty="0" smtClean="0"/>
              <a:t>L’Agent </a:t>
            </a:r>
            <a:r>
              <a:rPr lang="fr-FR" altLang="fr-FR" sz="1600" dirty="0"/>
              <a:t>sait exactement dans quel état il sera </a:t>
            </a:r>
            <a:r>
              <a:rPr lang="fr-FR" altLang="fr-FR" sz="1600" dirty="0" smtClean="0"/>
              <a:t>selon une action donnée. </a:t>
            </a:r>
            <a:r>
              <a:rPr lang="fr-FR" altLang="fr-FR" sz="1600" dirty="0"/>
              <a:t>La solution est une séquence d’actions.</a:t>
            </a:r>
          </a:p>
          <a:p>
            <a:pPr lvl="1" eaLnBrk="1" hangingPunct="1">
              <a:lnSpc>
                <a:spcPct val="90000"/>
              </a:lnSpc>
            </a:pPr>
            <a:endParaRPr lang="fr-FR" altLang="fr-FR" sz="2000" dirty="0"/>
          </a:p>
          <a:p>
            <a:pPr eaLnBrk="1" hangingPunct="1">
              <a:lnSpc>
                <a:spcPct val="90000"/>
              </a:lnSpc>
            </a:pPr>
            <a:r>
              <a:rPr lang="fr-FR" altLang="fr-FR" sz="2400" dirty="0" smtClean="0"/>
              <a:t>Non-observable</a:t>
            </a:r>
            <a:endParaRPr lang="fr-FR" altLang="fr-FR" sz="2400" dirty="0"/>
          </a:p>
          <a:p>
            <a:pPr lvl="1" eaLnBrk="1" hangingPunct="1">
              <a:lnSpc>
                <a:spcPct val="90000"/>
              </a:lnSpc>
            </a:pPr>
            <a:r>
              <a:rPr lang="fr-FR" altLang="fr-FR" sz="1600" dirty="0"/>
              <a:t>L’Agent peut n’avoir aucune idée d’où il est.</a:t>
            </a:r>
          </a:p>
          <a:p>
            <a:pPr lvl="1" eaLnBrk="1" hangingPunct="1">
              <a:lnSpc>
                <a:spcPct val="90000"/>
              </a:lnSpc>
            </a:pPr>
            <a:endParaRPr lang="fr-FR" altLang="fr-FR" sz="2000" dirty="0"/>
          </a:p>
          <a:p>
            <a:pPr eaLnBrk="1" hangingPunct="1">
              <a:lnSpc>
                <a:spcPct val="90000"/>
              </a:lnSpc>
            </a:pPr>
            <a:r>
              <a:rPr lang="fr-FR" altLang="fr-FR" sz="2400" dirty="0"/>
              <a:t>Non déterministe et/ou partiellement observable</a:t>
            </a:r>
            <a:r>
              <a:rPr lang="fr-FR" altLang="fr-FR" sz="2400" dirty="0">
                <a:cs typeface="Arial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fr-FR" sz="2000" dirty="0"/>
              <a:t>Espace d’états inconnu </a:t>
            </a:r>
            <a:r>
              <a:rPr lang="fr-FR" altLang="fr-FR" sz="2000" dirty="0">
                <a:sym typeface="Wingdings" pitchFamily="2" charset="2"/>
              </a:rPr>
              <a:t> </a:t>
            </a:r>
            <a:r>
              <a:rPr lang="fr-FR" altLang="fr-FR" sz="2000" dirty="0"/>
              <a:t>problème </a:t>
            </a:r>
            <a:r>
              <a:rPr lang="fr-FR" altLang="fr-FR" sz="2000" dirty="0" smtClean="0"/>
              <a:t>d’exploration</a:t>
            </a:r>
            <a:endParaRPr lang="fr-FR" altLang="fr-FR" sz="2000" dirty="0"/>
          </a:p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4CE387-51BE-4DC4-8D46-663086381FC2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035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34EE4B-FCC5-46C1-98EC-6187341FB26F}" type="slidenum">
              <a:rPr lang="fr-FR" smtClean="0"/>
              <a:pPr/>
              <a:t>22</a:t>
            </a:fld>
            <a:endParaRPr lang="fr-FR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Recherche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des </a:t>
            </a:r>
            <a:r>
              <a:rPr lang="en-US" dirty="0" err="1" smtClean="0"/>
              <a:t>arbres</a:t>
            </a:r>
            <a:endParaRPr lang="en-US" dirty="0" smtClean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Idée fondamentale:</a:t>
            </a:r>
          </a:p>
          <a:p>
            <a:pPr lvl="1" eaLnBrk="1" hangingPunct="1"/>
            <a:r>
              <a:rPr lang="fr-FR" sz="2400" dirty="0" smtClean="0"/>
              <a:t>Offline (hors-ligne), simulation de l’exploration de l’espace d’états par génération des états suivants des états déjà explorés (</a:t>
            </a:r>
            <a:r>
              <a:rPr lang="fr-FR" sz="2400" dirty="0" smtClean="0">
                <a:solidFill>
                  <a:srgbClr val="FF0000"/>
                </a:solidFill>
              </a:rPr>
              <a:t>expansion </a:t>
            </a:r>
            <a:r>
              <a:rPr lang="fr-FR" sz="2400" dirty="0" smtClean="0"/>
              <a:t>des états)</a:t>
            </a:r>
          </a:p>
        </p:txBody>
      </p:sp>
      <p:pic>
        <p:nvPicPr>
          <p:cNvPr id="11270" name="Picture 4"/>
          <p:cNvPicPr>
            <a:picLocks noChangeAspect="1" noChangeArrowheads="1"/>
          </p:cNvPicPr>
          <p:nvPr/>
        </p:nvPicPr>
        <p:blipFill>
          <a:blip r:embed="rId2" cstate="print"/>
          <a:srcRect l="14844" t="37500" r="3125" b="28125"/>
          <a:stretch>
            <a:fillRect/>
          </a:stretch>
        </p:blipFill>
        <p:spPr bwMode="auto">
          <a:xfrm>
            <a:off x="609600" y="4038600"/>
            <a:ext cx="8001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2I013 - Projet  - S. </a:t>
            </a:r>
            <a:r>
              <a:rPr lang="fr-FR" dirty="0" err="1" smtClean="0"/>
              <a:t>Lamprier</a:t>
            </a:r>
            <a:endParaRPr lang="fr-F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CCF3F1-6B8A-4F40-8A29-A8231F940EBD}" type="slidenum">
              <a:rPr lang="fr-FR" smtClean="0"/>
              <a:pPr/>
              <a:t>23</a:t>
            </a:fld>
            <a:endParaRPr lang="fr-FR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 search example</a:t>
            </a:r>
          </a:p>
        </p:txBody>
      </p:sp>
      <p:pic>
        <p:nvPicPr>
          <p:cNvPr id="12293" name="Picture 3" descr="search-map1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047875"/>
            <a:ext cx="570547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pied de page 3"/>
          <p:cNvSpPr txBox="1">
            <a:spLocks/>
          </p:cNvSpPr>
          <p:nvPr/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dirty="0"/>
              <a:t>2I013 - Projet  - S. </a:t>
            </a:r>
            <a:r>
              <a:rPr lang="fr-FR" dirty="0" err="1"/>
              <a:t>Lamprier</a:t>
            </a:r>
            <a:endParaRPr lang="fr-F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4ED136-70BD-44CE-88C1-67C70ED0B8C3}" type="slidenum">
              <a:rPr lang="fr-FR" smtClean="0"/>
              <a:pPr/>
              <a:t>24</a:t>
            </a:fld>
            <a:endParaRPr lang="fr-FR" smtClean="0"/>
          </a:p>
        </p:txBody>
      </p:sp>
      <p:pic>
        <p:nvPicPr>
          <p:cNvPr id="13316" name="Picture 2" descr="search-map2c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60450" y="2112963"/>
            <a:ext cx="6188075" cy="1539875"/>
          </a:xfrm>
          <a:noFill/>
        </p:spPr>
      </p:pic>
      <p:sp>
        <p:nvSpPr>
          <p:cNvPr id="133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 search 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047DC3-387E-41B9-9F0F-A730D5E9A487}" type="slidenum">
              <a:rPr lang="fr-FR" smtClean="0"/>
              <a:pPr/>
              <a:t>25</a:t>
            </a:fld>
            <a:endParaRPr lang="fr-FR" smtClean="0"/>
          </a:p>
        </p:txBody>
      </p:sp>
      <p:pic>
        <p:nvPicPr>
          <p:cNvPr id="14340" name="Picture 2" descr="search-map3c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60450" y="2112963"/>
            <a:ext cx="6188075" cy="1539875"/>
          </a:xfrm>
          <a:noFill/>
        </p:spPr>
      </p:pic>
      <p:sp>
        <p:nvSpPr>
          <p:cNvPr id="143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 search 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3E6C0B-8CA7-473F-AEED-F753B72C5653}" type="slidenum">
              <a:rPr lang="fr-FR" smtClean="0"/>
              <a:pPr/>
              <a:t>26</a:t>
            </a:fld>
            <a:endParaRPr lang="fr-FR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458200" cy="1143000"/>
          </a:xfrm>
        </p:spPr>
        <p:txBody>
          <a:bodyPr/>
          <a:lstStyle/>
          <a:p>
            <a:pPr algn="ctr" eaLnBrk="1" hangingPunct="1"/>
            <a:r>
              <a:rPr lang="en-US" sz="3200" smtClean="0"/>
              <a:t>Implémentation: états vs. noeuds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sz="1800" dirty="0" smtClean="0"/>
              <a:t>Un </a:t>
            </a:r>
            <a:r>
              <a:rPr lang="fr-FR" sz="1800" dirty="0" smtClean="0">
                <a:solidFill>
                  <a:srgbClr val="FF0000"/>
                </a:solidFill>
              </a:rPr>
              <a:t>état</a:t>
            </a:r>
            <a:r>
              <a:rPr lang="fr-FR" sz="1800" dirty="0" smtClean="0"/>
              <a:t> est une (représentation de) une configuration physique (réelle)</a:t>
            </a:r>
          </a:p>
          <a:p>
            <a:pPr eaLnBrk="1" hangingPunct="1">
              <a:lnSpc>
                <a:spcPct val="80000"/>
              </a:lnSpc>
            </a:pPr>
            <a:r>
              <a:rPr lang="fr-FR" sz="1800" dirty="0" smtClean="0"/>
              <a:t>Un </a:t>
            </a:r>
            <a:r>
              <a:rPr lang="fr-FR" sz="1800" dirty="0" err="1" smtClean="0">
                <a:solidFill>
                  <a:srgbClr val="FF0000"/>
                </a:solidFill>
              </a:rPr>
              <a:t>noeud</a:t>
            </a:r>
            <a:r>
              <a:rPr lang="fr-FR" sz="1800" dirty="0" smtClean="0"/>
              <a:t> est une structure de données constitutive d’un arbre de recherche et inclut </a:t>
            </a:r>
            <a:r>
              <a:rPr lang="fr-FR" sz="1800" dirty="0" smtClean="0">
                <a:solidFill>
                  <a:srgbClr val="FF0000"/>
                </a:solidFill>
              </a:rPr>
              <a:t>un état</a:t>
            </a:r>
            <a:r>
              <a:rPr lang="fr-FR" sz="1800" dirty="0" smtClean="0"/>
              <a:t>, </a:t>
            </a:r>
            <a:r>
              <a:rPr lang="fr-FR" sz="1800" dirty="0" smtClean="0">
                <a:solidFill>
                  <a:srgbClr val="FF0000"/>
                </a:solidFill>
              </a:rPr>
              <a:t>un nœud parent</a:t>
            </a:r>
            <a:r>
              <a:rPr lang="fr-FR" sz="1800" dirty="0" smtClean="0"/>
              <a:t>, une </a:t>
            </a:r>
            <a:r>
              <a:rPr lang="fr-FR" sz="1800" dirty="0" smtClean="0">
                <a:solidFill>
                  <a:srgbClr val="FF0000"/>
                </a:solidFill>
              </a:rPr>
              <a:t>action</a:t>
            </a:r>
            <a:r>
              <a:rPr lang="fr-FR" sz="1800" dirty="0" smtClean="0"/>
              <a:t>, </a:t>
            </a:r>
            <a:r>
              <a:rPr lang="fr-FR" sz="1800" dirty="0" smtClean="0">
                <a:solidFill>
                  <a:srgbClr val="FF0000"/>
                </a:solidFill>
              </a:rPr>
              <a:t>un cout de chemin </a:t>
            </a:r>
            <a:r>
              <a:rPr lang="fr-FR" sz="1800" i="1" dirty="0" smtClean="0"/>
              <a:t>g(x)</a:t>
            </a:r>
            <a:r>
              <a:rPr lang="fr-FR" sz="1800" dirty="0" smtClean="0"/>
              <a:t>, une </a:t>
            </a:r>
            <a:r>
              <a:rPr lang="fr-FR" sz="1800" dirty="0" smtClean="0">
                <a:solidFill>
                  <a:srgbClr val="FF0000"/>
                </a:solidFill>
              </a:rPr>
              <a:t>profondeur</a:t>
            </a:r>
          </a:p>
          <a:p>
            <a:pPr eaLnBrk="1" hangingPunct="1">
              <a:lnSpc>
                <a:spcPct val="80000"/>
              </a:lnSpc>
            </a:pPr>
            <a:endParaRPr lang="fr-FR" sz="18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fr-FR" sz="18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fr-FR" sz="18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fr-FR" sz="1800" dirty="0" smtClean="0"/>
          </a:p>
          <a:p>
            <a:pPr eaLnBrk="1" hangingPunct="1">
              <a:lnSpc>
                <a:spcPct val="80000"/>
              </a:lnSpc>
            </a:pPr>
            <a:endParaRPr lang="fr-FR" sz="1800" dirty="0" smtClean="0"/>
          </a:p>
          <a:p>
            <a:pPr eaLnBrk="1" hangingPunct="1">
              <a:lnSpc>
                <a:spcPct val="80000"/>
              </a:lnSpc>
            </a:pPr>
            <a:endParaRPr lang="fr-FR" sz="1800" dirty="0" smtClean="0"/>
          </a:p>
          <a:p>
            <a:pPr eaLnBrk="1" hangingPunct="1">
              <a:lnSpc>
                <a:spcPct val="80000"/>
              </a:lnSpc>
            </a:pPr>
            <a:endParaRPr lang="fr-FR" sz="1800" dirty="0" smtClean="0"/>
          </a:p>
          <a:p>
            <a:pPr eaLnBrk="1" hangingPunct="1">
              <a:lnSpc>
                <a:spcPct val="80000"/>
              </a:lnSpc>
            </a:pPr>
            <a:endParaRPr lang="fr-FR" sz="1800" dirty="0" smtClean="0"/>
          </a:p>
          <a:p>
            <a:pPr eaLnBrk="1" hangingPunct="1">
              <a:lnSpc>
                <a:spcPct val="80000"/>
              </a:lnSpc>
            </a:pPr>
            <a:r>
              <a:rPr lang="fr-FR" sz="1800" dirty="0" smtClean="0"/>
              <a:t>A chaque niveau de la recherche, la fonction d’</a:t>
            </a:r>
            <a:r>
              <a:rPr lang="fr-FR" sz="1800" dirty="0" smtClean="0">
                <a:latin typeface="Courier New" pitchFamily="49" charset="0"/>
              </a:rPr>
              <a:t>Expansion</a:t>
            </a:r>
            <a:r>
              <a:rPr lang="fr-FR" sz="1800" dirty="0" smtClean="0"/>
              <a:t> créé de nouveaux nœuds (nœuds « enfants ») en fonction des </a:t>
            </a:r>
            <a:r>
              <a:rPr lang="fr-FR" sz="1800" dirty="0" err="1" smtClean="0"/>
              <a:t>etats</a:t>
            </a:r>
            <a:r>
              <a:rPr lang="fr-FR" sz="1800" dirty="0" smtClean="0"/>
              <a:t> successeurs d’un nœud courant.</a:t>
            </a:r>
          </a:p>
        </p:txBody>
      </p:sp>
      <p:pic>
        <p:nvPicPr>
          <p:cNvPr id="16390" name="Picture 4" descr="state-vs-no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3209925"/>
            <a:ext cx="49815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Implémentation</a:t>
            </a:r>
            <a:r>
              <a:rPr lang="en-US" dirty="0"/>
              <a:t>: </a:t>
            </a:r>
            <a:r>
              <a:rPr lang="en-US" dirty="0" err="1"/>
              <a:t>recherche</a:t>
            </a:r>
            <a:r>
              <a:rPr lang="en-US" dirty="0"/>
              <a:t> </a:t>
            </a:r>
            <a:r>
              <a:rPr lang="en-US" dirty="0" err="1"/>
              <a:t>générique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un </a:t>
            </a:r>
            <a:r>
              <a:rPr lang="en-US" dirty="0" err="1"/>
              <a:t>arbre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4CE387-51BE-4DC4-8D46-663086381FC2}" type="slidenum">
              <a:rPr lang="fr-FR" smtClean="0"/>
              <a:pPr>
                <a:defRPr/>
              </a:pPr>
              <a:t>27</a:t>
            </a:fld>
            <a:endParaRPr lang="fr-FR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952829"/>
            <a:ext cx="7924800" cy="4037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277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2E47EC-F9B1-47AC-A8D7-713C80BCB14C}" type="slidenum">
              <a:rPr lang="fr-FR" smtClean="0"/>
              <a:pPr/>
              <a:t>28</a:t>
            </a:fld>
            <a:endParaRPr lang="fr-FR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err="1" smtClean="0"/>
              <a:t>Implémentation</a:t>
            </a:r>
            <a:r>
              <a:rPr lang="en-US" sz="3200" dirty="0" smtClean="0"/>
              <a:t>: </a:t>
            </a:r>
            <a:r>
              <a:rPr lang="en-US" sz="3200" dirty="0" err="1" smtClean="0"/>
              <a:t>recherche</a:t>
            </a:r>
            <a:r>
              <a:rPr lang="en-US" sz="3200" dirty="0" smtClean="0"/>
              <a:t> </a:t>
            </a:r>
            <a:r>
              <a:rPr lang="en-US" sz="3200" dirty="0" err="1" smtClean="0"/>
              <a:t>générique</a:t>
            </a:r>
            <a:r>
              <a:rPr lang="en-US" sz="3200" dirty="0" smtClean="0"/>
              <a:t> </a:t>
            </a:r>
            <a:r>
              <a:rPr lang="en-US" sz="3200" dirty="0" err="1" smtClean="0"/>
              <a:t>dans</a:t>
            </a:r>
            <a:r>
              <a:rPr lang="en-US" sz="3200" dirty="0" smtClean="0"/>
              <a:t> un </a:t>
            </a:r>
            <a:r>
              <a:rPr lang="en-US" sz="3200" dirty="0" err="1" smtClean="0"/>
              <a:t>arbre</a:t>
            </a:r>
            <a:endParaRPr lang="en-US" sz="3200" dirty="0" smtClean="0"/>
          </a:p>
        </p:txBody>
      </p:sp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2" cstate="print"/>
          <a:srcRect l="14844" t="18750" r="3125" b="9375"/>
          <a:stretch>
            <a:fillRect/>
          </a:stretch>
        </p:blipFill>
        <p:spPr bwMode="auto">
          <a:xfrm>
            <a:off x="990600" y="1600200"/>
            <a:ext cx="7315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EF855B-B158-4AB3-9824-CCE5CE4D3876}" type="slidenum">
              <a:rPr lang="fr-FR" smtClean="0"/>
              <a:pPr/>
              <a:t>29</a:t>
            </a:fld>
            <a:endParaRPr lang="fr-FR" smtClean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Stratégies</a:t>
            </a:r>
            <a:r>
              <a:rPr lang="en-US" dirty="0" smtClean="0"/>
              <a:t> de </a:t>
            </a:r>
            <a:r>
              <a:rPr lang="en-US" dirty="0" err="1" smtClean="0"/>
              <a:t>recherche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les </a:t>
            </a:r>
            <a:r>
              <a:rPr lang="en-US" dirty="0" err="1" smtClean="0"/>
              <a:t>arbres</a:t>
            </a:r>
            <a:endParaRPr lang="fr-FR" dirty="0" smtClean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Résolution de problème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4CE387-51BE-4DC4-8D46-663086381FC2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</p:nvPr>
        </p:nvGraphicFramePr>
        <p:xfrm>
          <a:off x="990600" y="2438400"/>
          <a:ext cx="76612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8FA61F-622D-4991-BD1E-5099EA857B50}" type="slidenum">
              <a:rPr lang="fr-FR" smtClean="0"/>
              <a:pPr/>
              <a:t>30</a:t>
            </a:fld>
            <a:endParaRPr lang="fr-FR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Stratégies de recherche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 smtClean="0"/>
              <a:t>Une stratégie de recherche est définie par le choix de </a:t>
            </a:r>
            <a:r>
              <a:rPr lang="fr-FR" sz="2000" dirty="0" smtClean="0">
                <a:solidFill>
                  <a:srgbClr val="FF3300"/>
                </a:solidFill>
              </a:rPr>
              <a:t>l’ordre d’expansion des </a:t>
            </a:r>
            <a:r>
              <a:rPr lang="fr-FR" sz="2000" dirty="0" err="1" smtClean="0">
                <a:solidFill>
                  <a:srgbClr val="FF3300"/>
                </a:solidFill>
              </a:rPr>
              <a:t>noeuds</a:t>
            </a:r>
            <a:r>
              <a:rPr lang="fr-FR" sz="20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fr-FR" sz="2000" dirty="0" smtClean="0"/>
          </a:p>
          <a:p>
            <a:pPr eaLnBrk="1" hangingPunct="1">
              <a:lnSpc>
                <a:spcPct val="90000"/>
              </a:lnSpc>
            </a:pPr>
            <a:r>
              <a:rPr lang="fr-FR" sz="2000" dirty="0" smtClean="0"/>
              <a:t>Deux grands types de stratégies :</a:t>
            </a:r>
          </a:p>
          <a:p>
            <a:pPr eaLnBrk="1" hangingPunct="1">
              <a:lnSpc>
                <a:spcPct val="90000"/>
              </a:lnSpc>
            </a:pPr>
            <a:endParaRPr lang="fr-FR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fr-FR" sz="1600" dirty="0" smtClean="0"/>
              <a:t>Les stratégies « non-informées »</a:t>
            </a:r>
          </a:p>
          <a:p>
            <a:pPr lvl="2" eaLnBrk="1" hangingPunct="1">
              <a:lnSpc>
                <a:spcPct val="90000"/>
              </a:lnSpc>
            </a:pPr>
            <a:r>
              <a:rPr lang="fr-FR" sz="1600" dirty="0" smtClean="0"/>
              <a:t>Pas d’utilisation d’une distance avec les </a:t>
            </a:r>
            <a:r>
              <a:rPr lang="fr-FR" sz="1600" dirty="0" err="1" smtClean="0"/>
              <a:t>etats</a:t>
            </a:r>
            <a:r>
              <a:rPr lang="fr-FR" sz="1600" dirty="0" smtClean="0"/>
              <a:t> recherchés pour choisir l’ordre des </a:t>
            </a:r>
            <a:r>
              <a:rPr lang="fr-FR" sz="1600" dirty="0" err="1" smtClean="0"/>
              <a:t>noeuds</a:t>
            </a:r>
            <a:endParaRPr lang="fr-FR" sz="1600" dirty="0" smtClean="0"/>
          </a:p>
          <a:p>
            <a:pPr lvl="2" eaLnBrk="1" hangingPunct="1">
              <a:lnSpc>
                <a:spcPct val="90000"/>
              </a:lnSpc>
            </a:pPr>
            <a:r>
              <a:rPr lang="fr-FR" sz="1600" dirty="0" smtClean="0"/>
              <a:t>Uniquement prise en compte du but : l’état remplit-il un but recherché ? </a:t>
            </a:r>
          </a:p>
          <a:p>
            <a:pPr lvl="2" eaLnBrk="1" hangingPunct="1">
              <a:lnSpc>
                <a:spcPct val="90000"/>
              </a:lnSpc>
            </a:pPr>
            <a:endParaRPr lang="fr-FR" sz="1600" dirty="0" smtClean="0"/>
          </a:p>
          <a:p>
            <a:pPr lvl="1" eaLnBrk="1" hangingPunct="1">
              <a:lnSpc>
                <a:spcPct val="90000"/>
              </a:lnSpc>
            </a:pPr>
            <a:r>
              <a:rPr lang="fr-FR" sz="1600" dirty="0" smtClean="0"/>
              <a:t>Les stratégies « informées »</a:t>
            </a:r>
          </a:p>
          <a:p>
            <a:pPr lvl="2" eaLnBrk="1" hangingPunct="1">
              <a:lnSpc>
                <a:spcPct val="90000"/>
              </a:lnSpc>
            </a:pPr>
            <a:r>
              <a:rPr lang="fr-FR" sz="1600" dirty="0" smtClean="0"/>
              <a:t>Nœuds les plus prometteurs sont explorés en premier</a:t>
            </a:r>
          </a:p>
          <a:p>
            <a:pPr lvl="2" eaLnBrk="1" hangingPunct="1">
              <a:lnSpc>
                <a:spcPct val="90000"/>
              </a:lnSpc>
            </a:pPr>
            <a:r>
              <a:rPr lang="fr-FR" sz="1600" dirty="0" smtClean="0"/>
              <a:t>Nécessite de déterminer une fonction de distance avec l’</a:t>
            </a:r>
            <a:r>
              <a:rPr lang="fr-FR" sz="1600" dirty="0" err="1" smtClean="0"/>
              <a:t>etat</a:t>
            </a:r>
            <a:r>
              <a:rPr lang="fr-FR" sz="1600" dirty="0" smtClean="0"/>
              <a:t> </a:t>
            </a:r>
            <a:r>
              <a:rPr lang="fr-FR" sz="1600" dirty="0"/>
              <a:t>recherché / d’utilité en fonction du </a:t>
            </a:r>
            <a:r>
              <a:rPr lang="fr-FR" sz="1600" dirty="0" smtClean="0"/>
              <a:t>but à atteindre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8FA61F-622D-4991-BD1E-5099EA857B50}" type="slidenum">
              <a:rPr lang="fr-FR" smtClean="0"/>
              <a:pPr/>
              <a:t>31</a:t>
            </a:fld>
            <a:endParaRPr lang="fr-FR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Stratégies de recherche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1" y="1981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dirty="0"/>
              <a:t>Les stratégies sont évaluées suivant: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1800" dirty="0" smtClean="0">
                <a:solidFill>
                  <a:schemeClr val="accent2"/>
                </a:solidFill>
              </a:rPr>
              <a:t>Complétude</a:t>
            </a:r>
            <a:r>
              <a:rPr lang="fr-FR" sz="1800" dirty="0"/>
              <a:t>: Trouve-t-on toujours une solution s’il en existe une?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1800" dirty="0">
                <a:solidFill>
                  <a:schemeClr val="accent2"/>
                </a:solidFill>
              </a:rPr>
              <a:t>Complexité en temps</a:t>
            </a:r>
            <a:r>
              <a:rPr lang="fr-FR" sz="1800" dirty="0"/>
              <a:t>: </a:t>
            </a:r>
            <a:r>
              <a:rPr lang="fr-FR" sz="1800" dirty="0" smtClean="0"/>
              <a:t>Nombre </a:t>
            </a:r>
            <a:r>
              <a:rPr lang="fr-FR" sz="1800" dirty="0"/>
              <a:t>de nœuds générés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1800" dirty="0">
                <a:solidFill>
                  <a:schemeClr val="accent2"/>
                </a:solidFill>
              </a:rPr>
              <a:t>Complexité en mémoire</a:t>
            </a:r>
            <a:r>
              <a:rPr lang="fr-FR" sz="1800" dirty="0"/>
              <a:t>: N</a:t>
            </a:r>
            <a:r>
              <a:rPr lang="fr-FR" sz="1800" dirty="0" smtClean="0"/>
              <a:t>ombre de </a:t>
            </a:r>
            <a:r>
              <a:rPr lang="fr-FR" sz="1800" dirty="0"/>
              <a:t>nœuds en mémoire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1800" dirty="0">
                <a:solidFill>
                  <a:schemeClr val="accent2"/>
                </a:solidFill>
              </a:rPr>
              <a:t>Optimalité</a:t>
            </a:r>
            <a:r>
              <a:rPr lang="fr-FR" sz="1800" dirty="0"/>
              <a:t>: Trouve-t-on toujours la solution de coût minimal?</a:t>
            </a:r>
          </a:p>
          <a:p>
            <a:pPr lvl="1" eaLnBrk="1" hangingPunct="1">
              <a:lnSpc>
                <a:spcPct val="90000"/>
              </a:lnSpc>
            </a:pPr>
            <a:endParaRPr lang="fr-FR" sz="1800" dirty="0"/>
          </a:p>
          <a:p>
            <a:pPr eaLnBrk="1" hangingPunct="1">
              <a:lnSpc>
                <a:spcPct val="90000"/>
              </a:lnSpc>
            </a:pPr>
            <a:r>
              <a:rPr lang="fr-FR" sz="2000" dirty="0"/>
              <a:t>Les complexités en temps et mémoire sont mesurées par :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1800" i="1" dirty="0"/>
              <a:t>b:</a:t>
            </a:r>
            <a:r>
              <a:rPr lang="fr-FR" sz="1800" dirty="0"/>
              <a:t> facteur de branchement maximum dans l’arbre de recherche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1800" i="1" dirty="0"/>
              <a:t>d: </a:t>
            </a:r>
            <a:r>
              <a:rPr lang="fr-FR" sz="1800" dirty="0"/>
              <a:t>Profondeur de la solution </a:t>
            </a:r>
            <a:r>
              <a:rPr lang="fr-FR" sz="1800" dirty="0" smtClean="0"/>
              <a:t>optimale (racine est en 0)</a:t>
            </a:r>
            <a:endParaRPr lang="fr-FR" sz="1800" dirty="0"/>
          </a:p>
          <a:p>
            <a:pPr lvl="1" eaLnBrk="1" hangingPunct="1">
              <a:lnSpc>
                <a:spcPct val="90000"/>
              </a:lnSpc>
            </a:pPr>
            <a:r>
              <a:rPr lang="fr-FR" sz="1800" i="1" dirty="0"/>
              <a:t>m</a:t>
            </a:r>
            <a:r>
              <a:rPr lang="fr-FR" sz="1800" dirty="0"/>
              <a:t>: Profondeur maximale de l’espace d’états (éventuellement </a:t>
            </a:r>
            <a:r>
              <a:rPr lang="fr-FR" sz="1800" dirty="0">
                <a:cs typeface="Arial" charset="0"/>
              </a:rPr>
              <a:t>∞</a:t>
            </a:r>
            <a:r>
              <a:rPr lang="fr-FR" sz="1800" dirty="0"/>
              <a:t>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663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EF855B-B158-4AB3-9824-CCE5CE4D3876}" type="slidenum">
              <a:rPr lang="fr-FR" smtClean="0"/>
              <a:pPr/>
              <a:t>32</a:t>
            </a:fld>
            <a:endParaRPr lang="fr-FR" smtClean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Stratégies de recherche “non informées”</a:t>
            </a:r>
            <a:endParaRPr lang="fr-FR" smtClean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2322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592339-36F5-404C-815C-7FB1BE8F7735}" type="slidenum">
              <a:rPr lang="fr-FR" smtClean="0"/>
              <a:pPr/>
              <a:t>33</a:t>
            </a:fld>
            <a:endParaRPr lang="fr-FR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Stratégies de recherche “non informées”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fr-FR" sz="1600" dirty="0" smtClean="0"/>
          </a:p>
          <a:p>
            <a:pPr eaLnBrk="1" hangingPunct="1"/>
            <a:r>
              <a:rPr lang="fr-FR" sz="2800" dirty="0" smtClean="0"/>
              <a:t>Largeur d’abord</a:t>
            </a:r>
          </a:p>
          <a:p>
            <a:pPr eaLnBrk="1" hangingPunct="1"/>
            <a:r>
              <a:rPr lang="fr-FR" sz="2800" dirty="0"/>
              <a:t>Cout uniforme </a:t>
            </a:r>
            <a:endParaRPr lang="fr-FR" sz="2800" dirty="0" smtClean="0"/>
          </a:p>
          <a:p>
            <a:pPr eaLnBrk="1" hangingPunct="1"/>
            <a:r>
              <a:rPr lang="fr-FR" sz="2800" dirty="0" smtClean="0"/>
              <a:t>Profondeur d’abord</a:t>
            </a:r>
          </a:p>
          <a:p>
            <a:pPr eaLnBrk="1" hangingPunct="1"/>
            <a:r>
              <a:rPr lang="fr-FR" sz="2800" dirty="0" smtClean="0"/>
              <a:t>Profondeur limitée</a:t>
            </a:r>
          </a:p>
          <a:p>
            <a:pPr eaLnBrk="1" hangingPunct="1"/>
            <a:r>
              <a:rPr lang="fr-FR" sz="2800" dirty="0" smtClean="0"/>
              <a:t>Profondeur limitée itératif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D13E88-1444-4E7E-96F0-933C99B45E69}" type="slidenum">
              <a:rPr lang="fr-FR" smtClean="0"/>
              <a:pPr/>
              <a:t>34</a:t>
            </a:fld>
            <a:endParaRPr lang="fr-FR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Largeur d’abord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7661275" cy="4114800"/>
          </a:xfrm>
        </p:spPr>
        <p:txBody>
          <a:bodyPr/>
          <a:lstStyle/>
          <a:p>
            <a:pPr eaLnBrk="1" hangingPunct="1"/>
            <a:r>
              <a:rPr lang="en-US" sz="2400" smtClean="0"/>
              <a:t>Expansion du noeud le moins profond</a:t>
            </a:r>
          </a:p>
          <a:p>
            <a:pPr eaLnBrk="1" hangingPunct="1"/>
            <a:r>
              <a:rPr lang="en-US" sz="2400" smtClean="0">
                <a:solidFill>
                  <a:schemeClr val="accent2"/>
                </a:solidFill>
              </a:rPr>
              <a:t>Implémentation</a:t>
            </a:r>
            <a:r>
              <a:rPr lang="en-US" sz="2400" smtClean="0"/>
              <a:t>:</a:t>
            </a:r>
          </a:p>
          <a:p>
            <a:pPr lvl="1" eaLnBrk="1" hangingPunct="1"/>
            <a:r>
              <a:rPr lang="en-US" sz="2000" i="1" smtClean="0"/>
              <a:t>fringe</a:t>
            </a:r>
            <a:r>
              <a:rPr lang="en-US" sz="2000" smtClean="0"/>
              <a:t> est une liste FIFO, i.e., les nouveaux suivants sont ajoutés en queue</a:t>
            </a:r>
          </a:p>
        </p:txBody>
      </p:sp>
      <p:pic>
        <p:nvPicPr>
          <p:cNvPr id="20486" name="Picture 4" descr="bfs-progress1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733800"/>
            <a:ext cx="3810000" cy="251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DF984D-0C0C-4C9F-BEE1-D7FDF5949AF4}" type="slidenum">
              <a:rPr lang="fr-FR" smtClean="0"/>
              <a:pPr/>
              <a:t>35</a:t>
            </a:fld>
            <a:endParaRPr lang="fr-FR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Largeur d’abord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7661275" cy="4114800"/>
          </a:xfrm>
        </p:spPr>
        <p:txBody>
          <a:bodyPr/>
          <a:lstStyle/>
          <a:p>
            <a:pPr eaLnBrk="1" hangingPunct="1"/>
            <a:r>
              <a:rPr lang="en-US" sz="2400" smtClean="0"/>
              <a:t>Expansion du noeud le moins profond</a:t>
            </a:r>
          </a:p>
          <a:p>
            <a:pPr eaLnBrk="1" hangingPunct="1"/>
            <a:r>
              <a:rPr lang="en-US" sz="2400" smtClean="0">
                <a:solidFill>
                  <a:schemeClr val="accent2"/>
                </a:solidFill>
              </a:rPr>
              <a:t>Implémentation</a:t>
            </a:r>
            <a:r>
              <a:rPr lang="en-US" sz="2400" smtClean="0"/>
              <a:t>:</a:t>
            </a:r>
          </a:p>
          <a:p>
            <a:pPr lvl="1" eaLnBrk="1" hangingPunct="1"/>
            <a:r>
              <a:rPr lang="en-US" sz="2000" i="1" smtClean="0"/>
              <a:t>fringe</a:t>
            </a:r>
            <a:r>
              <a:rPr lang="en-US" sz="2000" smtClean="0"/>
              <a:t> est une liste FIFO, i.e., les nouveaux suivants sont ajoutés en queue</a:t>
            </a:r>
          </a:p>
        </p:txBody>
      </p:sp>
      <p:pic>
        <p:nvPicPr>
          <p:cNvPr id="21510" name="Picture 5" descr="bfs-progress2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657600"/>
            <a:ext cx="43434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45E3A4-4358-4194-892B-80631B837F2A}" type="slidenum">
              <a:rPr lang="fr-FR" smtClean="0"/>
              <a:pPr/>
              <a:t>36</a:t>
            </a:fld>
            <a:endParaRPr lang="fr-FR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Largeur d’abord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7661275" cy="4114800"/>
          </a:xfrm>
        </p:spPr>
        <p:txBody>
          <a:bodyPr/>
          <a:lstStyle/>
          <a:p>
            <a:pPr eaLnBrk="1" hangingPunct="1"/>
            <a:r>
              <a:rPr lang="en-US" sz="2400" smtClean="0"/>
              <a:t>Expansion du noeud le moins profond</a:t>
            </a:r>
          </a:p>
          <a:p>
            <a:pPr eaLnBrk="1" hangingPunct="1"/>
            <a:r>
              <a:rPr lang="en-US" sz="2400" smtClean="0">
                <a:solidFill>
                  <a:schemeClr val="accent2"/>
                </a:solidFill>
              </a:rPr>
              <a:t>Implémentation</a:t>
            </a:r>
            <a:r>
              <a:rPr lang="en-US" sz="2400" smtClean="0"/>
              <a:t>:</a:t>
            </a:r>
          </a:p>
          <a:p>
            <a:pPr lvl="1" eaLnBrk="1" hangingPunct="1"/>
            <a:r>
              <a:rPr lang="en-US" sz="2000" i="1" smtClean="0"/>
              <a:t>fringe</a:t>
            </a:r>
            <a:r>
              <a:rPr lang="en-US" sz="2000" smtClean="0"/>
              <a:t> est une liste FIFO, i.e., les nouveaux suivants sont ajoutés en queue</a:t>
            </a:r>
          </a:p>
        </p:txBody>
      </p:sp>
      <p:pic>
        <p:nvPicPr>
          <p:cNvPr id="22534" name="Picture 5" descr="bfs-progress3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657600"/>
            <a:ext cx="4343400" cy="285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1230C5-AD93-49D5-B374-AF46984F613F}" type="slidenum">
              <a:rPr lang="fr-FR" smtClean="0"/>
              <a:pPr/>
              <a:t>37</a:t>
            </a:fld>
            <a:endParaRPr lang="fr-FR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Largeur d’abord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7661275" cy="4114800"/>
          </a:xfrm>
        </p:spPr>
        <p:txBody>
          <a:bodyPr/>
          <a:lstStyle/>
          <a:p>
            <a:pPr eaLnBrk="1" hangingPunct="1"/>
            <a:r>
              <a:rPr lang="en-US" sz="2400" smtClean="0"/>
              <a:t>Expansion du noeud le moins profond</a:t>
            </a:r>
          </a:p>
          <a:p>
            <a:pPr eaLnBrk="1" hangingPunct="1"/>
            <a:r>
              <a:rPr lang="en-US" sz="2400" smtClean="0">
                <a:solidFill>
                  <a:schemeClr val="accent2"/>
                </a:solidFill>
              </a:rPr>
              <a:t>Implémentation</a:t>
            </a:r>
            <a:r>
              <a:rPr lang="en-US" sz="2400" smtClean="0"/>
              <a:t>:</a:t>
            </a:r>
          </a:p>
          <a:p>
            <a:pPr lvl="1" eaLnBrk="1" hangingPunct="1"/>
            <a:r>
              <a:rPr lang="en-US" sz="2000" i="1" smtClean="0"/>
              <a:t>fringe</a:t>
            </a:r>
            <a:r>
              <a:rPr lang="en-US" sz="2000" smtClean="0"/>
              <a:t> est une liste FIFO, i.e., les nouveaux suivants sont ajoutés en queue</a:t>
            </a:r>
          </a:p>
        </p:txBody>
      </p:sp>
      <p:pic>
        <p:nvPicPr>
          <p:cNvPr id="23558" name="Picture 5" descr="bfs-progress4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657600"/>
            <a:ext cx="4648200" cy="278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1DE7B3-3B4C-42A7-A358-4DEDFE044698}" type="slidenum">
              <a:rPr lang="fr-FR" smtClean="0"/>
              <a:pPr/>
              <a:t>38</a:t>
            </a:fld>
            <a:endParaRPr lang="fr-FR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smtClean="0"/>
              <a:t>Implémentation: Que faut-il modifier ?</a:t>
            </a:r>
            <a:br>
              <a:rPr lang="en-US" sz="3200" smtClean="0"/>
            </a:br>
            <a:r>
              <a:rPr lang="en-US" sz="2400" smtClean="0"/>
              <a:t> % Recherche générique dans un arbre </a:t>
            </a:r>
          </a:p>
        </p:txBody>
      </p:sp>
      <p:pic>
        <p:nvPicPr>
          <p:cNvPr id="24581" name="Picture 3"/>
          <p:cNvPicPr>
            <a:picLocks noChangeAspect="1" noChangeArrowheads="1"/>
          </p:cNvPicPr>
          <p:nvPr/>
        </p:nvPicPr>
        <p:blipFill>
          <a:blip r:embed="rId2" cstate="print"/>
          <a:srcRect l="14844" t="18750" r="3125" b="9375"/>
          <a:stretch>
            <a:fillRect/>
          </a:stretch>
        </p:blipFill>
        <p:spPr bwMode="auto">
          <a:xfrm>
            <a:off x="990600" y="1600200"/>
            <a:ext cx="7315200" cy="480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3BF5EC-4840-4757-888A-DEC99A8497F2}" type="slidenum">
              <a:rPr lang="fr-FR" smtClean="0"/>
              <a:pPr/>
              <a:t>39</a:t>
            </a:fld>
            <a:endParaRPr lang="fr-FR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Largeur</a:t>
            </a:r>
            <a:r>
              <a:rPr lang="en-US" sz="3600" dirty="0" smtClean="0"/>
              <a:t> </a:t>
            </a:r>
            <a:r>
              <a:rPr lang="en-US" sz="3600" dirty="0" err="1" smtClean="0"/>
              <a:t>d’abord</a:t>
            </a:r>
            <a:endParaRPr lang="en-US" sz="3600" dirty="0" smtClean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u="sng" dirty="0" err="1" smtClean="0">
                <a:solidFill>
                  <a:srgbClr val="CC0099"/>
                </a:solidFill>
              </a:rPr>
              <a:t>Complet</a:t>
            </a:r>
            <a:r>
              <a:rPr lang="en-US" sz="2800" u="sng" dirty="0" smtClean="0">
                <a:solidFill>
                  <a:srgbClr val="CC0099"/>
                </a:solidFill>
              </a:rPr>
              <a:t>?</a:t>
            </a:r>
            <a:r>
              <a:rPr lang="en-US" sz="2800" dirty="0" smtClean="0">
                <a:solidFill>
                  <a:srgbClr val="CC0099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en-US" sz="2800" u="sng" dirty="0" smtClean="0">
              <a:solidFill>
                <a:srgbClr val="CC00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u="sng" dirty="0" smtClean="0">
                <a:solidFill>
                  <a:srgbClr val="CC0099"/>
                </a:solidFill>
              </a:rPr>
              <a:t>Temps?</a:t>
            </a:r>
            <a:r>
              <a:rPr lang="en-US" sz="28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sz="2800" u="sng" dirty="0" smtClean="0">
              <a:solidFill>
                <a:srgbClr val="CC00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u="sng" dirty="0" err="1" smtClean="0">
                <a:solidFill>
                  <a:srgbClr val="CC0099"/>
                </a:solidFill>
              </a:rPr>
              <a:t>Mémoire</a:t>
            </a:r>
            <a:r>
              <a:rPr lang="en-US" sz="2800" u="sng" dirty="0" smtClean="0">
                <a:solidFill>
                  <a:srgbClr val="CC0099"/>
                </a:solidFill>
              </a:rPr>
              <a:t>?</a:t>
            </a:r>
            <a:r>
              <a:rPr lang="en-US" sz="28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sz="2800" u="sng" dirty="0" smtClean="0">
              <a:solidFill>
                <a:srgbClr val="CC00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u="sng" dirty="0" smtClean="0">
                <a:solidFill>
                  <a:srgbClr val="CC0099"/>
                </a:solidFill>
              </a:rPr>
              <a:t>Optimal?</a:t>
            </a:r>
            <a:r>
              <a:rPr lang="en-US" sz="28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fr-FR" sz="48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dirty="0" smtClean="0"/>
              <a:t> </a:t>
            </a:r>
            <a:r>
              <a:rPr lang="en-US" dirty="0" err="1" smtClean="0"/>
              <a:t>Résolution</a:t>
            </a:r>
            <a:r>
              <a:rPr lang="en-US" dirty="0" smtClean="0"/>
              <a:t> de </a:t>
            </a:r>
            <a:r>
              <a:rPr lang="en-US" dirty="0" err="1" smtClean="0"/>
              <a:t>problème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fr-FR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solution d'un problème s'obtient sous la forme d'une séquence d'actions menant à une solution souhaitée</a:t>
            </a:r>
            <a:r>
              <a:rPr lang="fr-FR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fr-FR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Pour cela il faut :</a:t>
            </a:r>
          </a:p>
          <a:p>
            <a:pPr lvl="1"/>
            <a:r>
              <a:rPr lang="fr-FR" sz="1800" dirty="0" smtClean="0">
                <a:ea typeface="+mn-ea"/>
                <a:cs typeface="+mn-cs"/>
              </a:rPr>
              <a:t>E</a:t>
            </a:r>
            <a:r>
              <a:rPr lang="fr-FR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xprimer l'objectif</a:t>
            </a:r>
          </a:p>
          <a:p>
            <a:pPr lvl="1"/>
            <a:r>
              <a:rPr lang="fr-FR" sz="1800" dirty="0" smtClean="0">
                <a:ea typeface="+mn-ea"/>
                <a:cs typeface="+mn-cs"/>
              </a:rPr>
              <a:t>S</a:t>
            </a:r>
            <a:r>
              <a:rPr lang="fr-FR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pécifier l'espace d'états du problème : dans quelles situations peut-on se trouver ?</a:t>
            </a:r>
            <a:endParaRPr lang="fr-FR" sz="1800" dirty="0" smtClean="0">
              <a:ea typeface="+mn-ea"/>
              <a:cs typeface="+mn-cs"/>
            </a:endParaRPr>
          </a:p>
          <a:p>
            <a:pPr lvl="1"/>
            <a:r>
              <a:rPr lang="fr-FR" sz="1800" dirty="0" smtClean="0">
                <a:ea typeface="+mn-ea"/>
                <a:cs typeface="+mn-cs"/>
              </a:rPr>
              <a:t>D</a:t>
            </a:r>
            <a:r>
              <a:rPr lang="fr-FR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éfinir les transitions entre </a:t>
            </a:r>
            <a:r>
              <a:rPr lang="fr-FR" sz="1800" dirty="0" smtClean="0">
                <a:ea typeface="+mn-ea"/>
                <a:cs typeface="+mn-cs"/>
              </a:rPr>
              <a:t>ét</a:t>
            </a:r>
            <a:r>
              <a:rPr lang="fr-FR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ats du problème</a:t>
            </a:r>
            <a:endParaRPr lang="fr-FR" dirty="0" smtClean="0">
              <a:ea typeface="+mn-ea"/>
              <a:cs typeface="+mn-cs"/>
            </a:endParaRPr>
          </a:p>
          <a:p>
            <a:pPr lvl="1"/>
            <a:r>
              <a:rPr lang="fr-FR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Adopter une politique de recherche de la solution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4CE387-51BE-4DC4-8D46-663086381FC2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3BF5EC-4840-4757-888A-DEC99A8497F2}" type="slidenum">
              <a:rPr lang="fr-FR" smtClean="0"/>
              <a:pPr/>
              <a:t>40</a:t>
            </a:fld>
            <a:endParaRPr lang="fr-FR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Largeur</a:t>
            </a:r>
            <a:r>
              <a:rPr lang="en-US" sz="3600" dirty="0" smtClean="0"/>
              <a:t> </a:t>
            </a:r>
            <a:r>
              <a:rPr lang="en-US" sz="3600" dirty="0" err="1" smtClean="0"/>
              <a:t>d’abord</a:t>
            </a:r>
            <a:endParaRPr lang="en-US" sz="3600" dirty="0" smtClean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u="sng" dirty="0" err="1" smtClean="0">
                <a:solidFill>
                  <a:srgbClr val="CC0099"/>
                </a:solidFill>
              </a:rPr>
              <a:t>Complet</a:t>
            </a:r>
            <a:r>
              <a:rPr lang="en-US" sz="2800" u="sng" dirty="0" smtClean="0">
                <a:solidFill>
                  <a:srgbClr val="CC0099"/>
                </a:solidFill>
              </a:rPr>
              <a:t>?</a:t>
            </a:r>
            <a:r>
              <a:rPr lang="en-US" sz="2800" dirty="0" smtClean="0">
                <a:solidFill>
                  <a:srgbClr val="CC0099"/>
                </a:solidFill>
              </a:rPr>
              <a:t> </a:t>
            </a:r>
            <a:r>
              <a:rPr lang="en-US" sz="2800" dirty="0" err="1" smtClean="0"/>
              <a:t>Oui</a:t>
            </a:r>
            <a:r>
              <a:rPr lang="en-US" sz="2800" dirty="0" smtClean="0"/>
              <a:t> (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en-US" sz="2800" i="1" dirty="0" smtClean="0"/>
              <a:t>b</a:t>
            </a:r>
            <a:r>
              <a:rPr lang="en-US" sz="2800" dirty="0" smtClean="0"/>
              <a:t> </a:t>
            </a:r>
            <a:r>
              <a:rPr lang="en-US" sz="2800" dirty="0" err="1" smtClean="0"/>
              <a:t>est</a:t>
            </a:r>
            <a:r>
              <a:rPr lang="en-US" sz="2800" dirty="0" smtClean="0"/>
              <a:t> </a:t>
            </a:r>
            <a:r>
              <a:rPr lang="en-US" sz="2800" dirty="0" err="1" smtClean="0"/>
              <a:t>fini</a:t>
            </a:r>
            <a:r>
              <a:rPr lang="en-US" sz="28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sz="2800" u="sng" dirty="0" smtClean="0">
              <a:solidFill>
                <a:srgbClr val="CC00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u="sng" dirty="0" smtClean="0">
                <a:solidFill>
                  <a:srgbClr val="CC0099"/>
                </a:solidFill>
              </a:rPr>
              <a:t>Temps?</a:t>
            </a:r>
            <a:r>
              <a:rPr lang="en-US" sz="2800" dirty="0" smtClean="0"/>
              <a:t> </a:t>
            </a:r>
            <a:r>
              <a:rPr lang="en-US" sz="2800" i="1" dirty="0" smtClean="0"/>
              <a:t>1+b+b</a:t>
            </a:r>
            <a:r>
              <a:rPr lang="en-US" sz="2800" i="1" baseline="30000" dirty="0" smtClean="0"/>
              <a:t>2</a:t>
            </a:r>
            <a:r>
              <a:rPr lang="en-US" sz="2800" i="1" dirty="0" smtClean="0"/>
              <a:t>+b</a:t>
            </a:r>
            <a:r>
              <a:rPr lang="en-US" sz="2800" i="1" baseline="30000" dirty="0" smtClean="0"/>
              <a:t>3</a:t>
            </a:r>
            <a:r>
              <a:rPr lang="en-US" sz="2800" dirty="0" smtClean="0"/>
              <a:t>+… +</a:t>
            </a:r>
            <a:r>
              <a:rPr lang="en-US" sz="2800" i="1" dirty="0" err="1" smtClean="0"/>
              <a:t>b</a:t>
            </a:r>
            <a:r>
              <a:rPr lang="en-US" sz="2800" i="1" baseline="30000" dirty="0" err="1" smtClean="0"/>
              <a:t>d</a:t>
            </a:r>
            <a:r>
              <a:rPr lang="en-US" sz="2800" dirty="0" smtClean="0"/>
              <a:t> </a:t>
            </a:r>
            <a:r>
              <a:rPr lang="en-US" sz="2800" dirty="0"/>
              <a:t>≈</a:t>
            </a:r>
            <a:r>
              <a:rPr lang="en-US" sz="2800" dirty="0" smtClean="0"/>
              <a:t> O(</a:t>
            </a:r>
            <a:r>
              <a:rPr lang="en-US" sz="2800" dirty="0" err="1" smtClean="0"/>
              <a:t>b</a:t>
            </a:r>
            <a:r>
              <a:rPr lang="en-US" sz="2800" baseline="30000" dirty="0" err="1" smtClean="0"/>
              <a:t>d</a:t>
            </a:r>
            <a:r>
              <a:rPr lang="en-US" sz="28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sz="2800" u="sng" dirty="0" smtClean="0">
              <a:solidFill>
                <a:srgbClr val="CC00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u="sng" dirty="0" err="1" smtClean="0">
                <a:solidFill>
                  <a:srgbClr val="CC0099"/>
                </a:solidFill>
              </a:rPr>
              <a:t>Mémoire</a:t>
            </a:r>
            <a:r>
              <a:rPr lang="en-US" sz="2800" u="sng" dirty="0" smtClean="0">
                <a:solidFill>
                  <a:srgbClr val="CC0099"/>
                </a:solidFill>
              </a:rPr>
              <a:t>?</a:t>
            </a:r>
            <a:r>
              <a:rPr lang="en-US" sz="2800" dirty="0" smtClean="0"/>
              <a:t> </a:t>
            </a:r>
            <a:r>
              <a:rPr lang="en-US" sz="2800" i="1" dirty="0" smtClean="0"/>
              <a:t>O(</a:t>
            </a:r>
            <a:r>
              <a:rPr lang="en-US" sz="2800" i="1" dirty="0" err="1" smtClean="0"/>
              <a:t>b</a:t>
            </a:r>
            <a:r>
              <a:rPr lang="en-US" sz="2800" i="1" baseline="30000" dirty="0" err="1" smtClean="0"/>
              <a:t>d</a:t>
            </a:r>
            <a:r>
              <a:rPr lang="en-US" sz="2800" i="1" dirty="0" smtClean="0"/>
              <a:t>)</a:t>
            </a:r>
            <a:r>
              <a:rPr lang="en-US" sz="2800" dirty="0" smtClean="0"/>
              <a:t> (on </a:t>
            </a:r>
            <a:r>
              <a:rPr lang="en-US" sz="2800" dirty="0" err="1" smtClean="0"/>
              <a:t>garde</a:t>
            </a:r>
            <a:r>
              <a:rPr lang="en-US" sz="2800" dirty="0" smtClean="0"/>
              <a:t> </a:t>
            </a:r>
            <a:r>
              <a:rPr lang="en-US" sz="2800" dirty="0" err="1" smtClean="0"/>
              <a:t>tous</a:t>
            </a:r>
            <a:r>
              <a:rPr lang="en-US" sz="2800" dirty="0" smtClean="0"/>
              <a:t> les </a:t>
            </a:r>
            <a:r>
              <a:rPr lang="en-US" sz="2800" dirty="0" err="1" smtClean="0"/>
              <a:t>noeuds</a:t>
            </a:r>
            <a:r>
              <a:rPr lang="en-US" sz="2800" dirty="0" smtClean="0"/>
              <a:t> en </a:t>
            </a:r>
            <a:r>
              <a:rPr lang="en-US" sz="2800" dirty="0" err="1" smtClean="0"/>
              <a:t>mémoire</a:t>
            </a:r>
            <a:r>
              <a:rPr lang="en-US" sz="28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 dirty="0" smtClean="0">
                <a:solidFill>
                  <a:srgbClr val="CC0099"/>
                </a:solidFill>
              </a:rPr>
              <a:t>Optimal?</a:t>
            </a:r>
            <a:r>
              <a:rPr lang="en-US" sz="2800" dirty="0" smtClean="0"/>
              <a:t> </a:t>
            </a:r>
            <a:r>
              <a:rPr lang="en-US" sz="2800" dirty="0" err="1" smtClean="0"/>
              <a:t>Oui</a:t>
            </a:r>
            <a:r>
              <a:rPr lang="en-US" sz="2800" dirty="0" smtClean="0"/>
              <a:t> (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en-US" sz="2800" dirty="0" err="1" smtClean="0"/>
              <a:t>cout</a:t>
            </a:r>
            <a:r>
              <a:rPr lang="en-US" sz="2800" dirty="0" smtClean="0"/>
              <a:t> = 1 par </a:t>
            </a:r>
            <a:r>
              <a:rPr lang="en-US" sz="2800" dirty="0" err="1" smtClean="0"/>
              <a:t>étape</a:t>
            </a:r>
            <a:r>
              <a:rPr lang="en-US" sz="28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>
                <a:solidFill>
                  <a:srgbClr val="FF0000"/>
                </a:solidFill>
              </a:rPr>
              <a:t>L’espace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est</a:t>
            </a:r>
            <a:r>
              <a:rPr lang="en-US" sz="2800" dirty="0" smtClean="0">
                <a:solidFill>
                  <a:srgbClr val="FF0000"/>
                </a:solidFill>
              </a:rPr>
              <a:t> le </a:t>
            </a:r>
            <a:r>
              <a:rPr lang="en-US" sz="2800" dirty="0" err="1" smtClean="0">
                <a:solidFill>
                  <a:srgbClr val="FF0000"/>
                </a:solidFill>
              </a:rPr>
              <a:t>problème</a:t>
            </a:r>
            <a:r>
              <a:rPr lang="en-US" sz="2800" dirty="0" smtClean="0">
                <a:solidFill>
                  <a:srgbClr val="FF0000"/>
                </a:solidFill>
              </a:rPr>
              <a:t> principal de </a:t>
            </a:r>
            <a:r>
              <a:rPr lang="en-US" sz="2800" dirty="0" err="1" smtClean="0">
                <a:solidFill>
                  <a:srgbClr val="FF0000"/>
                </a:solidFill>
              </a:rPr>
              <a:t>cet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algorithme</a:t>
            </a:r>
            <a:endParaRPr lang="en-US" sz="28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2622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Coût uniforme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325" y="1828800"/>
            <a:ext cx="7661275" cy="4267200"/>
          </a:xfrm>
        </p:spPr>
        <p:txBody>
          <a:bodyPr/>
          <a:lstStyle/>
          <a:p>
            <a:r>
              <a:rPr lang="fr-FR" sz="1600" dirty="0" smtClean="0"/>
              <a:t>Développement en priorité du nœud qui a le coût le plus faible</a:t>
            </a:r>
          </a:p>
          <a:p>
            <a:endParaRPr lang="fr-FR" sz="1600" dirty="0" smtClean="0"/>
          </a:p>
          <a:p>
            <a:r>
              <a:rPr lang="fr-FR" sz="1600" dirty="0" smtClean="0"/>
              <a:t>File triée par coût croissant</a:t>
            </a:r>
          </a:p>
          <a:p>
            <a:endParaRPr lang="fr-FR" sz="1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4CE387-51BE-4DC4-8D46-663086381FC2}" type="slidenum">
              <a:rPr lang="fr-FR" smtClean="0"/>
              <a:pPr>
                <a:defRPr/>
              </a:pPr>
              <a:t>41</a:t>
            </a:fld>
            <a:endParaRPr lang="fr-F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93" y="3687184"/>
            <a:ext cx="4557713" cy="2377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87183"/>
            <a:ext cx="4091143" cy="2607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27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Coût uniforme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325" y="1828800"/>
            <a:ext cx="7661275" cy="4267200"/>
          </a:xfrm>
        </p:spPr>
        <p:txBody>
          <a:bodyPr/>
          <a:lstStyle/>
          <a:p>
            <a:r>
              <a:rPr lang="fr-FR" sz="1600" dirty="0" smtClean="0"/>
              <a:t>Développement en priorité du nœud qui a le coût le plus faible</a:t>
            </a:r>
          </a:p>
          <a:p>
            <a:endParaRPr lang="fr-FR" sz="1600" dirty="0" smtClean="0"/>
          </a:p>
          <a:p>
            <a:r>
              <a:rPr lang="fr-FR" sz="1600" dirty="0" smtClean="0"/>
              <a:t>File triée par coût croissant</a:t>
            </a:r>
          </a:p>
          <a:p>
            <a:endParaRPr lang="fr-FR" sz="1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4CE387-51BE-4DC4-8D46-663086381FC2}" type="slidenum">
              <a:rPr lang="fr-FR" smtClean="0"/>
              <a:pPr>
                <a:defRPr/>
              </a:pPr>
              <a:t>42</a:t>
            </a:fld>
            <a:endParaRPr lang="fr-FR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87183"/>
            <a:ext cx="4091143" cy="2607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20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Coût uniforme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325" y="1828800"/>
            <a:ext cx="7661275" cy="4267200"/>
          </a:xfrm>
        </p:spPr>
        <p:txBody>
          <a:bodyPr/>
          <a:lstStyle/>
          <a:p>
            <a:r>
              <a:rPr lang="fr-FR" sz="1600" dirty="0" smtClean="0"/>
              <a:t>Développement en priorité du nœud qui a le coût le plus faible</a:t>
            </a:r>
          </a:p>
          <a:p>
            <a:endParaRPr lang="fr-FR" sz="1600" dirty="0" smtClean="0"/>
          </a:p>
          <a:p>
            <a:r>
              <a:rPr lang="fr-FR" sz="1600" dirty="0" smtClean="0"/>
              <a:t>File triée par coût croissant</a:t>
            </a:r>
          </a:p>
          <a:p>
            <a:endParaRPr lang="fr-FR" sz="1600" dirty="0" smtClean="0"/>
          </a:p>
          <a:p>
            <a:r>
              <a:rPr lang="fr-FR" sz="1600" dirty="0" smtClean="0"/>
              <a:t>Equivalent à exploration en largeur d’abord si toutes les actions ont le même coût </a:t>
            </a:r>
            <a:endParaRPr lang="fr-FR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4CE387-51BE-4DC4-8D46-663086381FC2}" type="slidenum">
              <a:rPr lang="fr-FR" smtClean="0"/>
              <a:pPr>
                <a:defRPr/>
              </a:pPr>
              <a:t>43</a:t>
            </a:fld>
            <a:endParaRPr lang="fr-F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93" y="3687184"/>
            <a:ext cx="4557713" cy="2377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87183"/>
            <a:ext cx="4091143" cy="2607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49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CAB95A-8388-4EE4-AEF9-FC2CF9D110E5}" type="slidenum">
              <a:rPr lang="fr-FR" smtClean="0"/>
              <a:pPr/>
              <a:t>44</a:t>
            </a:fld>
            <a:endParaRPr lang="fr-FR" smtClean="0"/>
          </a:p>
        </p:txBody>
      </p:sp>
      <p:pic>
        <p:nvPicPr>
          <p:cNvPr id="26628" name="Picture 2" descr="dfs-progress01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505200"/>
            <a:ext cx="45720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Profondeur d’abord</a:t>
            </a:r>
          </a:p>
        </p:txBody>
      </p:sp>
      <p:sp>
        <p:nvSpPr>
          <p:cNvPr id="2663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Expansion du noeud le plus profond</a:t>
            </a:r>
          </a:p>
          <a:p>
            <a:pPr eaLnBrk="1" hangingPunct="1"/>
            <a:r>
              <a:rPr lang="en-US" sz="2800" smtClean="0">
                <a:solidFill>
                  <a:schemeClr val="accent2"/>
                </a:solidFill>
              </a:rPr>
              <a:t>Implémentation</a:t>
            </a:r>
            <a:r>
              <a:rPr lang="en-US" sz="2800" smtClean="0"/>
              <a:t>:</a:t>
            </a:r>
          </a:p>
          <a:p>
            <a:pPr lvl="1" eaLnBrk="1" hangingPunct="1"/>
            <a:r>
              <a:rPr lang="en-US" sz="2400" i="1" smtClean="0"/>
              <a:t>fringe </a:t>
            </a:r>
            <a:r>
              <a:rPr lang="en-US" sz="2400" smtClean="0"/>
              <a:t>= liste LIFO, i.e., suivants insérés en tête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E8F866-22C3-4CD2-8A61-6636E0004734}" type="slidenum">
              <a:rPr lang="fr-FR" smtClean="0"/>
              <a:pPr/>
              <a:t>45</a:t>
            </a:fld>
            <a:endParaRPr lang="fr-FR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Profondeur d’abord</a:t>
            </a:r>
          </a:p>
        </p:txBody>
      </p:sp>
      <p:sp>
        <p:nvSpPr>
          <p:cNvPr id="2765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Expansion du noeud le plus profond</a:t>
            </a:r>
          </a:p>
          <a:p>
            <a:pPr eaLnBrk="1" hangingPunct="1"/>
            <a:r>
              <a:rPr lang="en-US" sz="2800" smtClean="0">
                <a:solidFill>
                  <a:schemeClr val="accent2"/>
                </a:solidFill>
              </a:rPr>
              <a:t>Implémentation</a:t>
            </a:r>
            <a:r>
              <a:rPr lang="en-US" sz="2800" smtClean="0"/>
              <a:t>:</a:t>
            </a:r>
          </a:p>
          <a:p>
            <a:pPr lvl="1" eaLnBrk="1" hangingPunct="1"/>
            <a:r>
              <a:rPr lang="en-US" sz="2400" i="1" smtClean="0"/>
              <a:t>fringe </a:t>
            </a:r>
            <a:r>
              <a:rPr lang="en-US" sz="2400" smtClean="0"/>
              <a:t>= liste LIFO, i.e., suivants insérés en tête</a:t>
            </a:r>
          </a:p>
        </p:txBody>
      </p:sp>
      <p:pic>
        <p:nvPicPr>
          <p:cNvPr id="27654" name="Picture 5" descr="dfs-progress02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733800"/>
            <a:ext cx="4191000" cy="243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2878AA-0AB6-46D8-B875-90CFDE2310E2}" type="slidenum">
              <a:rPr lang="fr-FR" smtClean="0"/>
              <a:pPr/>
              <a:t>46</a:t>
            </a:fld>
            <a:endParaRPr lang="fr-FR" smtClean="0"/>
          </a:p>
        </p:txBody>
      </p:sp>
      <p:pic>
        <p:nvPicPr>
          <p:cNvPr id="28676" name="Picture 2" descr="dfs-progress03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048000"/>
            <a:ext cx="5181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914400" y="1981200"/>
            <a:ext cx="766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endParaRPr lang="fr-FR" sz="3200"/>
          </a:p>
        </p:txBody>
      </p:sp>
      <p:sp>
        <p:nvSpPr>
          <p:cNvPr id="2867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AAD0F7-28A1-4470-A1DA-175CA5A3A267}" type="slidenum">
              <a:rPr lang="fr-FR" smtClean="0"/>
              <a:pPr/>
              <a:t>47</a:t>
            </a:fld>
            <a:endParaRPr lang="fr-FR" smtClean="0"/>
          </a:p>
        </p:txBody>
      </p:sp>
      <p:pic>
        <p:nvPicPr>
          <p:cNvPr id="29700" name="Picture 2" descr="dfs-progress04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048000"/>
            <a:ext cx="5181600" cy="291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EB750D-9256-4B29-906A-B8A9D3B033EB}" type="slidenum">
              <a:rPr lang="fr-FR" smtClean="0"/>
              <a:pPr/>
              <a:t>48</a:t>
            </a:fld>
            <a:endParaRPr lang="fr-FR" smtClean="0"/>
          </a:p>
        </p:txBody>
      </p:sp>
      <p:pic>
        <p:nvPicPr>
          <p:cNvPr id="30724" name="Picture 2" descr="dfs-progress05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048000"/>
            <a:ext cx="5181600" cy="301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4BA57F-45EB-4DE5-AE12-51C448220809}" type="slidenum">
              <a:rPr lang="fr-FR" smtClean="0"/>
              <a:pPr/>
              <a:t>49</a:t>
            </a:fld>
            <a:endParaRPr lang="fr-FR" smtClean="0"/>
          </a:p>
        </p:txBody>
      </p:sp>
      <p:pic>
        <p:nvPicPr>
          <p:cNvPr id="31748" name="Picture 4" descr="dfs-progress0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048000"/>
            <a:ext cx="5181600" cy="302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 d’un problème de recherche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49325" y="1600200"/>
            <a:ext cx="7661275" cy="4495800"/>
          </a:xfrm>
        </p:spPr>
        <p:txBody>
          <a:bodyPr/>
          <a:lstStyle/>
          <a:p>
            <a:r>
              <a:rPr lang="fr-FR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Espace d'états</a:t>
            </a:r>
          </a:p>
          <a:p>
            <a:pPr lvl="1"/>
            <a:r>
              <a:rPr lang="fr-FR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chaque état est une représentation abstraite de l'environnement</a:t>
            </a:r>
          </a:p>
          <a:p>
            <a:pPr lvl="1"/>
            <a:r>
              <a:rPr lang="fr-FR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l'espace d'état est généralement discret</a:t>
            </a:r>
          </a:p>
          <a:p>
            <a:pPr>
              <a:lnSpc>
                <a:spcPct val="150000"/>
              </a:lnSpc>
            </a:pPr>
            <a:r>
              <a:rPr lang="fr-FR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Fonction de transition</a:t>
            </a:r>
            <a:r>
              <a:rPr lang="fr-FR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lvl="1"/>
            <a:r>
              <a:rPr lang="fr-FR" sz="1600" dirty="0" smtClean="0">
                <a:solidFill>
                  <a:schemeClr val="tx1"/>
                </a:solidFill>
                <a:latin typeface="+mn-lt"/>
              </a:rPr>
              <a:t>représentation abstraite des actions possibles</a:t>
            </a:r>
            <a:endParaRPr lang="fr-FR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fr-FR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fonction : [ état </a:t>
            </a:r>
            <a:r>
              <a:rPr lang="fr-FR" sz="1600" dirty="0" smtClean="0">
                <a:ea typeface="+mn-ea"/>
                <a:cs typeface="+mn-cs"/>
                <a:sym typeface="Wingdings" pitchFamily="2" charset="2"/>
              </a:rPr>
              <a:t></a:t>
            </a:r>
            <a:r>
              <a:rPr lang="fr-FR" sz="1600" dirty="0" smtClean="0">
                <a:ea typeface="+mn-ea"/>
                <a:cs typeface="+mn-cs"/>
              </a:rPr>
              <a:t> </a:t>
            </a:r>
            <a:r>
              <a:rPr lang="fr-FR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sous-ensemble d'états successeurs]</a:t>
            </a:r>
          </a:p>
          <a:p>
            <a:pPr lvl="1"/>
            <a:r>
              <a:rPr lang="fr-FR" sz="1600" dirty="0" smtClean="0">
                <a:ea typeface="+mn-ea"/>
                <a:cs typeface="+mn-cs"/>
              </a:rPr>
              <a:t>Transitions déterministes ou probabilistes</a:t>
            </a:r>
            <a:endParaRPr lang="fr-FR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fr-FR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Test-solution (ou test de but)</a:t>
            </a:r>
          </a:p>
          <a:p>
            <a:pPr lvl="1"/>
            <a:r>
              <a:rPr lang="fr-FR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habituellement une condition à satisfaire</a:t>
            </a:r>
          </a:p>
          <a:p>
            <a:pPr lvl="1"/>
            <a:r>
              <a:rPr lang="fr-FR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parfois la description explicite d'un état</a:t>
            </a:r>
          </a:p>
          <a:p>
            <a:pPr>
              <a:lnSpc>
                <a:spcPct val="150000"/>
              </a:lnSpc>
            </a:pPr>
            <a:r>
              <a:rPr lang="fr-FR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Coût du chemin (ou fonction-coût)</a:t>
            </a:r>
          </a:p>
          <a:p>
            <a:pPr lvl="1"/>
            <a:r>
              <a:rPr lang="fr-FR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fonction : [Chemin </a:t>
            </a:r>
            <a:r>
              <a:rPr lang="fr-FR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lang="fr-FR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600" dirty="0" smtClean="0">
                <a:ea typeface="+mn-ea"/>
                <a:cs typeface="+mn-cs"/>
              </a:rPr>
              <a:t>N</a:t>
            </a:r>
            <a:r>
              <a:rPr lang="fr-FR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]</a:t>
            </a:r>
          </a:p>
          <a:p>
            <a:pPr lvl="1"/>
            <a:r>
              <a:rPr lang="fr-FR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Habituellement : coût du chemin = somme des coûts de ses étapes</a:t>
            </a:r>
            <a:endParaRPr lang="fr-FR" sz="16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4CE387-51BE-4DC4-8D46-663086381FC2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84FFBB-7452-4D23-BBA3-7CDE627D648C}" type="slidenum">
              <a:rPr lang="fr-FR" smtClean="0"/>
              <a:pPr/>
              <a:t>50</a:t>
            </a:fld>
            <a:endParaRPr lang="fr-FR" smtClean="0"/>
          </a:p>
        </p:txBody>
      </p:sp>
      <p:pic>
        <p:nvPicPr>
          <p:cNvPr id="32772" name="Picture 4" descr="dfs-progress01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124200"/>
            <a:ext cx="44196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5" descr="dfs-progress07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048000"/>
            <a:ext cx="51816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2A422B-F526-4645-AE4E-495CE25B3B80}" type="slidenum">
              <a:rPr lang="fr-FR" smtClean="0"/>
              <a:pPr/>
              <a:t>51</a:t>
            </a:fld>
            <a:endParaRPr lang="fr-FR" smtClean="0"/>
          </a:p>
        </p:txBody>
      </p:sp>
      <p:pic>
        <p:nvPicPr>
          <p:cNvPr id="33796" name="Picture 4" descr="dfs-progress01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124200"/>
            <a:ext cx="44196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5" descr="dfs-progress08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048000"/>
            <a:ext cx="51816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0EA708-34DD-4670-A842-9429221FE808}" type="slidenum">
              <a:rPr lang="fr-FR" smtClean="0"/>
              <a:pPr/>
              <a:t>52</a:t>
            </a:fld>
            <a:endParaRPr lang="fr-FR" smtClean="0"/>
          </a:p>
        </p:txBody>
      </p:sp>
      <p:pic>
        <p:nvPicPr>
          <p:cNvPr id="34820" name="Picture 4" descr="dfs-progress01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124200"/>
            <a:ext cx="44196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5" descr="dfs-progress09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048000"/>
            <a:ext cx="5181600" cy="302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E52D61-411A-44A8-8E6C-A3AFF4211F61}" type="slidenum">
              <a:rPr lang="fr-FR" smtClean="0"/>
              <a:pPr/>
              <a:t>53</a:t>
            </a:fld>
            <a:endParaRPr lang="fr-FR" smtClean="0"/>
          </a:p>
        </p:txBody>
      </p:sp>
      <p:pic>
        <p:nvPicPr>
          <p:cNvPr id="35844" name="Picture 4" descr="dfs-progress01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124200"/>
            <a:ext cx="44196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5" descr="dfs-progress10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048000"/>
            <a:ext cx="51816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B1826E-4D14-4E26-98C1-D28A63644C68}" type="slidenum">
              <a:rPr lang="fr-FR" smtClean="0"/>
              <a:pPr/>
              <a:t>54</a:t>
            </a:fld>
            <a:endParaRPr lang="fr-FR" smtClean="0"/>
          </a:p>
        </p:txBody>
      </p:sp>
      <p:pic>
        <p:nvPicPr>
          <p:cNvPr id="36868" name="Picture 4" descr="dfs-progress01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124200"/>
            <a:ext cx="44196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5" descr="dfs-progress11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048000"/>
            <a:ext cx="51816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3A06D9-8A31-4114-83E8-94AFEEF8A72A}" type="slidenum">
              <a:rPr lang="fr-FR" smtClean="0"/>
              <a:pPr/>
              <a:t>55</a:t>
            </a:fld>
            <a:endParaRPr lang="fr-FR" smtClean="0"/>
          </a:p>
        </p:txBody>
      </p:sp>
      <p:pic>
        <p:nvPicPr>
          <p:cNvPr id="37892" name="Picture 4" descr="dfs-progress01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124200"/>
            <a:ext cx="44196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5" descr="dfs-progress12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048000"/>
            <a:ext cx="5181600" cy="302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874C68-F8ED-405B-B5D0-A7E5971A6689}" type="slidenum">
              <a:rPr lang="fr-FR" smtClean="0"/>
              <a:pPr/>
              <a:t>56</a:t>
            </a:fld>
            <a:endParaRPr lang="fr-FR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2800" smtClean="0"/>
              <a:t>Implémentation: Que faut-il modifier ?</a:t>
            </a:r>
            <a:br>
              <a:rPr lang="en-US" sz="2800" smtClean="0"/>
            </a:br>
            <a:r>
              <a:rPr lang="en-US" sz="2000" smtClean="0"/>
              <a:t> % Recherche générique dans un arbre</a:t>
            </a:r>
            <a:r>
              <a:rPr lang="en-US" sz="2800" smtClean="0"/>
              <a:t> </a:t>
            </a:r>
          </a:p>
        </p:txBody>
      </p:sp>
      <p:pic>
        <p:nvPicPr>
          <p:cNvPr id="38917" name="Picture 3"/>
          <p:cNvPicPr>
            <a:picLocks noChangeAspect="1" noChangeArrowheads="1"/>
          </p:cNvPicPr>
          <p:nvPr/>
        </p:nvPicPr>
        <p:blipFill>
          <a:blip r:embed="rId2" cstate="print"/>
          <a:srcRect l="14844" t="18750" r="3125" b="9375"/>
          <a:stretch>
            <a:fillRect/>
          </a:stretch>
        </p:blipFill>
        <p:spPr bwMode="auto">
          <a:xfrm>
            <a:off x="990600" y="1600200"/>
            <a:ext cx="7315200" cy="480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Profondeur d’abord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u="sng" dirty="0" err="1">
                <a:solidFill>
                  <a:srgbClr val="CC0099"/>
                </a:solidFill>
              </a:rPr>
              <a:t>Complet</a:t>
            </a:r>
            <a:r>
              <a:rPr lang="en-US" u="sng" dirty="0">
                <a:solidFill>
                  <a:srgbClr val="CC0099"/>
                </a:solidFill>
              </a:rPr>
              <a:t>?</a:t>
            </a:r>
            <a:r>
              <a:rPr lang="en-US" dirty="0">
                <a:solidFill>
                  <a:srgbClr val="CC0099"/>
                </a:solidFill>
              </a:rPr>
              <a:t> 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u="sng" dirty="0" smtClean="0">
              <a:solidFill>
                <a:srgbClr val="CC00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u="sng" dirty="0" smtClean="0">
                <a:solidFill>
                  <a:srgbClr val="CC0099"/>
                </a:solidFill>
              </a:rPr>
              <a:t>Temps</a:t>
            </a:r>
            <a:r>
              <a:rPr lang="en-US" u="sng" dirty="0">
                <a:solidFill>
                  <a:srgbClr val="CC0099"/>
                </a:solidFill>
              </a:rPr>
              <a:t>?</a:t>
            </a:r>
            <a:r>
              <a:rPr lang="en-US" dirty="0"/>
              <a:t> </a:t>
            </a:r>
            <a:endParaRPr lang="en-US" i="1" dirty="0" smtClean="0"/>
          </a:p>
          <a:p>
            <a:pPr eaLnBrk="1" hangingPunct="1">
              <a:lnSpc>
                <a:spcPct val="90000"/>
              </a:lnSpc>
            </a:pPr>
            <a:endParaRPr lang="en-US" u="sng" dirty="0" smtClean="0">
              <a:solidFill>
                <a:srgbClr val="CC00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u="sng" dirty="0" err="1" smtClean="0">
                <a:solidFill>
                  <a:srgbClr val="CC0099"/>
                </a:solidFill>
              </a:rPr>
              <a:t>Mémoire</a:t>
            </a:r>
            <a:r>
              <a:rPr lang="en-US" u="sng" dirty="0">
                <a:solidFill>
                  <a:srgbClr val="CC0099"/>
                </a:solidFill>
              </a:rPr>
              <a:t>?</a:t>
            </a:r>
            <a:r>
              <a:rPr lang="en-US" dirty="0"/>
              <a:t> 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u="sng" dirty="0">
              <a:solidFill>
                <a:srgbClr val="CC00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u="sng" dirty="0" smtClean="0">
                <a:solidFill>
                  <a:srgbClr val="CC0099"/>
                </a:solidFill>
              </a:rPr>
              <a:t>Optimal</a:t>
            </a:r>
            <a:r>
              <a:rPr lang="en-US" u="sng" dirty="0">
                <a:solidFill>
                  <a:srgbClr val="CC0099"/>
                </a:solidFill>
              </a:rPr>
              <a:t>?</a:t>
            </a:r>
            <a:r>
              <a:rPr lang="en-US" dirty="0"/>
              <a:t> 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4CE387-51BE-4DC4-8D46-663086381FC2}" type="slidenum">
              <a:rPr lang="fr-FR" smtClean="0"/>
              <a:pPr>
                <a:defRPr/>
              </a:pPr>
              <a:t>57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8888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Profondeur d’abord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u="sng" dirty="0" err="1">
                <a:solidFill>
                  <a:srgbClr val="CC0099"/>
                </a:solidFill>
              </a:rPr>
              <a:t>Complet</a:t>
            </a:r>
            <a:r>
              <a:rPr lang="en-US" u="sng" dirty="0">
                <a:solidFill>
                  <a:srgbClr val="CC0099"/>
                </a:solidFill>
              </a:rPr>
              <a:t>?</a:t>
            </a:r>
            <a:r>
              <a:rPr lang="en-US" dirty="0">
                <a:solidFill>
                  <a:srgbClr val="CC0099"/>
                </a:solidFill>
              </a:rPr>
              <a:t> </a:t>
            </a:r>
            <a:r>
              <a:rPr lang="en-US" dirty="0" smtClean="0"/>
              <a:t>Non (</a:t>
            </a:r>
            <a:r>
              <a:rPr lang="en-US" dirty="0" err="1" smtClean="0"/>
              <a:t>sauf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i="1" dirty="0" smtClean="0"/>
              <a:t>m</a:t>
            </a:r>
            <a:r>
              <a:rPr lang="en-US" dirty="0" smtClean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 smtClean="0"/>
              <a:t>fini</a:t>
            </a:r>
            <a:r>
              <a:rPr lang="en-US" dirty="0" smtClean="0"/>
              <a:t>) 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u="sng" dirty="0" smtClean="0">
              <a:solidFill>
                <a:srgbClr val="CC00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u="sng" dirty="0" smtClean="0">
                <a:solidFill>
                  <a:srgbClr val="CC0099"/>
                </a:solidFill>
              </a:rPr>
              <a:t>Temps</a:t>
            </a:r>
            <a:r>
              <a:rPr lang="en-US" u="sng" dirty="0">
                <a:solidFill>
                  <a:srgbClr val="CC0099"/>
                </a:solidFill>
              </a:rPr>
              <a:t>?</a:t>
            </a:r>
            <a:r>
              <a:rPr lang="en-US" dirty="0"/>
              <a:t> </a:t>
            </a:r>
            <a:r>
              <a:rPr lang="en-US" dirty="0" smtClean="0"/>
              <a:t>O(</a:t>
            </a:r>
            <a:r>
              <a:rPr lang="en-US" i="1" dirty="0" err="1" smtClean="0"/>
              <a:t>b</a:t>
            </a:r>
            <a:r>
              <a:rPr lang="en-US" i="1" baseline="30000" dirty="0" err="1" smtClean="0"/>
              <a:t>m</a:t>
            </a:r>
            <a:r>
              <a:rPr lang="en-US" i="1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u="sng" dirty="0" smtClean="0">
              <a:solidFill>
                <a:srgbClr val="CC00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u="sng" dirty="0" err="1" smtClean="0">
                <a:solidFill>
                  <a:srgbClr val="CC0099"/>
                </a:solidFill>
              </a:rPr>
              <a:t>Mémoire</a:t>
            </a:r>
            <a:r>
              <a:rPr lang="en-US" u="sng" dirty="0">
                <a:solidFill>
                  <a:srgbClr val="CC0099"/>
                </a:solidFill>
              </a:rPr>
              <a:t>?</a:t>
            </a:r>
            <a:r>
              <a:rPr lang="en-US" dirty="0"/>
              <a:t> </a:t>
            </a:r>
            <a:r>
              <a:rPr lang="en-US" i="1" dirty="0" smtClean="0"/>
              <a:t>O(</a:t>
            </a:r>
            <a:r>
              <a:rPr lang="en-US" i="1" dirty="0" err="1" smtClean="0"/>
              <a:t>bm</a:t>
            </a:r>
            <a:r>
              <a:rPr lang="en-US" i="1" dirty="0" smtClean="0"/>
              <a:t>)</a:t>
            </a:r>
            <a:r>
              <a:rPr lang="en-US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uniquement</a:t>
            </a:r>
            <a:r>
              <a:rPr lang="en-US" sz="2400" dirty="0" smtClean="0"/>
              <a:t> </a:t>
            </a:r>
            <a:r>
              <a:rPr lang="en-US" sz="2400" dirty="0"/>
              <a:t>les </a:t>
            </a:r>
            <a:r>
              <a:rPr lang="en-US" sz="2400" dirty="0" err="1"/>
              <a:t>noeuds</a:t>
            </a:r>
            <a:r>
              <a:rPr lang="en-US" sz="2400" dirty="0"/>
              <a:t> </a:t>
            </a:r>
            <a:r>
              <a:rPr lang="en-US" sz="2400" dirty="0" err="1" smtClean="0"/>
              <a:t>correspondant</a:t>
            </a:r>
            <a:r>
              <a:rPr lang="en-US" sz="2400" dirty="0" smtClean="0"/>
              <a:t> aux expansions des </a:t>
            </a:r>
            <a:r>
              <a:rPr lang="en-US" sz="2400" dirty="0" err="1" smtClean="0"/>
              <a:t>noeuds</a:t>
            </a:r>
            <a:r>
              <a:rPr lang="en-US" sz="2400" dirty="0" smtClean="0"/>
              <a:t> parents de la solution)</a:t>
            </a:r>
            <a:endParaRPr lang="en-US" sz="2400" u="sng" dirty="0" smtClean="0">
              <a:solidFill>
                <a:srgbClr val="CC00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u="sng" dirty="0" smtClean="0">
                <a:solidFill>
                  <a:srgbClr val="CC0099"/>
                </a:solidFill>
              </a:rPr>
              <a:t>Optimal</a:t>
            </a:r>
            <a:r>
              <a:rPr lang="en-US" u="sng" dirty="0">
                <a:solidFill>
                  <a:srgbClr val="CC0099"/>
                </a:solidFill>
              </a:rPr>
              <a:t>?</a:t>
            </a:r>
            <a:r>
              <a:rPr lang="en-US" dirty="0"/>
              <a:t> </a:t>
            </a:r>
            <a:r>
              <a:rPr lang="en-US" dirty="0" smtClean="0"/>
              <a:t>Non</a:t>
            </a:r>
            <a:endParaRPr lang="en-US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4CE387-51BE-4DC4-8D46-663086381FC2}" type="slidenum">
              <a:rPr lang="fr-FR" smtClean="0"/>
              <a:pPr>
                <a:defRPr/>
              </a:pPr>
              <a:t>58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1156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9E44B43-E0AC-45DF-8F66-18CDE16A0DA8}" type="slidenum">
              <a:rPr lang="fr-FR" smtClean="0"/>
              <a:pPr eaLnBrk="1" hangingPunct="1"/>
              <a:t>59</a:t>
            </a:fld>
            <a:endParaRPr lang="fr-FR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Profondeur limitée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= Profondeur d’abord mais en limitant la profondeur à </a:t>
            </a:r>
            <a:r>
              <a:rPr lang="en-US" sz="2400" i="1" smtClean="0"/>
              <a:t>l</a:t>
            </a:r>
            <a:r>
              <a:rPr lang="en-US" sz="2400" smtClean="0"/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i.e., les noeuds à profondeur </a:t>
            </a:r>
            <a:r>
              <a:rPr lang="en-US" sz="2400" i="1" smtClean="0"/>
              <a:t>l</a:t>
            </a:r>
            <a:r>
              <a:rPr lang="en-US" sz="2400" smtClean="0"/>
              <a:t> n’ont pas de suivants</a:t>
            </a:r>
          </a:p>
          <a:p>
            <a:pPr eaLnBrk="1" hangingPunct="1"/>
            <a:r>
              <a:rPr lang="en-US" sz="2400" smtClean="0">
                <a:solidFill>
                  <a:schemeClr val="accent2"/>
                </a:solidFill>
              </a:rPr>
              <a:t>Implémentation récursive</a:t>
            </a:r>
            <a:endParaRPr lang="en-US" sz="2400" smtClean="0"/>
          </a:p>
        </p:txBody>
      </p:sp>
      <p:pic>
        <p:nvPicPr>
          <p:cNvPr id="61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03" t="36458" r="7422" b="20833"/>
          <a:stretch>
            <a:fillRect/>
          </a:stretch>
        </p:blipFill>
        <p:spPr bwMode="auto">
          <a:xfrm>
            <a:off x="990600" y="3200400"/>
            <a:ext cx="67056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07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9970F7-1C36-427B-B1CC-9E26923C6094}" type="slidenum">
              <a:rPr lang="fr-FR" smtClean="0"/>
              <a:pPr/>
              <a:t>6</a:t>
            </a:fld>
            <a:endParaRPr lang="fr-FR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Exemple</a:t>
            </a:r>
            <a:r>
              <a:rPr lang="en-US" dirty="0" smtClean="0"/>
              <a:t> de </a:t>
            </a:r>
            <a:r>
              <a:rPr lang="en-US" dirty="0" err="1" smtClean="0"/>
              <a:t>problème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err="1" smtClean="0"/>
              <a:t>Recherche</a:t>
            </a:r>
            <a:r>
              <a:rPr lang="en-US" dirty="0" smtClean="0"/>
              <a:t> </a:t>
            </a:r>
            <a:r>
              <a:rPr lang="en-US" dirty="0" err="1" smtClean="0"/>
              <a:t>d’itinéraire</a:t>
            </a:r>
            <a:endParaRPr lang="en-US" dirty="0" smtClean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fr-FR" u="sng" dirty="0" smtClean="0">
              <a:solidFill>
                <a:srgbClr val="CC0099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fr-FR" u="sng" dirty="0" smtClean="0">
              <a:solidFill>
                <a:srgbClr val="CC0099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fr-FR" u="sng" dirty="0" smtClean="0">
              <a:solidFill>
                <a:srgbClr val="CC0099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fr-FR" u="sng" dirty="0" smtClean="0">
              <a:solidFill>
                <a:srgbClr val="CC0099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fr-FR" u="sng" dirty="0" smtClean="0">
              <a:solidFill>
                <a:srgbClr val="CC0099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fr-FR" sz="1800" u="sng" dirty="0" smtClean="0">
              <a:solidFill>
                <a:srgbClr val="CC0099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fr-FR" sz="1800" u="sng" dirty="0" smtClean="0">
                <a:solidFill>
                  <a:srgbClr val="CC0099"/>
                </a:solidFill>
              </a:rPr>
              <a:t>états?</a:t>
            </a:r>
            <a:r>
              <a:rPr lang="fr-FR" sz="1800" dirty="0" smtClean="0">
                <a:solidFill>
                  <a:srgbClr val="CC0099"/>
                </a:solidFill>
              </a:rPr>
              <a:t> </a:t>
            </a:r>
            <a:endParaRPr lang="fr-FR" sz="1800" u="sng" dirty="0" smtClean="0">
              <a:solidFill>
                <a:srgbClr val="CC0099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fr-FR" sz="1800" u="sng" dirty="0" smtClean="0">
                <a:solidFill>
                  <a:srgbClr val="CC0099"/>
                </a:solidFill>
              </a:rPr>
              <a:t>actions?</a:t>
            </a:r>
            <a:r>
              <a:rPr lang="fr-FR" sz="1800" dirty="0" smtClean="0">
                <a:solidFill>
                  <a:srgbClr val="CC0099"/>
                </a:solidFill>
              </a:rPr>
              <a:t> </a:t>
            </a:r>
            <a:endParaRPr lang="fr-FR" sz="1800" u="sng" dirty="0" smtClean="0">
              <a:solidFill>
                <a:srgbClr val="CC0099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fr-FR" sz="1800" u="sng" dirty="0" smtClean="0">
                <a:solidFill>
                  <a:srgbClr val="CC0099"/>
                </a:solidFill>
              </a:rPr>
              <a:t>Test de but?</a:t>
            </a:r>
            <a:r>
              <a:rPr lang="fr-FR" sz="1800" dirty="0" smtClean="0">
                <a:solidFill>
                  <a:srgbClr val="CC0099"/>
                </a:solidFill>
              </a:rPr>
              <a:t> </a:t>
            </a:r>
            <a:endParaRPr lang="fr-FR" sz="1800" u="sng" dirty="0" smtClean="0">
              <a:solidFill>
                <a:srgbClr val="CC0099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fr-FR" sz="1800" u="sng" dirty="0" smtClean="0">
                <a:solidFill>
                  <a:srgbClr val="CC0099"/>
                </a:solidFill>
              </a:rPr>
              <a:t>Cout de chemin? </a:t>
            </a:r>
            <a:endParaRPr lang="fr-FR" sz="1800" dirty="0" smtClean="0"/>
          </a:p>
          <a:p>
            <a:endParaRPr lang="fr-FR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600199"/>
            <a:ext cx="6172200" cy="2743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Profondeur limitée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u="sng" dirty="0" err="1">
                <a:solidFill>
                  <a:srgbClr val="CC0099"/>
                </a:solidFill>
              </a:rPr>
              <a:t>Complet</a:t>
            </a:r>
            <a:r>
              <a:rPr lang="en-US" u="sng" dirty="0">
                <a:solidFill>
                  <a:srgbClr val="CC0099"/>
                </a:solidFill>
              </a:rPr>
              <a:t>?</a:t>
            </a:r>
            <a:r>
              <a:rPr lang="en-US" dirty="0">
                <a:solidFill>
                  <a:srgbClr val="CC0099"/>
                </a:solidFill>
              </a:rPr>
              <a:t> 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u="sng" dirty="0" smtClean="0">
              <a:solidFill>
                <a:srgbClr val="CC00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u="sng" dirty="0" smtClean="0">
                <a:solidFill>
                  <a:srgbClr val="CC0099"/>
                </a:solidFill>
              </a:rPr>
              <a:t>Temps</a:t>
            </a:r>
            <a:r>
              <a:rPr lang="en-US" u="sng" dirty="0">
                <a:solidFill>
                  <a:srgbClr val="CC0099"/>
                </a:solidFill>
              </a:rPr>
              <a:t>?</a:t>
            </a:r>
            <a:r>
              <a:rPr lang="en-US" dirty="0"/>
              <a:t> </a:t>
            </a:r>
            <a:endParaRPr lang="en-US" i="1" dirty="0" smtClean="0"/>
          </a:p>
          <a:p>
            <a:pPr eaLnBrk="1" hangingPunct="1">
              <a:lnSpc>
                <a:spcPct val="90000"/>
              </a:lnSpc>
            </a:pPr>
            <a:endParaRPr lang="en-US" u="sng" dirty="0" smtClean="0">
              <a:solidFill>
                <a:srgbClr val="CC00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u="sng" dirty="0" err="1" smtClean="0">
                <a:solidFill>
                  <a:srgbClr val="CC0099"/>
                </a:solidFill>
              </a:rPr>
              <a:t>Mémoire</a:t>
            </a:r>
            <a:r>
              <a:rPr lang="en-US" u="sng" dirty="0">
                <a:solidFill>
                  <a:srgbClr val="CC0099"/>
                </a:solidFill>
              </a:rPr>
              <a:t>?</a:t>
            </a:r>
            <a:r>
              <a:rPr lang="en-US" dirty="0"/>
              <a:t> 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u="sng" dirty="0">
              <a:solidFill>
                <a:srgbClr val="CC00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u="sng" dirty="0" smtClean="0">
                <a:solidFill>
                  <a:srgbClr val="CC0099"/>
                </a:solidFill>
              </a:rPr>
              <a:t>Optimal</a:t>
            </a:r>
            <a:r>
              <a:rPr lang="en-US" u="sng" dirty="0">
                <a:solidFill>
                  <a:srgbClr val="CC0099"/>
                </a:solidFill>
              </a:rPr>
              <a:t>?</a:t>
            </a:r>
            <a:r>
              <a:rPr lang="en-US" dirty="0"/>
              <a:t> 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4CE387-51BE-4DC4-8D46-663086381FC2}" type="slidenum">
              <a:rPr lang="fr-FR" smtClean="0"/>
              <a:pPr>
                <a:defRPr/>
              </a:pPr>
              <a:t>60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5610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Profondeur limitée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u="sng" dirty="0" err="1">
                <a:solidFill>
                  <a:srgbClr val="CC0099"/>
                </a:solidFill>
              </a:rPr>
              <a:t>Complet</a:t>
            </a:r>
            <a:r>
              <a:rPr lang="en-US" u="sng" dirty="0">
                <a:solidFill>
                  <a:srgbClr val="CC0099"/>
                </a:solidFill>
              </a:rPr>
              <a:t>?</a:t>
            </a:r>
            <a:r>
              <a:rPr lang="en-US" dirty="0">
                <a:solidFill>
                  <a:srgbClr val="CC0099"/>
                </a:solidFill>
              </a:rPr>
              <a:t> </a:t>
            </a:r>
            <a:r>
              <a:rPr lang="en-US" dirty="0" smtClean="0"/>
              <a:t>Non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u="sng" dirty="0" smtClean="0">
              <a:solidFill>
                <a:srgbClr val="CC00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u="sng" dirty="0" smtClean="0">
                <a:solidFill>
                  <a:srgbClr val="CC0099"/>
                </a:solidFill>
              </a:rPr>
              <a:t>Temps</a:t>
            </a:r>
            <a:r>
              <a:rPr lang="en-US" u="sng" dirty="0">
                <a:solidFill>
                  <a:srgbClr val="CC0099"/>
                </a:solidFill>
              </a:rPr>
              <a:t>?</a:t>
            </a:r>
            <a:r>
              <a:rPr lang="en-US" dirty="0"/>
              <a:t> </a:t>
            </a:r>
            <a:r>
              <a:rPr lang="en-US" dirty="0" smtClean="0"/>
              <a:t>O(</a:t>
            </a:r>
            <a:r>
              <a:rPr lang="en-US" i="1" dirty="0" err="1" smtClean="0"/>
              <a:t>b</a:t>
            </a:r>
            <a:r>
              <a:rPr lang="en-US" i="1" baseline="30000" dirty="0" err="1" smtClean="0"/>
              <a:t>l</a:t>
            </a:r>
            <a:r>
              <a:rPr lang="en-US" i="1" dirty="0" smtClean="0"/>
              <a:t>)</a:t>
            </a:r>
            <a:endParaRPr lang="en-US" i="1" dirty="0"/>
          </a:p>
          <a:p>
            <a:pPr eaLnBrk="1" hangingPunct="1">
              <a:lnSpc>
                <a:spcPct val="90000"/>
              </a:lnSpc>
            </a:pPr>
            <a:endParaRPr lang="en-US" u="sng" dirty="0" smtClean="0">
              <a:solidFill>
                <a:srgbClr val="CC00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u="sng" dirty="0" err="1" smtClean="0">
                <a:solidFill>
                  <a:srgbClr val="CC0099"/>
                </a:solidFill>
              </a:rPr>
              <a:t>Mémoire</a:t>
            </a:r>
            <a:r>
              <a:rPr lang="en-US" u="sng" dirty="0">
                <a:solidFill>
                  <a:srgbClr val="CC0099"/>
                </a:solidFill>
              </a:rPr>
              <a:t>?</a:t>
            </a:r>
            <a:r>
              <a:rPr lang="en-US" dirty="0"/>
              <a:t> </a:t>
            </a:r>
            <a:r>
              <a:rPr lang="en-US" dirty="0" smtClean="0"/>
              <a:t>O(</a:t>
            </a:r>
            <a:r>
              <a:rPr lang="en-US" i="1" dirty="0" err="1" smtClean="0"/>
              <a:t>bl</a:t>
            </a:r>
            <a:r>
              <a:rPr lang="en-US" i="1" dirty="0" smtClean="0"/>
              <a:t>)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u="sng" dirty="0">
              <a:solidFill>
                <a:srgbClr val="CC00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u="sng" dirty="0" smtClean="0">
                <a:solidFill>
                  <a:srgbClr val="CC0099"/>
                </a:solidFill>
              </a:rPr>
              <a:t>Optimal</a:t>
            </a:r>
            <a:r>
              <a:rPr lang="en-US" u="sng" dirty="0">
                <a:solidFill>
                  <a:srgbClr val="CC0099"/>
                </a:solidFill>
              </a:rPr>
              <a:t>?</a:t>
            </a:r>
            <a:r>
              <a:rPr lang="en-US" dirty="0"/>
              <a:t> </a:t>
            </a:r>
            <a:r>
              <a:rPr lang="en-US" dirty="0" smtClean="0"/>
              <a:t>Non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4CE387-51BE-4DC4-8D46-663086381FC2}" type="slidenum">
              <a:rPr lang="fr-FR" smtClean="0"/>
              <a:pPr>
                <a:defRPr/>
              </a:pPr>
              <a:t>61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1253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541C678-0839-4ACF-9BED-9920A03377C8}" type="slidenum">
              <a:rPr lang="fr-FR" smtClean="0"/>
              <a:pPr eaLnBrk="1" hangingPunct="1"/>
              <a:t>62</a:t>
            </a:fld>
            <a:endParaRPr lang="fr-FR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Profondeur limitée itérative</a:t>
            </a:r>
          </a:p>
        </p:txBody>
      </p:sp>
      <p:pic>
        <p:nvPicPr>
          <p:cNvPr id="717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4" t="18750" r="3125" b="51042"/>
          <a:stretch>
            <a:fillRect/>
          </a:stretch>
        </p:blipFill>
        <p:spPr bwMode="auto">
          <a:xfrm>
            <a:off x="762000" y="1600200"/>
            <a:ext cx="8001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56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D7519BD-B15B-4FE1-8E3C-C0790E41ABA8}" type="slidenum">
              <a:rPr lang="fr-FR" smtClean="0"/>
              <a:pPr eaLnBrk="1" hangingPunct="1"/>
              <a:t>63</a:t>
            </a:fld>
            <a:endParaRPr lang="fr-FR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Profondeur limitée itérative </a:t>
            </a:r>
            <a:r>
              <a:rPr lang="en-US" sz="3600" i="1" smtClean="0"/>
              <a:t>l </a:t>
            </a:r>
            <a:r>
              <a:rPr lang="en-US" sz="3600" smtClean="0"/>
              <a:t>=0</a:t>
            </a:r>
          </a:p>
        </p:txBody>
      </p:sp>
      <p:pic>
        <p:nvPicPr>
          <p:cNvPr id="8197" name="Picture 3" descr="ids-progress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7350"/>
            <a:ext cx="76200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03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5AD21E7-73DD-45C4-926D-201C8680DBEE}" type="slidenum">
              <a:rPr lang="fr-FR" smtClean="0"/>
              <a:pPr eaLnBrk="1" hangingPunct="1"/>
              <a:t>64</a:t>
            </a:fld>
            <a:endParaRPr lang="fr-FR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i="1" smtClean="0"/>
              <a:t>l </a:t>
            </a:r>
            <a:r>
              <a:rPr lang="en-US" sz="3600" smtClean="0"/>
              <a:t>=1</a:t>
            </a:r>
          </a:p>
        </p:txBody>
      </p:sp>
      <p:pic>
        <p:nvPicPr>
          <p:cNvPr id="9221" name="Picture 3" descr="ids-progress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7350"/>
            <a:ext cx="76200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71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9A125DA-87C3-4D08-BD86-FB4EE29066E3}" type="slidenum">
              <a:rPr lang="fr-FR" smtClean="0"/>
              <a:pPr eaLnBrk="1" hangingPunct="1"/>
              <a:t>65</a:t>
            </a:fld>
            <a:endParaRPr lang="fr-FR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Profondeur limitée itérative </a:t>
            </a:r>
            <a:r>
              <a:rPr lang="en-US" sz="3600" i="1" smtClean="0"/>
              <a:t>l </a:t>
            </a:r>
            <a:r>
              <a:rPr lang="en-US" sz="3600" smtClean="0"/>
              <a:t>=2</a:t>
            </a:r>
          </a:p>
        </p:txBody>
      </p:sp>
      <p:pic>
        <p:nvPicPr>
          <p:cNvPr id="10245" name="Picture 3" descr="ids-progress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2588"/>
            <a:ext cx="76200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99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8DA7F38-9112-44DB-8F4D-E6B550259320}" type="slidenum">
              <a:rPr lang="fr-FR" smtClean="0"/>
              <a:pPr eaLnBrk="1" hangingPunct="1"/>
              <a:t>66</a:t>
            </a:fld>
            <a:endParaRPr lang="fr-FR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Profondeur limitée itérative </a:t>
            </a:r>
            <a:r>
              <a:rPr lang="en-US" sz="3600" i="1" smtClean="0"/>
              <a:t>l </a:t>
            </a:r>
            <a:r>
              <a:rPr lang="en-US" sz="3600" smtClean="0"/>
              <a:t>=3</a:t>
            </a:r>
          </a:p>
        </p:txBody>
      </p:sp>
      <p:pic>
        <p:nvPicPr>
          <p:cNvPr id="11269" name="Picture 3" descr="ids-progress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7350"/>
            <a:ext cx="76200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09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0B6CBF5-09E6-4632-92A4-99BBC066985C}" type="slidenum">
              <a:rPr lang="fr-FR" smtClean="0"/>
              <a:pPr eaLnBrk="1" hangingPunct="1"/>
              <a:t>67</a:t>
            </a:fld>
            <a:endParaRPr lang="fr-FR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Profondeur limitée itérative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sz="2000" smtClean="0"/>
              <a:t>Nombre de nœuds  générés par une recherche en profondeur fixée à </a:t>
            </a:r>
            <a:r>
              <a:rPr lang="fr-FR" sz="2000" i="1" smtClean="0"/>
              <a:t>d</a:t>
            </a:r>
            <a:r>
              <a:rPr lang="fr-FR" sz="2000" smtClean="0"/>
              <a:t> avec un facteur de branchement </a:t>
            </a:r>
            <a:r>
              <a:rPr lang="fr-FR" sz="2000" i="1" smtClean="0"/>
              <a:t>b</a:t>
            </a:r>
            <a:r>
              <a:rPr lang="fr-FR" sz="2000" smtClean="0"/>
              <a:t>: 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000" i="1" smtClean="0"/>
              <a:t>	N</a:t>
            </a:r>
            <a:r>
              <a:rPr lang="fr-FR" sz="2000" i="1" baseline="-25000" smtClean="0"/>
              <a:t>PL</a:t>
            </a:r>
            <a:r>
              <a:rPr lang="fr-FR" sz="2000" i="1" smtClean="0"/>
              <a:t> = b</a:t>
            </a:r>
            <a:r>
              <a:rPr lang="fr-FR" sz="2000" i="1" baseline="30000" smtClean="0">
                <a:latin typeface="r"/>
              </a:rPr>
              <a:t>0</a:t>
            </a:r>
            <a:r>
              <a:rPr lang="fr-FR" sz="2000" i="1" smtClean="0"/>
              <a:t> + b</a:t>
            </a:r>
            <a:r>
              <a:rPr lang="fr-FR" sz="2000" i="1" baseline="30000" smtClean="0">
                <a:latin typeface="r"/>
              </a:rPr>
              <a:t>1</a:t>
            </a:r>
            <a:r>
              <a:rPr lang="fr-FR" sz="2000" i="1" smtClean="0"/>
              <a:t> + b</a:t>
            </a:r>
            <a:r>
              <a:rPr lang="fr-FR" sz="2000" i="1" baseline="30000" smtClean="0">
                <a:latin typeface="r"/>
              </a:rPr>
              <a:t>2</a:t>
            </a:r>
            <a:r>
              <a:rPr lang="fr-FR" sz="2000" i="1" smtClean="0"/>
              <a:t> + … + b</a:t>
            </a:r>
            <a:r>
              <a:rPr lang="fr-FR" sz="2000" i="1" baseline="30000" smtClean="0">
                <a:latin typeface="r"/>
              </a:rPr>
              <a:t>d-2</a:t>
            </a:r>
            <a:r>
              <a:rPr lang="fr-FR" sz="2000" i="1" smtClean="0"/>
              <a:t> + b</a:t>
            </a:r>
            <a:r>
              <a:rPr lang="fr-FR" sz="2000" i="1" baseline="30000" smtClean="0">
                <a:latin typeface="r"/>
              </a:rPr>
              <a:t>d-1</a:t>
            </a:r>
            <a:r>
              <a:rPr lang="fr-FR" sz="2000" i="1" smtClean="0"/>
              <a:t> + b</a:t>
            </a:r>
            <a:r>
              <a:rPr lang="fr-FR" sz="2000" i="1" baseline="30000" smtClean="0">
                <a:latin typeface="r"/>
              </a:rPr>
              <a:t>d</a:t>
            </a:r>
            <a:r>
              <a:rPr lang="fr-FR" sz="2000" smtClean="0"/>
              <a:t> 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endParaRPr lang="fr-FR" sz="2000" smtClean="0"/>
          </a:p>
          <a:p>
            <a:pPr eaLnBrk="1" hangingPunct="1">
              <a:lnSpc>
                <a:spcPct val="80000"/>
              </a:lnSpc>
            </a:pPr>
            <a:r>
              <a:rPr lang="fr-FR" sz="2000" smtClean="0"/>
              <a:t>Nombre de nœuds  générés par une recherche en profondeur limitée itérative à </a:t>
            </a:r>
            <a:r>
              <a:rPr lang="fr-FR" sz="2000" i="1" smtClean="0"/>
              <a:t>d</a:t>
            </a:r>
            <a:r>
              <a:rPr lang="fr-FR" sz="2000" smtClean="0"/>
              <a:t> avec un facteur de branchement </a:t>
            </a:r>
            <a:r>
              <a:rPr lang="fr-FR" sz="2000" i="1" smtClean="0"/>
              <a:t>b</a:t>
            </a:r>
            <a:r>
              <a:rPr lang="fr-FR" sz="2000" smtClean="0"/>
              <a:t>: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000" smtClean="0"/>
              <a:t>N</a:t>
            </a:r>
            <a:r>
              <a:rPr lang="fr-FR" sz="2000" baseline="-25000" smtClean="0"/>
              <a:t>PLI</a:t>
            </a:r>
            <a:r>
              <a:rPr lang="fr-FR" sz="2000" smtClean="0"/>
              <a:t> = (d+1)b</a:t>
            </a:r>
            <a:r>
              <a:rPr lang="fr-FR" sz="2000" baseline="30000" smtClean="0"/>
              <a:t>0</a:t>
            </a:r>
            <a:r>
              <a:rPr lang="fr-FR" sz="2000" smtClean="0"/>
              <a:t> + d b^</a:t>
            </a:r>
            <a:r>
              <a:rPr lang="fr-FR" sz="2000" baseline="30000" smtClean="0"/>
              <a:t>1</a:t>
            </a:r>
            <a:r>
              <a:rPr lang="fr-FR" sz="2000" smtClean="0"/>
              <a:t> + (d-1)b^</a:t>
            </a:r>
            <a:r>
              <a:rPr lang="fr-FR" sz="2000" baseline="30000" smtClean="0"/>
              <a:t>2</a:t>
            </a:r>
            <a:r>
              <a:rPr lang="fr-FR" sz="2000" smtClean="0"/>
              <a:t> + … + 3b</a:t>
            </a:r>
            <a:r>
              <a:rPr lang="fr-FR" sz="2000" baseline="30000" smtClean="0"/>
              <a:t>d-2</a:t>
            </a:r>
            <a:r>
              <a:rPr lang="fr-FR" sz="2000" smtClean="0"/>
              <a:t> +2b</a:t>
            </a:r>
            <a:r>
              <a:rPr lang="fr-FR" sz="2000" baseline="30000" smtClean="0"/>
              <a:t>d-1</a:t>
            </a:r>
            <a:r>
              <a:rPr lang="fr-FR" sz="2000" smtClean="0"/>
              <a:t> + 1b</a:t>
            </a:r>
            <a:r>
              <a:rPr lang="fr-FR" sz="2000" baseline="30000" smtClean="0"/>
              <a:t>d</a:t>
            </a:r>
            <a:r>
              <a:rPr lang="fr-FR" sz="2000" smtClean="0"/>
              <a:t> 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endParaRPr lang="fr-FR" sz="2000" smtClean="0"/>
          </a:p>
          <a:p>
            <a:pPr eaLnBrk="1" hangingPunct="1">
              <a:lnSpc>
                <a:spcPct val="80000"/>
              </a:lnSpc>
            </a:pPr>
            <a:r>
              <a:rPr lang="fr-FR" sz="2000" smtClean="0"/>
              <a:t>For </a:t>
            </a:r>
            <a:r>
              <a:rPr lang="fr-FR" sz="2000" i="1" smtClean="0"/>
              <a:t>b = 10</a:t>
            </a:r>
            <a:r>
              <a:rPr lang="fr-FR" sz="2000" smtClean="0"/>
              <a:t>, </a:t>
            </a:r>
            <a:r>
              <a:rPr lang="fr-FR" sz="2000" i="1" smtClean="0"/>
              <a:t>d = 5</a:t>
            </a:r>
            <a:r>
              <a:rPr lang="fr-FR" sz="2000" smtClean="0"/>
              <a:t>,
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1800" smtClean="0"/>
              <a:t>N</a:t>
            </a:r>
            <a:r>
              <a:rPr lang="fr-FR" sz="1800" baseline="-25000" smtClean="0"/>
              <a:t>PL </a:t>
            </a:r>
            <a:r>
              <a:rPr lang="fr-FR" sz="1800" smtClean="0"/>
              <a:t>= 1 + 10 + 100 + 1,000 + 10,000 + 100,000 = 111,111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1800" smtClean="0"/>
              <a:t>N</a:t>
            </a:r>
            <a:r>
              <a:rPr lang="fr-FR" sz="1800" baseline="-25000" smtClean="0"/>
              <a:t>PLI</a:t>
            </a:r>
            <a:r>
              <a:rPr lang="fr-FR" sz="1800" smtClean="0"/>
              <a:t> = 6 + 50 + 400 + 3,000 + 20,000 + 100,000 = 123,456</a:t>
            </a:r>
          </a:p>
          <a:p>
            <a:pPr eaLnBrk="1" hangingPunct="1">
              <a:lnSpc>
                <a:spcPct val="80000"/>
              </a:lnSpc>
            </a:pPr>
            <a:endParaRPr lang="fr-FR" sz="2000" smtClean="0"/>
          </a:p>
          <a:p>
            <a:pPr eaLnBrk="1" hangingPunct="1">
              <a:lnSpc>
                <a:spcPct val="80000"/>
              </a:lnSpc>
            </a:pPr>
            <a:r>
              <a:rPr lang="fr-FR" sz="2000" smtClean="0"/>
              <a:t>Surplus = (123,456 - 111,111)/111,111 = 11%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0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7B97F5F-BF17-42B1-98AC-0DA21613B484}" type="slidenum">
              <a:rPr lang="fr-FR" smtClean="0"/>
              <a:pPr eaLnBrk="1" hangingPunct="1"/>
              <a:t>68</a:t>
            </a:fld>
            <a:endParaRPr lang="fr-FR" smtClean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Profondeur</a:t>
            </a:r>
            <a:r>
              <a:rPr lang="en-US" dirty="0" smtClean="0"/>
              <a:t> </a:t>
            </a:r>
            <a:r>
              <a:rPr lang="en-US" dirty="0" err="1" smtClean="0"/>
              <a:t>limitée</a:t>
            </a:r>
            <a:r>
              <a:rPr lang="en-US" dirty="0" smtClean="0"/>
              <a:t> iterative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 dirty="0" smtClean="0">
                <a:solidFill>
                  <a:srgbClr val="CC0099"/>
                </a:solidFill>
              </a:rPr>
              <a:t>Complete?</a:t>
            </a:r>
            <a:r>
              <a:rPr lang="en-US" dirty="0" smtClean="0"/>
              <a:t> </a:t>
            </a:r>
          </a:p>
          <a:p>
            <a:pPr eaLnBrk="1" hangingPunct="1"/>
            <a:endParaRPr lang="en-US" u="sng" dirty="0" smtClean="0">
              <a:solidFill>
                <a:srgbClr val="CC0099"/>
              </a:solidFill>
            </a:endParaRPr>
          </a:p>
          <a:p>
            <a:pPr eaLnBrk="1" hangingPunct="1"/>
            <a:r>
              <a:rPr lang="en-US" u="sng" dirty="0" smtClean="0">
                <a:solidFill>
                  <a:srgbClr val="CC0099"/>
                </a:solidFill>
              </a:rPr>
              <a:t>Temps?</a:t>
            </a:r>
            <a:r>
              <a:rPr lang="en-US" dirty="0" smtClean="0">
                <a:solidFill>
                  <a:srgbClr val="CC0099"/>
                </a:solidFill>
              </a:rPr>
              <a:t> 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u="sng" dirty="0" err="1" smtClean="0">
                <a:solidFill>
                  <a:srgbClr val="CC0099"/>
                </a:solidFill>
              </a:rPr>
              <a:t>Mémoire</a:t>
            </a:r>
            <a:r>
              <a:rPr lang="en-US" u="sng" dirty="0" smtClean="0">
                <a:solidFill>
                  <a:srgbClr val="CC0099"/>
                </a:solidFill>
              </a:rPr>
              <a:t>?</a:t>
            </a:r>
            <a:r>
              <a:rPr lang="en-US" dirty="0" smtClean="0"/>
              <a:t> </a:t>
            </a:r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u="sng" dirty="0" smtClean="0">
                <a:solidFill>
                  <a:srgbClr val="CC0099"/>
                </a:solidFill>
              </a:rPr>
              <a:t>Optimal?</a:t>
            </a:r>
            <a:r>
              <a:rPr lang="en-US" dirty="0" smtClean="0"/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5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7B97F5F-BF17-42B1-98AC-0DA21613B484}" type="slidenum">
              <a:rPr lang="fr-FR" smtClean="0"/>
              <a:pPr eaLnBrk="1" hangingPunct="1"/>
              <a:t>69</a:t>
            </a:fld>
            <a:endParaRPr lang="fr-FR" smtClean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Profondeur</a:t>
            </a:r>
            <a:r>
              <a:rPr lang="en-US" dirty="0"/>
              <a:t> </a:t>
            </a:r>
            <a:r>
              <a:rPr lang="en-US" dirty="0" err="1"/>
              <a:t>limitée</a:t>
            </a:r>
            <a:r>
              <a:rPr lang="en-US" dirty="0"/>
              <a:t> iterative</a:t>
            </a:r>
            <a:endParaRPr lang="en-US" dirty="0" smtClean="0"/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 dirty="0" smtClean="0">
                <a:solidFill>
                  <a:srgbClr val="CC0099"/>
                </a:solidFill>
              </a:rPr>
              <a:t>Complete?</a:t>
            </a:r>
            <a:r>
              <a:rPr lang="en-US" dirty="0" smtClean="0"/>
              <a:t> </a:t>
            </a:r>
            <a:r>
              <a:rPr lang="en-US" dirty="0" err="1" smtClean="0"/>
              <a:t>Oui</a:t>
            </a:r>
            <a:endParaRPr lang="en-US" dirty="0" smtClean="0"/>
          </a:p>
          <a:p>
            <a:pPr marL="0" indent="0" eaLnBrk="1" hangingPunct="1">
              <a:buNone/>
            </a:pPr>
            <a:endParaRPr lang="en-US" dirty="0" smtClean="0"/>
          </a:p>
          <a:p>
            <a:pPr eaLnBrk="1" hangingPunct="1"/>
            <a:r>
              <a:rPr lang="en-US" u="sng" dirty="0" smtClean="0">
                <a:solidFill>
                  <a:srgbClr val="CC0099"/>
                </a:solidFill>
              </a:rPr>
              <a:t>Temp)s?</a:t>
            </a:r>
            <a:r>
              <a:rPr lang="en-US" dirty="0" smtClean="0">
                <a:solidFill>
                  <a:srgbClr val="CC0099"/>
                </a:solidFill>
              </a:rPr>
              <a:t> </a:t>
            </a:r>
            <a:r>
              <a:rPr lang="en-US" i="1" dirty="0" smtClean="0"/>
              <a:t>(d+1)b</a:t>
            </a:r>
            <a:r>
              <a:rPr lang="en-US" i="1" baseline="30000" dirty="0" smtClean="0"/>
              <a:t>0</a:t>
            </a:r>
            <a:r>
              <a:rPr lang="en-US" i="1" dirty="0" smtClean="0"/>
              <a:t> + d b</a:t>
            </a:r>
            <a:r>
              <a:rPr lang="en-US" i="1" baseline="30000" dirty="0" smtClean="0"/>
              <a:t>1</a:t>
            </a:r>
            <a:r>
              <a:rPr lang="en-US" i="1" dirty="0" smtClean="0"/>
              <a:t> + (d-1)b</a:t>
            </a:r>
            <a:r>
              <a:rPr lang="en-US" i="1" baseline="30000" dirty="0" smtClean="0"/>
              <a:t>2</a:t>
            </a:r>
            <a:r>
              <a:rPr lang="en-US" i="1" dirty="0" smtClean="0"/>
              <a:t> + … + </a:t>
            </a:r>
            <a:r>
              <a:rPr lang="en-US" i="1" dirty="0" err="1" smtClean="0"/>
              <a:t>b</a:t>
            </a:r>
            <a:r>
              <a:rPr lang="en-US" i="1" baseline="30000" dirty="0" err="1" smtClean="0"/>
              <a:t>d</a:t>
            </a:r>
            <a:r>
              <a:rPr lang="en-US" i="1" dirty="0" smtClean="0"/>
              <a:t> = O(</a:t>
            </a:r>
            <a:r>
              <a:rPr lang="en-US" i="1" dirty="0" err="1" smtClean="0"/>
              <a:t>b</a:t>
            </a:r>
            <a:r>
              <a:rPr lang="en-US" i="1" baseline="30000" dirty="0" err="1" smtClean="0"/>
              <a:t>d</a:t>
            </a:r>
            <a:r>
              <a:rPr lang="en-US" i="1" dirty="0" smtClean="0"/>
              <a:t>)</a:t>
            </a:r>
            <a:endParaRPr lang="en-US" dirty="0" smtClean="0"/>
          </a:p>
          <a:p>
            <a:pPr eaLnBrk="1" hangingPunct="1"/>
            <a:r>
              <a:rPr lang="en-US" u="sng" dirty="0" err="1" smtClean="0">
                <a:solidFill>
                  <a:srgbClr val="CC0099"/>
                </a:solidFill>
              </a:rPr>
              <a:t>Mémoire</a:t>
            </a:r>
            <a:r>
              <a:rPr lang="en-US" u="sng" dirty="0" smtClean="0">
                <a:solidFill>
                  <a:srgbClr val="CC0099"/>
                </a:solidFill>
              </a:rPr>
              <a:t>?</a:t>
            </a:r>
            <a:r>
              <a:rPr lang="en-US" dirty="0" smtClean="0"/>
              <a:t> </a:t>
            </a:r>
            <a:r>
              <a:rPr lang="en-US" i="1" dirty="0" smtClean="0"/>
              <a:t>O(</a:t>
            </a:r>
            <a:r>
              <a:rPr lang="en-US" i="1" dirty="0" err="1" smtClean="0"/>
              <a:t>bd</a:t>
            </a:r>
            <a:r>
              <a:rPr lang="en-US" i="1" dirty="0" smtClean="0"/>
              <a:t>)</a:t>
            </a:r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u="sng" dirty="0" smtClean="0">
                <a:solidFill>
                  <a:srgbClr val="CC0099"/>
                </a:solidFill>
              </a:rPr>
              <a:t>Optimal?</a:t>
            </a:r>
            <a:r>
              <a:rPr lang="en-US" dirty="0" smtClean="0"/>
              <a:t> </a:t>
            </a:r>
            <a:r>
              <a:rPr lang="en-US" dirty="0" err="1" smtClean="0"/>
              <a:t>Oui</a:t>
            </a:r>
            <a:r>
              <a:rPr lang="en-US" dirty="0" smtClean="0"/>
              <a:t> 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coût</a:t>
            </a:r>
            <a:r>
              <a:rPr lang="en-US" dirty="0" smtClean="0"/>
              <a:t> </a:t>
            </a:r>
            <a:r>
              <a:rPr lang="en-US" dirty="0" err="1" smtClean="0"/>
              <a:t>d’étape</a:t>
            </a:r>
            <a:r>
              <a:rPr lang="en-US" dirty="0" smtClean="0"/>
              <a:t> = 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474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9970F7-1C36-427B-B1CC-9E26923C6094}" type="slidenum">
              <a:rPr lang="fr-FR" smtClean="0"/>
              <a:pPr/>
              <a:t>7</a:t>
            </a:fld>
            <a:endParaRPr lang="fr-FR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Exemple</a:t>
            </a:r>
            <a:r>
              <a:rPr lang="en-US" dirty="0" smtClean="0"/>
              <a:t> de </a:t>
            </a:r>
            <a:r>
              <a:rPr lang="en-US" dirty="0" err="1" smtClean="0"/>
              <a:t>problème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err="1" smtClean="0"/>
              <a:t>Recherche</a:t>
            </a:r>
            <a:r>
              <a:rPr lang="en-US" dirty="0" smtClean="0"/>
              <a:t> </a:t>
            </a:r>
            <a:r>
              <a:rPr lang="en-US" dirty="0" err="1" smtClean="0"/>
              <a:t>d’itinéraire</a:t>
            </a:r>
            <a:endParaRPr lang="en-US" dirty="0" smtClean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fr-FR" u="sng" dirty="0" smtClean="0">
              <a:solidFill>
                <a:srgbClr val="CC0099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fr-FR" u="sng" dirty="0" smtClean="0">
              <a:solidFill>
                <a:srgbClr val="CC0099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fr-FR" u="sng" dirty="0" smtClean="0">
              <a:solidFill>
                <a:srgbClr val="CC0099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fr-FR" u="sng" dirty="0" smtClean="0">
              <a:solidFill>
                <a:srgbClr val="CC0099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fr-FR" u="sng" dirty="0" smtClean="0">
              <a:solidFill>
                <a:srgbClr val="CC0099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fr-FR" sz="1800" u="sng" dirty="0" smtClean="0">
              <a:solidFill>
                <a:srgbClr val="CC0099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fr-FR" sz="1800" u="sng" dirty="0" smtClean="0">
                <a:solidFill>
                  <a:srgbClr val="CC0099"/>
                </a:solidFill>
              </a:rPr>
              <a:t>états?</a:t>
            </a:r>
            <a:r>
              <a:rPr lang="fr-FR" sz="1800" dirty="0" smtClean="0">
                <a:solidFill>
                  <a:srgbClr val="CC0099"/>
                </a:solidFill>
              </a:rPr>
              <a:t> </a:t>
            </a:r>
            <a:r>
              <a:rPr lang="fr-FR" sz="1800" dirty="0" smtClean="0"/>
              <a:t>Villes </a:t>
            </a:r>
            <a:r>
              <a:rPr lang="fr-FR" sz="1800" i="1" dirty="0" smtClean="0"/>
              <a:t>(e.g., Arad, </a:t>
            </a:r>
            <a:r>
              <a:rPr lang="fr-FR" sz="1800" i="1" dirty="0" err="1" smtClean="0"/>
              <a:t>Zerind</a:t>
            </a:r>
            <a:r>
              <a:rPr lang="fr-FR" sz="1800" i="1" dirty="0" smtClean="0"/>
              <a:t>, </a:t>
            </a:r>
            <a:r>
              <a:rPr lang="fr-FR" sz="1800" i="1" dirty="0" err="1" smtClean="0"/>
              <a:t>etc</a:t>
            </a:r>
            <a:r>
              <a:rPr lang="fr-FR" sz="1800" i="1" dirty="0" smtClean="0"/>
              <a:t>…) </a:t>
            </a:r>
            <a:endParaRPr lang="fr-FR" sz="1800" i="1" u="sng" dirty="0" smtClean="0">
              <a:solidFill>
                <a:srgbClr val="CC0099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fr-FR" sz="1800" u="sng" dirty="0" smtClean="0">
                <a:solidFill>
                  <a:srgbClr val="CC0099"/>
                </a:solidFill>
              </a:rPr>
              <a:t>actions?</a:t>
            </a:r>
            <a:r>
              <a:rPr lang="fr-FR" sz="1800" dirty="0" smtClean="0">
                <a:solidFill>
                  <a:srgbClr val="CC0099"/>
                </a:solidFill>
              </a:rPr>
              <a:t> </a:t>
            </a:r>
            <a:r>
              <a:rPr lang="fr-FR" sz="1800" dirty="0" smtClean="0"/>
              <a:t>Déplacements selon transitions </a:t>
            </a:r>
            <a:r>
              <a:rPr lang="fr-FR" sz="1800" i="1" dirty="0" smtClean="0"/>
              <a:t>(e.g., Arad </a:t>
            </a:r>
            <a:r>
              <a:rPr lang="fr-FR" sz="1800" i="1" dirty="0" smtClean="0">
                <a:sym typeface="Wingdings" pitchFamily="2" charset="2"/>
              </a:rPr>
              <a:t></a:t>
            </a:r>
            <a:r>
              <a:rPr lang="fr-FR" sz="1800" i="1" dirty="0" smtClean="0"/>
              <a:t> </a:t>
            </a:r>
            <a:r>
              <a:rPr lang="fr-FR" sz="1800" i="1" dirty="0" err="1" smtClean="0"/>
              <a:t>Zerind</a:t>
            </a:r>
            <a:r>
              <a:rPr lang="fr-FR" sz="1800" i="1" dirty="0" smtClean="0"/>
              <a:t>, Sibiu</a:t>
            </a:r>
            <a:r>
              <a:rPr lang="fr-FR" sz="1800" i="1" dirty="0" smtClean="0">
                <a:sym typeface="Wingdings" pitchFamily="2" charset="2"/>
              </a:rPr>
              <a:t></a:t>
            </a:r>
            <a:r>
              <a:rPr lang="fr-FR" sz="1800" i="1" dirty="0" err="1" smtClean="0">
                <a:sym typeface="Wingdings" pitchFamily="2" charset="2"/>
              </a:rPr>
              <a:t>Fagaras</a:t>
            </a:r>
            <a:r>
              <a:rPr lang="fr-FR" sz="1800" i="1" dirty="0" smtClean="0">
                <a:sym typeface="Wingdings" pitchFamily="2" charset="2"/>
              </a:rPr>
              <a:t>, </a:t>
            </a:r>
            <a:r>
              <a:rPr lang="fr-FR" sz="1800" i="1" dirty="0" err="1" smtClean="0">
                <a:sym typeface="Wingdings" pitchFamily="2" charset="2"/>
              </a:rPr>
              <a:t>etc</a:t>
            </a:r>
            <a:r>
              <a:rPr lang="fr-FR" sz="1800" i="1" dirty="0" smtClean="0">
                <a:sym typeface="Wingdings" pitchFamily="2" charset="2"/>
              </a:rPr>
              <a:t> </a:t>
            </a:r>
            <a:r>
              <a:rPr lang="fr-FR" sz="1800" i="1" dirty="0" smtClean="0"/>
              <a:t>…) </a:t>
            </a:r>
            <a:endParaRPr lang="fr-FR" sz="1800" i="1" u="sng" dirty="0" smtClean="0">
              <a:solidFill>
                <a:srgbClr val="CC0099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fr-FR" sz="1800" u="sng" dirty="0" smtClean="0">
                <a:solidFill>
                  <a:srgbClr val="CC0099"/>
                </a:solidFill>
              </a:rPr>
              <a:t>Test de but?</a:t>
            </a:r>
            <a:r>
              <a:rPr lang="fr-FR" sz="1800" dirty="0" smtClean="0">
                <a:solidFill>
                  <a:srgbClr val="CC0099"/>
                </a:solidFill>
              </a:rPr>
              <a:t> </a:t>
            </a:r>
            <a:r>
              <a:rPr lang="fr-FR" sz="1800" dirty="0" smtClean="0"/>
              <a:t>Test explicite : </a:t>
            </a:r>
            <a:r>
              <a:rPr lang="fr-FR" sz="1800" i="1" dirty="0" smtClean="0"/>
              <a:t>“position == Bucarest" ?</a:t>
            </a:r>
            <a:endParaRPr lang="fr-FR" sz="1800" i="1" u="sng" dirty="0" smtClean="0">
              <a:solidFill>
                <a:srgbClr val="CC0099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fr-FR" sz="1800" u="sng" dirty="0" smtClean="0">
                <a:solidFill>
                  <a:srgbClr val="CC0099"/>
                </a:solidFill>
              </a:rPr>
              <a:t>Cout de chemin?</a:t>
            </a:r>
            <a:r>
              <a:rPr lang="fr-FR" sz="1800" dirty="0" smtClean="0"/>
              <a:t> Somme des poids des arcs empruntés </a:t>
            </a:r>
            <a:r>
              <a:rPr lang="fr-FR" sz="1800" i="1" dirty="0" smtClean="0"/>
              <a:t>(min = 418)</a:t>
            </a:r>
            <a:r>
              <a:rPr lang="fr-FR" sz="1800" i="1" u="sng" dirty="0" smtClean="0">
                <a:solidFill>
                  <a:srgbClr val="CC0099"/>
                </a:solidFill>
              </a:rPr>
              <a:t> </a:t>
            </a:r>
            <a:endParaRPr lang="fr-FR" sz="1800" i="1" dirty="0" smtClean="0"/>
          </a:p>
          <a:p>
            <a:endParaRPr lang="fr-FR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600199"/>
            <a:ext cx="6172200" cy="2743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8B6A34C-5E7E-43A2-97AC-B0BFAFB4D3CE}" type="slidenum">
              <a:rPr lang="fr-FR" smtClean="0"/>
              <a:pPr eaLnBrk="1" hangingPunct="1"/>
              <a:t>70</a:t>
            </a:fld>
            <a:endParaRPr lang="fr-FR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Résumé des algorithmes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8871118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187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2AAAA79-3DD3-4C1B-993D-52669B8B86FB}" type="slidenum">
              <a:rPr lang="fr-FR" smtClean="0"/>
              <a:pPr eaLnBrk="1" hangingPunct="1"/>
              <a:t>71</a:t>
            </a:fld>
            <a:endParaRPr lang="fr-FR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Résumé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z="2400" smtClean="0"/>
              <a:t>La formulation du problème requiert l’abstraction du monde réel (on oublie les détails) pour définir un espace d’état qui peut être exploré efficacement</a:t>
            </a:r>
          </a:p>
          <a:p>
            <a:pPr lvl="4" eaLnBrk="1" hangingPunct="1"/>
            <a:endParaRPr lang="fr-FR" sz="1600" smtClean="0"/>
          </a:p>
          <a:p>
            <a:pPr eaLnBrk="1" hangingPunct="1"/>
            <a:r>
              <a:rPr lang="fr-FR" sz="2400" smtClean="0"/>
              <a:t>Grand nombre de stratégies « non informées »</a:t>
            </a:r>
          </a:p>
          <a:p>
            <a:pPr lvl="4" eaLnBrk="1" hangingPunct="1"/>
            <a:endParaRPr lang="fr-FR" sz="1600" smtClean="0"/>
          </a:p>
          <a:p>
            <a:pPr eaLnBrk="1" hangingPunct="1"/>
            <a:r>
              <a:rPr lang="fr-FR" sz="2400" smtClean="0"/>
              <a:t>Profondeur Limitée Itérative utilise une mémoire linéaire et pas bcp plus de temps que les autres algos.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69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ED86185-CCB5-4458-9BD7-BC4258EDCE16}" type="slidenum">
              <a:rPr lang="fr-FR" smtClean="0"/>
              <a:pPr eaLnBrk="1" hangingPunct="1"/>
              <a:t>72</a:t>
            </a:fld>
            <a:endParaRPr lang="fr-FR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Algorithmes</a:t>
            </a:r>
            <a:r>
              <a:rPr lang="en-US" sz="3600" dirty="0" smtClean="0"/>
              <a:t> de </a:t>
            </a:r>
            <a:r>
              <a:rPr lang="en-US" sz="3600" dirty="0" err="1" smtClean="0"/>
              <a:t>recherche</a:t>
            </a:r>
            <a:r>
              <a:rPr lang="en-US" sz="3600" dirty="0" smtClean="0"/>
              <a:t> </a:t>
            </a:r>
            <a:r>
              <a:rPr lang="en-US" sz="3600" dirty="0" err="1" smtClean="0"/>
              <a:t>informés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 smtClean="0"/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67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F13B0FA-ED86-4BFB-ACC7-B7A81626C2C3}" type="slidenum">
              <a:rPr lang="fr-FR" smtClean="0"/>
              <a:pPr eaLnBrk="1" hangingPunct="1"/>
              <a:t>73</a:t>
            </a:fld>
            <a:endParaRPr lang="fr-FR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Meilleur d’abord</a:t>
            </a:r>
          </a:p>
          <a:p>
            <a:pPr eaLnBrk="1" hangingPunct="1"/>
            <a:r>
              <a:rPr lang="en-US" smtClean="0"/>
              <a:t>Meilleur d’abord vorace</a:t>
            </a:r>
          </a:p>
          <a:p>
            <a:pPr eaLnBrk="1" hangingPunct="1"/>
            <a:r>
              <a:rPr lang="en-US" smtClean="0"/>
              <a:t>A</a:t>
            </a:r>
            <a:r>
              <a:rPr lang="en-US" baseline="30000" smtClean="0"/>
              <a:t>*</a:t>
            </a:r>
            <a:endParaRPr lang="en-US" smtClean="0"/>
          </a:p>
          <a:p>
            <a:pPr eaLnBrk="1" hangingPunct="1"/>
            <a:r>
              <a:rPr lang="en-US" smtClean="0"/>
              <a:t>Heuristiques</a:t>
            </a:r>
          </a:p>
          <a:p>
            <a:pPr eaLnBrk="1" hangingPunct="1"/>
            <a:r>
              <a:rPr lang="en-US" smtClean="0"/>
              <a:t>…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Algorithmes</a:t>
            </a:r>
            <a:r>
              <a:rPr lang="en-US" dirty="0"/>
              <a:t> de </a:t>
            </a:r>
            <a:r>
              <a:rPr lang="en-US" dirty="0" err="1"/>
              <a:t>recherche</a:t>
            </a:r>
            <a:r>
              <a:rPr lang="en-US" dirty="0"/>
              <a:t> </a:t>
            </a:r>
            <a:r>
              <a:rPr lang="en-US" dirty="0" err="1" smtClean="0"/>
              <a:t>informés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90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707B6E4-135C-4B2F-B2DE-D24BE4AE36DB}" type="slidenum">
              <a:rPr lang="fr-FR" smtClean="0"/>
              <a:pPr eaLnBrk="1" hangingPunct="1"/>
              <a:t>74</a:t>
            </a:fld>
            <a:endParaRPr lang="fr-FR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Meilleur d’abord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Idée : utiliser une </a:t>
            </a:r>
            <a:r>
              <a:rPr lang="en-US" sz="2400" smtClean="0">
                <a:solidFill>
                  <a:srgbClr val="FF0000"/>
                </a:solidFill>
              </a:rPr>
              <a:t>fonction d’évaluation </a:t>
            </a:r>
            <a:r>
              <a:rPr lang="en-US" sz="2400" i="1" smtClean="0"/>
              <a:t>f(n) </a:t>
            </a:r>
            <a:r>
              <a:rPr lang="en-US" sz="2400" smtClean="0"/>
              <a:t>pour chaque noeud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Estimée de l’utilité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à"/>
            </a:pPr>
            <a:r>
              <a:rPr lang="en-US" sz="2000" smtClean="0"/>
              <a:t>Expansion des noeuds les plus utiles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à"/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u="sng" smtClean="0"/>
              <a:t>Implémentation</a:t>
            </a:r>
            <a:r>
              <a:rPr lang="en-US" sz="2400" smtClean="0"/>
              <a:t>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Ordonner les noeuds dans la liste de noeuds courante par ordre d’utilité décroissante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Cas particuliers: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Meilleur d’abord vorace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</a:t>
            </a:r>
            <a:r>
              <a:rPr lang="en-US" sz="2000" baseline="30000" smtClean="0"/>
              <a:t>*</a:t>
            </a:r>
            <a:r>
              <a:rPr lang="en-US" sz="2000" smtClean="0"/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1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1AF0E91-A96D-48E2-85ED-37C687FFB5E3}" type="slidenum">
              <a:rPr lang="fr-FR" smtClean="0"/>
              <a:pPr eaLnBrk="1" hangingPunct="1"/>
              <a:t>75</a:t>
            </a:fld>
            <a:endParaRPr lang="fr-FR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Cas du parcours en Roumanie Couts en km</a:t>
            </a:r>
          </a:p>
        </p:txBody>
      </p:sp>
      <p:pic>
        <p:nvPicPr>
          <p:cNvPr id="29701" name="Picture 3" descr="romani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8229600" cy="403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72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2D630C8-0C1D-4290-92A8-52DB9072F82C}" type="slidenum">
              <a:rPr lang="fr-FR" smtClean="0"/>
              <a:pPr eaLnBrk="1" hangingPunct="1"/>
              <a:t>76</a:t>
            </a:fld>
            <a:endParaRPr lang="fr-FR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Meilleur</a:t>
            </a:r>
            <a:r>
              <a:rPr lang="en-US" dirty="0" smtClean="0"/>
              <a:t> </a:t>
            </a:r>
            <a:r>
              <a:rPr lang="en-US" dirty="0" err="1" smtClean="0"/>
              <a:t>d’abord</a:t>
            </a:r>
            <a:endParaRPr lang="en-US" dirty="0" smtClean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Fonction d’évaluation </a:t>
            </a:r>
            <a:r>
              <a:rPr lang="en-US" sz="2400" i="1" smtClean="0"/>
              <a:t>f(n) = h(n) </a:t>
            </a:r>
            <a:r>
              <a:rPr lang="en-US" sz="2400" smtClean="0"/>
              <a:t>(</a:t>
            </a:r>
            <a:r>
              <a:rPr lang="en-US" sz="2400" smtClean="0">
                <a:solidFill>
                  <a:srgbClr val="FF0000"/>
                </a:solidFill>
              </a:rPr>
              <a:t>h</a:t>
            </a:r>
            <a:r>
              <a:rPr lang="en-US" sz="2400" smtClean="0"/>
              <a:t>euristique)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= estimée du cout du noeud </a:t>
            </a:r>
            <a:r>
              <a:rPr lang="en-US" sz="2400" i="1" smtClean="0"/>
              <a:t>n</a:t>
            </a:r>
            <a:r>
              <a:rPr lang="en-US" sz="2400" smtClean="0"/>
              <a:t> au but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e.g., </a:t>
            </a:r>
            <a:r>
              <a:rPr lang="en-US" sz="2400" i="1" smtClean="0"/>
              <a:t>h</a:t>
            </a:r>
            <a:r>
              <a:rPr lang="en-US" sz="2400" i="1" baseline="-25000" smtClean="0"/>
              <a:t>SLD</a:t>
            </a:r>
            <a:r>
              <a:rPr lang="en-US" sz="2400" i="1" smtClean="0"/>
              <a:t>(n)</a:t>
            </a:r>
            <a:r>
              <a:rPr lang="en-US" sz="2400" smtClean="0"/>
              <a:t> = distance en ligne droite de </a:t>
            </a:r>
            <a:r>
              <a:rPr lang="en-US" sz="2400" i="1" smtClean="0"/>
              <a:t>n</a:t>
            </a:r>
            <a:r>
              <a:rPr lang="en-US" sz="2400" smtClean="0"/>
              <a:t> à Bucarest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Meilleur d’abord vorace expand le noeud qui </a:t>
            </a:r>
            <a:r>
              <a:rPr lang="en-US" sz="2400" smtClean="0">
                <a:solidFill>
                  <a:srgbClr val="FF0000"/>
                </a:solidFill>
              </a:rPr>
              <a:t>semble </a:t>
            </a:r>
            <a:r>
              <a:rPr lang="en-US" sz="2400" smtClean="0"/>
              <a:t>être le plus près du but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99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0BDE6A3-748E-4464-8205-F0263BDB5D21}" type="slidenum">
              <a:rPr lang="fr-FR" smtClean="0"/>
              <a:pPr eaLnBrk="1" hangingPunct="1"/>
              <a:t>77</a:t>
            </a:fld>
            <a:endParaRPr lang="fr-FR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Meilleur</a:t>
            </a:r>
            <a:r>
              <a:rPr lang="en-US" dirty="0" smtClean="0"/>
              <a:t> </a:t>
            </a:r>
            <a:r>
              <a:rPr lang="en-US" dirty="0" err="1" smtClean="0"/>
              <a:t>d’abord</a:t>
            </a:r>
            <a:r>
              <a:rPr lang="en-US" dirty="0" smtClean="0"/>
              <a:t> </a:t>
            </a:r>
            <a:r>
              <a:rPr lang="en-US" dirty="0" err="1" smtClean="0"/>
              <a:t>exemple</a:t>
            </a:r>
            <a:endParaRPr lang="en-US" dirty="0" smtClean="0"/>
          </a:p>
        </p:txBody>
      </p:sp>
      <p:pic>
        <p:nvPicPr>
          <p:cNvPr id="31749" name="Picture 3" descr="greedy-progress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28800"/>
            <a:ext cx="54673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039E653-7873-4AC4-AB69-6647B445FDF4}" type="slidenum">
              <a:rPr lang="fr-FR" smtClean="0"/>
              <a:pPr eaLnBrk="1" hangingPunct="1"/>
              <a:t>78</a:t>
            </a:fld>
            <a:endParaRPr lang="fr-FR" smtClean="0"/>
          </a:p>
        </p:txBody>
      </p:sp>
      <p:pic>
        <p:nvPicPr>
          <p:cNvPr id="32772" name="Picture 2" descr="greedy-progress0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28800"/>
            <a:ext cx="54673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Rectangle 3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dirty="0" err="1" smtClean="0"/>
              <a:t>Meilleur</a:t>
            </a:r>
            <a:r>
              <a:rPr lang="en-US" dirty="0" smtClean="0"/>
              <a:t> </a:t>
            </a:r>
            <a:r>
              <a:rPr lang="en-US" dirty="0" err="1" smtClean="0"/>
              <a:t>d’abord</a:t>
            </a:r>
            <a:r>
              <a:rPr lang="en-US" dirty="0" smtClean="0"/>
              <a:t> </a:t>
            </a:r>
            <a:r>
              <a:rPr lang="en-US" dirty="0" err="1" smtClean="0"/>
              <a:t>exemple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87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A340AC3-56B3-4879-A7B7-C167C523B611}" type="slidenum">
              <a:rPr lang="fr-FR" smtClean="0"/>
              <a:pPr eaLnBrk="1" hangingPunct="1"/>
              <a:t>79</a:t>
            </a:fld>
            <a:endParaRPr lang="fr-FR" smtClean="0"/>
          </a:p>
        </p:txBody>
      </p:sp>
      <p:pic>
        <p:nvPicPr>
          <p:cNvPr id="33796" name="Picture 2" descr="greedy-progress0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28800"/>
            <a:ext cx="54673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Meilleur</a:t>
            </a:r>
            <a:r>
              <a:rPr lang="en-US" dirty="0" smtClean="0"/>
              <a:t> </a:t>
            </a:r>
            <a:r>
              <a:rPr lang="en-US" dirty="0" err="1" smtClean="0"/>
              <a:t>d’abord</a:t>
            </a:r>
            <a:r>
              <a:rPr lang="en-US" dirty="0" smtClean="0"/>
              <a:t> </a:t>
            </a:r>
            <a:r>
              <a:rPr lang="en-US" dirty="0" err="1" smtClean="0"/>
              <a:t>exemple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97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5AC4E3-BDCD-4407-8204-FBC7CD0616B2}" type="slidenum">
              <a:rPr lang="fr-FR" smtClean="0"/>
              <a:pPr/>
              <a:t>8</a:t>
            </a:fld>
            <a:endParaRPr lang="fr-FR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Exemple</a:t>
            </a:r>
            <a:r>
              <a:rPr lang="en-US" dirty="0" smtClean="0"/>
              <a:t> de </a:t>
            </a:r>
            <a:r>
              <a:rPr lang="en-US" dirty="0" err="1" smtClean="0"/>
              <a:t>problème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Le puzzle à 8 </a:t>
            </a:r>
            <a:r>
              <a:rPr lang="en-US" dirty="0" err="1" smtClean="0"/>
              <a:t>pièces</a:t>
            </a:r>
            <a:endParaRPr lang="en-US" dirty="0" smtClean="0"/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810000"/>
            <a:ext cx="7661275" cy="2514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fr-FR" sz="2800" u="sng" dirty="0" smtClean="0">
              <a:solidFill>
                <a:srgbClr val="CC0099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fr-FR" sz="1800" u="sng" dirty="0" smtClean="0">
              <a:solidFill>
                <a:srgbClr val="CC0099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fr-FR" sz="1800" u="sng" dirty="0" smtClean="0">
              <a:solidFill>
                <a:srgbClr val="CC0099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fr-FR" sz="1800" u="sng" dirty="0" smtClean="0">
                <a:solidFill>
                  <a:srgbClr val="CC0099"/>
                </a:solidFill>
              </a:rPr>
              <a:t>états?</a:t>
            </a:r>
            <a:r>
              <a:rPr lang="fr-FR" sz="1800" dirty="0" smtClean="0">
                <a:solidFill>
                  <a:srgbClr val="CC0099"/>
                </a:solidFill>
              </a:rPr>
              <a:t> </a:t>
            </a:r>
            <a:endParaRPr lang="fr-FR" sz="1800" u="sng" dirty="0" smtClean="0">
              <a:solidFill>
                <a:srgbClr val="CC0099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fr-FR" sz="1800" u="sng" dirty="0" smtClean="0">
                <a:solidFill>
                  <a:srgbClr val="CC0099"/>
                </a:solidFill>
              </a:rPr>
              <a:t>actions?</a:t>
            </a:r>
            <a:r>
              <a:rPr lang="fr-FR" sz="1800" dirty="0" smtClean="0">
                <a:solidFill>
                  <a:srgbClr val="CC0099"/>
                </a:solidFill>
              </a:rPr>
              <a:t> </a:t>
            </a:r>
            <a:endParaRPr lang="fr-FR" sz="1800" u="sng" dirty="0" smtClean="0">
              <a:solidFill>
                <a:srgbClr val="CC0099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fr-FR" sz="1800" u="sng" dirty="0" smtClean="0">
                <a:solidFill>
                  <a:srgbClr val="CC0099"/>
                </a:solidFill>
              </a:rPr>
              <a:t>Test de but?</a:t>
            </a:r>
            <a:r>
              <a:rPr lang="fr-FR" sz="1800" dirty="0" smtClean="0">
                <a:solidFill>
                  <a:srgbClr val="CC0099"/>
                </a:solidFill>
              </a:rPr>
              <a:t> </a:t>
            </a:r>
            <a:endParaRPr lang="fr-FR" sz="1800" u="sng" dirty="0" smtClean="0">
              <a:solidFill>
                <a:srgbClr val="CC0099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fr-FR" sz="1800" u="sng" dirty="0" smtClean="0">
                <a:solidFill>
                  <a:srgbClr val="CC0099"/>
                </a:solidFill>
              </a:rPr>
              <a:t>Cout de chemin? </a:t>
            </a:r>
            <a:endParaRPr lang="fr-FR" sz="1800" dirty="0" smtClean="0"/>
          </a:p>
          <a:p>
            <a:pPr eaLnBrk="1" hangingPunct="1">
              <a:lnSpc>
                <a:spcPct val="80000"/>
              </a:lnSpc>
            </a:pPr>
            <a:endParaRPr lang="fr-FR" sz="2800" u="sng" dirty="0" smtClean="0">
              <a:solidFill>
                <a:srgbClr val="CC0099"/>
              </a:solidFill>
            </a:endParaRPr>
          </a:p>
        </p:txBody>
      </p:sp>
      <p:pic>
        <p:nvPicPr>
          <p:cNvPr id="10246" name="Picture 4" descr="8puzz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028825"/>
            <a:ext cx="425767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C3F0B0E-C559-49E6-B03E-08634C511629}" type="slidenum">
              <a:rPr lang="fr-FR" smtClean="0"/>
              <a:pPr eaLnBrk="1" hangingPunct="1"/>
              <a:t>80</a:t>
            </a:fld>
            <a:endParaRPr lang="fr-FR" smtClean="0"/>
          </a:p>
        </p:txBody>
      </p:sp>
      <p:pic>
        <p:nvPicPr>
          <p:cNvPr id="34820" name="Picture 2" descr="greedy-progress0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28800"/>
            <a:ext cx="54673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Meilleur</a:t>
            </a:r>
            <a:r>
              <a:rPr lang="en-US" dirty="0" smtClean="0"/>
              <a:t> </a:t>
            </a:r>
            <a:r>
              <a:rPr lang="en-US" dirty="0" err="1" smtClean="0"/>
              <a:t>d’abord</a:t>
            </a:r>
            <a:r>
              <a:rPr lang="en-US" dirty="0" smtClean="0"/>
              <a:t> </a:t>
            </a:r>
            <a:r>
              <a:rPr lang="en-US" dirty="0" err="1" smtClean="0"/>
              <a:t>exemple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59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FE0EC58-B4D0-4CD7-8CA3-E14F76AF1A6E}" type="slidenum">
              <a:rPr lang="fr-FR" smtClean="0"/>
              <a:pPr eaLnBrk="1" hangingPunct="1"/>
              <a:t>81</a:t>
            </a:fld>
            <a:endParaRPr lang="fr-FR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Meilleur</a:t>
            </a:r>
            <a:r>
              <a:rPr lang="en-US" dirty="0" smtClean="0"/>
              <a:t> </a:t>
            </a:r>
            <a:r>
              <a:rPr lang="en-US" dirty="0" err="1" smtClean="0"/>
              <a:t>d’abord</a:t>
            </a:r>
            <a:r>
              <a:rPr lang="en-US" dirty="0" smtClean="0"/>
              <a:t> 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u="sng" dirty="0" err="1" smtClean="0">
                <a:solidFill>
                  <a:srgbClr val="CC0099"/>
                </a:solidFill>
              </a:rPr>
              <a:t>Complet</a:t>
            </a:r>
            <a:r>
              <a:rPr lang="en-US" sz="2400" u="sng" dirty="0" smtClean="0">
                <a:solidFill>
                  <a:srgbClr val="CC0099"/>
                </a:solidFill>
              </a:rPr>
              <a:t> ?</a:t>
            </a:r>
            <a:r>
              <a:rPr lang="en-US" sz="2400" dirty="0" smtClean="0"/>
              <a:t> 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400" u="sng" dirty="0" smtClean="0">
                <a:solidFill>
                  <a:srgbClr val="CC0099"/>
                </a:solidFill>
              </a:rPr>
              <a:t>Temps ?</a:t>
            </a:r>
            <a:r>
              <a:rPr lang="en-US" sz="2400" dirty="0" smtClean="0"/>
              <a:t> </a:t>
            </a:r>
          </a:p>
          <a:p>
            <a:pPr eaLnBrk="1" hangingPunct="1"/>
            <a:endParaRPr lang="en-US" sz="2400" u="sng" dirty="0" smtClean="0">
              <a:solidFill>
                <a:srgbClr val="CC0099"/>
              </a:solidFill>
            </a:endParaRPr>
          </a:p>
          <a:p>
            <a:pPr eaLnBrk="1" hangingPunct="1"/>
            <a:r>
              <a:rPr lang="en-US" sz="2400" u="sng" dirty="0" err="1" smtClean="0">
                <a:solidFill>
                  <a:srgbClr val="CC0099"/>
                </a:solidFill>
              </a:rPr>
              <a:t>Mémoire</a:t>
            </a:r>
            <a:r>
              <a:rPr lang="en-US" sz="2400" u="sng" dirty="0" smtClean="0">
                <a:solidFill>
                  <a:srgbClr val="CC0099"/>
                </a:solidFill>
              </a:rPr>
              <a:t> ?</a:t>
            </a:r>
            <a:r>
              <a:rPr lang="en-US" sz="2400" dirty="0" smtClean="0"/>
              <a:t> </a:t>
            </a:r>
          </a:p>
          <a:p>
            <a:pPr eaLnBrk="1" hangingPunct="1"/>
            <a:endParaRPr lang="en-US" sz="2400" u="sng" dirty="0" smtClean="0">
              <a:solidFill>
                <a:srgbClr val="CC0099"/>
              </a:solidFill>
            </a:endParaRPr>
          </a:p>
          <a:p>
            <a:pPr eaLnBrk="1" hangingPunct="1"/>
            <a:r>
              <a:rPr lang="en-US" sz="2400" u="sng" dirty="0" smtClean="0">
                <a:solidFill>
                  <a:srgbClr val="CC0099"/>
                </a:solidFill>
              </a:rPr>
              <a:t>Optimal ?</a:t>
            </a:r>
            <a:r>
              <a:rPr lang="en-US" sz="2400" dirty="0" smtClean="0"/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95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FE0EC58-B4D0-4CD7-8CA3-E14F76AF1A6E}" type="slidenum">
              <a:rPr lang="fr-FR" smtClean="0"/>
              <a:pPr eaLnBrk="1" hangingPunct="1"/>
              <a:t>82</a:t>
            </a:fld>
            <a:endParaRPr lang="fr-FR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Meilleur</a:t>
            </a:r>
            <a:r>
              <a:rPr lang="en-US" dirty="0" smtClean="0"/>
              <a:t> </a:t>
            </a:r>
            <a:r>
              <a:rPr lang="en-US" dirty="0" err="1" smtClean="0"/>
              <a:t>d’abord</a:t>
            </a:r>
            <a:endParaRPr lang="en-US" dirty="0" smtClean="0"/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u="sng" dirty="0" err="1" smtClean="0">
                <a:solidFill>
                  <a:srgbClr val="CC0099"/>
                </a:solidFill>
              </a:rPr>
              <a:t>Complet</a:t>
            </a:r>
            <a:r>
              <a:rPr lang="en-US" sz="2400" u="sng" dirty="0" smtClean="0">
                <a:solidFill>
                  <a:srgbClr val="CC0099"/>
                </a:solidFill>
              </a:rPr>
              <a:t> ?</a:t>
            </a:r>
            <a:r>
              <a:rPr lang="en-US" sz="2400" dirty="0" smtClean="0"/>
              <a:t> Non – Cf. </a:t>
            </a:r>
            <a:r>
              <a:rPr lang="en-US" sz="2400" dirty="0" err="1" smtClean="0"/>
              <a:t>boucles</a:t>
            </a:r>
            <a:endParaRPr lang="en-US" sz="2400" dirty="0" smtClean="0"/>
          </a:p>
          <a:p>
            <a:pPr lvl="1" eaLnBrk="1" hangingPunct="1"/>
            <a:r>
              <a:rPr lang="en-US" sz="2000" dirty="0" smtClean="0"/>
              <a:t>e.g., Iasi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 err="1" smtClean="0"/>
              <a:t>Neamt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Iasi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 err="1" smtClean="0"/>
              <a:t>Neamt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</a:t>
            </a:r>
          </a:p>
          <a:p>
            <a:pPr lvl="1" eaLnBrk="1" hangingPunct="1"/>
            <a:endParaRPr lang="en-US" sz="2000" dirty="0" smtClean="0"/>
          </a:p>
          <a:p>
            <a:pPr eaLnBrk="1" hangingPunct="1"/>
            <a:r>
              <a:rPr lang="en-US" sz="2400" u="sng" dirty="0" smtClean="0">
                <a:solidFill>
                  <a:srgbClr val="CC0099"/>
                </a:solidFill>
              </a:rPr>
              <a:t>Temps ?</a:t>
            </a:r>
            <a:r>
              <a:rPr lang="en-US" sz="2400" dirty="0" smtClean="0"/>
              <a:t> </a:t>
            </a:r>
            <a:r>
              <a:rPr lang="en-US" sz="2400" i="1" dirty="0" smtClean="0"/>
              <a:t>O(</a:t>
            </a:r>
            <a:r>
              <a:rPr lang="en-US" sz="2400" i="1" dirty="0" err="1" smtClean="0"/>
              <a:t>b</a:t>
            </a:r>
            <a:r>
              <a:rPr lang="en-US" sz="2400" i="1" baseline="30000" dirty="0" err="1" smtClean="0"/>
              <a:t>m</a:t>
            </a:r>
            <a:r>
              <a:rPr lang="en-US" sz="2400" i="1" dirty="0" smtClean="0"/>
              <a:t>)</a:t>
            </a:r>
            <a:r>
              <a:rPr lang="en-US" sz="2400" dirty="0" smtClean="0"/>
              <a:t>, </a:t>
            </a:r>
            <a:r>
              <a:rPr lang="en-US" sz="2400" dirty="0" err="1" smtClean="0"/>
              <a:t>mais</a:t>
            </a:r>
            <a:r>
              <a:rPr lang="en-US" sz="2400" dirty="0" smtClean="0"/>
              <a:t> un bon </a:t>
            </a:r>
            <a:r>
              <a:rPr lang="en-US" sz="2400" dirty="0" err="1" smtClean="0"/>
              <a:t>heuristique</a:t>
            </a:r>
            <a:r>
              <a:rPr lang="en-US" sz="2400" dirty="0" smtClean="0"/>
              <a:t> </a:t>
            </a:r>
            <a:r>
              <a:rPr lang="en-US" sz="2400" dirty="0" err="1" smtClean="0"/>
              <a:t>peut</a:t>
            </a:r>
            <a:r>
              <a:rPr lang="en-US" sz="2400" dirty="0" smtClean="0"/>
              <a:t> </a:t>
            </a:r>
            <a:r>
              <a:rPr lang="en-US" sz="2400" dirty="0" err="1" smtClean="0"/>
              <a:t>baisser</a:t>
            </a:r>
            <a:r>
              <a:rPr lang="en-US" sz="2400" dirty="0" smtClean="0"/>
              <a:t> </a:t>
            </a:r>
            <a:r>
              <a:rPr lang="en-US" sz="2400" dirty="0" err="1" smtClean="0"/>
              <a:t>radicalement</a:t>
            </a:r>
            <a:r>
              <a:rPr lang="en-US" sz="2400" dirty="0" smtClean="0"/>
              <a:t> </a:t>
            </a:r>
            <a:r>
              <a:rPr lang="en-US" sz="2400" dirty="0" err="1" smtClean="0"/>
              <a:t>cette</a:t>
            </a:r>
            <a:r>
              <a:rPr lang="en-US" sz="2400" dirty="0" smtClean="0"/>
              <a:t> </a:t>
            </a:r>
            <a:r>
              <a:rPr lang="en-US" sz="2400" dirty="0" err="1" smtClean="0"/>
              <a:t>complexité</a:t>
            </a:r>
            <a:endParaRPr lang="en-US" sz="2400" dirty="0" smtClean="0"/>
          </a:p>
          <a:p>
            <a:pPr eaLnBrk="1" hangingPunct="1"/>
            <a:endParaRPr lang="en-US" sz="2400" u="sng" dirty="0" smtClean="0">
              <a:solidFill>
                <a:srgbClr val="CC0099"/>
              </a:solidFill>
            </a:endParaRPr>
          </a:p>
          <a:p>
            <a:pPr eaLnBrk="1" hangingPunct="1"/>
            <a:r>
              <a:rPr lang="en-US" sz="2400" u="sng" dirty="0" err="1" smtClean="0">
                <a:solidFill>
                  <a:srgbClr val="CC0099"/>
                </a:solidFill>
              </a:rPr>
              <a:t>Mémoire</a:t>
            </a:r>
            <a:r>
              <a:rPr lang="en-US" sz="2400" u="sng" dirty="0" smtClean="0">
                <a:solidFill>
                  <a:srgbClr val="CC0099"/>
                </a:solidFill>
              </a:rPr>
              <a:t> ?</a:t>
            </a:r>
            <a:r>
              <a:rPr lang="en-US" sz="2400" dirty="0" smtClean="0"/>
              <a:t> </a:t>
            </a:r>
            <a:r>
              <a:rPr lang="en-US" sz="2400" i="1" dirty="0" smtClean="0"/>
              <a:t>O(</a:t>
            </a:r>
            <a:r>
              <a:rPr lang="en-US" sz="2400" i="1" dirty="0" err="1" smtClean="0"/>
              <a:t>b</a:t>
            </a:r>
            <a:r>
              <a:rPr lang="en-US" sz="2400" i="1" baseline="30000" dirty="0" err="1" smtClean="0"/>
              <a:t>m</a:t>
            </a:r>
            <a:r>
              <a:rPr lang="en-US" sz="2400" i="1" dirty="0" smtClean="0"/>
              <a:t>) </a:t>
            </a:r>
            <a:r>
              <a:rPr lang="en-US" sz="2400" dirty="0" smtClean="0"/>
              <a:t>– </a:t>
            </a:r>
            <a:r>
              <a:rPr lang="en-US" sz="2400" dirty="0" err="1" smtClean="0"/>
              <a:t>tous</a:t>
            </a:r>
            <a:r>
              <a:rPr lang="en-US" sz="2400" dirty="0" smtClean="0"/>
              <a:t> les </a:t>
            </a:r>
            <a:r>
              <a:rPr lang="en-US" sz="2400" dirty="0" err="1" smtClean="0"/>
              <a:t>noeuds</a:t>
            </a:r>
            <a:r>
              <a:rPr lang="en-US" sz="2400" dirty="0" smtClean="0"/>
              <a:t> en </a:t>
            </a:r>
            <a:r>
              <a:rPr lang="en-US" sz="2400" dirty="0" err="1" smtClean="0"/>
              <a:t>mémoire</a:t>
            </a:r>
            <a:endParaRPr lang="en-US" sz="2400" dirty="0" smtClean="0"/>
          </a:p>
          <a:p>
            <a:pPr eaLnBrk="1" hangingPunct="1"/>
            <a:endParaRPr lang="en-US" sz="2400" u="sng" dirty="0" smtClean="0">
              <a:solidFill>
                <a:srgbClr val="CC0099"/>
              </a:solidFill>
            </a:endParaRPr>
          </a:p>
          <a:p>
            <a:pPr eaLnBrk="1" hangingPunct="1"/>
            <a:r>
              <a:rPr lang="en-US" sz="2400" u="sng" dirty="0" smtClean="0">
                <a:solidFill>
                  <a:srgbClr val="CC0099"/>
                </a:solidFill>
              </a:rPr>
              <a:t>Optimal ?</a:t>
            </a:r>
            <a:r>
              <a:rPr lang="en-US" sz="2400" dirty="0" smtClean="0"/>
              <a:t> Non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39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FE0EC58-B4D0-4CD7-8CA3-E14F76AF1A6E}" type="slidenum">
              <a:rPr lang="fr-FR" smtClean="0"/>
              <a:pPr eaLnBrk="1" hangingPunct="1"/>
              <a:t>83</a:t>
            </a:fld>
            <a:endParaRPr lang="fr-FR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Meilleur</a:t>
            </a:r>
            <a:r>
              <a:rPr lang="en-US" dirty="0" smtClean="0"/>
              <a:t> </a:t>
            </a:r>
            <a:r>
              <a:rPr lang="en-US" dirty="0" err="1" smtClean="0"/>
              <a:t>d’abord</a:t>
            </a:r>
            <a:r>
              <a:rPr lang="en-US" dirty="0" smtClean="0"/>
              <a:t> </a:t>
            </a:r>
            <a:r>
              <a:rPr lang="en-US" dirty="0" err="1" smtClean="0"/>
              <a:t>vorace</a:t>
            </a:r>
            <a:endParaRPr lang="en-US" dirty="0" smtClean="0"/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à"/>
            </a:pPr>
            <a:r>
              <a:rPr lang="en-US" sz="2400" dirty="0" err="1" smtClean="0"/>
              <a:t>Variante</a:t>
            </a:r>
            <a:r>
              <a:rPr lang="en-US" sz="2400" dirty="0" smtClean="0"/>
              <a:t> du </a:t>
            </a:r>
            <a:r>
              <a:rPr lang="en-US" sz="2400" dirty="0" err="1" smtClean="0"/>
              <a:t>meilleur</a:t>
            </a:r>
            <a:r>
              <a:rPr lang="en-US" sz="2400" dirty="0" smtClean="0"/>
              <a:t> </a:t>
            </a:r>
            <a:r>
              <a:rPr lang="en-US" sz="2400" dirty="0" err="1" smtClean="0"/>
              <a:t>d’abord</a:t>
            </a:r>
            <a:r>
              <a:rPr lang="en-US" sz="2400" dirty="0" smtClean="0"/>
              <a:t> </a:t>
            </a:r>
            <a:r>
              <a:rPr lang="en-US" sz="2400" dirty="0" err="1" smtClean="0"/>
              <a:t>où</a:t>
            </a:r>
            <a:r>
              <a:rPr lang="en-US" sz="2400" dirty="0" smtClean="0"/>
              <a:t> </a:t>
            </a:r>
            <a:r>
              <a:rPr lang="en-US" sz="2400" dirty="0" err="1" smtClean="0"/>
              <a:t>l’on</a:t>
            </a:r>
            <a:r>
              <a:rPr lang="en-US" sz="2400" dirty="0" smtClean="0"/>
              <a:t> ne </a:t>
            </a:r>
            <a:r>
              <a:rPr lang="en-US" sz="2400" dirty="0" err="1" smtClean="0"/>
              <a:t>revient</a:t>
            </a:r>
            <a:r>
              <a:rPr lang="en-US" sz="2400" dirty="0" smtClean="0"/>
              <a:t>   </a:t>
            </a:r>
            <a:r>
              <a:rPr lang="en-US" sz="2400" dirty="0" err="1" smtClean="0"/>
              <a:t>jamais</a:t>
            </a:r>
            <a:r>
              <a:rPr lang="en-US" sz="2400" dirty="0" smtClean="0"/>
              <a:t> en </a:t>
            </a:r>
            <a:r>
              <a:rPr lang="en-US" sz="2400" dirty="0" err="1" smtClean="0"/>
              <a:t>arrière</a:t>
            </a:r>
            <a:r>
              <a:rPr lang="en-US" sz="2400" dirty="0" smtClean="0"/>
              <a:t> </a:t>
            </a:r>
          </a:p>
          <a:p>
            <a:pPr eaLnBrk="1" hangingPunct="1"/>
            <a:r>
              <a:rPr lang="en-US" sz="2400" u="sng" dirty="0" err="1" smtClean="0">
                <a:solidFill>
                  <a:srgbClr val="CC0099"/>
                </a:solidFill>
              </a:rPr>
              <a:t>Complet</a:t>
            </a:r>
            <a:r>
              <a:rPr lang="en-US" sz="2400" u="sng" dirty="0" smtClean="0">
                <a:solidFill>
                  <a:srgbClr val="CC0099"/>
                </a:solidFill>
              </a:rPr>
              <a:t> ?</a:t>
            </a:r>
            <a:r>
              <a:rPr lang="en-US" sz="2400" dirty="0" smtClean="0"/>
              <a:t> </a:t>
            </a:r>
            <a:endParaRPr lang="en-US" sz="2000" dirty="0" smtClean="0"/>
          </a:p>
          <a:p>
            <a:pPr eaLnBrk="1" hangingPunct="1"/>
            <a:endParaRPr lang="en-US" sz="2400" u="sng" dirty="0" smtClean="0">
              <a:solidFill>
                <a:srgbClr val="CC0099"/>
              </a:solidFill>
            </a:endParaRPr>
          </a:p>
          <a:p>
            <a:pPr eaLnBrk="1" hangingPunct="1"/>
            <a:r>
              <a:rPr lang="en-US" sz="2400" u="sng" dirty="0" smtClean="0">
                <a:solidFill>
                  <a:srgbClr val="CC0099"/>
                </a:solidFill>
              </a:rPr>
              <a:t>Temps ?</a:t>
            </a:r>
            <a:r>
              <a:rPr lang="en-US" sz="2400" dirty="0" smtClean="0"/>
              <a:t> </a:t>
            </a:r>
          </a:p>
          <a:p>
            <a:pPr eaLnBrk="1" hangingPunct="1"/>
            <a:endParaRPr lang="en-US" sz="2400" u="sng" dirty="0" smtClean="0">
              <a:solidFill>
                <a:srgbClr val="CC0099"/>
              </a:solidFill>
            </a:endParaRPr>
          </a:p>
          <a:p>
            <a:pPr eaLnBrk="1" hangingPunct="1"/>
            <a:r>
              <a:rPr lang="en-US" sz="2400" u="sng" dirty="0" err="1" smtClean="0">
                <a:solidFill>
                  <a:srgbClr val="CC0099"/>
                </a:solidFill>
              </a:rPr>
              <a:t>Mémoire</a:t>
            </a:r>
            <a:r>
              <a:rPr lang="en-US" sz="2400" u="sng" dirty="0" smtClean="0">
                <a:solidFill>
                  <a:srgbClr val="CC0099"/>
                </a:solidFill>
              </a:rPr>
              <a:t> ?</a:t>
            </a:r>
            <a:r>
              <a:rPr lang="en-US" sz="2400" dirty="0" smtClean="0"/>
              <a:t> </a:t>
            </a:r>
          </a:p>
          <a:p>
            <a:pPr eaLnBrk="1" hangingPunct="1"/>
            <a:endParaRPr lang="en-US" sz="2400" u="sng" dirty="0" smtClean="0">
              <a:solidFill>
                <a:srgbClr val="CC0099"/>
              </a:solidFill>
            </a:endParaRPr>
          </a:p>
          <a:p>
            <a:pPr eaLnBrk="1" hangingPunct="1"/>
            <a:r>
              <a:rPr lang="en-US" sz="2400" u="sng" dirty="0" smtClean="0">
                <a:solidFill>
                  <a:srgbClr val="CC0099"/>
                </a:solidFill>
              </a:rPr>
              <a:t>Optimal ?</a:t>
            </a:r>
            <a:r>
              <a:rPr lang="en-US" sz="2400" dirty="0" smtClean="0"/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41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FE0EC58-B4D0-4CD7-8CA3-E14F76AF1A6E}" type="slidenum">
              <a:rPr lang="fr-FR" smtClean="0"/>
              <a:pPr eaLnBrk="1" hangingPunct="1"/>
              <a:t>84</a:t>
            </a:fld>
            <a:endParaRPr lang="fr-FR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Meilleur</a:t>
            </a:r>
            <a:r>
              <a:rPr lang="en-US" dirty="0" smtClean="0"/>
              <a:t> </a:t>
            </a:r>
            <a:r>
              <a:rPr lang="en-US" dirty="0" err="1" smtClean="0"/>
              <a:t>d’abord</a:t>
            </a:r>
            <a:r>
              <a:rPr lang="en-US" dirty="0" smtClean="0"/>
              <a:t> </a:t>
            </a:r>
            <a:r>
              <a:rPr lang="en-US" dirty="0" err="1" smtClean="0"/>
              <a:t>vorace</a:t>
            </a:r>
            <a:endParaRPr lang="en-US" dirty="0" smtClean="0"/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à"/>
            </a:pPr>
            <a:r>
              <a:rPr lang="en-US" sz="2400" dirty="0" err="1" smtClean="0"/>
              <a:t>Variante</a:t>
            </a:r>
            <a:r>
              <a:rPr lang="en-US" sz="2400" dirty="0" smtClean="0"/>
              <a:t> du </a:t>
            </a:r>
            <a:r>
              <a:rPr lang="en-US" sz="2400" dirty="0" err="1" smtClean="0"/>
              <a:t>meilleur</a:t>
            </a:r>
            <a:r>
              <a:rPr lang="en-US" sz="2400" dirty="0" smtClean="0"/>
              <a:t> </a:t>
            </a:r>
            <a:r>
              <a:rPr lang="en-US" sz="2400" dirty="0" err="1" smtClean="0"/>
              <a:t>d’abord</a:t>
            </a:r>
            <a:r>
              <a:rPr lang="en-US" sz="2400" dirty="0" smtClean="0"/>
              <a:t> </a:t>
            </a:r>
            <a:r>
              <a:rPr lang="en-US" sz="2400" dirty="0" err="1" smtClean="0"/>
              <a:t>où</a:t>
            </a:r>
            <a:r>
              <a:rPr lang="en-US" sz="2400" dirty="0" smtClean="0"/>
              <a:t> </a:t>
            </a:r>
            <a:r>
              <a:rPr lang="en-US" sz="2400" dirty="0" err="1" smtClean="0"/>
              <a:t>l’on</a:t>
            </a:r>
            <a:r>
              <a:rPr lang="en-US" sz="2400" dirty="0" smtClean="0"/>
              <a:t> ne </a:t>
            </a:r>
            <a:r>
              <a:rPr lang="en-US" sz="2400" dirty="0" err="1" smtClean="0"/>
              <a:t>revient</a:t>
            </a:r>
            <a:r>
              <a:rPr lang="en-US" sz="2400" dirty="0" smtClean="0"/>
              <a:t>   </a:t>
            </a:r>
            <a:r>
              <a:rPr lang="en-US" sz="2400" dirty="0" err="1" smtClean="0"/>
              <a:t>jamais</a:t>
            </a:r>
            <a:r>
              <a:rPr lang="en-US" sz="2400" dirty="0" smtClean="0"/>
              <a:t> en </a:t>
            </a:r>
            <a:r>
              <a:rPr lang="en-US" sz="2400" dirty="0" err="1" smtClean="0"/>
              <a:t>arrière</a:t>
            </a:r>
            <a:r>
              <a:rPr lang="en-US" sz="2400" dirty="0" smtClean="0"/>
              <a:t> </a:t>
            </a:r>
          </a:p>
          <a:p>
            <a:pPr eaLnBrk="1" hangingPunct="1"/>
            <a:r>
              <a:rPr lang="en-US" sz="2400" u="sng" dirty="0" err="1" smtClean="0">
                <a:solidFill>
                  <a:srgbClr val="CC0099"/>
                </a:solidFill>
              </a:rPr>
              <a:t>Complet</a:t>
            </a:r>
            <a:r>
              <a:rPr lang="en-US" sz="2400" u="sng" dirty="0" smtClean="0">
                <a:solidFill>
                  <a:srgbClr val="CC0099"/>
                </a:solidFill>
              </a:rPr>
              <a:t> ?</a:t>
            </a:r>
            <a:r>
              <a:rPr lang="en-US" sz="2400" dirty="0" smtClean="0"/>
              <a:t> </a:t>
            </a:r>
            <a:r>
              <a:rPr lang="en-US" sz="2400" dirty="0"/>
              <a:t>Non – Cf. </a:t>
            </a:r>
            <a:r>
              <a:rPr lang="en-US" sz="2400" dirty="0" err="1"/>
              <a:t>boucles</a:t>
            </a:r>
            <a:endParaRPr lang="en-US" sz="2400" dirty="0"/>
          </a:p>
          <a:p>
            <a:pPr lvl="1" eaLnBrk="1" hangingPunct="1"/>
            <a:r>
              <a:rPr lang="en-US" sz="2000" dirty="0"/>
              <a:t>e.g., Iasi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</a:t>
            </a:r>
            <a:r>
              <a:rPr lang="en-US" sz="2000" dirty="0" err="1"/>
              <a:t>Neamt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Iasi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</a:t>
            </a:r>
            <a:r>
              <a:rPr lang="en-US" sz="2000" dirty="0" err="1"/>
              <a:t>Neamt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</a:t>
            </a:r>
            <a:endParaRPr lang="en-US" sz="2400" u="sng" dirty="0" smtClean="0">
              <a:solidFill>
                <a:srgbClr val="CC0099"/>
              </a:solidFill>
            </a:endParaRPr>
          </a:p>
          <a:p>
            <a:pPr eaLnBrk="1" hangingPunct="1"/>
            <a:r>
              <a:rPr lang="en-US" sz="2400" u="sng" dirty="0" smtClean="0">
                <a:solidFill>
                  <a:srgbClr val="CC0099"/>
                </a:solidFill>
              </a:rPr>
              <a:t>Temps ?</a:t>
            </a:r>
            <a:r>
              <a:rPr lang="en-US" sz="2400" dirty="0" smtClean="0"/>
              <a:t> </a:t>
            </a:r>
            <a:r>
              <a:rPr lang="en-US" sz="2400" i="1" dirty="0"/>
              <a:t>O(</a:t>
            </a:r>
            <a:r>
              <a:rPr lang="en-US" sz="2400" i="1" dirty="0" err="1"/>
              <a:t>b</a:t>
            </a:r>
            <a:r>
              <a:rPr lang="en-US" sz="2400" i="1" baseline="30000" dirty="0" err="1"/>
              <a:t>m</a:t>
            </a:r>
            <a:r>
              <a:rPr lang="en-US" sz="2400" i="1" dirty="0" smtClean="0"/>
              <a:t>)</a:t>
            </a:r>
            <a:r>
              <a:rPr lang="en-US" sz="2400" dirty="0" smtClean="0"/>
              <a:t> </a:t>
            </a:r>
          </a:p>
          <a:p>
            <a:pPr eaLnBrk="1" hangingPunct="1"/>
            <a:endParaRPr lang="en-US" sz="2400" u="sng" dirty="0" smtClean="0">
              <a:solidFill>
                <a:srgbClr val="CC0099"/>
              </a:solidFill>
            </a:endParaRPr>
          </a:p>
          <a:p>
            <a:pPr eaLnBrk="1" hangingPunct="1"/>
            <a:r>
              <a:rPr lang="en-US" sz="2400" u="sng" dirty="0" err="1" smtClean="0">
                <a:solidFill>
                  <a:srgbClr val="CC0099"/>
                </a:solidFill>
              </a:rPr>
              <a:t>Mémoire</a:t>
            </a:r>
            <a:r>
              <a:rPr lang="en-US" sz="2400" u="sng" dirty="0" smtClean="0">
                <a:solidFill>
                  <a:srgbClr val="CC0099"/>
                </a:solidFill>
              </a:rPr>
              <a:t> ?</a:t>
            </a:r>
            <a:r>
              <a:rPr lang="en-US" sz="2400" dirty="0" smtClean="0"/>
              <a:t> </a:t>
            </a:r>
            <a:r>
              <a:rPr lang="en-US" sz="2400" i="1" dirty="0" smtClean="0"/>
              <a:t>O(b)</a:t>
            </a:r>
            <a:endParaRPr lang="en-US" sz="2400" dirty="0" smtClean="0"/>
          </a:p>
          <a:p>
            <a:pPr eaLnBrk="1" hangingPunct="1"/>
            <a:endParaRPr lang="en-US" sz="2400" u="sng" dirty="0" smtClean="0">
              <a:solidFill>
                <a:srgbClr val="CC0099"/>
              </a:solidFill>
            </a:endParaRPr>
          </a:p>
          <a:p>
            <a:pPr eaLnBrk="1" hangingPunct="1"/>
            <a:r>
              <a:rPr lang="en-US" sz="2400" u="sng" dirty="0" smtClean="0">
                <a:solidFill>
                  <a:srgbClr val="CC0099"/>
                </a:solidFill>
              </a:rPr>
              <a:t>Optimal ?</a:t>
            </a:r>
            <a:r>
              <a:rPr lang="en-US" sz="2400" dirty="0" smtClean="0"/>
              <a:t> </a:t>
            </a:r>
            <a:r>
              <a:rPr lang="en-US" sz="2400" dirty="0"/>
              <a:t>Non</a:t>
            </a:r>
          </a:p>
          <a:p>
            <a:pPr eaLnBrk="1" hangingPunct="1"/>
            <a:endParaRPr lang="en-US" sz="24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10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F86B032-5A97-44F2-B1C5-2AF211803A59}" type="slidenum">
              <a:rPr lang="fr-FR" smtClean="0"/>
              <a:pPr eaLnBrk="1" hangingPunct="1"/>
              <a:t>85</a:t>
            </a:fld>
            <a:endParaRPr lang="fr-FR" smtClean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Algorithme A</a:t>
            </a:r>
            <a:r>
              <a:rPr lang="en-US" baseline="30000" smtClean="0"/>
              <a:t>*</a:t>
            </a:r>
            <a:endParaRPr lang="en-US" smtClean="0"/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Idée : éviter d’expandre des chemins dont on sait qu’ils sont déjà trop couteux</a:t>
            </a:r>
          </a:p>
          <a:p>
            <a:pPr eaLnBrk="1" hangingPunct="1"/>
            <a:r>
              <a:rPr lang="en-US" sz="2400" smtClean="0"/>
              <a:t>Fonction d’évaluation </a:t>
            </a:r>
            <a:r>
              <a:rPr lang="en-US" sz="2400" i="1" smtClean="0"/>
              <a:t>f(n) = g(n) + h(n)</a:t>
            </a:r>
            <a:endParaRPr lang="en-US" sz="2400" smtClean="0"/>
          </a:p>
          <a:p>
            <a:pPr eaLnBrk="1" hangingPunct="1"/>
            <a:endParaRPr lang="en-US" sz="2400" i="1" smtClean="0"/>
          </a:p>
          <a:p>
            <a:pPr eaLnBrk="1" hangingPunct="1"/>
            <a:r>
              <a:rPr lang="en-US" sz="2400" i="1" smtClean="0"/>
              <a:t>g(n) </a:t>
            </a:r>
            <a:r>
              <a:rPr lang="en-US" sz="2400" smtClean="0"/>
              <a:t>= cout pour atteindre </a:t>
            </a:r>
            <a:r>
              <a:rPr lang="en-US" sz="2400" i="1" smtClean="0"/>
              <a:t>n</a:t>
            </a:r>
          </a:p>
          <a:p>
            <a:pPr eaLnBrk="1" hangingPunct="1"/>
            <a:endParaRPr lang="en-US" sz="2400" i="1" smtClean="0"/>
          </a:p>
          <a:p>
            <a:pPr eaLnBrk="1" hangingPunct="1"/>
            <a:r>
              <a:rPr lang="en-US" sz="2400" i="1" smtClean="0"/>
              <a:t>h(n)</a:t>
            </a:r>
            <a:r>
              <a:rPr lang="en-US" sz="2400" smtClean="0"/>
              <a:t> = estimée du cout de </a:t>
            </a:r>
            <a:r>
              <a:rPr lang="en-US" sz="2400" i="1" smtClean="0"/>
              <a:t>n</a:t>
            </a:r>
            <a:r>
              <a:rPr lang="en-US" sz="2400" smtClean="0"/>
              <a:t> au but</a:t>
            </a:r>
          </a:p>
          <a:p>
            <a:pPr eaLnBrk="1" hangingPunct="1"/>
            <a:endParaRPr lang="en-US" sz="2400" i="1" smtClean="0"/>
          </a:p>
          <a:p>
            <a:pPr eaLnBrk="1" hangingPunct="1"/>
            <a:r>
              <a:rPr lang="en-US" sz="2400" i="1" smtClean="0"/>
              <a:t>f(n) </a:t>
            </a:r>
            <a:r>
              <a:rPr lang="en-US" sz="2400" smtClean="0"/>
              <a:t>= estimée du cout total du chemin atteignant le but via </a:t>
            </a:r>
            <a:r>
              <a:rPr lang="en-US" sz="2400" i="1" smtClean="0"/>
              <a:t>n</a:t>
            </a:r>
            <a:endParaRPr lang="en-US" sz="240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15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7FFF963-591A-479F-8D2C-AC2338A4320B}" type="slidenum">
              <a:rPr lang="fr-FR" smtClean="0"/>
              <a:pPr eaLnBrk="1" hangingPunct="1"/>
              <a:t>86</a:t>
            </a:fld>
            <a:endParaRPr lang="fr-FR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</a:t>
            </a:r>
            <a:r>
              <a:rPr lang="en-US" baseline="30000" smtClean="0"/>
              <a:t>*</a:t>
            </a:r>
            <a:r>
              <a:rPr lang="en-US" smtClean="0"/>
              <a:t> : exemple</a:t>
            </a:r>
          </a:p>
        </p:txBody>
      </p:sp>
      <p:pic>
        <p:nvPicPr>
          <p:cNvPr id="37893" name="Picture 3" descr="astar-progress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01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75AD486-9781-4094-AE31-C628D3CC1EF2}" type="slidenum">
              <a:rPr lang="fr-FR" smtClean="0"/>
              <a:pPr eaLnBrk="1" hangingPunct="1"/>
              <a:t>87</a:t>
            </a:fld>
            <a:endParaRPr lang="fr-FR" smtClean="0"/>
          </a:p>
        </p:txBody>
      </p:sp>
      <p:pic>
        <p:nvPicPr>
          <p:cNvPr id="38916" name="Picture 2" descr="astar-progress0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</a:t>
            </a:r>
            <a:r>
              <a:rPr lang="en-US" baseline="30000" smtClean="0"/>
              <a:t>*</a:t>
            </a:r>
            <a:r>
              <a:rPr lang="en-US" smtClean="0"/>
              <a:t> : exemple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6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DAED7FE-6078-483F-8CB2-565B8B80A4C8}" type="slidenum">
              <a:rPr lang="fr-FR" smtClean="0"/>
              <a:pPr eaLnBrk="1" hangingPunct="1"/>
              <a:t>88</a:t>
            </a:fld>
            <a:endParaRPr lang="fr-FR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</a:t>
            </a:r>
            <a:r>
              <a:rPr lang="en-US" baseline="30000" smtClean="0"/>
              <a:t>*</a:t>
            </a:r>
            <a:r>
              <a:rPr lang="en-US" smtClean="0"/>
              <a:t> : exemple</a:t>
            </a:r>
          </a:p>
        </p:txBody>
      </p:sp>
      <p:pic>
        <p:nvPicPr>
          <p:cNvPr id="39941" name="Picture 3" descr="astar-progress0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89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3396107-3064-4078-862D-497C75FFD19E}" type="slidenum">
              <a:rPr lang="fr-FR" smtClean="0"/>
              <a:pPr eaLnBrk="1" hangingPunct="1"/>
              <a:t>89</a:t>
            </a:fld>
            <a:endParaRPr lang="fr-FR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</a:t>
            </a:r>
            <a:r>
              <a:rPr lang="en-US" baseline="30000" smtClean="0"/>
              <a:t>*</a:t>
            </a:r>
            <a:r>
              <a:rPr lang="en-US" smtClean="0"/>
              <a:t> : exemple</a:t>
            </a:r>
          </a:p>
        </p:txBody>
      </p:sp>
      <p:pic>
        <p:nvPicPr>
          <p:cNvPr id="40965" name="Picture 3" descr="astar-progress0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85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5AC4E3-BDCD-4407-8204-FBC7CD0616B2}" type="slidenum">
              <a:rPr lang="fr-FR" smtClean="0"/>
              <a:pPr/>
              <a:t>9</a:t>
            </a:fld>
            <a:endParaRPr lang="fr-FR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Exemple</a:t>
            </a:r>
            <a:r>
              <a:rPr lang="en-US" dirty="0" smtClean="0"/>
              <a:t> de </a:t>
            </a:r>
            <a:r>
              <a:rPr lang="en-US" dirty="0" err="1" smtClean="0"/>
              <a:t>problème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Le puzzle à 8 </a:t>
            </a:r>
            <a:r>
              <a:rPr lang="en-US" dirty="0" err="1" smtClean="0"/>
              <a:t>pièces</a:t>
            </a:r>
            <a:endParaRPr lang="en-US" dirty="0" smtClean="0"/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810000"/>
            <a:ext cx="7661275" cy="2514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fr-FR" sz="2800" u="sng" dirty="0" smtClean="0">
              <a:solidFill>
                <a:srgbClr val="CC0099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fr-FR" sz="1800" u="sng" dirty="0" smtClean="0">
              <a:solidFill>
                <a:srgbClr val="CC0099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fr-FR" sz="1800" u="sng" dirty="0" smtClean="0">
              <a:solidFill>
                <a:srgbClr val="CC0099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fr-FR" sz="1800" u="sng" dirty="0" smtClean="0">
                <a:solidFill>
                  <a:srgbClr val="CC0099"/>
                </a:solidFill>
              </a:rPr>
              <a:t>états?</a:t>
            </a:r>
            <a:r>
              <a:rPr lang="fr-FR" sz="1800" dirty="0" smtClean="0">
                <a:solidFill>
                  <a:srgbClr val="CC0099"/>
                </a:solidFill>
              </a:rPr>
              <a:t> </a:t>
            </a:r>
            <a:r>
              <a:rPr lang="fr-FR" sz="1800" dirty="0" smtClean="0"/>
              <a:t>Configurations possibles du puzzle</a:t>
            </a:r>
            <a:endParaRPr lang="fr-FR" sz="1800" u="sng" dirty="0" smtClean="0">
              <a:solidFill>
                <a:srgbClr val="CC0099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fr-FR" sz="1800" u="sng" dirty="0" smtClean="0">
                <a:solidFill>
                  <a:srgbClr val="CC0099"/>
                </a:solidFill>
              </a:rPr>
              <a:t>actions?</a:t>
            </a:r>
            <a:r>
              <a:rPr lang="fr-FR" sz="1800" dirty="0" smtClean="0">
                <a:solidFill>
                  <a:srgbClr val="CC0099"/>
                </a:solidFill>
              </a:rPr>
              <a:t> </a:t>
            </a:r>
            <a:r>
              <a:rPr lang="fr-FR" sz="1800" dirty="0" smtClean="0"/>
              <a:t>Déplacer une pièce vers G, D, H, B</a:t>
            </a:r>
            <a:endParaRPr lang="fr-FR" sz="1800" u="sng" dirty="0" smtClean="0">
              <a:solidFill>
                <a:srgbClr val="CC0099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fr-FR" sz="1800" u="sng" dirty="0" smtClean="0">
                <a:solidFill>
                  <a:srgbClr val="CC0099"/>
                </a:solidFill>
              </a:rPr>
              <a:t>Test de but?</a:t>
            </a:r>
            <a:r>
              <a:rPr lang="fr-FR" sz="1800" dirty="0" smtClean="0">
                <a:solidFill>
                  <a:srgbClr val="CC0099"/>
                </a:solidFill>
              </a:rPr>
              <a:t> </a:t>
            </a:r>
            <a:r>
              <a:rPr lang="fr-FR" sz="1800" dirty="0" smtClean="0"/>
              <a:t>Configuration dans un état particulier (</a:t>
            </a:r>
            <a:r>
              <a:rPr lang="fr-FR" sz="1800" i="1" dirty="0" smtClean="0"/>
              <a:t>Goal State</a:t>
            </a:r>
            <a:r>
              <a:rPr lang="fr-FR" sz="1800" dirty="0" smtClean="0"/>
              <a:t>)</a:t>
            </a:r>
            <a:endParaRPr lang="fr-FR" sz="1800" u="sng" dirty="0" smtClean="0">
              <a:solidFill>
                <a:srgbClr val="CC0099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fr-FR" sz="1800" u="sng" dirty="0" smtClean="0">
                <a:solidFill>
                  <a:srgbClr val="CC0099"/>
                </a:solidFill>
              </a:rPr>
              <a:t>Cout de chemin?</a:t>
            </a:r>
            <a:r>
              <a:rPr lang="fr-FR" sz="1800" dirty="0" smtClean="0"/>
              <a:t> Nombre d’actions du chemin (nb déplacements)</a:t>
            </a:r>
          </a:p>
          <a:p>
            <a:pPr eaLnBrk="1" hangingPunct="1">
              <a:lnSpc>
                <a:spcPct val="80000"/>
              </a:lnSpc>
            </a:pPr>
            <a:endParaRPr lang="fr-FR" sz="2800" u="sng" dirty="0" smtClean="0">
              <a:solidFill>
                <a:srgbClr val="CC0099"/>
              </a:solidFill>
            </a:endParaRPr>
          </a:p>
        </p:txBody>
      </p:sp>
      <p:pic>
        <p:nvPicPr>
          <p:cNvPr id="10246" name="Picture 4" descr="8puzz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028825"/>
            <a:ext cx="425767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6BF0994-7178-4B67-8A61-5DD9A15C2D9B}" type="slidenum">
              <a:rPr lang="fr-FR" smtClean="0"/>
              <a:pPr eaLnBrk="1" hangingPunct="1"/>
              <a:t>90</a:t>
            </a:fld>
            <a:endParaRPr lang="fr-FR" smtClean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</a:t>
            </a:r>
            <a:r>
              <a:rPr lang="en-US" baseline="30000" smtClean="0"/>
              <a:t>*</a:t>
            </a:r>
            <a:r>
              <a:rPr lang="en-US" smtClean="0"/>
              <a:t> : exemple</a:t>
            </a:r>
          </a:p>
        </p:txBody>
      </p:sp>
      <p:pic>
        <p:nvPicPr>
          <p:cNvPr id="41989" name="Picture 3" descr="astar-progress0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02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5CB7E61-64E5-4F34-858E-3577211ACFBE}" type="slidenum">
              <a:rPr lang="fr-FR" smtClean="0"/>
              <a:pPr eaLnBrk="1" hangingPunct="1"/>
              <a:t>91</a:t>
            </a:fld>
            <a:endParaRPr lang="fr-FR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</a:t>
            </a:r>
            <a:r>
              <a:rPr lang="en-US" baseline="30000" smtClean="0"/>
              <a:t>*</a:t>
            </a:r>
            <a:r>
              <a:rPr lang="en-US" smtClean="0"/>
              <a:t> : exemple</a:t>
            </a:r>
          </a:p>
        </p:txBody>
      </p:sp>
      <p:pic>
        <p:nvPicPr>
          <p:cNvPr id="43013" name="Picture 3" descr="astar-progress0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052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0972FEF-1440-41F4-AEA7-F0097FB22580}" type="slidenum">
              <a:rPr lang="fr-FR" smtClean="0"/>
              <a:pPr eaLnBrk="1" hangingPunct="1"/>
              <a:t>92</a:t>
            </a:fld>
            <a:endParaRPr lang="fr-FR" smtClean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Heuristiques admissibles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sz="2000" smtClean="0"/>
              <a:t>Un heuristique </a:t>
            </a:r>
            <a:r>
              <a:rPr lang="fr-FR" sz="2000" i="1" smtClean="0"/>
              <a:t>h(n)</a:t>
            </a:r>
            <a:r>
              <a:rPr lang="fr-FR" sz="2000" smtClean="0"/>
              <a:t> est </a:t>
            </a:r>
            <a:r>
              <a:rPr lang="fr-FR" sz="2000" smtClean="0">
                <a:solidFill>
                  <a:srgbClr val="FF0000"/>
                </a:solidFill>
              </a:rPr>
              <a:t>admissible</a:t>
            </a:r>
            <a:r>
              <a:rPr lang="fr-FR" sz="2000" smtClean="0"/>
              <a:t> si pour tout nœud </a:t>
            </a:r>
            <a:r>
              <a:rPr lang="fr-FR" sz="2000" i="1" smtClean="0"/>
              <a:t>n</a:t>
            </a:r>
            <a:r>
              <a:rPr lang="fr-FR" sz="2000" smtClean="0"/>
              <a:t>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000" i="1" smtClean="0"/>
              <a:t>	h(n) </a:t>
            </a:r>
            <a:r>
              <a:rPr lang="fr-FR" sz="2000" i="1" smtClean="0">
                <a:cs typeface="Arial" pitchFamily="34" charset="0"/>
              </a:rPr>
              <a:t>≤</a:t>
            </a:r>
            <a:r>
              <a:rPr lang="fr-FR" sz="2000" i="1" smtClean="0"/>
              <a:t> h</a:t>
            </a:r>
            <a:r>
              <a:rPr lang="fr-FR" sz="2000" i="1" baseline="30000" smtClean="0"/>
              <a:t>*</a:t>
            </a:r>
            <a:r>
              <a:rPr lang="fr-FR" sz="2000" i="1" smtClean="0"/>
              <a:t>(n), </a:t>
            </a:r>
            <a:r>
              <a:rPr lang="fr-FR" sz="2000" smtClean="0"/>
              <a:t>où </a:t>
            </a:r>
            <a:r>
              <a:rPr lang="fr-FR" sz="2000" i="1" smtClean="0"/>
              <a:t>h</a:t>
            </a:r>
            <a:r>
              <a:rPr lang="fr-FR" sz="2000" i="1" baseline="30000" smtClean="0"/>
              <a:t>*</a:t>
            </a:r>
            <a:r>
              <a:rPr lang="fr-FR" sz="2000" i="1" smtClean="0"/>
              <a:t>(n)</a:t>
            </a:r>
            <a:r>
              <a:rPr lang="fr-FR" sz="2000" smtClean="0"/>
              <a:t> est le </a:t>
            </a:r>
            <a:r>
              <a:rPr lang="fr-FR" sz="2000" smtClean="0">
                <a:solidFill>
                  <a:srgbClr val="FF0000"/>
                </a:solidFill>
              </a:rPr>
              <a:t>vrai </a:t>
            </a:r>
            <a:r>
              <a:rPr lang="fr-FR" sz="2000" smtClean="0"/>
              <a:t>cout pour atteindre l’état final (le but) à partir de </a:t>
            </a:r>
            <a:r>
              <a:rPr lang="fr-FR" sz="2000" i="1" smtClean="0"/>
              <a:t>n</a:t>
            </a:r>
            <a:r>
              <a:rPr lang="fr-FR" sz="2000" smtClean="0"/>
              <a:t>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fr-FR" sz="2000" smtClean="0"/>
          </a:p>
          <a:p>
            <a:pPr eaLnBrk="1" hangingPunct="1">
              <a:lnSpc>
                <a:spcPct val="80000"/>
              </a:lnSpc>
            </a:pPr>
            <a:r>
              <a:rPr lang="fr-FR" sz="2000" smtClean="0"/>
              <a:t>Un heuristique admissible </a:t>
            </a:r>
            <a:r>
              <a:rPr lang="fr-FR" sz="2000" smtClean="0">
                <a:solidFill>
                  <a:srgbClr val="FF0000"/>
                </a:solidFill>
              </a:rPr>
              <a:t>ne surestime jamais </a:t>
            </a:r>
            <a:r>
              <a:rPr lang="fr-FR" sz="2000" smtClean="0"/>
              <a:t>le cout pour atteindre le but, i.e., il est </a:t>
            </a:r>
            <a:r>
              <a:rPr lang="fr-FR" sz="2000" smtClean="0">
                <a:solidFill>
                  <a:srgbClr val="FF0000"/>
                </a:solidFill>
              </a:rPr>
              <a:t>optimiste</a:t>
            </a:r>
            <a:endParaRPr lang="fr-FR" sz="2000" smtClean="0"/>
          </a:p>
          <a:p>
            <a:pPr eaLnBrk="1" hangingPunct="1">
              <a:lnSpc>
                <a:spcPct val="80000"/>
              </a:lnSpc>
            </a:pPr>
            <a:endParaRPr lang="fr-FR" sz="2000" smtClean="0"/>
          </a:p>
          <a:p>
            <a:pPr eaLnBrk="1" hangingPunct="1">
              <a:lnSpc>
                <a:spcPct val="80000"/>
              </a:lnSpc>
            </a:pPr>
            <a:r>
              <a:rPr lang="fr-FR" sz="2000" smtClean="0"/>
              <a:t>Exemple: </a:t>
            </a:r>
            <a:r>
              <a:rPr lang="fr-FR" sz="2000" i="1" smtClean="0"/>
              <a:t>h</a:t>
            </a:r>
            <a:r>
              <a:rPr lang="fr-FR" sz="2000" i="1" baseline="-25000" smtClean="0"/>
              <a:t>SLD</a:t>
            </a:r>
            <a:r>
              <a:rPr lang="fr-FR" sz="2000" i="1" smtClean="0"/>
              <a:t>(n) </a:t>
            </a:r>
            <a:r>
              <a:rPr lang="fr-FR" sz="2000" smtClean="0"/>
              <a:t>(ne surestime jamais la vraie distance par la route)</a:t>
            </a:r>
          </a:p>
          <a:p>
            <a:pPr eaLnBrk="1" hangingPunct="1">
              <a:lnSpc>
                <a:spcPct val="80000"/>
              </a:lnSpc>
            </a:pPr>
            <a:endParaRPr lang="fr-FR" sz="20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fr-FR" sz="2000" smtClean="0">
                <a:solidFill>
                  <a:schemeClr val="accent2"/>
                </a:solidFill>
              </a:rPr>
              <a:t>Theorème</a:t>
            </a:r>
            <a:r>
              <a:rPr lang="fr-FR" sz="2000" smtClean="0"/>
              <a:t>: Si </a:t>
            </a:r>
            <a:r>
              <a:rPr lang="fr-FR" sz="2000" i="1" smtClean="0"/>
              <a:t>h(n) </a:t>
            </a:r>
            <a:r>
              <a:rPr lang="fr-FR" sz="2000" smtClean="0"/>
              <a:t>est admissible, l’algorithme A</a:t>
            </a:r>
            <a:r>
              <a:rPr lang="fr-FR" sz="2000" baseline="30000" smtClean="0"/>
              <a:t>*</a:t>
            </a:r>
            <a:r>
              <a:rPr lang="fr-FR" sz="2000" smtClean="0"/>
              <a:t> utilisant une stratégie de </a:t>
            </a:r>
            <a:r>
              <a:rPr lang="fr-FR" sz="2000" smtClean="0">
                <a:latin typeface="Courier New" pitchFamily="49" charset="0"/>
              </a:rPr>
              <a:t>TREE-SEARCH</a:t>
            </a:r>
            <a:r>
              <a:rPr lang="fr-FR" sz="2000" smtClean="0"/>
              <a:t> est optimal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95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6BC209A-7CD3-46D9-B7B6-9801710A167F}" type="slidenum">
              <a:rPr lang="fr-FR" smtClean="0"/>
              <a:pPr eaLnBrk="1" hangingPunct="1"/>
              <a:t>93</a:t>
            </a:fld>
            <a:endParaRPr lang="fr-FR" smtClean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Propriétés de A*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 dirty="0" err="1" smtClean="0">
                <a:solidFill>
                  <a:srgbClr val="CC0099"/>
                </a:solidFill>
              </a:rPr>
              <a:t>Complet</a:t>
            </a:r>
            <a:r>
              <a:rPr lang="en-US" u="sng" dirty="0" smtClean="0">
                <a:solidFill>
                  <a:srgbClr val="CC0099"/>
                </a:solidFill>
              </a:rPr>
              <a:t>?</a:t>
            </a:r>
            <a:r>
              <a:rPr lang="en-US" dirty="0" smtClean="0"/>
              <a:t> </a:t>
            </a:r>
            <a:r>
              <a:rPr lang="en-US" dirty="0" err="1" smtClean="0"/>
              <a:t>Oui</a:t>
            </a:r>
            <a:r>
              <a:rPr lang="en-US" dirty="0" smtClean="0"/>
              <a:t> (</a:t>
            </a:r>
            <a:r>
              <a:rPr lang="en-US" dirty="0" err="1" smtClean="0"/>
              <a:t>sauf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infinité</a:t>
            </a:r>
            <a:r>
              <a:rPr lang="en-US" dirty="0" smtClean="0"/>
              <a:t> de </a:t>
            </a:r>
            <a:r>
              <a:rPr lang="en-US" dirty="0" err="1" smtClean="0"/>
              <a:t>noeuds</a:t>
            </a:r>
            <a:r>
              <a:rPr lang="en-US" dirty="0" smtClean="0"/>
              <a:t> </a:t>
            </a:r>
            <a:r>
              <a:rPr lang="en-US" dirty="0" err="1" smtClean="0"/>
              <a:t>tels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f </a:t>
            </a:r>
            <a:r>
              <a:rPr lang="en-US" i="1" dirty="0" smtClean="0">
                <a:cs typeface="Arial" pitchFamily="34" charset="0"/>
              </a:rPr>
              <a:t>≤</a:t>
            </a:r>
            <a:r>
              <a:rPr lang="en-US" i="1" dirty="0" smtClean="0"/>
              <a:t> f(G) 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u="sng" dirty="0" smtClean="0">
                <a:solidFill>
                  <a:srgbClr val="CC0099"/>
                </a:solidFill>
              </a:rPr>
              <a:t>Temps?</a:t>
            </a:r>
            <a:r>
              <a:rPr lang="en-US" dirty="0" smtClean="0"/>
              <a:t> </a:t>
            </a:r>
            <a:r>
              <a:rPr lang="en-US" i="1" dirty="0" smtClean="0"/>
              <a:t>O(</a:t>
            </a:r>
            <a:r>
              <a:rPr lang="en-US" i="1" dirty="0" err="1" smtClean="0"/>
              <a:t>b</a:t>
            </a:r>
            <a:r>
              <a:rPr lang="en-US" i="1" baseline="30000" dirty="0" err="1" smtClean="0"/>
              <a:t>d</a:t>
            </a:r>
            <a:r>
              <a:rPr lang="en-US" i="1" dirty="0" smtClean="0"/>
              <a:t>), </a:t>
            </a:r>
            <a:r>
              <a:rPr lang="en-US" i="1" dirty="0" err="1" smtClean="0"/>
              <a:t>mais</a:t>
            </a:r>
            <a:r>
              <a:rPr lang="en-US" i="1" dirty="0" smtClean="0"/>
              <a:t> tout depend de la </a:t>
            </a:r>
            <a:r>
              <a:rPr lang="en-US" i="1" dirty="0" err="1" smtClean="0"/>
              <a:t>qualité</a:t>
            </a:r>
            <a:r>
              <a:rPr lang="en-US" i="1" dirty="0" smtClean="0"/>
              <a:t> de </a:t>
            </a:r>
            <a:r>
              <a:rPr lang="en-US" i="1" dirty="0" err="1" smtClean="0"/>
              <a:t>l’heuristique</a:t>
            </a:r>
            <a:endParaRPr lang="en-US" i="1" dirty="0" smtClean="0"/>
          </a:p>
          <a:p>
            <a:pPr eaLnBrk="1" hangingPunct="1"/>
            <a:r>
              <a:rPr lang="en-US" u="sng" dirty="0" err="1" smtClean="0">
                <a:solidFill>
                  <a:srgbClr val="CC0099"/>
                </a:solidFill>
              </a:rPr>
              <a:t>Mémoire</a:t>
            </a:r>
            <a:r>
              <a:rPr lang="en-US" u="sng" dirty="0" smtClean="0">
                <a:solidFill>
                  <a:srgbClr val="CC0099"/>
                </a:solidFill>
              </a:rPr>
              <a:t>?</a:t>
            </a:r>
            <a:r>
              <a:rPr lang="en-US" dirty="0" smtClean="0"/>
              <a:t> </a:t>
            </a:r>
            <a:r>
              <a:rPr lang="en-US" i="1" dirty="0" smtClean="0"/>
              <a:t>O(</a:t>
            </a:r>
            <a:r>
              <a:rPr lang="en-US" i="1" dirty="0" err="1" smtClean="0"/>
              <a:t>b</a:t>
            </a:r>
            <a:r>
              <a:rPr lang="en-US" i="1" baseline="30000" dirty="0" err="1" smtClean="0"/>
              <a:t>d</a:t>
            </a:r>
            <a:r>
              <a:rPr lang="en-US" i="1" dirty="0" smtClean="0"/>
              <a:t>), </a:t>
            </a:r>
            <a:r>
              <a:rPr lang="en-US" i="1" dirty="0" err="1" smtClean="0"/>
              <a:t>tous</a:t>
            </a:r>
            <a:r>
              <a:rPr lang="en-US" i="1" dirty="0" smtClean="0"/>
              <a:t> les </a:t>
            </a:r>
            <a:r>
              <a:rPr lang="en-US" i="1" dirty="0" err="1" smtClean="0"/>
              <a:t>noeuds</a:t>
            </a:r>
            <a:r>
              <a:rPr lang="en-US" i="1" dirty="0" smtClean="0"/>
              <a:t> </a:t>
            </a:r>
            <a:r>
              <a:rPr lang="en-US" i="1" dirty="0" err="1" smtClean="0"/>
              <a:t>en</a:t>
            </a:r>
            <a:r>
              <a:rPr lang="en-US" i="1" smtClean="0"/>
              <a:t> memoire</a:t>
            </a:r>
            <a:endParaRPr lang="en-US" dirty="0" smtClean="0"/>
          </a:p>
          <a:p>
            <a:pPr eaLnBrk="1" hangingPunct="1"/>
            <a:r>
              <a:rPr lang="en-US" u="sng" dirty="0" smtClean="0">
                <a:solidFill>
                  <a:srgbClr val="CC0099"/>
                </a:solidFill>
              </a:rPr>
              <a:t>Optimal?</a:t>
            </a:r>
            <a:r>
              <a:rPr lang="en-US" dirty="0" smtClean="0"/>
              <a:t> </a:t>
            </a:r>
            <a:r>
              <a:rPr lang="en-US" dirty="0" err="1" smtClean="0"/>
              <a:t>Oui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83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F01072D-681B-4564-80DE-A3748EFFD33A}" type="slidenum">
              <a:rPr lang="fr-FR" smtClean="0"/>
              <a:pPr eaLnBrk="1" hangingPunct="1"/>
              <a:t>94</a:t>
            </a:fld>
            <a:endParaRPr lang="fr-FR" smtClean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Heuristiques admissibles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1600" smtClean="0"/>
              <a:t>Exemple du 8-puzzle:</a:t>
            </a:r>
          </a:p>
          <a:p>
            <a:pPr eaLnBrk="1" hangingPunct="1">
              <a:lnSpc>
                <a:spcPct val="90000"/>
              </a:lnSpc>
            </a:pPr>
            <a:r>
              <a:rPr lang="fr-FR" sz="1600" i="1" smtClean="0"/>
              <a:t>h</a:t>
            </a:r>
            <a:r>
              <a:rPr lang="fr-FR" sz="1600" i="1" baseline="-25000" smtClean="0"/>
              <a:t>1</a:t>
            </a:r>
            <a:r>
              <a:rPr lang="fr-FR" sz="1600" i="1" smtClean="0"/>
              <a:t>(n) </a:t>
            </a:r>
            <a:r>
              <a:rPr lang="fr-FR" sz="1600" smtClean="0"/>
              <a:t>= nombre de carreaux mal placés</a:t>
            </a:r>
          </a:p>
          <a:p>
            <a:pPr eaLnBrk="1" hangingPunct="1">
              <a:lnSpc>
                <a:spcPct val="90000"/>
              </a:lnSpc>
            </a:pPr>
            <a:r>
              <a:rPr lang="fr-FR" sz="1600" i="1" smtClean="0"/>
              <a:t>h</a:t>
            </a:r>
            <a:r>
              <a:rPr lang="fr-FR" sz="1600" i="1" baseline="-25000" smtClean="0"/>
              <a:t>2</a:t>
            </a:r>
            <a:r>
              <a:rPr lang="fr-FR" sz="1600" i="1" smtClean="0"/>
              <a:t>(n) </a:t>
            </a:r>
            <a:r>
              <a:rPr lang="fr-FR" sz="1600" smtClean="0"/>
              <a:t>= distance total Manhattan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1600" smtClean="0"/>
              <a:t>(i.e., no. of squares from desired location of each tile)
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fr-FR" sz="16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fr-FR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fr-FR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fr-FR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fr-FR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fr-FR" sz="2400" smtClean="0"/>
          </a:p>
          <a:p>
            <a:pPr eaLnBrk="1" hangingPunct="1">
              <a:lnSpc>
                <a:spcPct val="90000"/>
              </a:lnSpc>
            </a:pPr>
            <a:r>
              <a:rPr lang="fr-FR" sz="2000" u="sng" smtClean="0">
                <a:solidFill>
                  <a:srgbClr val="CC0099"/>
                </a:solidFill>
              </a:rPr>
              <a:t>h</a:t>
            </a:r>
            <a:r>
              <a:rPr lang="fr-FR" sz="2000" u="sng" baseline="-25000" smtClean="0">
                <a:solidFill>
                  <a:srgbClr val="CC0099"/>
                </a:solidFill>
              </a:rPr>
              <a:t>1</a:t>
            </a:r>
            <a:r>
              <a:rPr lang="fr-FR" sz="2000" u="sng" smtClean="0">
                <a:solidFill>
                  <a:srgbClr val="CC0099"/>
                </a:solidFill>
              </a:rPr>
              <a:t>(S) = ? </a:t>
            </a:r>
          </a:p>
          <a:p>
            <a:pPr eaLnBrk="1" hangingPunct="1">
              <a:lnSpc>
                <a:spcPct val="90000"/>
              </a:lnSpc>
            </a:pPr>
            <a:r>
              <a:rPr lang="fr-FR" sz="2000" u="sng" smtClean="0">
                <a:solidFill>
                  <a:srgbClr val="CC0099"/>
                </a:solidFill>
              </a:rPr>
              <a:t>h</a:t>
            </a:r>
            <a:r>
              <a:rPr lang="fr-FR" sz="2000" u="sng" baseline="-25000" smtClean="0">
                <a:solidFill>
                  <a:srgbClr val="CC0099"/>
                </a:solidFill>
              </a:rPr>
              <a:t>2</a:t>
            </a:r>
            <a:r>
              <a:rPr lang="fr-FR" sz="2000" u="sng" smtClean="0">
                <a:solidFill>
                  <a:srgbClr val="CC0099"/>
                </a:solidFill>
              </a:rPr>
              <a:t>(S) = ?</a:t>
            </a:r>
            <a:r>
              <a:rPr lang="fr-FR" sz="2000" smtClean="0"/>
              <a:t> </a:t>
            </a:r>
          </a:p>
        </p:txBody>
      </p:sp>
      <p:pic>
        <p:nvPicPr>
          <p:cNvPr id="46086" name="Picture 4" descr="8puzz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352800"/>
            <a:ext cx="42576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61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57CE964-B502-42CC-B194-ACF4F5220625}" type="slidenum">
              <a:rPr lang="fr-FR" smtClean="0"/>
              <a:pPr eaLnBrk="1" hangingPunct="1"/>
              <a:t>95</a:t>
            </a:fld>
            <a:endParaRPr lang="fr-FR" smtClean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Heuristiques admissibles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1600" smtClean="0"/>
              <a:t>Exemple du 8-puzzle:</a:t>
            </a:r>
          </a:p>
          <a:p>
            <a:pPr eaLnBrk="1" hangingPunct="1">
              <a:lnSpc>
                <a:spcPct val="90000"/>
              </a:lnSpc>
            </a:pPr>
            <a:r>
              <a:rPr lang="fr-FR" sz="1600" i="1" smtClean="0"/>
              <a:t>h</a:t>
            </a:r>
            <a:r>
              <a:rPr lang="fr-FR" sz="1600" i="1" baseline="-25000" smtClean="0"/>
              <a:t>1</a:t>
            </a:r>
            <a:r>
              <a:rPr lang="fr-FR" sz="1600" i="1" smtClean="0"/>
              <a:t>(n) </a:t>
            </a:r>
            <a:r>
              <a:rPr lang="fr-FR" sz="1600" smtClean="0"/>
              <a:t>= nombre de carreaux mal placés</a:t>
            </a:r>
          </a:p>
          <a:p>
            <a:pPr eaLnBrk="1" hangingPunct="1">
              <a:lnSpc>
                <a:spcPct val="90000"/>
              </a:lnSpc>
            </a:pPr>
            <a:r>
              <a:rPr lang="fr-FR" sz="1600" i="1" smtClean="0"/>
              <a:t>h</a:t>
            </a:r>
            <a:r>
              <a:rPr lang="fr-FR" sz="1600" i="1" baseline="-25000" smtClean="0"/>
              <a:t>2</a:t>
            </a:r>
            <a:r>
              <a:rPr lang="fr-FR" sz="1600" i="1" smtClean="0"/>
              <a:t>(n) </a:t>
            </a:r>
            <a:r>
              <a:rPr lang="fr-FR" sz="1600" smtClean="0"/>
              <a:t>= distance total Manhattan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1600" smtClean="0"/>
              <a:t>(i.e., no. of squares from desired location of each tile)
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fr-FR" sz="16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fr-FR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fr-FR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fr-FR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fr-FR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fr-FR" sz="2400" smtClean="0"/>
          </a:p>
          <a:p>
            <a:pPr eaLnBrk="1" hangingPunct="1">
              <a:lnSpc>
                <a:spcPct val="90000"/>
              </a:lnSpc>
            </a:pPr>
            <a:r>
              <a:rPr lang="en-US" sz="2000" u="sng" smtClean="0">
                <a:solidFill>
                  <a:srgbClr val="CC0099"/>
                </a:solidFill>
              </a:rPr>
              <a:t>h</a:t>
            </a:r>
            <a:r>
              <a:rPr lang="en-US" sz="2000" u="sng" baseline="-25000" smtClean="0">
                <a:solidFill>
                  <a:srgbClr val="CC0099"/>
                </a:solidFill>
              </a:rPr>
              <a:t>1</a:t>
            </a:r>
            <a:r>
              <a:rPr lang="en-US" sz="2000" u="sng" smtClean="0">
                <a:solidFill>
                  <a:srgbClr val="CC0099"/>
                </a:solidFill>
              </a:rPr>
              <a:t>(S) = ?</a:t>
            </a:r>
            <a:r>
              <a:rPr lang="en-US" sz="2000" smtClean="0"/>
              <a:t> 8</a:t>
            </a:r>
            <a:endParaRPr lang="en-US" sz="2000" u="sng" smtClean="0">
              <a:solidFill>
                <a:srgbClr val="CC00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u="sng" smtClean="0">
                <a:solidFill>
                  <a:srgbClr val="CC0099"/>
                </a:solidFill>
              </a:rPr>
              <a:t>h</a:t>
            </a:r>
            <a:r>
              <a:rPr lang="en-US" sz="2000" u="sng" baseline="-25000" smtClean="0">
                <a:solidFill>
                  <a:srgbClr val="CC0099"/>
                </a:solidFill>
              </a:rPr>
              <a:t>2</a:t>
            </a:r>
            <a:r>
              <a:rPr lang="en-US" sz="2000" u="sng" smtClean="0">
                <a:solidFill>
                  <a:srgbClr val="CC0099"/>
                </a:solidFill>
              </a:rPr>
              <a:t>(S) = ?</a:t>
            </a:r>
            <a:r>
              <a:rPr lang="en-US" sz="2000" smtClean="0"/>
              <a:t> 3+1+2+2+2+3+3+2 = 18</a:t>
            </a:r>
            <a:endParaRPr lang="fr-FR" sz="2000" smtClean="0"/>
          </a:p>
        </p:txBody>
      </p:sp>
      <p:pic>
        <p:nvPicPr>
          <p:cNvPr id="47110" name="Picture 4" descr="8puzz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352800"/>
            <a:ext cx="42576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03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8F2ED84-00A1-41C4-BC79-C25C36A866C2}" type="slidenum">
              <a:rPr lang="fr-FR" smtClean="0"/>
              <a:pPr eaLnBrk="1" hangingPunct="1"/>
              <a:t>96</a:t>
            </a:fld>
            <a:endParaRPr lang="fr-FR" smtClean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Dominance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Si </a:t>
            </a:r>
            <a:r>
              <a:rPr lang="en-US" sz="2000" i="1" dirty="0" smtClean="0"/>
              <a:t>h</a:t>
            </a:r>
            <a:r>
              <a:rPr lang="en-US" sz="2000" i="1" baseline="-25000" dirty="0" smtClean="0"/>
              <a:t>2</a:t>
            </a:r>
            <a:r>
              <a:rPr lang="en-US" sz="2000" i="1" dirty="0" smtClean="0"/>
              <a:t>(n) </a:t>
            </a:r>
            <a:r>
              <a:rPr lang="en-US" sz="2000" i="1" dirty="0" smtClean="0">
                <a:cs typeface="Arial" pitchFamily="34" charset="0"/>
              </a:rPr>
              <a:t>≥</a:t>
            </a:r>
            <a:r>
              <a:rPr lang="en-US" sz="2000" i="1" dirty="0" smtClean="0"/>
              <a:t> h</a:t>
            </a:r>
            <a:r>
              <a:rPr lang="en-US" sz="2000" i="1" baseline="-25000" dirty="0" smtClean="0"/>
              <a:t>1</a:t>
            </a:r>
            <a:r>
              <a:rPr lang="en-US" sz="2000" i="1" dirty="0" smtClean="0"/>
              <a:t>(n)</a:t>
            </a:r>
            <a:r>
              <a:rPr lang="en-US" sz="2000" dirty="0" smtClean="0"/>
              <a:t> pour tout  </a:t>
            </a:r>
            <a:r>
              <a:rPr lang="en-US" sz="2000" i="1" dirty="0" smtClean="0"/>
              <a:t>n</a:t>
            </a:r>
            <a:r>
              <a:rPr lang="en-US" sz="2000" dirty="0" smtClean="0"/>
              <a:t> (et </a:t>
            </a:r>
            <a:r>
              <a:rPr lang="en-US" sz="2000" dirty="0" err="1" smtClean="0"/>
              <a:t>tous</a:t>
            </a:r>
            <a:r>
              <a:rPr lang="en-US" sz="2000" dirty="0" smtClean="0"/>
              <a:t> les </a:t>
            </a:r>
            <a:r>
              <a:rPr lang="en-US" sz="2000" dirty="0" err="1" smtClean="0"/>
              <a:t>deux</a:t>
            </a:r>
            <a:r>
              <a:rPr lang="en-US" sz="2000" dirty="0" smtClean="0"/>
              <a:t> </a:t>
            </a:r>
            <a:r>
              <a:rPr lang="en-US" sz="2000" dirty="0" err="1" smtClean="0"/>
              <a:t>admissibles</a:t>
            </a:r>
            <a:r>
              <a:rPr lang="en-US" sz="20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err="1" smtClean="0"/>
              <a:t>Alors</a:t>
            </a:r>
            <a:r>
              <a:rPr lang="en-US" sz="2000" dirty="0" smtClean="0"/>
              <a:t> </a:t>
            </a:r>
            <a:r>
              <a:rPr lang="en-US" sz="2000" i="1" dirty="0" smtClean="0"/>
              <a:t>h</a:t>
            </a:r>
            <a:r>
              <a:rPr lang="en-US" sz="2000" i="1" baseline="-25000" dirty="0" smtClean="0"/>
              <a:t>2</a:t>
            </a:r>
            <a:r>
              <a:rPr lang="en-US" sz="2000" i="1" dirty="0" smtClean="0"/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domine</a:t>
            </a:r>
            <a:r>
              <a:rPr lang="en-US" sz="2000" dirty="0" smtClean="0"/>
              <a:t> </a:t>
            </a:r>
            <a:r>
              <a:rPr lang="en-US" sz="2000" i="1" dirty="0" smtClean="0"/>
              <a:t>h</a:t>
            </a:r>
            <a:r>
              <a:rPr lang="en-US" sz="2000" i="1" baseline="-25000" dirty="0" smtClean="0"/>
              <a:t>1</a:t>
            </a:r>
            <a:r>
              <a:rPr lang="en-US" sz="2000" i="1" dirty="0" smtClean="0"/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2000" i="1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i="1" dirty="0" smtClean="0">
                <a:sym typeface="Wingdings" pitchFamily="2" charset="2"/>
              </a:rPr>
              <a:t> </a:t>
            </a:r>
            <a:r>
              <a:rPr lang="en-US" sz="2000" i="1" dirty="0" smtClean="0"/>
              <a:t>h</a:t>
            </a:r>
            <a:r>
              <a:rPr lang="en-US" sz="2000" i="1" baseline="-25000" dirty="0" smtClean="0"/>
              <a:t>2</a:t>
            </a:r>
            <a:r>
              <a:rPr lang="en-US" sz="2000" i="1" dirty="0" smtClean="0"/>
              <a:t> </a:t>
            </a:r>
            <a:r>
              <a:rPr lang="en-US" sz="2000" dirty="0" err="1" smtClean="0"/>
              <a:t>est</a:t>
            </a:r>
            <a:r>
              <a:rPr lang="en-US" sz="2000" dirty="0" smtClean="0"/>
              <a:t> </a:t>
            </a:r>
            <a:r>
              <a:rPr lang="en-US" sz="2000" dirty="0" err="1" smtClean="0"/>
              <a:t>meilleur</a:t>
            </a:r>
            <a:r>
              <a:rPr lang="en-US" sz="2000" dirty="0" smtClean="0"/>
              <a:t> pour la </a:t>
            </a:r>
            <a:r>
              <a:rPr lang="en-US" sz="2000" dirty="0" err="1" smtClean="0"/>
              <a:t>recherche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 smtClean="0"/>
              <a:t>
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63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25D990A-D632-415A-A089-8CFCF0F7AEF4}" type="slidenum">
              <a:rPr lang="fr-FR" smtClean="0"/>
              <a:pPr eaLnBrk="1" hangingPunct="1"/>
              <a:t>97</a:t>
            </a:fld>
            <a:endParaRPr lang="fr-FR" smtClean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Problèmes relachés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Un problème moins contraint (sur les actions) est appellé un </a:t>
            </a:r>
            <a:r>
              <a:rPr lang="en-US" sz="2000" smtClean="0">
                <a:solidFill>
                  <a:srgbClr val="FF0000"/>
                </a:solidFill>
              </a:rPr>
              <a:t>relaxed problem</a:t>
            </a:r>
            <a:endParaRPr lang="en-US" sz="2000" smtClean="0"/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Le cout d’une solution optimale pour un relaxed problem est un heuristique admissible pour le problème original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Si les règles du 8-puzzle sont relachées et qu’un carreau peut bouger n’importe où, alors </a:t>
            </a:r>
            <a:r>
              <a:rPr lang="en-US" sz="2000" i="1" smtClean="0"/>
              <a:t>h</a:t>
            </a:r>
            <a:r>
              <a:rPr lang="en-US" sz="2000" i="1" baseline="-25000" smtClean="0"/>
              <a:t>1</a:t>
            </a:r>
            <a:r>
              <a:rPr lang="en-US" sz="2000" i="1" smtClean="0"/>
              <a:t>(n) </a:t>
            </a:r>
            <a:r>
              <a:rPr lang="en-US" sz="2000" smtClean="0"/>
              <a:t>donne la solution la plus courte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Si les règles  sont relachées et qu’un carreau peut se déplacer vers n’importe quelle place </a:t>
            </a:r>
            <a:r>
              <a:rPr lang="en-US" sz="2000" smtClean="0">
                <a:solidFill>
                  <a:srgbClr val="FF0000"/>
                </a:solidFill>
              </a:rPr>
              <a:t>adjacente,</a:t>
            </a:r>
            <a:r>
              <a:rPr lang="en-US" sz="2000" smtClean="0"/>
              <a:t> alors </a:t>
            </a:r>
            <a:r>
              <a:rPr lang="en-US" sz="2000" i="1" smtClean="0"/>
              <a:t>h</a:t>
            </a:r>
            <a:r>
              <a:rPr lang="en-US" sz="2000" i="1" baseline="-25000" smtClean="0"/>
              <a:t>2</a:t>
            </a:r>
            <a:r>
              <a:rPr lang="en-US" sz="2000" i="1" smtClean="0"/>
              <a:t>(n) </a:t>
            </a:r>
            <a:r>
              <a:rPr lang="en-US" sz="2000" smtClean="0"/>
              <a:t>donne la solution la plus courte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 Lamprier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7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xe">
  <a:themeElements>
    <a:clrScheme name="Axe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xe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e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e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e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e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e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e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e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Axe">
  <a:themeElements>
    <a:clrScheme name="1_Axe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1_Ax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xe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xe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xe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xe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xe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xe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xe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xe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5623</TotalTime>
  <Words>2872</Words>
  <Application>Microsoft Office PowerPoint</Application>
  <PresentationFormat>On-screen Show (4:3)</PresentationFormat>
  <Paragraphs>695</Paragraphs>
  <Slides>97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97</vt:i4>
      </vt:variant>
    </vt:vector>
  </HeadingPairs>
  <TitlesOfParts>
    <vt:vector size="105" baseType="lpstr">
      <vt:lpstr>Arial</vt:lpstr>
      <vt:lpstr>Courier New</vt:lpstr>
      <vt:lpstr>Monotype Corsiva</vt:lpstr>
      <vt:lpstr>r</vt:lpstr>
      <vt:lpstr>Times New Roman</vt:lpstr>
      <vt:lpstr>Wingdings</vt:lpstr>
      <vt:lpstr>Axe</vt:lpstr>
      <vt:lpstr>1_Axe</vt:lpstr>
      <vt:lpstr>Résolution de problème</vt:lpstr>
      <vt:lpstr>Jeu à deux joueurs</vt:lpstr>
      <vt:lpstr>Résolution de problème</vt:lpstr>
      <vt:lpstr>  Résolution de problème</vt:lpstr>
      <vt:lpstr>Définition d’un problème de recherche</vt:lpstr>
      <vt:lpstr>Exemple de problème:  Recherche d’itinéraire</vt:lpstr>
      <vt:lpstr>Exemple de problème:  Recherche d’itinéraire</vt:lpstr>
      <vt:lpstr>Exemple de problème:  Le puzzle à 8 pièces</vt:lpstr>
      <vt:lpstr>Exemple de problème:  Le puzzle à 8 pièces</vt:lpstr>
      <vt:lpstr>Exemple de problème: L’aspirateur</vt:lpstr>
      <vt:lpstr>Exemple de problème: L’aspirateur</vt:lpstr>
      <vt:lpstr>Agent pour la résolution de problème</vt:lpstr>
      <vt:lpstr>Agents pour la résolution de problème</vt:lpstr>
      <vt:lpstr>Agents pour la résolution de problème</vt:lpstr>
      <vt:lpstr>Agents pour la résolution de problème</vt:lpstr>
      <vt:lpstr>Agents pour la résolution de problème</vt:lpstr>
      <vt:lpstr>Agents pour la résolution de problème</vt:lpstr>
      <vt:lpstr>Agents pour la résolution de problème</vt:lpstr>
      <vt:lpstr>Agents pour la résolution de problème</vt:lpstr>
      <vt:lpstr>Types d’environnement</vt:lpstr>
      <vt:lpstr>Types de problèmes</vt:lpstr>
      <vt:lpstr>Recherche dans des arbres</vt:lpstr>
      <vt:lpstr>Tree search example</vt:lpstr>
      <vt:lpstr>Tree search example</vt:lpstr>
      <vt:lpstr>Tree search example</vt:lpstr>
      <vt:lpstr>Implémentation: états vs. noeuds</vt:lpstr>
      <vt:lpstr>Implémentation: recherche générique dans un arbre</vt:lpstr>
      <vt:lpstr>Implémentation: recherche générique dans un arbre</vt:lpstr>
      <vt:lpstr>Stratégies de recherche dans les arbres</vt:lpstr>
      <vt:lpstr>Stratégies de recherche</vt:lpstr>
      <vt:lpstr>Stratégies de recherche</vt:lpstr>
      <vt:lpstr>Stratégies de recherche “non informées”</vt:lpstr>
      <vt:lpstr>Stratégies de recherche “non informées”</vt:lpstr>
      <vt:lpstr>Largeur d’abord</vt:lpstr>
      <vt:lpstr>Largeur d’abord</vt:lpstr>
      <vt:lpstr>Largeur d’abord</vt:lpstr>
      <vt:lpstr>Largeur d’abord</vt:lpstr>
      <vt:lpstr>Implémentation: Que faut-il modifier ?  % Recherche générique dans un arbre </vt:lpstr>
      <vt:lpstr>Largeur d’abord</vt:lpstr>
      <vt:lpstr>Largeur d’abord</vt:lpstr>
      <vt:lpstr>Coût uniforme</vt:lpstr>
      <vt:lpstr>Coût uniforme</vt:lpstr>
      <vt:lpstr>Coût uniforme</vt:lpstr>
      <vt:lpstr>Profondeur d’abord</vt:lpstr>
      <vt:lpstr>Profondeur d’abord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Implémentation: Que faut-il modifier ?  % Recherche générique dans un arbre </vt:lpstr>
      <vt:lpstr>Profondeur d’abord</vt:lpstr>
      <vt:lpstr>Profondeur d’abord</vt:lpstr>
      <vt:lpstr>Profondeur limitée</vt:lpstr>
      <vt:lpstr>Profondeur limitée</vt:lpstr>
      <vt:lpstr>Profondeur limitée</vt:lpstr>
      <vt:lpstr>Profondeur limitée itérative</vt:lpstr>
      <vt:lpstr>Profondeur limitée itérative l =0</vt:lpstr>
      <vt:lpstr>l =1</vt:lpstr>
      <vt:lpstr>Profondeur limitée itérative l =2</vt:lpstr>
      <vt:lpstr>Profondeur limitée itérative l =3</vt:lpstr>
      <vt:lpstr>Profondeur limitée itérative</vt:lpstr>
      <vt:lpstr>Profondeur limitée iterative</vt:lpstr>
      <vt:lpstr>Profondeur limitée iterative</vt:lpstr>
      <vt:lpstr>Résumé des algorithmes</vt:lpstr>
      <vt:lpstr>Résumé</vt:lpstr>
      <vt:lpstr>Algorithmes de recherche informés </vt:lpstr>
      <vt:lpstr>Algorithmes de recherche informés</vt:lpstr>
      <vt:lpstr>Meilleur d’abord</vt:lpstr>
      <vt:lpstr>Cas du parcours en Roumanie Couts en km</vt:lpstr>
      <vt:lpstr>Meilleur d’abord</vt:lpstr>
      <vt:lpstr>Meilleur d’abord exemple</vt:lpstr>
      <vt:lpstr>Meilleur d’abord exemple</vt:lpstr>
      <vt:lpstr>Meilleur d’abord exemple</vt:lpstr>
      <vt:lpstr>Meilleur d’abord exemple</vt:lpstr>
      <vt:lpstr> Meilleur d’abord </vt:lpstr>
      <vt:lpstr> Meilleur d’abord</vt:lpstr>
      <vt:lpstr> Meilleur d’abord vorace</vt:lpstr>
      <vt:lpstr> Meilleur d’abord vorace</vt:lpstr>
      <vt:lpstr>Algorithme A*</vt:lpstr>
      <vt:lpstr>A* : exemple</vt:lpstr>
      <vt:lpstr>A* : exemple</vt:lpstr>
      <vt:lpstr>A* : exemple</vt:lpstr>
      <vt:lpstr>A* : exemple</vt:lpstr>
      <vt:lpstr>A* : exemple</vt:lpstr>
      <vt:lpstr>A* : exemple</vt:lpstr>
      <vt:lpstr>Heuristiques admissibles</vt:lpstr>
      <vt:lpstr>Propriétés de A*</vt:lpstr>
      <vt:lpstr>Heuristiques admissibles</vt:lpstr>
      <vt:lpstr>Heuristiques admissibles</vt:lpstr>
      <vt:lpstr>Dominance</vt:lpstr>
      <vt:lpstr>Problèmes relachés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Sly</cp:lastModifiedBy>
  <cp:revision>292</cp:revision>
  <cp:lastPrinted>1601-01-01T00:00:00Z</cp:lastPrinted>
  <dcterms:created xsi:type="dcterms:W3CDTF">1601-01-01T00:00:00Z</dcterms:created>
  <dcterms:modified xsi:type="dcterms:W3CDTF">2016-01-26T16:48:46Z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