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1" r:id="rId2"/>
  </p:sldMasterIdLst>
  <p:notesMasterIdLst>
    <p:notesMasterId r:id="rId36"/>
  </p:notesMasterIdLst>
  <p:handoutMasterIdLst>
    <p:handoutMasterId r:id="rId37"/>
  </p:handoutMasterIdLst>
  <p:sldIdLst>
    <p:sldId id="453" r:id="rId3"/>
    <p:sldId id="455" r:id="rId4"/>
    <p:sldId id="456" r:id="rId5"/>
    <p:sldId id="474" r:id="rId6"/>
    <p:sldId id="475" r:id="rId7"/>
    <p:sldId id="469" r:id="rId8"/>
    <p:sldId id="470" r:id="rId9"/>
    <p:sldId id="477" r:id="rId10"/>
    <p:sldId id="478" r:id="rId11"/>
    <p:sldId id="476" r:id="rId12"/>
    <p:sldId id="479" r:id="rId13"/>
    <p:sldId id="480" r:id="rId14"/>
    <p:sldId id="481" r:id="rId15"/>
    <p:sldId id="473" r:id="rId16"/>
    <p:sldId id="457" r:id="rId17"/>
    <p:sldId id="458" r:id="rId18"/>
    <p:sldId id="459" r:id="rId19"/>
    <p:sldId id="471" r:id="rId20"/>
    <p:sldId id="482" r:id="rId21"/>
    <p:sldId id="483" r:id="rId22"/>
    <p:sldId id="460" r:id="rId23"/>
    <p:sldId id="485" r:id="rId24"/>
    <p:sldId id="466" r:id="rId25"/>
    <p:sldId id="484" r:id="rId26"/>
    <p:sldId id="461" r:id="rId27"/>
    <p:sldId id="462" r:id="rId28"/>
    <p:sldId id="463" r:id="rId29"/>
    <p:sldId id="464" r:id="rId30"/>
    <p:sldId id="465" r:id="rId31"/>
    <p:sldId id="467" r:id="rId32"/>
    <p:sldId id="468" r:id="rId33"/>
    <p:sldId id="486" r:id="rId34"/>
    <p:sldId id="472" r:id="rId35"/>
  </p:sldIdLst>
  <p:sldSz cx="9144000" cy="6858000" type="screen4x3"/>
  <p:notesSz cx="6794500" cy="9906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109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2334" y="-114"/>
      </p:cViewPr>
      <p:guideLst>
        <p:guide orient="horz" pos="3120"/>
        <p:guide pos="214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09" tIns="45504" rIns="91009" bIns="45504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09" tIns="45504" rIns="91009" bIns="45504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91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91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09" tIns="45504" rIns="91009" bIns="45504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91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8100" y="94091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09" tIns="45504" rIns="91009" bIns="45504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764D24F-3A0F-4C60-BEFC-4988198B60BC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34167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09" tIns="45504" rIns="91009" bIns="45504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09" tIns="45504" rIns="91009" bIns="45504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05350"/>
            <a:ext cx="5435600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09" tIns="45504" rIns="91009" bIns="455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91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09" tIns="45504" rIns="91009" bIns="45504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100" y="94091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09" tIns="45504" rIns="91009" bIns="45504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A915B3F-BF3C-4016-B82B-08B4C874121F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04264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915B3F-BF3C-4016-B82B-08B4C874121F}" type="slidenum">
              <a:rPr lang="fr-FR" smtClean="0"/>
              <a:pPr>
                <a:defRPr/>
              </a:pPr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9739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0" y="914400"/>
            <a:ext cx="8686800" cy="2514600"/>
            <a:chOff x="0" y="576"/>
            <a:chExt cx="5472" cy="1584"/>
          </a:xfrm>
        </p:grpSpPr>
        <p:sp>
          <p:nvSpPr>
            <p:cNvPr id="5" name="Oval 7"/>
            <p:cNvSpPr>
              <a:spLocks noChangeArrowheads="1"/>
            </p:cNvSpPr>
            <p:nvPr/>
          </p:nvSpPr>
          <p:spPr bwMode="auto">
            <a:xfrm>
              <a:off x="144" y="576"/>
              <a:ext cx="1584" cy="1584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fr-FR"/>
            </a:p>
          </p:txBody>
        </p:sp>
        <p:sp>
          <p:nvSpPr>
            <p:cNvPr id="6" name="Rectangle 8"/>
            <p:cNvSpPr>
              <a:spLocks noChangeArrowheads="1"/>
            </p:cNvSpPr>
            <p:nvPr/>
          </p:nvSpPr>
          <p:spPr bwMode="hidden">
            <a:xfrm>
              <a:off x="0" y="1056"/>
              <a:ext cx="2976" cy="7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fr-FR" sz="2400">
                <a:latin typeface="Times New Roman" pitchFamily="18" charset="0"/>
              </a:endParaRPr>
            </a:p>
          </p:txBody>
        </p:sp>
        <p:sp>
          <p:nvSpPr>
            <p:cNvPr id="7" name="Rectangle 9"/>
            <p:cNvSpPr>
              <a:spLocks noChangeArrowheads="1"/>
            </p:cNvSpPr>
            <p:nvPr/>
          </p:nvSpPr>
          <p:spPr bwMode="hidden">
            <a:xfrm>
              <a:off x="2496" y="1056"/>
              <a:ext cx="2976" cy="720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fr-FR" sz="2400">
                <a:latin typeface="Times New Roman" pitchFamily="18" charset="0"/>
              </a:endParaRPr>
            </a:p>
          </p:txBody>
        </p:sp>
        <p:sp>
          <p:nvSpPr>
            <p:cNvPr id="8" name="Freeform 10"/>
            <p:cNvSpPr>
              <a:spLocks noChangeArrowheads="1"/>
            </p:cNvSpPr>
            <p:nvPr/>
          </p:nvSpPr>
          <p:spPr bwMode="auto">
            <a:xfrm>
              <a:off x="384" y="960"/>
              <a:ext cx="144" cy="913"/>
            </a:xfrm>
            <a:custGeom>
              <a:avLst/>
              <a:gdLst/>
              <a:ahLst/>
              <a:cxnLst>
                <a:cxn ang="0">
                  <a:pos x="1000" y="1000"/>
                </a:cxn>
                <a:cxn ang="0">
                  <a:pos x="0" y="1000"/>
                </a:cxn>
                <a:cxn ang="0">
                  <a:pos x="0" y="0"/>
                </a:cxn>
                <a:cxn ang="0">
                  <a:pos x="1000" y="0"/>
                </a:cxn>
              </a:cxnLst>
              <a:rect l="0" t="0" r="r" b="b"/>
              <a:pathLst>
                <a:path w="1000" h="1000">
                  <a:moveTo>
                    <a:pt x="1000" y="1000"/>
                  </a:moveTo>
                  <a:lnTo>
                    <a:pt x="0" y="1000"/>
                  </a:lnTo>
                  <a:lnTo>
                    <a:pt x="0" y="0"/>
                  </a:lnTo>
                  <a:lnTo>
                    <a:pt x="1000" y="0"/>
                  </a:lnTo>
                </a:path>
              </a:pathLst>
            </a:custGeom>
            <a:noFill/>
            <a:ln w="76200" cmpd="sng">
              <a:solidFill>
                <a:schemeClr val="tx2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9" name="Freeform 11"/>
            <p:cNvSpPr>
              <a:spLocks noChangeArrowheads="1"/>
            </p:cNvSpPr>
            <p:nvPr/>
          </p:nvSpPr>
          <p:spPr bwMode="auto">
            <a:xfrm>
              <a:off x="4944" y="762"/>
              <a:ext cx="165" cy="86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00" y="0"/>
                </a:cxn>
                <a:cxn ang="0">
                  <a:pos x="1000" y="1000"/>
                </a:cxn>
                <a:cxn ang="0">
                  <a:pos x="0" y="1000"/>
                </a:cxn>
              </a:cxnLst>
              <a:rect l="0" t="0" r="r" b="b"/>
              <a:pathLst>
                <a:path w="1000" h="1000">
                  <a:moveTo>
                    <a:pt x="0" y="0"/>
                  </a:moveTo>
                  <a:lnTo>
                    <a:pt x="1000" y="0"/>
                  </a:lnTo>
                  <a:lnTo>
                    <a:pt x="1000" y="1000"/>
                  </a:lnTo>
                  <a:lnTo>
                    <a:pt x="0" y="1000"/>
                  </a:lnTo>
                </a:path>
              </a:pathLst>
            </a:custGeom>
            <a:noFill/>
            <a:ln w="76200" cap="flat" cmpd="sng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</p:grpSp>
      <p:sp>
        <p:nvSpPr>
          <p:cNvPr id="2150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3581400"/>
            <a:ext cx="5638800" cy="19050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2151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838200" y="1443038"/>
            <a:ext cx="7086600" cy="16002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2I013 - Projet  - S.Lamprier </a:t>
            </a:r>
            <a:endParaRPr lang="fr-FR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451E30-9C1A-41FF-BCF6-FEB160FC9507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2I013 - Projet  - S.Lamprier 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FE78F7-5F64-4FA1-820A-5235B23C6812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91313" y="96838"/>
            <a:ext cx="1919287" cy="5999162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931863" y="96838"/>
            <a:ext cx="5607050" cy="5999162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2I013 - Projet  - S.Lamprier 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20F7FA-DD0B-4DB0-9654-AC490CEE98DC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2I013 - Projet  - S.Lamprier 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BF16A0-4EE9-4729-B9C3-D0E9922936C1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2I013 - Projet  - S.Lamprier 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2D821E-6895-4FC6-8BB0-BF16E2A1F5A4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2I013 - Projet  - S.Lamprier 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5F61CC-FBE1-473A-9B81-D8A6D6D28BE1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949325" y="1981200"/>
            <a:ext cx="3754438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856163" y="1981200"/>
            <a:ext cx="3754437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2I013 - Projet  - S.Lamprier </a:t>
            </a:r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A5261E-7A36-42F3-A3DF-D86E1283F21E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2I013 - Projet  - S.Lamprier </a:t>
            </a:r>
            <a:endParaRPr lang="fr-FR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4BCBC8-50A9-4511-87A6-E7FBCAF6A9A9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2I013 - Projet  - S.Lamprier </a:t>
            </a:r>
            <a:endParaRPr lang="fr-F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6C5631-5069-4C56-ABAC-1364E012468B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2I013 - Projet  - S.Lamprier </a:t>
            </a:r>
            <a:endParaRPr lang="fr-FR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735824-7FC6-401E-BB85-D37C06F961D5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2I013 - Projet  - S.Lamprier </a:t>
            </a:r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794AD1-B987-41E6-94C8-760AC9135481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2I013 - Projet  - S.Lamprier 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4CE387-51BE-4DC4-8D46-663086381FC2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2I013 - Projet  - S.Lamprier </a:t>
            </a:r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C4257B-B362-416E-8534-C5D038672CF1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2I013 - Projet  - S.Lamprier 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9787A0-87C4-448E-8A92-7FA28CDD6A3C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91313" y="96838"/>
            <a:ext cx="1919287" cy="5999162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931863" y="96838"/>
            <a:ext cx="5607050" cy="5999162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2I013 - Projet  - S.Lamprier 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9AA1B1-1572-4C72-9B78-C79555AD2B4C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2I013 - Projet  - S.Lamprier 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E03DEA-7A52-4507-8AAC-DC3A6C2C4AC0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949325" y="1981200"/>
            <a:ext cx="3754438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856163" y="1981200"/>
            <a:ext cx="3754437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2I013 - Projet  - S.Lamprier </a:t>
            </a:r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8E7FCE-3E27-47C9-9C42-D3C224A60514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2I013 - Projet  - S.Lamprier </a:t>
            </a:r>
            <a:endParaRPr lang="fr-FR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F1B7D-05A5-45FF-9574-0A4133D1D5D9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2I013 - Projet  - S.Lamprier </a:t>
            </a:r>
            <a:endParaRPr lang="fr-F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542E79-E695-44F7-828D-697AAE09B2E0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2I013 - Projet  - S.Lamprier </a:t>
            </a:r>
            <a:endParaRPr lang="fr-FR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85176D-194E-4892-BCFD-8F646C98E5F5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2I013 - Projet  - S.Lamprier </a:t>
            </a:r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9906A2-B41B-468A-AC99-EF34537B67EC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2I013 - Projet  - S.Lamprier </a:t>
            </a:r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4595A9-327E-49A5-B29E-F6B0E6E4848C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1377950"/>
            <a:ext cx="2133600" cy="1016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fr-FR" sz="2400">
              <a:latin typeface="Times New Roman" pitchFamily="18" charset="0"/>
            </a:endParaRP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1447800" y="1377950"/>
            <a:ext cx="7239000" cy="1016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fr-FR" sz="2400">
              <a:latin typeface="Times New Roman" pitchFamily="18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931863" y="96838"/>
            <a:ext cx="7158037" cy="141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9325" y="1981200"/>
            <a:ext cx="766127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4615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pPr>
              <a:defRPr/>
            </a:pPr>
            <a:r>
              <a:rPr lang="fr-FR" smtClean="0"/>
              <a:t>2I013 - Projet  - S.Lamprier </a:t>
            </a:r>
            <a:endParaRPr lang="fr-FR"/>
          </a:p>
        </p:txBody>
      </p:sp>
      <p:sp>
        <p:nvSpPr>
          <p:cNvPr id="2048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>
              <a:defRPr/>
            </a:pPr>
            <a:fld id="{30806CBF-BBD2-461D-BEFF-79A8A921150E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20489" name="Freeform 9"/>
          <p:cNvSpPr>
            <a:spLocks noChangeArrowheads="1"/>
          </p:cNvSpPr>
          <p:nvPr/>
        </p:nvSpPr>
        <p:spPr bwMode="auto">
          <a:xfrm>
            <a:off x="838200" y="561975"/>
            <a:ext cx="152400" cy="1066800"/>
          </a:xfrm>
          <a:custGeom>
            <a:avLst/>
            <a:gdLst/>
            <a:ahLst/>
            <a:cxnLst>
              <a:cxn ang="0">
                <a:pos x="1000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1000" y="1000"/>
                </a:moveTo>
                <a:lnTo>
                  <a:pt x="0" y="1000"/>
                </a:ln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76200" cmpd="sng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20490" name="Freeform 10"/>
          <p:cNvSpPr>
            <a:spLocks noChangeArrowheads="1"/>
          </p:cNvSpPr>
          <p:nvPr/>
        </p:nvSpPr>
        <p:spPr bwMode="auto">
          <a:xfrm>
            <a:off x="8262938" y="269875"/>
            <a:ext cx="152400" cy="10731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00" y="0"/>
              </a:cxn>
              <a:cxn ang="0">
                <a:pos x="1000" y="1000"/>
              </a:cxn>
              <a:cxn ang="0">
                <a:pos x="0" y="1000"/>
              </a:cxn>
            </a:cxnLst>
            <a:rect l="0" t="0" r="r" b="b"/>
            <a:pathLst>
              <a:path w="1000" h="1000">
                <a:moveTo>
                  <a:pt x="0" y="0"/>
                </a:moveTo>
                <a:lnTo>
                  <a:pt x="1000" y="0"/>
                </a:lnTo>
                <a:lnTo>
                  <a:pt x="1000" y="1000"/>
                </a:lnTo>
                <a:lnTo>
                  <a:pt x="0" y="1000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447675" indent="-44767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89000" indent="-439738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¡"/>
        <a:defRPr sz="2800">
          <a:solidFill>
            <a:schemeClr val="tx1"/>
          </a:solidFill>
          <a:latin typeface="+mn-lt"/>
        </a:defRPr>
      </a:lvl2pPr>
      <a:lvl3pPr marL="1293813" indent="-4032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81163" indent="-385763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¡"/>
        <a:defRPr sz="2000">
          <a:solidFill>
            <a:schemeClr val="tx1"/>
          </a:solidFill>
          <a:latin typeface="+mn-lt"/>
        </a:defRPr>
      </a:lvl4pPr>
      <a:lvl5pPr marL="2070100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273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845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417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989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0" y="1377950"/>
            <a:ext cx="2133600" cy="1016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fr-FR" sz="2400">
              <a:latin typeface="Times New Roman" pitchFamily="18" charset="0"/>
            </a:endParaRPr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1447800" y="1377950"/>
            <a:ext cx="7239000" cy="1016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fr-FR" sz="2400">
              <a:latin typeface="Times New Roman" pitchFamily="18" charset="0"/>
            </a:endParaRP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931863" y="96838"/>
            <a:ext cx="7158037" cy="141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9325" y="1981200"/>
            <a:ext cx="766127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4615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506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pPr>
              <a:defRPr/>
            </a:pPr>
            <a:r>
              <a:rPr lang="fr-FR" smtClean="0"/>
              <a:t>2I013 - Projet  - S.Lamprier </a:t>
            </a:r>
            <a:endParaRPr lang="fr-FR"/>
          </a:p>
        </p:txBody>
      </p:sp>
      <p:sp>
        <p:nvSpPr>
          <p:cNvPr id="4506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>
              <a:defRPr/>
            </a:pPr>
            <a:fld id="{3871E599-E972-4E3E-860F-895516E2E648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45065" name="Freeform 9"/>
          <p:cNvSpPr>
            <a:spLocks noChangeArrowheads="1"/>
          </p:cNvSpPr>
          <p:nvPr/>
        </p:nvSpPr>
        <p:spPr bwMode="auto">
          <a:xfrm>
            <a:off x="838200" y="561975"/>
            <a:ext cx="152400" cy="1066800"/>
          </a:xfrm>
          <a:custGeom>
            <a:avLst/>
            <a:gdLst/>
            <a:ahLst/>
            <a:cxnLst>
              <a:cxn ang="0">
                <a:pos x="1000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1000" y="1000"/>
                </a:moveTo>
                <a:lnTo>
                  <a:pt x="0" y="1000"/>
                </a:ln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76200" cmpd="sng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45066" name="Freeform 10"/>
          <p:cNvSpPr>
            <a:spLocks noChangeArrowheads="1"/>
          </p:cNvSpPr>
          <p:nvPr/>
        </p:nvSpPr>
        <p:spPr bwMode="auto">
          <a:xfrm>
            <a:off x="8262938" y="269875"/>
            <a:ext cx="152400" cy="10731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00" y="0"/>
              </a:cxn>
              <a:cxn ang="0">
                <a:pos x="1000" y="1000"/>
              </a:cxn>
              <a:cxn ang="0">
                <a:pos x="0" y="1000"/>
              </a:cxn>
            </a:cxnLst>
            <a:rect l="0" t="0" r="r" b="b"/>
            <a:pathLst>
              <a:path w="1000" h="1000">
                <a:moveTo>
                  <a:pt x="0" y="0"/>
                </a:moveTo>
                <a:lnTo>
                  <a:pt x="1000" y="0"/>
                </a:lnTo>
                <a:lnTo>
                  <a:pt x="1000" y="1000"/>
                </a:lnTo>
                <a:lnTo>
                  <a:pt x="0" y="1000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447675" indent="-44767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89000" indent="-439738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¡"/>
        <a:defRPr sz="2800">
          <a:solidFill>
            <a:schemeClr val="tx1"/>
          </a:solidFill>
          <a:latin typeface="+mn-lt"/>
        </a:defRPr>
      </a:lvl2pPr>
      <a:lvl3pPr marL="1293813" indent="-4032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81163" indent="-385763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¡"/>
        <a:defRPr sz="2000">
          <a:solidFill>
            <a:schemeClr val="tx1"/>
          </a:solidFill>
          <a:latin typeface="+mn-lt"/>
        </a:defRPr>
      </a:lvl4pPr>
      <a:lvl5pPr marL="2070100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273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845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417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989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4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fr-FR" smtClean="0"/>
              <a:t>2I013 - Projet  - S.Lamprier </a:t>
            </a:r>
            <a:endParaRPr lang="fr-FR" dirty="0" smtClean="0"/>
          </a:p>
        </p:txBody>
      </p:sp>
      <p:sp>
        <p:nvSpPr>
          <p:cNvPr id="50179" name="Rectangle 5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CE476785-527A-4A1D-AA26-D904E55DE6FB}" type="slidenum">
              <a:rPr lang="fr-FR" smtClean="0"/>
              <a:pPr eaLnBrk="1" hangingPunct="1"/>
              <a:t>1</a:t>
            </a:fld>
            <a:endParaRPr lang="fr-FR" smtClean="0"/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Algorithmes de recherche avec adversaire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 eaLnBrk="1" hangingPunct="1"/>
            <a:r>
              <a:rPr lang="en-US" sz="2000" dirty="0" smtClean="0"/>
              <a:t>2I013</a:t>
            </a:r>
            <a:r>
              <a:rPr lang="en-US" sz="2000" dirty="0" smtClean="0"/>
              <a:t> </a:t>
            </a:r>
            <a:r>
              <a:rPr lang="en-US" sz="2000" dirty="0" smtClean="0"/>
              <a:t>: </a:t>
            </a:r>
            <a:r>
              <a:rPr lang="en-US" sz="2000" dirty="0" err="1" smtClean="0"/>
              <a:t>Jeu</a:t>
            </a:r>
            <a:r>
              <a:rPr lang="en-US" sz="2000" dirty="0" smtClean="0"/>
              <a:t> à 2 </a:t>
            </a:r>
            <a:r>
              <a:rPr lang="en-US" sz="2000" dirty="0" err="1" smtClean="0"/>
              <a:t>joueurs</a:t>
            </a:r>
            <a:endParaRPr lang="en-US" sz="2000" dirty="0" smtClean="0"/>
          </a:p>
          <a:p>
            <a:pPr algn="ctr" eaLnBrk="1" hangingPunct="1"/>
            <a:r>
              <a:rPr lang="en-US" sz="2000" dirty="0" err="1" smtClean="0"/>
              <a:t>Cours</a:t>
            </a:r>
            <a:r>
              <a:rPr lang="en-US" sz="2000" dirty="0" smtClean="0"/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284144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Jeu à 2 joueurs </a:t>
            </a:r>
            <a:r>
              <a:rPr lang="fr-FR" dirty="0" smtClean="0">
                <a:sym typeface="Wingdings" pitchFamily="2" charset="2"/>
              </a:rPr>
              <a:t></a:t>
            </a:r>
            <a:r>
              <a:rPr lang="fr-FR" dirty="0" smtClean="0"/>
              <a:t> Adversaire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Au-delà d’une recherche à profondeur 1, composante inconnue : l’adversaire</a:t>
            </a:r>
          </a:p>
          <a:p>
            <a:pPr marL="449262" lvl="1" indent="0">
              <a:buNone/>
            </a:pPr>
            <a:r>
              <a:rPr lang="fr-FR" dirty="0" smtClean="0">
                <a:sym typeface="Wingdings" pitchFamily="2" charset="2"/>
              </a:rPr>
              <a:t> </a:t>
            </a:r>
            <a:r>
              <a:rPr lang="fr-FR" sz="2000" dirty="0" smtClean="0">
                <a:sym typeface="Wingdings" pitchFamily="2" charset="2"/>
              </a:rPr>
              <a:t>La recherche</a:t>
            </a:r>
            <a:r>
              <a:rPr lang="fr-FR" sz="2000" dirty="0" smtClean="0"/>
              <a:t> doit prendre en compte un modèle de l’adversaire pour estimer l’utilité des nœuds en profondeur paire</a:t>
            </a:r>
          </a:p>
          <a:p>
            <a:r>
              <a:rPr lang="fr-FR" dirty="0" smtClean="0"/>
              <a:t>Cas Optimiste : </a:t>
            </a:r>
          </a:p>
          <a:p>
            <a:pPr lvl="1"/>
            <a:r>
              <a:rPr lang="fr-FR" dirty="0" smtClean="0"/>
              <a:t>on considère que l’adversaire joue toujours le coup qui nous arrange le plus  </a:t>
            </a: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2I013 - Projet  - S.Lamprier </a:t>
            </a:r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4CE387-51BE-4DC4-8D46-663086381FC2}" type="slidenum">
              <a:rPr lang="fr-FR" smtClean="0"/>
              <a:pPr>
                <a:defRPr/>
              </a:pPr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746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Jeu à 2 joueurs </a:t>
            </a:r>
            <a:r>
              <a:rPr lang="fr-FR" dirty="0" smtClean="0">
                <a:sym typeface="Wingdings" pitchFamily="2" charset="2"/>
              </a:rPr>
              <a:t></a:t>
            </a:r>
            <a:r>
              <a:rPr lang="fr-FR" dirty="0" smtClean="0"/>
              <a:t> Adversaire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Cas Optimiste : </a:t>
            </a:r>
          </a:p>
          <a:p>
            <a:pPr lvl="1"/>
            <a:r>
              <a:rPr lang="fr-FR" dirty="0" smtClean="0"/>
              <a:t>on considère que l’adversaire joue toujours le coup qui nous arrange le plus</a:t>
            </a:r>
          </a:p>
          <a:p>
            <a:endParaRPr lang="fr-FR" dirty="0" smtClean="0"/>
          </a:p>
          <a:p>
            <a:r>
              <a:rPr lang="fr-FR" dirty="0"/>
              <a:t>M</a:t>
            </a:r>
            <a:r>
              <a:rPr lang="fr-FR" dirty="0" smtClean="0"/>
              <a:t>odifier la fonction d’estimation pour  définir un joueur optimiste à profondeur m </a:t>
            </a: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2I013 - Projet  - S.Lamprier </a:t>
            </a:r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4CE387-51BE-4DC4-8D46-663086381FC2}" type="slidenum">
              <a:rPr lang="fr-FR" smtClean="0"/>
              <a:pPr>
                <a:defRPr/>
              </a:pPr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02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Jeu à 2 joueurs </a:t>
            </a:r>
            <a:r>
              <a:rPr lang="fr-FR" dirty="0" smtClean="0">
                <a:sym typeface="Wingdings" pitchFamily="2" charset="2"/>
              </a:rPr>
              <a:t></a:t>
            </a:r>
            <a:r>
              <a:rPr lang="fr-FR" dirty="0" smtClean="0"/>
              <a:t> Adversaire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Cas Optimiste peu réaliste : </a:t>
            </a:r>
          </a:p>
          <a:p>
            <a:pPr lvl="1"/>
            <a:r>
              <a:rPr lang="fr-FR" dirty="0" smtClean="0"/>
              <a:t>Il est très peu probable que l’adversaire joue le coup qui nous arrange le plus</a:t>
            </a:r>
          </a:p>
          <a:p>
            <a:endParaRPr lang="fr-FR" dirty="0" smtClean="0"/>
          </a:p>
          <a:p>
            <a:r>
              <a:rPr lang="fr-FR" dirty="0" smtClean="0"/>
              <a:t>Adversaire aléatoire : </a:t>
            </a:r>
          </a:p>
          <a:p>
            <a:pPr lvl="1"/>
            <a:r>
              <a:rPr lang="fr-FR" dirty="0" smtClean="0"/>
              <a:t>Comment doit-on modifier la fonction d’estimation pour maximiser ses chances de victoire contre un joueur aléatoire ? </a:t>
            </a: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2I013 - Projet  - S.Lamprier </a:t>
            </a:r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4CE387-51BE-4DC4-8D46-663086381FC2}" type="slidenum">
              <a:rPr lang="fr-FR" smtClean="0"/>
              <a:pPr>
                <a:defRPr/>
              </a:pPr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276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Jeu à 2 joueurs </a:t>
            </a:r>
            <a:r>
              <a:rPr lang="fr-FR" dirty="0" smtClean="0">
                <a:sym typeface="Wingdings" pitchFamily="2" charset="2"/>
              </a:rPr>
              <a:t></a:t>
            </a:r>
            <a:r>
              <a:rPr lang="fr-FR" dirty="0" smtClean="0"/>
              <a:t> Adversaire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En pratique, on considère </a:t>
            </a:r>
            <a:r>
              <a:rPr lang="fr-FR" dirty="0"/>
              <a:t>que le joueur </a:t>
            </a:r>
            <a:r>
              <a:rPr lang="fr-FR" dirty="0" smtClean="0"/>
              <a:t>adversaire : </a:t>
            </a:r>
          </a:p>
          <a:p>
            <a:pPr lvl="1"/>
            <a:r>
              <a:rPr lang="fr-FR" dirty="0" smtClean="0"/>
              <a:t>suit la même stratégie que nous (même façon d’évaluer les nœuds terminaux) </a:t>
            </a:r>
          </a:p>
          <a:p>
            <a:pPr lvl="1"/>
            <a:r>
              <a:rPr lang="fr-FR" dirty="0" smtClean="0"/>
              <a:t>joue toujours le coup qui nous arrange le moins </a:t>
            </a:r>
          </a:p>
          <a:p>
            <a:pPr marL="449262" lvl="1" indent="0">
              <a:buNone/>
            </a:pPr>
            <a:endParaRPr lang="fr-FR" dirty="0" smtClean="0"/>
          </a:p>
          <a:p>
            <a:pPr marL="449262" lvl="1" indent="0">
              <a:buNone/>
            </a:pPr>
            <a:r>
              <a:rPr lang="fr-FR" dirty="0" smtClean="0">
                <a:sym typeface="Wingdings" pitchFamily="2" charset="2"/>
              </a:rPr>
              <a:t> </a:t>
            </a:r>
            <a:r>
              <a:rPr lang="fr-FR" dirty="0" err="1" smtClean="0">
                <a:sym typeface="Wingdings" pitchFamily="2" charset="2"/>
              </a:rPr>
              <a:t>Algorithe</a:t>
            </a:r>
            <a:r>
              <a:rPr lang="fr-FR" dirty="0" smtClean="0">
                <a:sym typeface="Wingdings" pitchFamily="2" charset="2"/>
              </a:rPr>
              <a:t> </a:t>
            </a:r>
            <a:r>
              <a:rPr lang="fr-FR" dirty="0" err="1" smtClean="0">
                <a:sym typeface="Wingdings" pitchFamily="2" charset="2"/>
              </a:rPr>
              <a:t>MiniMax</a:t>
            </a:r>
            <a:endParaRPr lang="fr-FR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2I013 - Projet  - S.Lamprier </a:t>
            </a:r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4CE387-51BE-4DC4-8D46-663086381FC2}" type="slidenum">
              <a:rPr lang="fr-FR" smtClean="0"/>
              <a:pPr>
                <a:defRPr/>
              </a:pPr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864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fr-FR" smtClean="0"/>
              <a:t>2I013 - Projet  - S.Lamprier </a:t>
            </a:r>
            <a:endParaRPr lang="fr-FR" dirty="0" smtClean="0"/>
          </a:p>
        </p:txBody>
      </p:sp>
      <p:sp>
        <p:nvSpPr>
          <p:cNvPr id="53251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54A3A7AC-C9DE-4CBA-806D-8B327654D18E}" type="slidenum">
              <a:rPr lang="fr-FR" smtClean="0"/>
              <a:pPr eaLnBrk="1" hangingPunct="1"/>
              <a:t>14</a:t>
            </a:fld>
            <a:endParaRPr lang="fr-FR" smtClean="0"/>
          </a:p>
        </p:txBody>
      </p:sp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Algorithme</a:t>
            </a:r>
            <a:r>
              <a:rPr lang="en-US" dirty="0" smtClean="0"/>
              <a:t> </a:t>
            </a:r>
            <a:r>
              <a:rPr lang="en-US" dirty="0" err="1" smtClean="0"/>
              <a:t>MiniMax</a:t>
            </a:r>
            <a:endParaRPr lang="en-US" dirty="0" smtClean="0"/>
          </a:p>
        </p:txBody>
      </p:sp>
      <p:pic>
        <p:nvPicPr>
          <p:cNvPr id="53253" name="Picture 3" descr="tictacto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752600"/>
            <a:ext cx="6048375" cy="430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188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fr-FR" smtClean="0"/>
              <a:t>2I013 - Projet  - S.Lamprier </a:t>
            </a:r>
          </a:p>
        </p:txBody>
      </p:sp>
      <p:sp>
        <p:nvSpPr>
          <p:cNvPr id="5427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6D2EBC14-2A2F-4015-9B5B-E24BB5E8F770}" type="slidenum">
              <a:rPr lang="fr-FR" smtClean="0"/>
              <a:pPr eaLnBrk="1" hangingPunct="1"/>
              <a:t>15</a:t>
            </a:fld>
            <a:endParaRPr lang="fr-FR" smtClean="0"/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Minimax</a:t>
            </a:r>
            <a:endParaRPr lang="en-US" dirty="0" smtClean="0"/>
          </a:p>
        </p:txBody>
      </p:sp>
      <p:sp>
        <p:nvSpPr>
          <p:cNvPr id="542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1800" dirty="0" err="1" smtClean="0"/>
              <a:t>Jeu</a:t>
            </a:r>
            <a:r>
              <a:rPr lang="en-US" sz="1800" dirty="0" smtClean="0"/>
              <a:t> parfait pour des </a:t>
            </a:r>
            <a:r>
              <a:rPr lang="en-US" sz="1800" dirty="0" err="1" smtClean="0"/>
              <a:t>jeux</a:t>
            </a:r>
            <a:r>
              <a:rPr lang="en-US" sz="1800" dirty="0" smtClean="0"/>
              <a:t> </a:t>
            </a:r>
            <a:r>
              <a:rPr lang="en-US" sz="1800" dirty="0" err="1" smtClean="0"/>
              <a:t>déterministes</a:t>
            </a:r>
            <a:r>
              <a:rPr lang="en-US" sz="1800" dirty="0" smtClean="0"/>
              <a:t> </a:t>
            </a:r>
          </a:p>
          <a:p>
            <a:pPr eaLnBrk="1" hangingPunct="1"/>
            <a:r>
              <a:rPr lang="en-US" sz="1800" dirty="0" smtClean="0"/>
              <a:t>Idée: </a:t>
            </a:r>
            <a:r>
              <a:rPr lang="en-US" sz="1800" dirty="0" err="1" smtClean="0"/>
              <a:t>Choisir</a:t>
            </a:r>
            <a:r>
              <a:rPr lang="en-US" sz="1800" dirty="0" smtClean="0"/>
              <a:t> le coup avec la </a:t>
            </a:r>
            <a:r>
              <a:rPr lang="en-US" sz="1800" dirty="0" err="1" smtClean="0"/>
              <a:t>meilleure</a:t>
            </a:r>
            <a:r>
              <a:rPr lang="en-US" sz="1800" dirty="0" smtClean="0"/>
              <a:t> </a:t>
            </a:r>
            <a:r>
              <a:rPr lang="en-US" sz="1800" dirty="0" err="1" smtClean="0"/>
              <a:t>valeur</a:t>
            </a:r>
            <a:r>
              <a:rPr lang="en-US" sz="1800" dirty="0" smtClean="0"/>
              <a:t> de </a:t>
            </a:r>
            <a:r>
              <a:rPr lang="en-US" sz="1800" dirty="0" err="1" smtClean="0">
                <a:solidFill>
                  <a:srgbClr val="FF0000"/>
                </a:solidFill>
              </a:rPr>
              <a:t>minimax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= </a:t>
            </a:r>
            <a:r>
              <a:rPr lang="en-US" sz="1800" dirty="0" err="1" smtClean="0"/>
              <a:t>meilleure</a:t>
            </a:r>
            <a:r>
              <a:rPr lang="en-US" sz="1800" dirty="0" smtClean="0"/>
              <a:t> situation </a:t>
            </a:r>
            <a:r>
              <a:rPr lang="en-US" sz="1800" dirty="0" err="1" smtClean="0"/>
              <a:t>atteignable</a:t>
            </a:r>
            <a:r>
              <a:rPr lang="en-US" sz="1800" dirty="0" smtClean="0"/>
              <a:t> </a:t>
            </a:r>
            <a:r>
              <a:rPr lang="en-US" sz="1800" dirty="0" err="1" smtClean="0"/>
              <a:t>contre</a:t>
            </a:r>
            <a:r>
              <a:rPr lang="en-US" sz="1800" dirty="0" smtClean="0"/>
              <a:t> le </a:t>
            </a:r>
            <a:r>
              <a:rPr lang="en-US" sz="1800" dirty="0" err="1" smtClean="0"/>
              <a:t>meilleur</a:t>
            </a:r>
            <a:r>
              <a:rPr lang="en-US" sz="1800" dirty="0" smtClean="0"/>
              <a:t> coup</a:t>
            </a:r>
          </a:p>
          <a:p>
            <a:pPr eaLnBrk="1" hangingPunct="1"/>
            <a:r>
              <a:rPr lang="en-US" sz="1800" dirty="0" smtClean="0"/>
              <a:t>E.g., </a:t>
            </a:r>
            <a:r>
              <a:rPr lang="en-US" sz="1800" dirty="0" err="1" smtClean="0"/>
              <a:t>jeu</a:t>
            </a:r>
            <a:r>
              <a:rPr lang="en-US" sz="1800" dirty="0" smtClean="0"/>
              <a:t> à 2 </a:t>
            </a:r>
            <a:r>
              <a:rPr lang="en-US" sz="1800" dirty="0" err="1" smtClean="0"/>
              <a:t>joueurs</a:t>
            </a:r>
            <a:r>
              <a:rPr lang="en-US" sz="1800" dirty="0" smtClean="0"/>
              <a:t>:</a:t>
            </a:r>
          </a:p>
          <a:p>
            <a:pPr eaLnBrk="1" hangingPunct="1"/>
            <a:endParaRPr lang="en-US" sz="1800" dirty="0" smtClean="0"/>
          </a:p>
        </p:txBody>
      </p:sp>
      <p:pic>
        <p:nvPicPr>
          <p:cNvPr id="54278" name="Picture 4" descr="minimax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657600"/>
            <a:ext cx="6705600" cy="283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5379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fr-FR" smtClean="0"/>
              <a:t>2I013 - Projet  - S.Lamprier </a:t>
            </a:r>
            <a:endParaRPr lang="fr-FR" dirty="0" smtClean="0"/>
          </a:p>
        </p:txBody>
      </p:sp>
      <p:sp>
        <p:nvSpPr>
          <p:cNvPr id="55299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0FA5721B-173F-40F7-A8E7-1B4BD6428A26}" type="slidenum">
              <a:rPr lang="fr-FR" smtClean="0"/>
              <a:pPr eaLnBrk="1" hangingPunct="1"/>
              <a:t>16</a:t>
            </a:fld>
            <a:endParaRPr lang="fr-FR" smtClean="0"/>
          </a:p>
        </p:txBody>
      </p:sp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 Algorithm Minimax</a:t>
            </a:r>
          </a:p>
        </p:txBody>
      </p:sp>
      <p:pic>
        <p:nvPicPr>
          <p:cNvPr id="5530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25" t="25000" r="15625" b="11458"/>
          <a:stretch>
            <a:fillRect/>
          </a:stretch>
        </p:blipFill>
        <p:spPr bwMode="auto">
          <a:xfrm>
            <a:off x="914400" y="1371600"/>
            <a:ext cx="7162800" cy="496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335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fr-FR" smtClean="0"/>
              <a:t>2I013 - Projet  - S.Lamprier </a:t>
            </a:r>
            <a:endParaRPr lang="fr-FR" dirty="0" smtClean="0"/>
          </a:p>
        </p:txBody>
      </p:sp>
      <p:sp>
        <p:nvSpPr>
          <p:cNvPr id="56323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2C8665D-D6C3-44AF-A4B2-93D15CB3BB21}" type="slidenum">
              <a:rPr lang="fr-FR" smtClean="0"/>
              <a:pPr eaLnBrk="1" hangingPunct="1"/>
              <a:t>17</a:t>
            </a:fld>
            <a:endParaRPr lang="fr-FR" smtClean="0"/>
          </a:p>
        </p:txBody>
      </p:sp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Propriétés de minimax</a:t>
            </a:r>
          </a:p>
        </p:txBody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u="sng" dirty="0" err="1" smtClean="0">
                <a:solidFill>
                  <a:srgbClr val="CC0099"/>
                </a:solidFill>
              </a:rPr>
              <a:t>Complet</a:t>
            </a:r>
            <a:r>
              <a:rPr lang="en-US" sz="2400" u="sng" dirty="0" smtClean="0">
                <a:solidFill>
                  <a:srgbClr val="CC0099"/>
                </a:solidFill>
              </a:rPr>
              <a:t>?</a:t>
            </a:r>
            <a:r>
              <a:rPr lang="en-US" sz="2400" dirty="0" smtClean="0"/>
              <a:t> </a:t>
            </a:r>
            <a:r>
              <a:rPr lang="en-US" sz="2400" dirty="0" err="1" smtClean="0"/>
              <a:t>Oui</a:t>
            </a:r>
            <a:r>
              <a:rPr lang="en-US" sz="2400" dirty="0" smtClean="0"/>
              <a:t> (</a:t>
            </a:r>
            <a:r>
              <a:rPr lang="en-US" sz="2400" dirty="0" err="1" smtClean="0"/>
              <a:t>si</a:t>
            </a:r>
            <a:r>
              <a:rPr lang="en-US" sz="2400" dirty="0" smtClean="0"/>
              <a:t> </a:t>
            </a:r>
            <a:r>
              <a:rPr lang="en-US" sz="2400" dirty="0" err="1" smtClean="0"/>
              <a:t>l’arbre</a:t>
            </a:r>
            <a:r>
              <a:rPr lang="en-US" sz="2400" dirty="0" smtClean="0"/>
              <a:t> </a:t>
            </a:r>
            <a:r>
              <a:rPr lang="en-US" sz="2400" dirty="0" err="1" smtClean="0"/>
              <a:t>est</a:t>
            </a:r>
            <a:r>
              <a:rPr lang="en-US" sz="2400" dirty="0" smtClean="0"/>
              <a:t> </a:t>
            </a:r>
            <a:r>
              <a:rPr lang="en-US" sz="2400" dirty="0" err="1" smtClean="0"/>
              <a:t>fini</a:t>
            </a:r>
            <a:r>
              <a:rPr lang="en-US" sz="2400" dirty="0" smtClean="0"/>
              <a:t>)</a:t>
            </a:r>
          </a:p>
          <a:p>
            <a:pPr eaLnBrk="1" hangingPunct="1"/>
            <a:r>
              <a:rPr lang="en-US" sz="2400" u="sng" dirty="0" smtClean="0">
                <a:solidFill>
                  <a:srgbClr val="CC0099"/>
                </a:solidFill>
              </a:rPr>
              <a:t>Optimal?</a:t>
            </a:r>
            <a:r>
              <a:rPr lang="en-US" sz="2400" dirty="0" smtClean="0"/>
              <a:t> </a:t>
            </a:r>
            <a:r>
              <a:rPr lang="en-US" sz="2400" dirty="0" err="1" smtClean="0"/>
              <a:t>Oui</a:t>
            </a:r>
            <a:r>
              <a:rPr lang="en-US" sz="2400" dirty="0" smtClean="0"/>
              <a:t> (</a:t>
            </a:r>
            <a:r>
              <a:rPr lang="en-US" sz="2400" dirty="0" err="1" smtClean="0"/>
              <a:t>contre</a:t>
            </a:r>
            <a:r>
              <a:rPr lang="en-US" sz="2400" dirty="0" smtClean="0"/>
              <a:t> un </a:t>
            </a:r>
            <a:r>
              <a:rPr lang="en-US" sz="2400" dirty="0" err="1" smtClean="0"/>
              <a:t>adversaire</a:t>
            </a:r>
            <a:r>
              <a:rPr lang="en-US" sz="2400" dirty="0" smtClean="0"/>
              <a:t> optimal)</a:t>
            </a:r>
          </a:p>
          <a:p>
            <a:pPr eaLnBrk="1" hangingPunct="1"/>
            <a:r>
              <a:rPr lang="en-US" sz="2400" u="sng" dirty="0" err="1" smtClean="0">
                <a:solidFill>
                  <a:srgbClr val="CC0099"/>
                </a:solidFill>
              </a:rPr>
              <a:t>Complexité</a:t>
            </a:r>
            <a:r>
              <a:rPr lang="en-US" sz="2400" u="sng" dirty="0" smtClean="0">
                <a:solidFill>
                  <a:srgbClr val="CC0099"/>
                </a:solidFill>
              </a:rPr>
              <a:t> en temps ?</a:t>
            </a:r>
            <a:r>
              <a:rPr lang="en-US" sz="2400" dirty="0" smtClean="0"/>
              <a:t> O(</a:t>
            </a:r>
            <a:r>
              <a:rPr lang="en-US" sz="2400" dirty="0" err="1" smtClean="0"/>
              <a:t>b</a:t>
            </a:r>
            <a:r>
              <a:rPr lang="en-US" sz="2400" baseline="30000" dirty="0" err="1" smtClean="0"/>
              <a:t>m</a:t>
            </a:r>
            <a:r>
              <a:rPr lang="en-US" sz="2400" dirty="0" smtClean="0"/>
              <a:t>)</a:t>
            </a:r>
          </a:p>
          <a:p>
            <a:pPr eaLnBrk="1" hangingPunct="1"/>
            <a:r>
              <a:rPr lang="en-US" sz="2400" u="sng" dirty="0" err="1" smtClean="0">
                <a:solidFill>
                  <a:srgbClr val="CC0099"/>
                </a:solidFill>
              </a:rPr>
              <a:t>Complexité</a:t>
            </a:r>
            <a:r>
              <a:rPr lang="en-US" sz="2400" u="sng" dirty="0" smtClean="0">
                <a:solidFill>
                  <a:srgbClr val="CC0099"/>
                </a:solidFill>
              </a:rPr>
              <a:t> en </a:t>
            </a:r>
            <a:r>
              <a:rPr lang="en-US" sz="2400" u="sng" dirty="0" err="1" smtClean="0">
                <a:solidFill>
                  <a:srgbClr val="CC0099"/>
                </a:solidFill>
              </a:rPr>
              <a:t>mémoire</a:t>
            </a:r>
            <a:r>
              <a:rPr lang="en-US" sz="2400" u="sng" dirty="0" smtClean="0">
                <a:solidFill>
                  <a:srgbClr val="CC0099"/>
                </a:solidFill>
              </a:rPr>
              <a:t> ?</a:t>
            </a:r>
            <a:r>
              <a:rPr lang="en-US" sz="2400" dirty="0" smtClean="0"/>
              <a:t> O(</a:t>
            </a:r>
            <a:r>
              <a:rPr lang="en-US" sz="2400" dirty="0" err="1" smtClean="0"/>
              <a:t>bm</a:t>
            </a:r>
            <a:r>
              <a:rPr lang="en-US" sz="2400" dirty="0" smtClean="0"/>
              <a:t>) (</a:t>
            </a:r>
            <a:r>
              <a:rPr lang="en-US" sz="2400" dirty="0" err="1" smtClean="0"/>
              <a:t>profondeur</a:t>
            </a:r>
            <a:r>
              <a:rPr lang="en-US" sz="2400" dirty="0" smtClean="0"/>
              <a:t> </a:t>
            </a:r>
            <a:r>
              <a:rPr lang="en-US" sz="2400" dirty="0" err="1" smtClean="0"/>
              <a:t>d’abord</a:t>
            </a:r>
            <a:r>
              <a:rPr lang="en-US" sz="2400" dirty="0" smtClean="0"/>
              <a:t>)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r>
              <a:rPr lang="en-US" sz="2400" dirty="0" err="1" smtClean="0"/>
              <a:t>Echecs</a:t>
            </a:r>
            <a:r>
              <a:rPr lang="en-US" sz="2400" dirty="0" smtClean="0"/>
              <a:t> : b </a:t>
            </a:r>
            <a:r>
              <a:rPr lang="en-US" sz="2400" dirty="0" smtClean="0">
                <a:cs typeface="Arial" pitchFamily="34" charset="0"/>
              </a:rPr>
              <a:t>≈</a:t>
            </a:r>
            <a:r>
              <a:rPr lang="en-US" sz="2400" dirty="0" smtClean="0"/>
              <a:t> 35, m </a:t>
            </a:r>
            <a:r>
              <a:rPr lang="en-US" sz="2400" dirty="0" smtClean="0">
                <a:cs typeface="Arial" pitchFamily="34" charset="0"/>
              </a:rPr>
              <a:t>≈</a:t>
            </a:r>
            <a:r>
              <a:rPr lang="en-US" sz="2400" dirty="0" smtClean="0"/>
              <a:t>100 pour des parties "</a:t>
            </a:r>
            <a:r>
              <a:rPr lang="en-US" sz="2400" dirty="0" err="1" smtClean="0"/>
              <a:t>raisonnables</a:t>
            </a:r>
            <a:r>
              <a:rPr lang="en-US" sz="2400" dirty="0" smtClean="0"/>
              <a:t>" </a:t>
            </a:r>
            <a:br>
              <a:rPr lang="en-US" sz="2400" dirty="0" smtClean="0"/>
            </a:br>
            <a:r>
              <a:rPr lang="en-US" sz="2400" dirty="0" smtClean="0">
                <a:cs typeface="Arial" pitchFamily="34" charset="0"/>
                <a:sym typeface="Wingdings" pitchFamily="2" charset="2"/>
              </a:rPr>
              <a:t></a:t>
            </a:r>
            <a:r>
              <a:rPr lang="en-US" sz="2400" dirty="0" smtClean="0"/>
              <a:t> solution </a:t>
            </a:r>
            <a:r>
              <a:rPr lang="en-US" sz="2400" dirty="0" err="1" smtClean="0"/>
              <a:t>exacte</a:t>
            </a:r>
            <a:r>
              <a:rPr lang="en-US" sz="2400" dirty="0" smtClean="0"/>
              <a:t> non calculable</a:t>
            </a:r>
          </a:p>
        </p:txBody>
      </p:sp>
    </p:spTree>
    <p:extLst>
      <p:ext uri="{BB962C8B-B14F-4D97-AF65-F5344CB8AC3E}">
        <p14:creationId xmlns:p14="http://schemas.microsoft.com/office/powerpoint/2010/main" val="82828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fr-FR" smtClean="0"/>
              <a:t>2I013 - Projet  - S.Lamprier </a:t>
            </a:r>
            <a:endParaRPr lang="fr-FR" dirty="0" smtClean="0"/>
          </a:p>
        </p:txBody>
      </p:sp>
      <p:sp>
        <p:nvSpPr>
          <p:cNvPr id="68611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C50B9FE-1F20-4775-B2BE-FF1261D84C45}" type="slidenum">
              <a:rPr lang="fr-FR" smtClean="0"/>
              <a:pPr eaLnBrk="1" hangingPunct="1"/>
              <a:t>18</a:t>
            </a:fld>
            <a:endParaRPr lang="fr-FR" smtClean="0"/>
          </a:p>
        </p:txBody>
      </p:sp>
      <p:sp>
        <p:nvSpPr>
          <p:cNvPr id="686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MiniMax</a:t>
            </a:r>
            <a:r>
              <a:rPr lang="en-US" dirty="0" smtClean="0"/>
              <a:t> avec test </a:t>
            </a:r>
            <a:r>
              <a:rPr lang="en-US" dirty="0" err="1" smtClean="0"/>
              <a:t>d’arrêt</a:t>
            </a:r>
            <a:endParaRPr lang="en-US" dirty="0" smtClean="0"/>
          </a:p>
        </p:txBody>
      </p:sp>
      <p:sp>
        <p:nvSpPr>
          <p:cNvPr id="686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i="1" dirty="0" err="1" smtClean="0"/>
              <a:t>MinimaxCutoff</a:t>
            </a:r>
            <a:r>
              <a:rPr lang="en-US" sz="2000" dirty="0" smtClean="0"/>
              <a:t> </a:t>
            </a:r>
            <a:r>
              <a:rPr lang="en-US" sz="2000" dirty="0" err="1" smtClean="0"/>
              <a:t>est</a:t>
            </a:r>
            <a:r>
              <a:rPr lang="en-US" sz="2000" dirty="0" smtClean="0"/>
              <a:t> </a:t>
            </a:r>
            <a:r>
              <a:rPr lang="en-US" sz="2000" dirty="0" err="1" smtClean="0"/>
              <a:t>identique</a:t>
            </a:r>
            <a:r>
              <a:rPr lang="en-US" sz="2000" dirty="0" smtClean="0"/>
              <a:t> à </a:t>
            </a:r>
            <a:r>
              <a:rPr lang="en-US" sz="2000" i="1" dirty="0" err="1" smtClean="0"/>
              <a:t>MinimaxValue</a:t>
            </a:r>
            <a:r>
              <a:rPr lang="en-US" sz="2000" dirty="0" smtClean="0"/>
              <a:t> </a:t>
            </a:r>
            <a:r>
              <a:rPr lang="en-US" sz="2000" dirty="0" err="1" smtClean="0"/>
              <a:t>sauf</a:t>
            </a:r>
            <a:r>
              <a:rPr lang="en-US" sz="2000" dirty="0" smtClean="0"/>
              <a:t> </a:t>
            </a:r>
            <a:r>
              <a:rPr lang="en-US" sz="2000" dirty="0" err="1" smtClean="0"/>
              <a:t>que</a:t>
            </a:r>
            <a:endParaRPr lang="en-US" sz="2000" dirty="0" smtClean="0"/>
          </a:p>
          <a:p>
            <a:pPr marL="990600" lvl="1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sz="1800" i="1" dirty="0" smtClean="0"/>
              <a:t>Final?</a:t>
            </a:r>
            <a:r>
              <a:rPr lang="en-US" sz="1800" dirty="0" smtClean="0"/>
              <a:t> </a:t>
            </a:r>
            <a:r>
              <a:rPr lang="en-US" sz="1800" dirty="0" err="1" smtClean="0"/>
              <a:t>est</a:t>
            </a:r>
            <a:r>
              <a:rPr lang="en-US" sz="1800" dirty="0" smtClean="0"/>
              <a:t> </a:t>
            </a:r>
            <a:r>
              <a:rPr lang="en-US" sz="1800" dirty="0" err="1" smtClean="0"/>
              <a:t>remplacé</a:t>
            </a:r>
            <a:r>
              <a:rPr lang="en-US" sz="1800" dirty="0" smtClean="0"/>
              <a:t> par </a:t>
            </a:r>
            <a:r>
              <a:rPr lang="en-US" sz="1800" i="1" dirty="0" err="1" smtClean="0"/>
              <a:t>ProfondeurMax</a:t>
            </a:r>
            <a:r>
              <a:rPr lang="en-US" sz="1800" i="1" dirty="0" smtClean="0"/>
              <a:t>?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sz="1800" i="1" dirty="0" err="1" smtClean="0"/>
              <a:t>Utilité</a:t>
            </a:r>
            <a:r>
              <a:rPr lang="en-US" sz="1800" dirty="0" smtClean="0"/>
              <a:t> </a:t>
            </a:r>
            <a:r>
              <a:rPr lang="en-US" sz="1800" dirty="0" err="1" smtClean="0"/>
              <a:t>est</a:t>
            </a:r>
            <a:r>
              <a:rPr lang="en-US" sz="1800" dirty="0" smtClean="0"/>
              <a:t> </a:t>
            </a:r>
            <a:r>
              <a:rPr lang="en-US" sz="1800" dirty="0" err="1" smtClean="0"/>
              <a:t>remplacé</a:t>
            </a:r>
            <a:r>
              <a:rPr lang="en-US" sz="1800" dirty="0" smtClean="0"/>
              <a:t> par </a:t>
            </a:r>
            <a:r>
              <a:rPr lang="en-US" sz="1800" i="1" dirty="0" err="1" smtClean="0"/>
              <a:t>Eval</a:t>
            </a:r>
            <a:endParaRPr lang="en-US" sz="1800" dirty="0" smtClean="0"/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000" dirty="0" smtClean="0"/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smtClean="0"/>
              <a:t>En </a:t>
            </a:r>
            <a:r>
              <a:rPr lang="en-US" sz="2000" dirty="0" err="1" smtClean="0"/>
              <a:t>pratique</a:t>
            </a:r>
            <a:r>
              <a:rPr lang="en-US" sz="2000" dirty="0" smtClean="0"/>
              <a:t>: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b</a:t>
            </a:r>
            <a:r>
              <a:rPr lang="en-US" sz="2000" baseline="30000" dirty="0" err="1" smtClean="0"/>
              <a:t>m</a:t>
            </a:r>
            <a:r>
              <a:rPr lang="en-US" sz="2000" dirty="0" smtClean="0"/>
              <a:t> = 10</a:t>
            </a:r>
            <a:r>
              <a:rPr lang="en-US" sz="2000" baseline="30000" dirty="0" smtClean="0"/>
              <a:t>6</a:t>
            </a:r>
            <a:r>
              <a:rPr lang="en-US" sz="2000" dirty="0" smtClean="0"/>
              <a:t>, b=35 </a:t>
            </a:r>
            <a:r>
              <a:rPr lang="en-US" sz="2000" dirty="0" smtClean="0">
                <a:cs typeface="Arial" pitchFamily="34" charset="0"/>
                <a:sym typeface="Wingdings" pitchFamily="2" charset="2"/>
              </a:rPr>
              <a:t></a:t>
            </a:r>
            <a:r>
              <a:rPr lang="en-US" sz="2000" dirty="0" smtClean="0"/>
              <a:t> m=4
</a:t>
            </a:r>
          </a:p>
          <a:p>
            <a:pPr marL="609600" indent="-609600" eaLnBrk="1" hangingPunct="1">
              <a:lnSpc>
                <a:spcPct val="90000"/>
              </a:lnSpc>
            </a:pPr>
            <a:endParaRPr lang="en-US" sz="2000" dirty="0" smtClean="0"/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smtClean="0"/>
              <a:t>Exploration à un horizon de 4 coups =&gt; </a:t>
            </a:r>
            <a:r>
              <a:rPr lang="en-US" sz="2000" dirty="0" err="1" smtClean="0"/>
              <a:t>très</a:t>
            </a:r>
            <a:r>
              <a:rPr lang="en-US" sz="2000" dirty="0" smtClean="0"/>
              <a:t> </a:t>
            </a:r>
            <a:r>
              <a:rPr lang="en-US" sz="2000" dirty="0" err="1" smtClean="0"/>
              <a:t>mauvais</a:t>
            </a:r>
            <a:r>
              <a:rPr lang="en-US" sz="2000" dirty="0" smtClean="0"/>
              <a:t> </a:t>
            </a:r>
            <a:r>
              <a:rPr lang="en-US" sz="2000" dirty="0" err="1" smtClean="0"/>
              <a:t>joueur</a:t>
            </a:r>
            <a:r>
              <a:rPr lang="en-US" sz="2000" dirty="0" smtClean="0"/>
              <a:t> </a:t>
            </a:r>
            <a:r>
              <a:rPr lang="en-US" sz="2000" dirty="0" err="1" smtClean="0"/>
              <a:t>d’échecs</a:t>
            </a:r>
            <a:endParaRPr lang="en-US" sz="2000" dirty="0" smtClean="0"/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sz="1800" dirty="0" smtClean="0"/>
              <a:t>Horizon à 4 coups </a:t>
            </a:r>
            <a:r>
              <a:rPr lang="en-US" sz="1800" dirty="0" smtClean="0">
                <a:cs typeface="Arial" pitchFamily="34" charset="0"/>
              </a:rPr>
              <a:t>≈ </a:t>
            </a:r>
            <a:r>
              <a:rPr lang="en-US" sz="1800" dirty="0" smtClean="0"/>
              <a:t>novice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sz="1800" dirty="0" smtClean="0"/>
              <a:t>Horizon à 8 coups </a:t>
            </a:r>
            <a:r>
              <a:rPr lang="en-US" sz="1800" dirty="0" smtClean="0">
                <a:cs typeface="Arial" pitchFamily="34" charset="0"/>
              </a:rPr>
              <a:t>≈</a:t>
            </a:r>
            <a:r>
              <a:rPr lang="en-US" sz="1800" dirty="0" smtClean="0"/>
              <a:t> </a:t>
            </a:r>
            <a:r>
              <a:rPr lang="en-US" sz="1800" dirty="0" err="1" smtClean="0"/>
              <a:t>typique</a:t>
            </a:r>
            <a:r>
              <a:rPr lang="en-US" sz="1800" dirty="0" smtClean="0"/>
              <a:t> PC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sz="1800" dirty="0" smtClean="0"/>
              <a:t>Horizon à 12 coups </a:t>
            </a:r>
            <a:r>
              <a:rPr lang="en-US" sz="1800" dirty="0" smtClean="0">
                <a:cs typeface="Arial" pitchFamily="34" charset="0"/>
              </a:rPr>
              <a:t>≈</a:t>
            </a:r>
            <a:r>
              <a:rPr lang="en-US" sz="1800" dirty="0" smtClean="0"/>
              <a:t> Deep Blue, Kasparov</a:t>
            </a:r>
          </a:p>
        </p:txBody>
      </p:sp>
    </p:spTree>
    <p:extLst>
      <p:ext uri="{BB962C8B-B14F-4D97-AF65-F5344CB8AC3E}">
        <p14:creationId xmlns:p14="http://schemas.microsoft.com/office/powerpoint/2010/main" val="2464830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fr-FR" smtClean="0"/>
              <a:t>2I013 - Projet  - S.Lamprier </a:t>
            </a:r>
            <a:endParaRPr lang="fr-FR" dirty="0" smtClean="0"/>
          </a:p>
        </p:txBody>
      </p:sp>
      <p:sp>
        <p:nvSpPr>
          <p:cNvPr id="68611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C50B9FE-1F20-4775-B2BE-FF1261D84C45}" type="slidenum">
              <a:rPr lang="fr-FR" smtClean="0"/>
              <a:pPr eaLnBrk="1" hangingPunct="1"/>
              <a:t>19</a:t>
            </a:fld>
            <a:endParaRPr lang="fr-FR" smtClean="0"/>
          </a:p>
        </p:txBody>
      </p:sp>
      <p:sp>
        <p:nvSpPr>
          <p:cNvPr id="686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/>
              <a:t>MiniMax</a:t>
            </a:r>
            <a:r>
              <a:rPr lang="en-US" dirty="0"/>
              <a:t> avec test </a:t>
            </a:r>
            <a:r>
              <a:rPr lang="en-US" dirty="0" err="1"/>
              <a:t>d’arrêt</a:t>
            </a:r>
            <a:endParaRPr lang="en-US" dirty="0" smtClean="0"/>
          </a:p>
        </p:txBody>
      </p:sp>
      <p:sp>
        <p:nvSpPr>
          <p:cNvPr id="686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Quel coup jouer ?</a:t>
            </a:r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588" y="3429000"/>
            <a:ext cx="6599237" cy="244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254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fr-FR" smtClean="0"/>
              <a:t>2I013 - Projet  - S.Lamprier </a:t>
            </a:r>
            <a:endParaRPr lang="fr-FR" dirty="0" smtClean="0"/>
          </a:p>
        </p:txBody>
      </p:sp>
      <p:sp>
        <p:nvSpPr>
          <p:cNvPr id="5222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DE3771A0-8DC6-4DCB-B7B1-AF3E299DFBAC}" type="slidenum">
              <a:rPr lang="fr-FR" smtClean="0"/>
              <a:pPr eaLnBrk="1" hangingPunct="1"/>
              <a:t>2</a:t>
            </a:fld>
            <a:endParaRPr lang="fr-FR" smtClean="0"/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Jeux vs. problèmes de recherche</a:t>
            </a:r>
          </a:p>
        </p:txBody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Deux</a:t>
            </a:r>
            <a:r>
              <a:rPr lang="en-US" dirty="0" smtClean="0"/>
              <a:t> </a:t>
            </a:r>
            <a:r>
              <a:rPr lang="en-US" dirty="0" err="1" smtClean="0"/>
              <a:t>problèmes</a:t>
            </a:r>
            <a:r>
              <a:rPr lang="en-US" dirty="0" smtClean="0"/>
              <a:t> </a:t>
            </a:r>
            <a:r>
              <a:rPr lang="en-US" dirty="0" err="1" smtClean="0"/>
              <a:t>majeurs</a:t>
            </a:r>
            <a:r>
              <a:rPr lang="en-US" dirty="0" smtClean="0"/>
              <a:t> :</a:t>
            </a:r>
          </a:p>
          <a:p>
            <a:pPr eaLnBrk="1" hangingPunct="1"/>
            <a:endParaRPr lang="en-US" dirty="0" smtClean="0"/>
          </a:p>
          <a:p>
            <a:pPr lvl="1" eaLnBrk="1" hangingPunct="1"/>
            <a:r>
              <a:rPr lang="en-US" dirty="0" err="1" smtClean="0"/>
              <a:t>Ressources</a:t>
            </a:r>
            <a:r>
              <a:rPr lang="en-US" dirty="0" smtClean="0"/>
              <a:t> </a:t>
            </a:r>
            <a:r>
              <a:rPr lang="en-US" dirty="0" err="1" smtClean="0"/>
              <a:t>limitées</a:t>
            </a:r>
            <a:endParaRPr lang="en-US" dirty="0" smtClean="0"/>
          </a:p>
          <a:p>
            <a:pPr lvl="1" eaLnBrk="1" hangingPunct="1"/>
            <a:endParaRPr lang="en-US" dirty="0" smtClean="0"/>
          </a:p>
          <a:p>
            <a:pPr lvl="1" eaLnBrk="1" hangingPunct="1"/>
            <a:r>
              <a:rPr lang="en-US" dirty="0" smtClean="0"/>
              <a:t>Les “</a:t>
            </a:r>
            <a:r>
              <a:rPr lang="en-US" dirty="0" err="1" smtClean="0"/>
              <a:t>meilleurs</a:t>
            </a:r>
            <a:r>
              <a:rPr lang="en-US" dirty="0" smtClean="0"/>
              <a:t>” coups </a:t>
            </a:r>
            <a:r>
              <a:rPr lang="en-US" dirty="0" err="1" smtClean="0"/>
              <a:t>dépendent</a:t>
            </a:r>
            <a:r>
              <a:rPr lang="en-US" dirty="0" smtClean="0"/>
              <a:t> de la </a:t>
            </a:r>
            <a:r>
              <a:rPr lang="en-US" dirty="0" err="1" smtClean="0"/>
              <a:t>manière</a:t>
            </a:r>
            <a:r>
              <a:rPr lang="en-US" dirty="0" smtClean="0"/>
              <a:t> de </a:t>
            </a:r>
            <a:r>
              <a:rPr lang="en-US" dirty="0" err="1" smtClean="0"/>
              <a:t>jouer</a:t>
            </a:r>
            <a:r>
              <a:rPr lang="en-US" dirty="0" smtClean="0"/>
              <a:t> de </a:t>
            </a:r>
            <a:r>
              <a:rPr lang="en-US" dirty="0" err="1" smtClean="0"/>
              <a:t>l’adversaire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16526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fr-FR" smtClean="0"/>
              <a:t>2I013 - Projet  - S.Lamprier </a:t>
            </a:r>
            <a:endParaRPr lang="fr-FR" dirty="0" smtClean="0"/>
          </a:p>
        </p:txBody>
      </p:sp>
      <p:sp>
        <p:nvSpPr>
          <p:cNvPr id="68611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C50B9FE-1F20-4775-B2BE-FF1261D84C45}" type="slidenum">
              <a:rPr lang="fr-FR" smtClean="0"/>
              <a:pPr eaLnBrk="1" hangingPunct="1"/>
              <a:t>20</a:t>
            </a:fld>
            <a:endParaRPr lang="fr-FR" smtClean="0"/>
          </a:p>
        </p:txBody>
      </p:sp>
      <p:sp>
        <p:nvSpPr>
          <p:cNvPr id="686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/>
              <a:t>MiniMax</a:t>
            </a:r>
            <a:r>
              <a:rPr lang="en-US" dirty="0"/>
              <a:t> avec test </a:t>
            </a:r>
            <a:r>
              <a:rPr lang="en-US" dirty="0" err="1"/>
              <a:t>d’arrêt</a:t>
            </a:r>
            <a:endParaRPr lang="en-US" dirty="0" smtClean="0"/>
          </a:p>
        </p:txBody>
      </p:sp>
      <p:sp>
        <p:nvSpPr>
          <p:cNvPr id="686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MiniMax</a:t>
            </a:r>
            <a:endParaRPr lang="fr-FR" dirty="0" smtClean="0"/>
          </a:p>
          <a:p>
            <a:pPr lvl="1"/>
            <a:r>
              <a:rPr lang="fr-FR" dirty="0" smtClean="0"/>
              <a:t>Modifier </a:t>
            </a:r>
            <a:r>
              <a:rPr lang="fr-FR" dirty="0"/>
              <a:t>la fonction d’estimation pour  définir un </a:t>
            </a:r>
            <a:r>
              <a:rPr lang="fr-FR" dirty="0" smtClean="0"/>
              <a:t>joueur </a:t>
            </a:r>
            <a:r>
              <a:rPr lang="fr-FR" dirty="0" err="1" smtClean="0"/>
              <a:t>MiniMax</a:t>
            </a:r>
            <a:r>
              <a:rPr lang="fr-FR" dirty="0" smtClean="0"/>
              <a:t> à </a:t>
            </a:r>
            <a:r>
              <a:rPr lang="fr-FR" dirty="0"/>
              <a:t>profondeur </a:t>
            </a:r>
            <a:r>
              <a:rPr lang="fr-FR" dirty="0" smtClean="0"/>
              <a:t>m</a:t>
            </a:r>
          </a:p>
          <a:p>
            <a:pPr lvl="2"/>
            <a:r>
              <a:rPr lang="fr-FR" dirty="0" smtClean="0"/>
              <a:t>Fonction </a:t>
            </a:r>
            <a:r>
              <a:rPr lang="fr-FR" dirty="0" err="1" smtClean="0"/>
              <a:t>maxValue</a:t>
            </a:r>
            <a:r>
              <a:rPr lang="fr-FR" dirty="0" smtClean="0"/>
              <a:t> : </a:t>
            </a:r>
            <a:r>
              <a:rPr lang="fr-FR" i="1" dirty="0" err="1"/>
              <a:t>etatdejeu</a:t>
            </a:r>
            <a:r>
              <a:rPr lang="fr-FR" i="1" dirty="0"/>
              <a:t> </a:t>
            </a:r>
            <a:r>
              <a:rPr lang="fr-FR" i="1" dirty="0" smtClean="0">
                <a:sym typeface="Wingdings" pitchFamily="2" charset="2"/>
              </a:rPr>
              <a:t> réel</a:t>
            </a:r>
          </a:p>
          <a:p>
            <a:pPr lvl="2"/>
            <a:r>
              <a:rPr lang="fr-FR" dirty="0" smtClean="0"/>
              <a:t>Fonction </a:t>
            </a:r>
            <a:r>
              <a:rPr lang="fr-FR" dirty="0" err="1" smtClean="0"/>
              <a:t>minValue</a:t>
            </a:r>
            <a:r>
              <a:rPr lang="fr-FR" dirty="0" smtClean="0"/>
              <a:t> </a:t>
            </a:r>
            <a:r>
              <a:rPr lang="fr-FR" dirty="0"/>
              <a:t>: </a:t>
            </a:r>
            <a:r>
              <a:rPr lang="fr-FR" i="1" dirty="0" err="1" smtClean="0"/>
              <a:t>etatdejeu</a:t>
            </a:r>
            <a:r>
              <a:rPr lang="fr-FR" i="1" dirty="0" smtClean="0">
                <a:sym typeface="Wingdings" pitchFamily="2" charset="2"/>
              </a:rPr>
              <a:t> réel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6799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fr-FR" smtClean="0"/>
              <a:t>2I013 - Projet  - S.Lamprier </a:t>
            </a:r>
            <a:endParaRPr lang="fr-FR" dirty="0" smtClean="0"/>
          </a:p>
        </p:txBody>
      </p:sp>
      <p:sp>
        <p:nvSpPr>
          <p:cNvPr id="5734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B42EEEDB-CECC-488B-91E2-2AF3DC0EB8FB}" type="slidenum">
              <a:rPr lang="fr-FR" smtClean="0"/>
              <a:pPr eaLnBrk="1" hangingPunct="1"/>
              <a:t>21</a:t>
            </a:fld>
            <a:endParaRPr lang="fr-FR" smtClean="0"/>
          </a:p>
        </p:txBody>
      </p:sp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dirty="0" err="1"/>
              <a:t>MiniMax</a:t>
            </a:r>
            <a:r>
              <a:rPr lang="fr-FR" dirty="0"/>
              <a:t> à profondeur limitée </a:t>
            </a:r>
            <a:endParaRPr lang="en-US" dirty="0" smtClean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949325" y="1981200"/>
            <a:ext cx="766127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7675" indent="-4476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89000" indent="-4397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¡"/>
              <a:defRPr sz="2800">
                <a:solidFill>
                  <a:schemeClr val="tx1"/>
                </a:solidFill>
                <a:latin typeface="+mn-lt"/>
              </a:defRPr>
            </a:lvl2pPr>
            <a:lvl3pPr marL="1293813" indent="-4032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81163" indent="-3857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¡"/>
              <a:defRPr sz="2000">
                <a:solidFill>
                  <a:schemeClr val="tx1"/>
                </a:solidFill>
                <a:latin typeface="+mn-lt"/>
              </a:defRPr>
            </a:lvl4pPr>
            <a:lvl5pPr marL="207010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2730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8450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4170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9890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fr-FR" dirty="0" err="1" smtClean="0"/>
              <a:t>MiniMax</a:t>
            </a:r>
            <a:r>
              <a:rPr lang="fr-FR" dirty="0" smtClean="0"/>
              <a:t> à profondeur limitée </a:t>
            </a:r>
          </a:p>
          <a:p>
            <a:pPr lvl="1" eaLnBrk="1" hangingPunct="1"/>
            <a:r>
              <a:rPr lang="en-US" sz="2000" u="sng" dirty="0" err="1">
                <a:solidFill>
                  <a:srgbClr val="CC0099"/>
                </a:solidFill>
              </a:rPr>
              <a:t>Complet</a:t>
            </a:r>
            <a:r>
              <a:rPr lang="en-US" sz="2000" u="sng" dirty="0">
                <a:solidFill>
                  <a:srgbClr val="CC0099"/>
                </a:solidFill>
              </a:rPr>
              <a:t>?</a:t>
            </a:r>
            <a:r>
              <a:rPr lang="en-US" sz="2000" dirty="0"/>
              <a:t> </a:t>
            </a:r>
            <a:r>
              <a:rPr lang="en-US" sz="2000" dirty="0" smtClean="0"/>
              <a:t>Non</a:t>
            </a:r>
            <a:endParaRPr lang="en-US" sz="2000" dirty="0"/>
          </a:p>
          <a:p>
            <a:pPr lvl="1" eaLnBrk="1" hangingPunct="1"/>
            <a:r>
              <a:rPr lang="en-US" sz="2000" u="sng" dirty="0">
                <a:solidFill>
                  <a:srgbClr val="CC0099"/>
                </a:solidFill>
              </a:rPr>
              <a:t>Optimal?</a:t>
            </a:r>
            <a:r>
              <a:rPr lang="en-US" sz="2000" dirty="0"/>
              <a:t> </a:t>
            </a:r>
            <a:r>
              <a:rPr lang="en-US" sz="2000" dirty="0" smtClean="0"/>
              <a:t>Non</a:t>
            </a:r>
            <a:endParaRPr lang="en-US" sz="2000" dirty="0"/>
          </a:p>
          <a:p>
            <a:pPr lvl="1" eaLnBrk="1" hangingPunct="1"/>
            <a:r>
              <a:rPr lang="en-US" sz="2000" u="sng" dirty="0" err="1">
                <a:solidFill>
                  <a:srgbClr val="CC0099"/>
                </a:solidFill>
              </a:rPr>
              <a:t>Complexité</a:t>
            </a:r>
            <a:r>
              <a:rPr lang="en-US" sz="2000" u="sng" dirty="0">
                <a:solidFill>
                  <a:srgbClr val="CC0099"/>
                </a:solidFill>
              </a:rPr>
              <a:t> en temps ?</a:t>
            </a:r>
            <a:r>
              <a:rPr lang="en-US" sz="2000" dirty="0"/>
              <a:t> </a:t>
            </a:r>
            <a:r>
              <a:rPr lang="en-US" sz="2000" dirty="0" smtClean="0"/>
              <a:t>O(</a:t>
            </a:r>
            <a:r>
              <a:rPr lang="en-US" sz="2000" dirty="0" err="1" smtClean="0"/>
              <a:t>b</a:t>
            </a:r>
            <a:r>
              <a:rPr lang="en-US" sz="2000" baseline="30000" dirty="0" err="1" smtClean="0"/>
              <a:t>l</a:t>
            </a:r>
            <a:r>
              <a:rPr lang="en-US" sz="2000" dirty="0" smtClean="0"/>
              <a:t>)</a:t>
            </a:r>
            <a:endParaRPr lang="en-US" sz="2000" dirty="0"/>
          </a:p>
          <a:p>
            <a:pPr lvl="1" eaLnBrk="1" hangingPunct="1"/>
            <a:r>
              <a:rPr lang="en-US" sz="2000" u="sng" dirty="0" err="1">
                <a:solidFill>
                  <a:srgbClr val="CC0099"/>
                </a:solidFill>
              </a:rPr>
              <a:t>Complexité</a:t>
            </a:r>
            <a:r>
              <a:rPr lang="en-US" sz="2000" u="sng" dirty="0">
                <a:solidFill>
                  <a:srgbClr val="CC0099"/>
                </a:solidFill>
              </a:rPr>
              <a:t> en </a:t>
            </a:r>
            <a:r>
              <a:rPr lang="en-US" sz="2000" u="sng" dirty="0" err="1">
                <a:solidFill>
                  <a:srgbClr val="CC0099"/>
                </a:solidFill>
              </a:rPr>
              <a:t>mémoire</a:t>
            </a:r>
            <a:r>
              <a:rPr lang="en-US" sz="2000" u="sng" dirty="0">
                <a:solidFill>
                  <a:srgbClr val="CC0099"/>
                </a:solidFill>
              </a:rPr>
              <a:t> ?</a:t>
            </a:r>
            <a:r>
              <a:rPr lang="en-US" sz="2000" dirty="0"/>
              <a:t> </a:t>
            </a:r>
            <a:r>
              <a:rPr lang="en-US" sz="2000" dirty="0" smtClean="0"/>
              <a:t>O(</a:t>
            </a:r>
            <a:r>
              <a:rPr lang="en-US" sz="2000" dirty="0" err="1" smtClean="0"/>
              <a:t>bl</a:t>
            </a:r>
            <a:r>
              <a:rPr lang="en-US" sz="2000" dirty="0" smtClean="0"/>
              <a:t>) </a:t>
            </a:r>
            <a:r>
              <a:rPr lang="en-US" sz="2000" dirty="0"/>
              <a:t>(</a:t>
            </a:r>
            <a:r>
              <a:rPr lang="en-US" sz="2000" dirty="0" err="1"/>
              <a:t>profondeur</a:t>
            </a:r>
            <a:r>
              <a:rPr lang="en-US" sz="2000" dirty="0"/>
              <a:t> </a:t>
            </a:r>
            <a:r>
              <a:rPr lang="en-US" sz="2000" dirty="0" err="1"/>
              <a:t>d’abord</a:t>
            </a:r>
            <a:r>
              <a:rPr lang="en-US" sz="2000" dirty="0"/>
              <a:t>)</a:t>
            </a:r>
          </a:p>
          <a:p>
            <a:pPr lvl="1"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  <a:buFont typeface="Wingdings"/>
              <a:buChar char="à"/>
            </a:pPr>
            <a:r>
              <a:rPr lang="en-US" dirty="0" err="1" smtClean="0"/>
              <a:t>Complexité</a:t>
            </a:r>
            <a:r>
              <a:rPr lang="en-US" dirty="0" smtClean="0"/>
              <a:t> </a:t>
            </a:r>
            <a:r>
              <a:rPr lang="en-US" dirty="0"/>
              <a:t>en temps </a:t>
            </a:r>
            <a:r>
              <a:rPr lang="en-US" dirty="0" err="1" smtClean="0"/>
              <a:t>relativement</a:t>
            </a:r>
            <a:r>
              <a:rPr lang="en-US" dirty="0" smtClean="0"/>
              <a:t> </a:t>
            </a:r>
            <a:r>
              <a:rPr lang="en-US" dirty="0" err="1" smtClean="0"/>
              <a:t>élevée</a:t>
            </a:r>
            <a:r>
              <a:rPr lang="en-US" dirty="0" smtClean="0"/>
              <a:t>… </a:t>
            </a:r>
            <a:r>
              <a:rPr lang="en-US" dirty="0" err="1" smtClean="0"/>
              <a:t>Mais</a:t>
            </a:r>
            <a:r>
              <a:rPr lang="en-US" dirty="0" smtClean="0"/>
              <a:t> on </a:t>
            </a:r>
            <a:r>
              <a:rPr lang="en-US" dirty="0" err="1" smtClean="0"/>
              <a:t>peut</a:t>
            </a:r>
            <a:r>
              <a:rPr lang="en-US" dirty="0" smtClean="0"/>
              <a:t> </a:t>
            </a:r>
            <a:r>
              <a:rPr lang="en-US" dirty="0" err="1" smtClean="0"/>
              <a:t>éviter</a:t>
            </a:r>
            <a:r>
              <a:rPr lang="en-US" dirty="0" smtClean="0"/>
              <a:t> </a:t>
            </a:r>
            <a:r>
              <a:rPr lang="en-US" dirty="0" err="1" smtClean="0"/>
              <a:t>d’explorer</a:t>
            </a:r>
            <a:r>
              <a:rPr lang="en-US" dirty="0" smtClean="0"/>
              <a:t> </a:t>
            </a:r>
            <a:r>
              <a:rPr lang="en-US" dirty="0" err="1" smtClean="0"/>
              <a:t>certaines</a:t>
            </a:r>
            <a:r>
              <a:rPr lang="en-US" dirty="0" smtClean="0"/>
              <a:t> branches !!</a:t>
            </a:r>
          </a:p>
        </p:txBody>
      </p:sp>
    </p:spTree>
    <p:extLst>
      <p:ext uri="{BB962C8B-B14F-4D97-AF65-F5344CB8AC3E}">
        <p14:creationId xmlns:p14="http://schemas.microsoft.com/office/powerpoint/2010/main" val="161743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fr-FR" smtClean="0"/>
              <a:t>2I013 - Projet  - S.Lamprier </a:t>
            </a:r>
            <a:endParaRPr lang="fr-FR" dirty="0" smtClean="0"/>
          </a:p>
        </p:txBody>
      </p:sp>
      <p:sp>
        <p:nvSpPr>
          <p:cNvPr id="5734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B42EEEDB-CECC-488B-91E2-2AF3DC0EB8FB}" type="slidenum">
              <a:rPr lang="fr-FR" smtClean="0"/>
              <a:pPr eaLnBrk="1" hangingPunct="1"/>
              <a:t>22</a:t>
            </a:fld>
            <a:endParaRPr lang="fr-FR" smtClean="0"/>
          </a:p>
        </p:txBody>
      </p:sp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/>
              <a:t>Elagage</a:t>
            </a:r>
            <a:r>
              <a:rPr lang="en-US" dirty="0"/>
              <a:t> </a:t>
            </a:r>
            <a:r>
              <a:rPr lang="en-US" dirty="0" smtClean="0"/>
              <a:t>α-β</a:t>
            </a:r>
            <a:r>
              <a:rPr lang="fr-FR" dirty="0" smtClean="0"/>
              <a:t> </a:t>
            </a:r>
            <a:endParaRPr lang="en-US" dirty="0" smtClean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949325" y="1981200"/>
            <a:ext cx="766127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7675" indent="-4476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89000" indent="-4397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¡"/>
              <a:defRPr sz="2800">
                <a:solidFill>
                  <a:schemeClr val="tx1"/>
                </a:solidFill>
                <a:latin typeface="+mn-lt"/>
              </a:defRPr>
            </a:lvl2pPr>
            <a:lvl3pPr marL="1293813" indent="-4032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81163" indent="-3857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¡"/>
              <a:defRPr sz="2000">
                <a:solidFill>
                  <a:schemeClr val="tx1"/>
                </a:solidFill>
                <a:latin typeface="+mn-lt"/>
              </a:defRPr>
            </a:lvl4pPr>
            <a:lvl5pPr marL="207010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2730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8450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4170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9890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fr-FR" dirty="0" smtClean="0"/>
              <a:t>Idée : certaines branches de l’arbre de recherche sont inutiles. 2 cas :</a:t>
            </a:r>
          </a:p>
          <a:p>
            <a:pPr lvl="1"/>
            <a:r>
              <a:rPr lang="fr-FR" sz="2400" dirty="0" smtClean="0"/>
              <a:t>Le score qu’elles retourneront sera forcément &lt; à un max déjà trouvé</a:t>
            </a:r>
            <a:endParaRPr lang="en-US" sz="2400" dirty="0" smtClean="0"/>
          </a:p>
          <a:p>
            <a:pPr lvl="1"/>
            <a:r>
              <a:rPr lang="fr-FR" sz="2400" dirty="0"/>
              <a:t>Le score qu’elles retourneront sera forcément </a:t>
            </a:r>
            <a:r>
              <a:rPr lang="fr-FR" sz="2400" dirty="0" smtClean="0"/>
              <a:t>&gt; </a:t>
            </a:r>
            <a:r>
              <a:rPr lang="fr-FR" sz="2400" dirty="0"/>
              <a:t>à un </a:t>
            </a:r>
            <a:r>
              <a:rPr lang="fr-FR" sz="2400" dirty="0" smtClean="0"/>
              <a:t>min </a:t>
            </a:r>
            <a:r>
              <a:rPr lang="fr-FR" sz="2400" dirty="0"/>
              <a:t>déjà trouvé</a:t>
            </a:r>
          </a:p>
          <a:p>
            <a:r>
              <a:rPr lang="en-US" dirty="0" err="1" smtClean="0"/>
              <a:t>Forme</a:t>
            </a:r>
            <a:r>
              <a:rPr lang="en-US" dirty="0" smtClean="0"/>
              <a:t> de </a:t>
            </a:r>
            <a:r>
              <a:rPr lang="en-US" dirty="0" err="1" smtClean="0"/>
              <a:t>raisonnement</a:t>
            </a:r>
            <a:r>
              <a:rPr lang="en-US" dirty="0" smtClean="0"/>
              <a:t> </a:t>
            </a:r>
            <a:r>
              <a:rPr lang="en-US" dirty="0" err="1" smtClean="0"/>
              <a:t>sur</a:t>
            </a:r>
            <a:r>
              <a:rPr lang="en-US" dirty="0" smtClean="0"/>
              <a:t> </a:t>
            </a:r>
            <a:r>
              <a:rPr lang="en-US" dirty="0"/>
              <a:t>la pertinence de </a:t>
            </a:r>
            <a:r>
              <a:rPr lang="en-US" dirty="0" err="1"/>
              <a:t>certains</a:t>
            </a:r>
            <a:r>
              <a:rPr lang="en-US" dirty="0"/>
              <a:t> </a:t>
            </a:r>
            <a:r>
              <a:rPr lang="en-US" dirty="0" err="1"/>
              <a:t>calculs</a:t>
            </a:r>
            <a:r>
              <a:rPr lang="en-US" dirty="0"/>
              <a:t> (</a:t>
            </a:r>
            <a:r>
              <a:rPr lang="en-US" dirty="0" err="1"/>
              <a:t>sorte</a:t>
            </a:r>
            <a:r>
              <a:rPr lang="en-US" dirty="0"/>
              <a:t> de </a:t>
            </a:r>
            <a:r>
              <a:rPr lang="en-US" dirty="0" smtClean="0">
                <a:solidFill>
                  <a:srgbClr val="FF0000"/>
                </a:solidFill>
              </a:rPr>
              <a:t>meta-</a:t>
            </a:r>
            <a:r>
              <a:rPr lang="en-US" dirty="0" err="1" smtClean="0">
                <a:solidFill>
                  <a:srgbClr val="FF0000"/>
                </a:solidFill>
              </a:rPr>
              <a:t>raisonnement</a:t>
            </a:r>
            <a:r>
              <a:rPr lang="en-US" dirty="0"/>
              <a:t>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67079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Espace réservé du pied de page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fr-FR" smtClean="0"/>
              <a:t>2I013 - Projet  - S.Lamprier </a:t>
            </a:r>
            <a:endParaRPr lang="fr-FR" dirty="0" smtClean="0"/>
          </a:p>
        </p:txBody>
      </p:sp>
      <p:sp>
        <p:nvSpPr>
          <p:cNvPr id="63491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948CB2B6-23B0-4C3A-ADA3-C8A0F50760CB}" type="slidenum">
              <a:rPr lang="fr-FR" smtClean="0"/>
              <a:pPr eaLnBrk="1" hangingPunct="1"/>
              <a:t>23</a:t>
            </a:fld>
            <a:endParaRPr lang="fr-FR" smtClean="0"/>
          </a:p>
        </p:txBody>
      </p:sp>
      <p:sp>
        <p:nvSpPr>
          <p:cNvPr id="634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Pourquoi α-β?</a:t>
            </a:r>
          </a:p>
        </p:txBody>
      </p:sp>
      <p:sp>
        <p:nvSpPr>
          <p:cNvPr id="6349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49325" y="1981200"/>
            <a:ext cx="37592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smtClean="0"/>
              <a:t>α est la valeur du meilleur (i.e., + grande valeur) coup trouvé jusqu’ici le long du chemin jusqu’à </a:t>
            </a:r>
            <a:r>
              <a:rPr lang="en-US" sz="2000" i="1" smtClean="0"/>
              <a:t>max</a:t>
            </a:r>
            <a:endParaRPr lang="en-US" sz="2000" smtClean="0"/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Si </a:t>
            </a:r>
            <a:r>
              <a:rPr lang="en-US" sz="2000" i="1" smtClean="0"/>
              <a:t>v</a:t>
            </a:r>
            <a:r>
              <a:rPr lang="en-US" sz="2000" smtClean="0"/>
              <a:t> est moins bon que α, </a:t>
            </a:r>
            <a:r>
              <a:rPr lang="en-US" sz="2000" i="1" smtClean="0"/>
              <a:t>max</a:t>
            </a:r>
            <a:r>
              <a:rPr lang="en-US" sz="2000" smtClean="0"/>
              <a:t> l’évitera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smtClean="0">
                <a:cs typeface="Arial" pitchFamily="34" charset="0"/>
                <a:sym typeface="Wingdings" pitchFamily="2" charset="2"/>
              </a:rPr>
              <a:t></a:t>
            </a:r>
            <a:r>
              <a:rPr lang="en-US" sz="1800" smtClean="0"/>
              <a:t> élimine la branche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β est défini de façon silmilaire pour le </a:t>
            </a:r>
            <a:r>
              <a:rPr lang="en-US" sz="2000" i="1" smtClean="0"/>
              <a:t>min</a:t>
            </a:r>
            <a:endParaRPr lang="en-US" sz="2000" smtClean="0"/>
          </a:p>
        </p:txBody>
      </p:sp>
      <p:sp>
        <p:nvSpPr>
          <p:cNvPr id="6349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851400" y="1981200"/>
            <a:ext cx="3759200" cy="4114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US" smtClean="0"/>
          </a:p>
        </p:txBody>
      </p:sp>
      <p:pic>
        <p:nvPicPr>
          <p:cNvPr id="63495" name="Picture 5" descr="alpha-beta-genera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0813" y="1981200"/>
            <a:ext cx="3227387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724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fr-FR" smtClean="0"/>
              <a:t>2I013 - Projet  - S.Lamprier </a:t>
            </a:r>
            <a:endParaRPr lang="fr-FR" dirty="0" smtClean="0"/>
          </a:p>
        </p:txBody>
      </p:sp>
      <p:sp>
        <p:nvSpPr>
          <p:cNvPr id="5734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B42EEEDB-CECC-488B-91E2-2AF3DC0EB8FB}" type="slidenum">
              <a:rPr lang="fr-FR" smtClean="0"/>
              <a:pPr eaLnBrk="1" hangingPunct="1"/>
              <a:t>24</a:t>
            </a:fld>
            <a:endParaRPr lang="fr-FR" smtClean="0"/>
          </a:p>
        </p:txBody>
      </p:sp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Elagage α-β : exemple</a:t>
            </a:r>
          </a:p>
        </p:txBody>
      </p:sp>
      <p:pic>
        <p:nvPicPr>
          <p:cNvPr id="57349" name="Picture 3" descr="alpha-beta-progress1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8229600" cy="3767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258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fr-FR" smtClean="0"/>
              <a:t>2I013 - Projet  - S.Lamprier </a:t>
            </a:r>
            <a:endParaRPr lang="fr-FR" dirty="0" smtClean="0"/>
          </a:p>
        </p:txBody>
      </p:sp>
      <p:sp>
        <p:nvSpPr>
          <p:cNvPr id="58371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84D93887-D437-4A61-A9C1-696242FBB709}" type="slidenum">
              <a:rPr lang="fr-FR" smtClean="0"/>
              <a:pPr eaLnBrk="1" hangingPunct="1"/>
              <a:t>25</a:t>
            </a:fld>
            <a:endParaRPr lang="fr-FR" smtClean="0"/>
          </a:p>
        </p:txBody>
      </p:sp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Elagage α-β : exemple</a:t>
            </a:r>
          </a:p>
        </p:txBody>
      </p:sp>
      <p:pic>
        <p:nvPicPr>
          <p:cNvPr id="58373" name="Picture 3" descr="alpha-beta-progress2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8229600" cy="3767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041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fr-FR" smtClean="0"/>
              <a:t>2I013 - Projet  - S.Lamprier </a:t>
            </a:r>
            <a:endParaRPr lang="fr-FR" dirty="0" smtClean="0"/>
          </a:p>
        </p:txBody>
      </p:sp>
      <p:sp>
        <p:nvSpPr>
          <p:cNvPr id="5939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2815FC2A-717A-48B5-B3C0-56AC248F2B4A}" type="slidenum">
              <a:rPr lang="fr-FR" smtClean="0"/>
              <a:pPr eaLnBrk="1" hangingPunct="1"/>
              <a:t>26</a:t>
            </a:fld>
            <a:endParaRPr lang="fr-FR" smtClean="0"/>
          </a:p>
        </p:txBody>
      </p:sp>
      <p:sp>
        <p:nvSpPr>
          <p:cNvPr id="593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Elagage α-β : exemple</a:t>
            </a:r>
          </a:p>
        </p:txBody>
      </p:sp>
      <p:pic>
        <p:nvPicPr>
          <p:cNvPr id="59397" name="Picture 3" descr="alpha-beta-progress3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8229600" cy="3767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788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fr-FR" smtClean="0"/>
              <a:t>2I013 - Projet  - S.Lamprier </a:t>
            </a:r>
            <a:endParaRPr lang="fr-FR" dirty="0" smtClean="0"/>
          </a:p>
        </p:txBody>
      </p:sp>
      <p:sp>
        <p:nvSpPr>
          <p:cNvPr id="60419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6B13FE43-0082-4755-8060-DAB4FF14909B}" type="slidenum">
              <a:rPr lang="fr-FR" smtClean="0"/>
              <a:pPr eaLnBrk="1" hangingPunct="1"/>
              <a:t>27</a:t>
            </a:fld>
            <a:endParaRPr lang="fr-FR" smtClean="0"/>
          </a:p>
        </p:txBody>
      </p:sp>
      <p:sp>
        <p:nvSpPr>
          <p:cNvPr id="604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Elagage α-β : exemple</a:t>
            </a:r>
          </a:p>
        </p:txBody>
      </p:sp>
      <p:pic>
        <p:nvPicPr>
          <p:cNvPr id="60421" name="Picture 3" descr="alpha-beta-progress4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8229600" cy="376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414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fr-FR" smtClean="0"/>
              <a:t>2I013 - Projet  - S.Lamprier </a:t>
            </a:r>
            <a:endParaRPr lang="fr-FR" dirty="0" smtClean="0"/>
          </a:p>
        </p:txBody>
      </p:sp>
      <p:sp>
        <p:nvSpPr>
          <p:cNvPr id="61443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84EDF1D9-FD05-4DF9-892E-EACD6A0F67F2}" type="slidenum">
              <a:rPr lang="fr-FR" smtClean="0"/>
              <a:pPr eaLnBrk="1" hangingPunct="1"/>
              <a:t>28</a:t>
            </a:fld>
            <a:endParaRPr lang="fr-FR" smtClean="0"/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Elagage α-β : exemple</a:t>
            </a:r>
          </a:p>
        </p:txBody>
      </p:sp>
      <p:pic>
        <p:nvPicPr>
          <p:cNvPr id="61445" name="Picture 3" descr="alpha-beta-progress5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4000"/>
            <a:ext cx="8229600" cy="377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379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fr-FR" smtClean="0"/>
              <a:t>2I013 - Projet  - S.Lamprier </a:t>
            </a:r>
            <a:endParaRPr lang="fr-FR" dirty="0" smtClean="0"/>
          </a:p>
        </p:txBody>
      </p:sp>
      <p:sp>
        <p:nvSpPr>
          <p:cNvPr id="6246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6A6BC2AD-0335-457C-BF20-0D6F383AC0C6}" type="slidenum">
              <a:rPr lang="fr-FR" smtClean="0"/>
              <a:pPr eaLnBrk="1" hangingPunct="1"/>
              <a:t>29</a:t>
            </a:fld>
            <a:endParaRPr lang="fr-FR" smtClean="0"/>
          </a:p>
        </p:txBody>
      </p:sp>
      <p:sp>
        <p:nvSpPr>
          <p:cNvPr id="624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Propriétés de α-β</a:t>
            </a:r>
          </a:p>
        </p:txBody>
      </p:sp>
      <p:sp>
        <p:nvSpPr>
          <p:cNvPr id="624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err="1" smtClean="0"/>
              <a:t>L’élagage</a:t>
            </a:r>
            <a:r>
              <a:rPr lang="en-US" sz="2400" dirty="0" smtClean="0"/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n’affecte</a:t>
            </a:r>
            <a:r>
              <a:rPr lang="en-US" sz="2400" dirty="0" smtClean="0">
                <a:solidFill>
                  <a:srgbClr val="FF0000"/>
                </a:solidFill>
              </a:rPr>
              <a:t> pas </a:t>
            </a:r>
            <a:r>
              <a:rPr lang="en-US" sz="2400" dirty="0" smtClean="0"/>
              <a:t>le </a:t>
            </a:r>
            <a:r>
              <a:rPr lang="en-US" sz="2400" dirty="0" err="1" smtClean="0"/>
              <a:t>résultat</a:t>
            </a:r>
            <a:r>
              <a:rPr lang="en-US" sz="2400" dirty="0" smtClean="0"/>
              <a:t> final</a:t>
            </a:r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Un bon </a:t>
            </a:r>
            <a:r>
              <a:rPr lang="en-US" sz="2400" dirty="0" err="1" smtClean="0"/>
              <a:t>ordonnancement</a:t>
            </a:r>
            <a:r>
              <a:rPr lang="en-US" sz="2400" dirty="0" smtClean="0"/>
              <a:t> des coups </a:t>
            </a:r>
            <a:r>
              <a:rPr lang="en-US" sz="2400" dirty="0" err="1" smtClean="0"/>
              <a:t>améliore</a:t>
            </a:r>
            <a:r>
              <a:rPr lang="en-US" sz="2400" dirty="0" smtClean="0"/>
              <a:t> </a:t>
            </a:r>
            <a:r>
              <a:rPr lang="en-US" sz="2400" dirty="0" err="1" smtClean="0"/>
              <a:t>l’efficacité</a:t>
            </a:r>
            <a:r>
              <a:rPr lang="en-US" sz="2400" dirty="0" smtClean="0"/>
              <a:t> de </a:t>
            </a:r>
            <a:r>
              <a:rPr lang="en-US" sz="2400" dirty="0" err="1" smtClean="0"/>
              <a:t>l’élagage</a:t>
            </a: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Avec “un tri parfait," </a:t>
            </a:r>
            <a:r>
              <a:rPr lang="en-US" sz="2400" dirty="0" err="1" smtClean="0"/>
              <a:t>compléxité</a:t>
            </a:r>
            <a:r>
              <a:rPr lang="en-US" sz="2400" dirty="0" smtClean="0"/>
              <a:t> en temps = O(</a:t>
            </a:r>
            <a:r>
              <a:rPr lang="en-US" sz="2400" dirty="0" err="1" smtClean="0"/>
              <a:t>b</a:t>
            </a:r>
            <a:r>
              <a:rPr lang="en-US" sz="2400" baseline="30000" dirty="0" err="1" smtClean="0"/>
              <a:t>m</a:t>
            </a:r>
            <a:r>
              <a:rPr lang="en-US" sz="2400" baseline="30000" dirty="0" smtClean="0"/>
              <a:t>/2</a:t>
            </a:r>
            <a:r>
              <a:rPr lang="en-US" sz="2400" dirty="0" smtClean="0"/>
              <a:t>)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smtClean="0">
                <a:cs typeface="Arial" pitchFamily="34" charset="0"/>
                <a:sym typeface="Wingdings" pitchFamily="2" charset="2"/>
              </a:rPr>
              <a:t></a:t>
            </a:r>
            <a:r>
              <a:rPr lang="en-US" sz="2000" dirty="0" smtClean="0"/>
              <a:t> </a:t>
            </a:r>
            <a:r>
              <a:rPr lang="en-US" sz="2000" dirty="0" err="1" smtClean="0"/>
              <a:t>permet</a:t>
            </a:r>
            <a:r>
              <a:rPr lang="en-US" sz="2000" dirty="0" smtClean="0"/>
              <a:t> de </a:t>
            </a:r>
            <a:r>
              <a:rPr lang="en-US" sz="2000" dirty="0" err="1" smtClean="0">
                <a:solidFill>
                  <a:srgbClr val="FF0000"/>
                </a:solidFill>
              </a:rPr>
              <a:t>doubler</a:t>
            </a:r>
            <a:r>
              <a:rPr lang="en-US" sz="2000" dirty="0" smtClean="0"/>
              <a:t> la </a:t>
            </a:r>
            <a:r>
              <a:rPr lang="en-US" sz="2000" dirty="0" err="1" smtClean="0"/>
              <a:t>profondeur</a:t>
            </a:r>
            <a:r>
              <a:rPr lang="en-US" sz="2000" dirty="0" smtClean="0"/>
              <a:t> de </a:t>
            </a:r>
            <a:r>
              <a:rPr lang="en-US" sz="2000" dirty="0" err="1" smtClean="0"/>
              <a:t>recherche</a:t>
            </a:r>
            <a:endParaRPr lang="en-US" sz="2000" dirty="0" smtClean="0"/>
          </a:p>
          <a:p>
            <a:pPr lvl="4" eaLnBrk="1" hangingPunct="1">
              <a:lnSpc>
                <a:spcPct val="90000"/>
              </a:lnSpc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216513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fr-FR" smtClean="0"/>
              <a:t>2I013 - Projet  - S.Lamprier </a:t>
            </a:r>
            <a:endParaRPr lang="fr-FR" dirty="0" smtClean="0"/>
          </a:p>
        </p:txBody>
      </p:sp>
      <p:sp>
        <p:nvSpPr>
          <p:cNvPr id="53251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54A3A7AC-C9DE-4CBA-806D-8B327654D18E}" type="slidenum">
              <a:rPr lang="fr-FR" smtClean="0"/>
              <a:pPr eaLnBrk="1" hangingPunct="1"/>
              <a:t>3</a:t>
            </a:fld>
            <a:endParaRPr lang="fr-FR" smtClean="0"/>
          </a:p>
        </p:txBody>
      </p:sp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Arbre de jeu (2 joueurs, déterministe, tours)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676400"/>
            <a:ext cx="6667500" cy="441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490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fr-FR" smtClean="0"/>
              <a:t>2I013 - Projet  - S.Lamprier </a:t>
            </a:r>
          </a:p>
        </p:txBody>
      </p:sp>
      <p:sp>
        <p:nvSpPr>
          <p:cNvPr id="6451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EE4A9FF3-2CA8-460E-9E85-CA98726268E8}" type="slidenum">
              <a:rPr lang="fr-FR" smtClean="0"/>
              <a:pPr eaLnBrk="1" hangingPunct="1"/>
              <a:t>30</a:t>
            </a:fld>
            <a:endParaRPr lang="fr-FR" smtClean="0"/>
          </a:p>
        </p:txBody>
      </p:sp>
      <p:sp>
        <p:nvSpPr>
          <p:cNvPr id="645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L’algorithme α-β</a:t>
            </a:r>
          </a:p>
        </p:txBody>
      </p:sp>
      <p:pic>
        <p:nvPicPr>
          <p:cNvPr id="6451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06" t="25000" r="15625" b="15625"/>
          <a:stretch>
            <a:fillRect/>
          </a:stretch>
        </p:blipFill>
        <p:spPr bwMode="auto">
          <a:xfrm>
            <a:off x="762000" y="1484313"/>
            <a:ext cx="7620000" cy="499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611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fr-FR" smtClean="0"/>
              <a:t>2I013 - Projet  - S.Lamprier </a:t>
            </a:r>
            <a:endParaRPr lang="fr-FR" dirty="0" smtClean="0"/>
          </a:p>
        </p:txBody>
      </p:sp>
      <p:sp>
        <p:nvSpPr>
          <p:cNvPr id="65539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3E90D9A3-2D26-42A2-8E25-D4B4CBA1C086}" type="slidenum">
              <a:rPr lang="fr-FR" smtClean="0"/>
              <a:pPr eaLnBrk="1" hangingPunct="1"/>
              <a:t>31</a:t>
            </a:fld>
            <a:endParaRPr lang="fr-FR" smtClean="0"/>
          </a:p>
        </p:txBody>
      </p:sp>
      <p:sp>
        <p:nvSpPr>
          <p:cNvPr id="655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L’ algorithme α-β</a:t>
            </a:r>
          </a:p>
        </p:txBody>
      </p:sp>
      <p:pic>
        <p:nvPicPr>
          <p:cNvPr id="6554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25" t="25000" r="15625" b="33333"/>
          <a:stretch>
            <a:fillRect/>
          </a:stretch>
        </p:blipFill>
        <p:spPr bwMode="auto">
          <a:xfrm>
            <a:off x="685800" y="1524000"/>
            <a:ext cx="7772400" cy="3532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387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fr-FR" dirty="0" smtClean="0"/>
              <a:t>2I013 - Projet  - </a:t>
            </a:r>
            <a:r>
              <a:rPr lang="fr-FR" dirty="0" err="1" smtClean="0"/>
              <a:t>S.Lamprier</a:t>
            </a:r>
            <a:endParaRPr lang="fr-FR" dirty="0"/>
          </a:p>
          <a:p>
            <a:pPr eaLnBrk="1" hangingPunct="1"/>
            <a:endParaRPr lang="fr-FR" dirty="0" smtClean="0"/>
          </a:p>
        </p:txBody>
      </p:sp>
      <p:sp>
        <p:nvSpPr>
          <p:cNvPr id="65539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3E90D9A3-2D26-42A2-8E25-D4B4CBA1C086}" type="slidenum">
              <a:rPr lang="fr-FR" smtClean="0"/>
              <a:pPr eaLnBrk="1" hangingPunct="1"/>
              <a:t>32</a:t>
            </a:fld>
            <a:endParaRPr lang="fr-FR" smtClean="0"/>
          </a:p>
        </p:txBody>
      </p:sp>
      <p:sp>
        <p:nvSpPr>
          <p:cNvPr id="655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L’ algorithme α-β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048000"/>
            <a:ext cx="6599237" cy="244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949325" y="1981200"/>
            <a:ext cx="766127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7675" indent="-4476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89000" indent="-4397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¡"/>
              <a:defRPr sz="2800">
                <a:solidFill>
                  <a:schemeClr val="tx1"/>
                </a:solidFill>
                <a:latin typeface="+mn-lt"/>
              </a:defRPr>
            </a:lvl2pPr>
            <a:lvl3pPr marL="1293813" indent="-4032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81163" indent="-3857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¡"/>
              <a:defRPr sz="2000">
                <a:solidFill>
                  <a:schemeClr val="tx1"/>
                </a:solidFill>
                <a:latin typeface="+mn-lt"/>
              </a:defRPr>
            </a:lvl4pPr>
            <a:lvl5pPr marL="207010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2730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8450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4170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9890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dirty="0" err="1" smtClean="0"/>
              <a:t>Combien</a:t>
            </a:r>
            <a:r>
              <a:rPr lang="en-US" dirty="0" smtClean="0"/>
              <a:t> de </a:t>
            </a:r>
            <a:r>
              <a:rPr lang="en-US" dirty="0" err="1" smtClean="0"/>
              <a:t>noeuds</a:t>
            </a:r>
            <a:r>
              <a:rPr lang="en-US" dirty="0" smtClean="0"/>
              <a:t> </a:t>
            </a:r>
            <a:r>
              <a:rPr lang="en-US" dirty="0" err="1" smtClean="0"/>
              <a:t>évalués</a:t>
            </a:r>
            <a:r>
              <a:rPr lang="en-US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950226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fr-FR" smtClean="0"/>
              <a:t>2I013 - Projet  - S.Lamprier </a:t>
            </a:r>
            <a:endParaRPr lang="fr-FR" dirty="0" smtClean="0"/>
          </a:p>
        </p:txBody>
      </p:sp>
      <p:sp>
        <p:nvSpPr>
          <p:cNvPr id="6963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835039AB-9159-4167-8274-85007B090BC9}" type="slidenum">
              <a:rPr lang="fr-FR" smtClean="0"/>
              <a:pPr eaLnBrk="1" hangingPunct="1"/>
              <a:t>33</a:t>
            </a:fld>
            <a:endParaRPr lang="fr-FR" smtClean="0"/>
          </a:p>
        </p:txBody>
      </p:sp>
      <p:sp>
        <p:nvSpPr>
          <p:cNvPr id="696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Jeux déterministes en pratique</a:t>
            </a:r>
          </a:p>
        </p:txBody>
      </p:sp>
      <p:sp>
        <p:nvSpPr>
          <p:cNvPr id="696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Dames: Chinook a </a:t>
            </a:r>
            <a:r>
              <a:rPr lang="en-US" sz="2000" dirty="0" err="1" smtClean="0"/>
              <a:t>gagné</a:t>
            </a:r>
            <a:r>
              <a:rPr lang="en-US" sz="2000" dirty="0" smtClean="0"/>
              <a:t> le </a:t>
            </a:r>
            <a:r>
              <a:rPr lang="en-US" sz="2000" dirty="0" err="1" smtClean="0"/>
              <a:t>championnat</a:t>
            </a:r>
            <a:r>
              <a:rPr lang="en-US" sz="2000" dirty="0" smtClean="0"/>
              <a:t> du monde </a:t>
            </a:r>
            <a:r>
              <a:rPr lang="en-US" sz="2000" dirty="0" err="1" smtClean="0"/>
              <a:t>en</a:t>
            </a:r>
            <a:r>
              <a:rPr lang="en-US" sz="2000" dirty="0" smtClean="0"/>
              <a:t> 1994. </a:t>
            </a:r>
            <a:r>
              <a:rPr lang="en-US" sz="2000" dirty="0" err="1" smtClean="0"/>
              <a:t>utilise</a:t>
            </a:r>
            <a:r>
              <a:rPr lang="en-US" sz="2000" dirty="0" smtClean="0"/>
              <a:t> </a:t>
            </a:r>
            <a:r>
              <a:rPr lang="en-US" sz="2000" dirty="0" err="1" smtClean="0"/>
              <a:t>une</a:t>
            </a:r>
            <a:r>
              <a:rPr lang="en-US" sz="2000" dirty="0" smtClean="0"/>
              <a:t> base des coups </a:t>
            </a:r>
            <a:r>
              <a:rPr lang="en-US" sz="2000" dirty="0" err="1" smtClean="0"/>
              <a:t>idéaux</a:t>
            </a:r>
            <a:r>
              <a:rPr lang="en-US" sz="2000" dirty="0" smtClean="0"/>
              <a:t> pour </a:t>
            </a:r>
            <a:r>
              <a:rPr lang="en-US" sz="2000" dirty="0" err="1" smtClean="0"/>
              <a:t>toutes</a:t>
            </a:r>
            <a:r>
              <a:rPr lang="en-US" sz="2000" dirty="0" smtClean="0"/>
              <a:t> les positions avec </a:t>
            </a:r>
            <a:r>
              <a:rPr lang="en-US" sz="2000" dirty="0" err="1" smtClean="0"/>
              <a:t>moins</a:t>
            </a:r>
            <a:r>
              <a:rPr lang="en-US" sz="2000" dirty="0" smtClean="0"/>
              <a:t> de 8 </a:t>
            </a:r>
            <a:r>
              <a:rPr lang="en-US" sz="2000" dirty="0" err="1" smtClean="0"/>
              <a:t>pièces</a:t>
            </a:r>
            <a:r>
              <a:rPr lang="en-US" sz="2000" dirty="0" smtClean="0"/>
              <a:t>, 444 milliards de positions.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</a:pPr>
            <a:r>
              <a:rPr lang="en-US" sz="2000" dirty="0" err="1" smtClean="0"/>
              <a:t>Echecs</a:t>
            </a:r>
            <a:r>
              <a:rPr lang="en-US" sz="2000" dirty="0" smtClean="0"/>
              <a:t>: Deep Blue a </a:t>
            </a:r>
            <a:r>
              <a:rPr lang="en-US" sz="2000" dirty="0" err="1" smtClean="0"/>
              <a:t>battu</a:t>
            </a:r>
            <a:r>
              <a:rPr lang="en-US" sz="2000" dirty="0" smtClean="0"/>
              <a:t> Garry Kasparov </a:t>
            </a:r>
            <a:r>
              <a:rPr lang="en-US" sz="2000" dirty="0" err="1" smtClean="0"/>
              <a:t>en</a:t>
            </a:r>
            <a:r>
              <a:rPr lang="en-US" sz="2000" dirty="0" smtClean="0"/>
              <a:t> 1997. Deep Blue </a:t>
            </a:r>
            <a:r>
              <a:rPr lang="en-US" sz="2000" dirty="0" err="1" smtClean="0"/>
              <a:t>évalue</a:t>
            </a:r>
            <a:r>
              <a:rPr lang="en-US" sz="2000" dirty="0" smtClean="0"/>
              <a:t> 200 million positions par </a:t>
            </a:r>
            <a:r>
              <a:rPr lang="en-US" sz="2000" dirty="0" err="1" smtClean="0"/>
              <a:t>seconde</a:t>
            </a:r>
            <a:r>
              <a:rPr lang="en-US" sz="2000" dirty="0" smtClean="0"/>
              <a:t>, et </a:t>
            </a:r>
            <a:r>
              <a:rPr lang="en-US" sz="2000" dirty="0" err="1" smtClean="0"/>
              <a:t>utilise</a:t>
            </a:r>
            <a:r>
              <a:rPr lang="en-US" sz="2000" dirty="0" smtClean="0"/>
              <a:t> des </a:t>
            </a:r>
            <a:r>
              <a:rPr lang="en-US" sz="2000" dirty="0" err="1" smtClean="0"/>
              <a:t>stratégies</a:t>
            </a:r>
            <a:r>
              <a:rPr lang="en-US" sz="2000" dirty="0" smtClean="0"/>
              <a:t> </a:t>
            </a:r>
            <a:r>
              <a:rPr lang="en-US" sz="2000" dirty="0" err="1" smtClean="0"/>
              <a:t>explorant</a:t>
            </a:r>
            <a:r>
              <a:rPr lang="en-US" sz="2000" dirty="0" smtClean="0"/>
              <a:t> </a:t>
            </a:r>
            <a:r>
              <a:rPr lang="en-US" sz="2000" dirty="0" err="1" smtClean="0"/>
              <a:t>jusqu’à</a:t>
            </a:r>
            <a:r>
              <a:rPr lang="en-US" sz="2000" dirty="0" smtClean="0"/>
              <a:t> 40 coups.</a:t>
            </a:r>
          </a:p>
          <a:p>
            <a:pPr lvl="4" eaLnBrk="1" hangingPunct="1">
              <a:lnSpc>
                <a:spcPct val="80000"/>
              </a:lnSpc>
            </a:pPr>
            <a:endParaRPr lang="en-US" sz="1400" dirty="0" smtClean="0"/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Othello: Les champions </a:t>
            </a:r>
            <a:r>
              <a:rPr lang="en-US" sz="2000" dirty="0" err="1" smtClean="0"/>
              <a:t>humains</a:t>
            </a:r>
            <a:r>
              <a:rPr lang="en-US" sz="2000" dirty="0" smtClean="0"/>
              <a:t> ne </a:t>
            </a:r>
            <a:r>
              <a:rPr lang="en-US" sz="2000" dirty="0" err="1" smtClean="0"/>
              <a:t>jouent</a:t>
            </a:r>
            <a:r>
              <a:rPr lang="en-US" sz="2000" dirty="0" smtClean="0"/>
              <a:t> pas </a:t>
            </a:r>
            <a:r>
              <a:rPr lang="en-US" sz="2000" dirty="0" err="1" smtClean="0"/>
              <a:t>contre</a:t>
            </a:r>
            <a:r>
              <a:rPr lang="en-US" sz="2000" dirty="0" smtClean="0"/>
              <a:t> les </a:t>
            </a:r>
            <a:r>
              <a:rPr lang="en-US" sz="2000" dirty="0" err="1" smtClean="0"/>
              <a:t>ordinateurs</a:t>
            </a:r>
            <a:r>
              <a:rPr lang="en-US" sz="2000" dirty="0" smtClean="0"/>
              <a:t>, trop </a:t>
            </a:r>
            <a:r>
              <a:rPr lang="en-US" sz="2000" dirty="0" err="1" smtClean="0"/>
              <a:t>bons</a:t>
            </a:r>
            <a:r>
              <a:rPr lang="en-US" sz="2000" dirty="0" smtClean="0"/>
              <a:t>.</a:t>
            </a:r>
          </a:p>
          <a:p>
            <a:pPr lvl="4" eaLnBrk="1" hangingPunct="1">
              <a:lnSpc>
                <a:spcPct val="80000"/>
              </a:lnSpc>
            </a:pPr>
            <a:endParaRPr lang="en-US" sz="1400" dirty="0" smtClean="0"/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Go: Les champions </a:t>
            </a:r>
            <a:r>
              <a:rPr lang="en-US" sz="2000" dirty="0" err="1" smtClean="0"/>
              <a:t>humains</a:t>
            </a:r>
            <a:r>
              <a:rPr lang="en-US" sz="2000" dirty="0" smtClean="0"/>
              <a:t> ne </a:t>
            </a:r>
            <a:r>
              <a:rPr lang="en-US" sz="2000" dirty="0" err="1" smtClean="0"/>
              <a:t>jouent</a:t>
            </a:r>
            <a:r>
              <a:rPr lang="en-US" sz="2000" dirty="0" smtClean="0"/>
              <a:t> pas </a:t>
            </a:r>
            <a:r>
              <a:rPr lang="en-US" sz="2000" dirty="0" err="1" smtClean="0"/>
              <a:t>contre</a:t>
            </a:r>
            <a:r>
              <a:rPr lang="en-US" sz="2000" dirty="0" smtClean="0"/>
              <a:t> les </a:t>
            </a:r>
            <a:r>
              <a:rPr lang="en-US" sz="2000" dirty="0" err="1" smtClean="0"/>
              <a:t>ordinateurs</a:t>
            </a:r>
            <a:r>
              <a:rPr lang="en-US" sz="2000" dirty="0" smtClean="0"/>
              <a:t>, trop </a:t>
            </a:r>
            <a:r>
              <a:rPr lang="en-US" sz="2000" dirty="0" err="1" smtClean="0"/>
              <a:t>mauvais</a:t>
            </a:r>
            <a:r>
              <a:rPr lang="en-US" sz="2000" dirty="0" smtClean="0"/>
              <a:t>. Au go, </a:t>
            </a:r>
            <a:r>
              <a:rPr lang="en-US" sz="2000" i="1" dirty="0" smtClean="0"/>
              <a:t>b &gt; 300.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04045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fr-FR" smtClean="0"/>
              <a:t>2I013 - Projet  - S.Lamprier </a:t>
            </a:r>
            <a:endParaRPr lang="fr-FR" dirty="0" smtClean="0"/>
          </a:p>
        </p:txBody>
      </p:sp>
      <p:sp>
        <p:nvSpPr>
          <p:cNvPr id="66563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AF5BDB95-26AC-4047-85E9-B6A8F228B61C}" type="slidenum">
              <a:rPr lang="fr-FR" smtClean="0"/>
              <a:pPr eaLnBrk="1" hangingPunct="1"/>
              <a:t>4</a:t>
            </a:fld>
            <a:endParaRPr lang="fr-FR" smtClean="0"/>
          </a:p>
        </p:txBody>
      </p:sp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Ressources limitéess</a:t>
            </a:r>
          </a:p>
        </p:txBody>
      </p:sp>
      <p:sp>
        <p:nvSpPr>
          <p:cNvPr id="6656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err="1" smtClean="0"/>
              <a:t>Nombre</a:t>
            </a:r>
            <a:r>
              <a:rPr lang="en-US" sz="2800" dirty="0" smtClean="0"/>
              <a:t> de </a:t>
            </a:r>
            <a:r>
              <a:rPr lang="en-US" sz="2800" dirty="0" err="1" smtClean="0"/>
              <a:t>noeuds</a:t>
            </a:r>
            <a:r>
              <a:rPr lang="en-US" sz="2800" dirty="0" smtClean="0"/>
              <a:t> </a:t>
            </a:r>
            <a:r>
              <a:rPr lang="en-US" sz="2800" dirty="0" err="1" smtClean="0"/>
              <a:t>terminaux</a:t>
            </a:r>
            <a:r>
              <a:rPr lang="en-US" sz="2800" dirty="0" smtClean="0"/>
              <a:t> ~ </a:t>
            </a:r>
            <a:r>
              <a:rPr lang="en-US" sz="2800" dirty="0" err="1"/>
              <a:t>b</a:t>
            </a:r>
            <a:r>
              <a:rPr lang="en-US" sz="2800" baseline="30000" dirty="0" err="1" smtClean="0"/>
              <a:t>m</a:t>
            </a:r>
            <a:endParaRPr lang="en-US" sz="2800" dirty="0"/>
          </a:p>
          <a:p>
            <a:pPr lvl="1" eaLnBrk="1" hangingPunct="1">
              <a:lnSpc>
                <a:spcPct val="90000"/>
              </a:lnSpc>
            </a:pPr>
            <a:r>
              <a:rPr lang="en-US" sz="2400" dirty="0" err="1" smtClean="0"/>
              <a:t>Vitesse</a:t>
            </a:r>
            <a:r>
              <a:rPr lang="en-US" sz="2400" dirty="0" smtClean="0"/>
              <a:t> </a:t>
            </a:r>
            <a:r>
              <a:rPr lang="en-US" sz="2400" dirty="0" err="1" smtClean="0"/>
              <a:t>d’exploration</a:t>
            </a:r>
            <a:r>
              <a:rPr lang="en-US" sz="2400" dirty="0" smtClean="0"/>
              <a:t> = </a:t>
            </a:r>
            <a:r>
              <a:rPr lang="en-US" sz="2400" dirty="0"/>
              <a:t>10</a:t>
            </a:r>
            <a:r>
              <a:rPr lang="en-US" sz="2400" baseline="30000" dirty="0"/>
              <a:t>4</a:t>
            </a:r>
            <a:r>
              <a:rPr lang="en-US" sz="2400" dirty="0"/>
              <a:t> </a:t>
            </a:r>
            <a:r>
              <a:rPr lang="en-US" sz="2400" dirty="0" err="1"/>
              <a:t>noeuds</a:t>
            </a:r>
            <a:r>
              <a:rPr lang="en-US" sz="2400" dirty="0"/>
              <a:t>/sec</a:t>
            </a:r>
            <a:r>
              <a:rPr lang="en-US" sz="2400" dirty="0" smtClean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O</a:t>
            </a:r>
            <a:r>
              <a:rPr lang="en-US" sz="2400" dirty="0" smtClean="0"/>
              <a:t>n ne dispose </a:t>
            </a:r>
            <a:r>
              <a:rPr lang="en-US" sz="2400" dirty="0" err="1" smtClean="0"/>
              <a:t>que</a:t>
            </a:r>
            <a:r>
              <a:rPr lang="en-US" sz="2400" dirty="0" smtClean="0"/>
              <a:t> de 100 </a:t>
            </a:r>
            <a:r>
              <a:rPr lang="en-US" sz="2400" dirty="0" err="1" smtClean="0"/>
              <a:t>secs</a:t>
            </a:r>
            <a:r>
              <a:rPr lang="en-US" sz="2400" dirty="0" smtClean="0"/>
              <a:t> pour </a:t>
            </a:r>
            <a:r>
              <a:rPr lang="en-US" sz="2400" dirty="0" err="1" smtClean="0"/>
              <a:t>chaque</a:t>
            </a:r>
            <a:r>
              <a:rPr lang="en-US" sz="2400" dirty="0" smtClean="0"/>
              <a:t> coup</a:t>
            </a:r>
          </a:p>
          <a:p>
            <a:pPr lvl="1" eaLnBrk="1" hangingPunct="1">
              <a:lnSpc>
                <a:spcPct val="90000"/>
              </a:lnSpc>
              <a:buFont typeface="Wingdings"/>
              <a:buChar char="à"/>
            </a:pPr>
            <a:r>
              <a:rPr lang="en-US" sz="2400" dirty="0" err="1" smtClean="0"/>
              <a:t>Dans</a:t>
            </a:r>
            <a:r>
              <a:rPr lang="en-US" sz="2400" dirty="0" smtClean="0"/>
              <a:t> </a:t>
            </a:r>
            <a:r>
              <a:rPr lang="en-US" sz="2400" dirty="0" err="1" smtClean="0"/>
              <a:t>quelles</a:t>
            </a:r>
            <a:r>
              <a:rPr lang="en-US" sz="2400" dirty="0" smtClean="0"/>
              <a:t> conditions </a:t>
            </a:r>
            <a:r>
              <a:rPr lang="en-US" sz="2400" dirty="0" err="1" smtClean="0"/>
              <a:t>peut</a:t>
            </a:r>
            <a:r>
              <a:rPr lang="en-US" sz="2400" dirty="0" smtClean="0"/>
              <a:t>-on </a:t>
            </a:r>
            <a:r>
              <a:rPr lang="en-US" sz="2400" dirty="0" err="1" smtClean="0"/>
              <a:t>envisager</a:t>
            </a:r>
            <a:r>
              <a:rPr lang="en-US" sz="2400" dirty="0" smtClean="0"/>
              <a:t> </a:t>
            </a:r>
            <a:r>
              <a:rPr lang="en-US" sz="2400" dirty="0" err="1" smtClean="0"/>
              <a:t>une</a:t>
            </a:r>
            <a:r>
              <a:rPr lang="en-US" sz="2400" dirty="0" smtClean="0"/>
              <a:t> exploration exhaustive de </a:t>
            </a:r>
            <a:r>
              <a:rPr lang="en-US" sz="2400" dirty="0" err="1" smtClean="0"/>
              <a:t>l’abre</a:t>
            </a:r>
            <a:r>
              <a:rPr lang="en-US" sz="2400" dirty="0" smtClean="0"/>
              <a:t> de </a:t>
            </a:r>
            <a:r>
              <a:rPr lang="en-US" sz="2400" dirty="0" err="1" smtClean="0"/>
              <a:t>décision</a:t>
            </a:r>
            <a:r>
              <a:rPr lang="en-US" sz="2400" dirty="0" smtClean="0"/>
              <a:t> ? </a:t>
            </a:r>
          </a:p>
          <a:p>
            <a:pPr lvl="1" eaLnBrk="1" hangingPunct="1">
              <a:lnSpc>
                <a:spcPct val="90000"/>
              </a:lnSpc>
              <a:buFont typeface="Wingdings"/>
              <a:buChar char="à"/>
            </a:pPr>
            <a:endParaRPr lang="en-US" sz="24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90673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fr-FR" smtClean="0"/>
              <a:t>2I013 - Projet  - S.Lamprier </a:t>
            </a:r>
            <a:endParaRPr lang="fr-FR" dirty="0" smtClean="0"/>
          </a:p>
        </p:txBody>
      </p:sp>
      <p:sp>
        <p:nvSpPr>
          <p:cNvPr id="66563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AF5BDB95-26AC-4047-85E9-B6A8F228B61C}" type="slidenum">
              <a:rPr lang="fr-FR" smtClean="0"/>
              <a:pPr eaLnBrk="1" hangingPunct="1"/>
              <a:t>5</a:t>
            </a:fld>
            <a:endParaRPr lang="fr-FR" smtClean="0"/>
          </a:p>
        </p:txBody>
      </p:sp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Ressources limitéess</a:t>
            </a:r>
          </a:p>
        </p:txBody>
      </p:sp>
      <p:sp>
        <p:nvSpPr>
          <p:cNvPr id="6656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err="1" smtClean="0"/>
              <a:t>Nombre</a:t>
            </a:r>
            <a:r>
              <a:rPr lang="en-US" sz="2800" dirty="0" smtClean="0"/>
              <a:t> de </a:t>
            </a:r>
            <a:r>
              <a:rPr lang="en-US" sz="2800" dirty="0" err="1" smtClean="0"/>
              <a:t>noeuds</a:t>
            </a:r>
            <a:r>
              <a:rPr lang="en-US" sz="2800" dirty="0" smtClean="0"/>
              <a:t> </a:t>
            </a:r>
            <a:r>
              <a:rPr lang="en-US" sz="2800" dirty="0" err="1" smtClean="0"/>
              <a:t>terminaux</a:t>
            </a:r>
            <a:r>
              <a:rPr lang="en-US" sz="2800" dirty="0" smtClean="0"/>
              <a:t> ~ </a:t>
            </a:r>
            <a:r>
              <a:rPr lang="en-US" sz="2800" dirty="0" err="1"/>
              <a:t>b</a:t>
            </a:r>
            <a:r>
              <a:rPr lang="en-US" sz="2800" baseline="30000" dirty="0" err="1" smtClean="0"/>
              <a:t>m</a:t>
            </a:r>
            <a:endParaRPr lang="en-US" sz="2800" dirty="0"/>
          </a:p>
          <a:p>
            <a:pPr lvl="1" eaLnBrk="1" hangingPunct="1">
              <a:lnSpc>
                <a:spcPct val="90000"/>
              </a:lnSpc>
            </a:pPr>
            <a:r>
              <a:rPr lang="en-US" sz="2400" dirty="0" err="1" smtClean="0"/>
              <a:t>Vitesse</a:t>
            </a:r>
            <a:r>
              <a:rPr lang="en-US" sz="2400" dirty="0" smtClean="0"/>
              <a:t> </a:t>
            </a:r>
            <a:r>
              <a:rPr lang="en-US" sz="2400" dirty="0" err="1" smtClean="0"/>
              <a:t>d’exploration</a:t>
            </a:r>
            <a:r>
              <a:rPr lang="en-US" sz="2400" dirty="0" smtClean="0"/>
              <a:t> = </a:t>
            </a:r>
            <a:r>
              <a:rPr lang="en-US" sz="2400" dirty="0"/>
              <a:t>10</a:t>
            </a:r>
            <a:r>
              <a:rPr lang="en-US" sz="2400" baseline="30000" dirty="0"/>
              <a:t>4</a:t>
            </a:r>
            <a:r>
              <a:rPr lang="en-US" sz="2400" dirty="0"/>
              <a:t> </a:t>
            </a:r>
            <a:r>
              <a:rPr lang="en-US" sz="2400" dirty="0" err="1"/>
              <a:t>noeuds</a:t>
            </a:r>
            <a:r>
              <a:rPr lang="en-US" sz="2400" dirty="0"/>
              <a:t>/sec</a:t>
            </a:r>
            <a:r>
              <a:rPr lang="en-US" sz="2400" dirty="0" smtClean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O</a:t>
            </a:r>
            <a:r>
              <a:rPr lang="en-US" sz="2400" dirty="0" smtClean="0"/>
              <a:t>n ne dispose </a:t>
            </a:r>
            <a:r>
              <a:rPr lang="en-US" sz="2400" dirty="0" err="1" smtClean="0"/>
              <a:t>que</a:t>
            </a:r>
            <a:r>
              <a:rPr lang="en-US" sz="2400" dirty="0" smtClean="0"/>
              <a:t> de 100 </a:t>
            </a:r>
            <a:r>
              <a:rPr lang="en-US" sz="2400" dirty="0" err="1" smtClean="0"/>
              <a:t>secs</a:t>
            </a:r>
            <a:r>
              <a:rPr lang="en-US" sz="2400" dirty="0" smtClean="0"/>
              <a:t> pour </a:t>
            </a:r>
            <a:r>
              <a:rPr lang="en-US" sz="2400" dirty="0" err="1" smtClean="0"/>
              <a:t>chaque</a:t>
            </a:r>
            <a:r>
              <a:rPr lang="en-US" sz="2400" dirty="0" smtClean="0"/>
              <a:t> coup</a:t>
            </a:r>
          </a:p>
          <a:p>
            <a:pPr lvl="1" eaLnBrk="1" hangingPunct="1">
              <a:lnSpc>
                <a:spcPct val="90000"/>
              </a:lnSpc>
              <a:buFont typeface="Wingdings"/>
              <a:buChar char="à"/>
            </a:pPr>
            <a:r>
              <a:rPr lang="en-US" sz="2400" dirty="0" err="1" smtClean="0"/>
              <a:t>Dans</a:t>
            </a:r>
            <a:r>
              <a:rPr lang="en-US" sz="2400" dirty="0" smtClean="0"/>
              <a:t> </a:t>
            </a:r>
            <a:r>
              <a:rPr lang="en-US" sz="2400" dirty="0" err="1" smtClean="0"/>
              <a:t>quelles</a:t>
            </a:r>
            <a:r>
              <a:rPr lang="en-US" sz="2400" dirty="0" smtClean="0"/>
              <a:t> conditions </a:t>
            </a:r>
            <a:r>
              <a:rPr lang="en-US" sz="2400" dirty="0" err="1" smtClean="0"/>
              <a:t>peut</a:t>
            </a:r>
            <a:r>
              <a:rPr lang="en-US" sz="2400" dirty="0" smtClean="0"/>
              <a:t>-on </a:t>
            </a:r>
            <a:r>
              <a:rPr lang="en-US" sz="2400" dirty="0" err="1" smtClean="0"/>
              <a:t>envisager</a:t>
            </a:r>
            <a:r>
              <a:rPr lang="en-US" sz="2400" dirty="0" smtClean="0"/>
              <a:t> </a:t>
            </a:r>
            <a:r>
              <a:rPr lang="en-US" sz="2400" dirty="0" err="1" smtClean="0"/>
              <a:t>une</a:t>
            </a:r>
            <a:r>
              <a:rPr lang="en-US" sz="2400" dirty="0" smtClean="0"/>
              <a:t> exploration exhaustive de </a:t>
            </a:r>
            <a:r>
              <a:rPr lang="en-US" sz="2400" dirty="0" err="1" smtClean="0"/>
              <a:t>l’abre</a:t>
            </a:r>
            <a:r>
              <a:rPr lang="en-US" sz="2400" dirty="0" smtClean="0"/>
              <a:t> de </a:t>
            </a:r>
            <a:r>
              <a:rPr lang="en-US" sz="2400" dirty="0" err="1" smtClean="0"/>
              <a:t>décision</a:t>
            </a:r>
            <a:r>
              <a:rPr lang="en-US" sz="2400" dirty="0" smtClean="0"/>
              <a:t> ? </a:t>
            </a:r>
          </a:p>
          <a:p>
            <a:pPr lvl="1" eaLnBrk="1" hangingPunct="1">
              <a:lnSpc>
                <a:spcPct val="90000"/>
              </a:lnSpc>
              <a:buFont typeface="Wingdings"/>
              <a:buChar char="à"/>
            </a:pPr>
            <a:endParaRPr lang="en-US" sz="2400" dirty="0"/>
          </a:p>
          <a:p>
            <a:pPr lvl="1" eaLnBrk="1" hangingPunct="1">
              <a:lnSpc>
                <a:spcPct val="90000"/>
              </a:lnSpc>
              <a:buFont typeface="Wingdings"/>
              <a:buChar char="à"/>
            </a:pPr>
            <a:r>
              <a:rPr lang="en-US" sz="2400" dirty="0" smtClean="0"/>
              <a:t>100 </a:t>
            </a:r>
            <a:r>
              <a:rPr lang="en-US" sz="2400" dirty="0"/>
              <a:t>x 10</a:t>
            </a:r>
            <a:r>
              <a:rPr lang="en-US" sz="2400" baseline="30000" dirty="0"/>
              <a:t>4</a:t>
            </a:r>
            <a:r>
              <a:rPr lang="en-US" sz="2400" dirty="0"/>
              <a:t> = </a:t>
            </a:r>
            <a:r>
              <a:rPr lang="en-US" sz="2400" dirty="0" smtClean="0"/>
              <a:t>10</a:t>
            </a:r>
            <a:r>
              <a:rPr lang="en-US" sz="2400" baseline="30000" dirty="0" smtClean="0"/>
              <a:t>6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  <a:r>
              <a:rPr lang="en-US" sz="2400" dirty="0" err="1" smtClean="0"/>
              <a:t>noeuds</a:t>
            </a:r>
            <a:r>
              <a:rPr lang="en-US" sz="2400" dirty="0" smtClean="0"/>
              <a:t> </a:t>
            </a:r>
            <a:r>
              <a:rPr lang="en-US" sz="2400" dirty="0" err="1" smtClean="0"/>
              <a:t>considérés</a:t>
            </a:r>
            <a:r>
              <a:rPr lang="en-US" sz="2400" dirty="0" smtClean="0"/>
              <a:t> au maximum</a:t>
            </a:r>
          </a:p>
          <a:p>
            <a:pPr lvl="1" eaLnBrk="1" hangingPunct="1">
              <a:lnSpc>
                <a:spcPct val="90000"/>
              </a:lnSpc>
              <a:buFont typeface="Wingdings"/>
              <a:buChar char="à"/>
            </a:pPr>
            <a:r>
              <a:rPr lang="en-US" sz="2400" dirty="0" err="1"/>
              <a:t>b</a:t>
            </a:r>
            <a:r>
              <a:rPr lang="en-US" sz="2400" baseline="30000" dirty="0" err="1" smtClean="0"/>
              <a:t>m</a:t>
            </a:r>
            <a:r>
              <a:rPr lang="en-US" sz="2400" dirty="0" smtClean="0"/>
              <a:t> </a:t>
            </a:r>
            <a:r>
              <a:rPr lang="en-US" sz="2400" dirty="0" err="1" smtClean="0"/>
              <a:t>doit</a:t>
            </a:r>
            <a:r>
              <a:rPr lang="en-US" sz="2400" dirty="0" smtClean="0"/>
              <a:t> </a:t>
            </a:r>
            <a:r>
              <a:rPr lang="en-US" sz="2400" dirty="0" err="1" smtClean="0"/>
              <a:t>être</a:t>
            </a:r>
            <a:r>
              <a:rPr lang="en-US" sz="2400" dirty="0" smtClean="0"/>
              <a:t> </a:t>
            </a:r>
            <a:r>
              <a:rPr lang="en-US" sz="2400" dirty="0" err="1" smtClean="0"/>
              <a:t>inférieur</a:t>
            </a:r>
            <a:r>
              <a:rPr lang="en-US" sz="2400" dirty="0" smtClean="0"/>
              <a:t> à 10</a:t>
            </a:r>
            <a:r>
              <a:rPr lang="en-US" sz="2400" baseline="30000" dirty="0" smtClean="0"/>
              <a:t>6</a:t>
            </a:r>
          </a:p>
          <a:p>
            <a:pPr lvl="1" eaLnBrk="1" hangingPunct="1">
              <a:lnSpc>
                <a:spcPct val="90000"/>
              </a:lnSpc>
              <a:buFont typeface="Wingdings"/>
              <a:buChar char="à"/>
            </a:pPr>
            <a:r>
              <a:rPr lang="en-US" sz="2400" dirty="0" smtClean="0"/>
              <a:t>Avec b=10, on ne </a:t>
            </a:r>
            <a:r>
              <a:rPr lang="en-US" sz="2400" dirty="0" err="1" smtClean="0"/>
              <a:t>peut</a:t>
            </a:r>
            <a:r>
              <a:rPr lang="en-US" sz="2400" dirty="0" smtClean="0"/>
              <a:t> </a:t>
            </a:r>
            <a:r>
              <a:rPr lang="en-US" sz="2400" dirty="0" err="1" smtClean="0"/>
              <a:t>considérer</a:t>
            </a:r>
            <a:r>
              <a:rPr lang="en-US" sz="2400" dirty="0" smtClean="0"/>
              <a:t> </a:t>
            </a:r>
            <a:r>
              <a:rPr lang="en-US" sz="2400" dirty="0" err="1" smtClean="0"/>
              <a:t>que</a:t>
            </a:r>
            <a:r>
              <a:rPr lang="en-US" sz="2400" dirty="0" smtClean="0"/>
              <a:t> des </a:t>
            </a:r>
            <a:r>
              <a:rPr lang="en-US" sz="2400" dirty="0" err="1" smtClean="0"/>
              <a:t>jeux</a:t>
            </a:r>
            <a:r>
              <a:rPr lang="en-US" sz="2400" dirty="0" smtClean="0"/>
              <a:t> </a:t>
            </a:r>
            <a:r>
              <a:rPr lang="en-US" sz="2400" dirty="0" err="1" smtClean="0"/>
              <a:t>où</a:t>
            </a:r>
            <a:r>
              <a:rPr lang="en-US" sz="2400" dirty="0" smtClean="0"/>
              <a:t> le </a:t>
            </a:r>
            <a:r>
              <a:rPr lang="en-US" sz="2400" dirty="0" err="1" smtClean="0"/>
              <a:t>nombre</a:t>
            </a:r>
            <a:r>
              <a:rPr lang="en-US" sz="2400" dirty="0" smtClean="0"/>
              <a:t> maximal de coups </a:t>
            </a:r>
            <a:r>
              <a:rPr lang="en-US" sz="2400" dirty="0" err="1" smtClean="0"/>
              <a:t>est</a:t>
            </a:r>
            <a:r>
              <a:rPr lang="en-US" sz="2400" dirty="0" smtClean="0"/>
              <a:t> de 6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406816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fr-FR" smtClean="0"/>
              <a:t>2I013 - Projet  - S.Lamprier </a:t>
            </a:r>
            <a:endParaRPr lang="fr-FR" dirty="0" smtClean="0"/>
          </a:p>
        </p:txBody>
      </p:sp>
      <p:sp>
        <p:nvSpPr>
          <p:cNvPr id="66563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AF5BDB95-26AC-4047-85E9-B6A8F228B61C}" type="slidenum">
              <a:rPr lang="fr-FR" smtClean="0"/>
              <a:pPr eaLnBrk="1" hangingPunct="1"/>
              <a:t>6</a:t>
            </a:fld>
            <a:endParaRPr lang="fr-FR" smtClean="0"/>
          </a:p>
        </p:txBody>
      </p:sp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Ressources limitéess</a:t>
            </a:r>
          </a:p>
        </p:txBody>
      </p:sp>
      <p:sp>
        <p:nvSpPr>
          <p:cNvPr id="6656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err="1" smtClean="0"/>
              <a:t>Peu</a:t>
            </a:r>
            <a:r>
              <a:rPr lang="en-US" sz="2800" dirty="0" smtClean="0"/>
              <a:t> de chances d’être à </a:t>
            </a:r>
            <a:r>
              <a:rPr lang="en-US" sz="2800" dirty="0" err="1" smtClean="0"/>
              <a:t>même</a:t>
            </a:r>
            <a:r>
              <a:rPr lang="en-US" sz="2800" dirty="0" smtClean="0"/>
              <a:t> </a:t>
            </a:r>
            <a:r>
              <a:rPr lang="en-US" sz="2800" dirty="0" err="1" smtClean="0"/>
              <a:t>d’atteindre</a:t>
            </a:r>
            <a:r>
              <a:rPr lang="en-US" sz="2800" dirty="0" smtClean="0"/>
              <a:t> </a:t>
            </a:r>
            <a:r>
              <a:rPr lang="en-US" sz="2800" dirty="0" err="1" smtClean="0"/>
              <a:t>une</a:t>
            </a:r>
            <a:r>
              <a:rPr lang="en-US" sz="2800" dirty="0" smtClean="0"/>
              <a:t> situation </a:t>
            </a:r>
            <a:r>
              <a:rPr lang="en-US" sz="2800" dirty="0" err="1" smtClean="0"/>
              <a:t>cible</a:t>
            </a:r>
            <a:r>
              <a:rPr lang="en-US" sz="2800" dirty="0" smtClean="0"/>
              <a:t> </a:t>
            </a:r>
            <a:r>
              <a:rPr lang="en-US" sz="2800" dirty="0" err="1" smtClean="0"/>
              <a:t>dans</a:t>
            </a:r>
            <a:r>
              <a:rPr lang="en-US" sz="2800" dirty="0" smtClean="0"/>
              <a:t> des conditions </a:t>
            </a:r>
            <a:r>
              <a:rPr lang="en-US" sz="2800" dirty="0" err="1" smtClean="0"/>
              <a:t>réelles</a:t>
            </a:r>
            <a:r>
              <a:rPr lang="en-US" sz="2800" dirty="0" smtClean="0"/>
              <a:t> de </a:t>
            </a:r>
            <a:r>
              <a:rPr lang="en-US" sz="2800" dirty="0" err="1" smtClean="0"/>
              <a:t>jeu</a:t>
            </a:r>
            <a:r>
              <a:rPr lang="en-US" sz="2800" dirty="0" smtClean="0"/>
              <a:t>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800" dirty="0" smtClean="0"/>
          </a:p>
          <a:p>
            <a:pPr eaLnBrk="1" hangingPunct="1">
              <a:lnSpc>
                <a:spcPct val="90000"/>
              </a:lnSpc>
            </a:pPr>
            <a:r>
              <a:rPr lang="en-US" sz="2800" dirty="0" err="1" smtClean="0"/>
              <a:t>Approche</a:t>
            </a:r>
            <a:r>
              <a:rPr lang="en-US" sz="2800" dirty="0" smtClean="0"/>
              <a:t> standard: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Test </a:t>
            </a:r>
            <a:r>
              <a:rPr lang="en-US" sz="2400" dirty="0" err="1" smtClean="0">
                <a:solidFill>
                  <a:srgbClr val="FF0000"/>
                </a:solidFill>
              </a:rPr>
              <a:t>d’arrêt</a:t>
            </a:r>
            <a:r>
              <a:rPr lang="en-US" sz="2400" dirty="0" smtClean="0">
                <a:solidFill>
                  <a:srgbClr val="FF0000"/>
                </a:solidFill>
              </a:rPr>
              <a:t> : 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smtClean="0"/>
              <a:t>e.g., </a:t>
            </a:r>
            <a:r>
              <a:rPr lang="en-US" sz="2000" dirty="0" err="1" smtClean="0"/>
              <a:t>profondeur</a:t>
            </a:r>
            <a:r>
              <a:rPr lang="en-US" sz="2000" dirty="0" smtClean="0"/>
              <a:t> </a:t>
            </a:r>
            <a:r>
              <a:rPr lang="en-US" sz="2000" dirty="0" err="1" smtClean="0"/>
              <a:t>limite</a:t>
            </a:r>
            <a:endParaRPr lang="en-US" sz="2000" dirty="0" smtClean="0"/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0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400" dirty="0" err="1" smtClean="0">
                <a:solidFill>
                  <a:srgbClr val="FF0000"/>
                </a:solidFill>
              </a:rPr>
              <a:t>Fonction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d’évaluation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smtClean="0"/>
              <a:t>= estimation de </a:t>
            </a:r>
            <a:r>
              <a:rPr lang="en-US" sz="2000" dirty="0" err="1" smtClean="0"/>
              <a:t>l’utilité</a:t>
            </a:r>
            <a:r>
              <a:rPr lang="en-US" sz="2000" dirty="0" smtClean="0"/>
              <a:t> </a:t>
            </a:r>
            <a:r>
              <a:rPr lang="en-US" sz="2000" dirty="0" err="1" smtClean="0"/>
              <a:t>d’une</a:t>
            </a:r>
            <a:r>
              <a:rPr lang="en-US" sz="2000" dirty="0" smtClean="0"/>
              <a:t> position</a:t>
            </a:r>
          </a:p>
        </p:txBody>
      </p:sp>
    </p:spTree>
    <p:extLst>
      <p:ext uri="{BB962C8B-B14F-4D97-AF65-F5344CB8AC3E}">
        <p14:creationId xmlns:p14="http://schemas.microsoft.com/office/powerpoint/2010/main" val="26478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fr-FR" smtClean="0"/>
              <a:t>2I013 - Projet  - S.Lamprier </a:t>
            </a:r>
            <a:endParaRPr lang="fr-FR" dirty="0" smtClean="0"/>
          </a:p>
        </p:txBody>
      </p:sp>
      <p:sp>
        <p:nvSpPr>
          <p:cNvPr id="6758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D441125A-B7E5-4B9F-93E0-4FCF1EE97167}" type="slidenum">
              <a:rPr lang="fr-FR" smtClean="0"/>
              <a:pPr eaLnBrk="1" hangingPunct="1"/>
              <a:t>7</a:t>
            </a:fld>
            <a:endParaRPr lang="fr-FR" smtClean="0"/>
          </a:p>
        </p:txBody>
      </p:sp>
      <p:sp>
        <p:nvSpPr>
          <p:cNvPr id="675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Fonctions d’évaluation</a:t>
            </a:r>
          </a:p>
        </p:txBody>
      </p:sp>
      <p:sp>
        <p:nvSpPr>
          <p:cNvPr id="675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9325" y="1828800"/>
            <a:ext cx="7661275" cy="4267200"/>
          </a:xfrm>
        </p:spPr>
        <p:txBody>
          <a:bodyPr/>
          <a:lstStyle/>
          <a:p>
            <a:pPr eaLnBrk="1" hangingPunct="1"/>
            <a:r>
              <a:rPr lang="en-US" sz="2400" dirty="0" err="1" smtClean="0"/>
              <a:t>Typiquement</a:t>
            </a:r>
            <a:r>
              <a:rPr lang="en-US" sz="2400" dirty="0" smtClean="0"/>
              <a:t> </a:t>
            </a:r>
            <a:r>
              <a:rPr lang="en-US" sz="2400" dirty="0" err="1" smtClean="0"/>
              <a:t>une</a:t>
            </a:r>
            <a:r>
              <a:rPr lang="en-US" sz="2400" dirty="0" smtClean="0"/>
              <a:t> </a:t>
            </a:r>
            <a:r>
              <a:rPr lang="en-US" sz="2400" dirty="0" err="1" smtClean="0"/>
              <a:t>combinaison</a:t>
            </a:r>
            <a:r>
              <a:rPr lang="en-US" sz="2400" dirty="0" smtClean="0"/>
              <a:t> </a:t>
            </a:r>
            <a:r>
              <a:rPr lang="en-US" sz="2400" dirty="0" err="1" smtClean="0"/>
              <a:t>linéaire</a:t>
            </a:r>
            <a:r>
              <a:rPr lang="en-US" sz="2400" dirty="0" smtClean="0"/>
              <a:t> de </a:t>
            </a:r>
            <a:r>
              <a:rPr lang="en-US" sz="2400" dirty="0" err="1" smtClean="0"/>
              <a:t>caractéristiques</a:t>
            </a:r>
            <a:endParaRPr lang="en-US" sz="2400" dirty="0" smtClean="0"/>
          </a:p>
          <a:p>
            <a:pPr algn="ctr" eaLnBrk="1" hangingPunct="1">
              <a:buFont typeface="Wingdings" pitchFamily="2" charset="2"/>
              <a:buNone/>
            </a:pPr>
            <a:r>
              <a:rPr lang="en-US" sz="2400" i="1" dirty="0" err="1" smtClean="0"/>
              <a:t>Eval</a:t>
            </a:r>
            <a:r>
              <a:rPr lang="en-US" sz="2400" i="1" dirty="0" smtClean="0"/>
              <a:t>(s) </a:t>
            </a:r>
            <a:r>
              <a:rPr lang="en-US" sz="2400" dirty="0" smtClean="0"/>
              <a:t>= w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f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(s) + w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f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(s) + … + </a:t>
            </a:r>
            <a:r>
              <a:rPr lang="en-US" sz="2400" dirty="0" err="1" smtClean="0"/>
              <a:t>w</a:t>
            </a:r>
            <a:r>
              <a:rPr lang="en-US" sz="2400" baseline="-25000" dirty="0" err="1" smtClean="0"/>
              <a:t>n</a:t>
            </a:r>
            <a:r>
              <a:rPr lang="en-US" sz="2400" dirty="0" smtClean="0"/>
              <a:t> </a:t>
            </a:r>
            <a:r>
              <a:rPr lang="en-US" sz="2400" dirty="0" err="1" smtClean="0"/>
              <a:t>f</a:t>
            </a:r>
            <a:r>
              <a:rPr lang="en-US" sz="2400" baseline="-25000" dirty="0" err="1" smtClean="0"/>
              <a:t>n</a:t>
            </a:r>
            <a:r>
              <a:rPr lang="en-US" sz="2400" dirty="0" smtClean="0"/>
              <a:t>(s)</a:t>
            </a:r>
            <a:endParaRPr lang="en-US" sz="2000" dirty="0" smtClean="0"/>
          </a:p>
          <a:p>
            <a:pPr lvl="1" eaLnBrk="1" hangingPunct="1"/>
            <a:endParaRPr lang="en-US" sz="2000" dirty="0" smtClean="0"/>
          </a:p>
          <a:p>
            <a:pPr lvl="1" eaLnBrk="1" hangingPunct="1"/>
            <a:r>
              <a:rPr lang="en-US" sz="2000" dirty="0" smtClean="0"/>
              <a:t>e.g., w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 = 9 avec f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(s) = (</a:t>
            </a:r>
            <a:r>
              <a:rPr lang="en-US" sz="2000" dirty="0" err="1" smtClean="0"/>
              <a:t>Nombre</a:t>
            </a:r>
            <a:r>
              <a:rPr lang="en-US" sz="2000" dirty="0" smtClean="0"/>
              <a:t> de </a:t>
            </a:r>
            <a:r>
              <a:rPr lang="en-US" sz="2000" dirty="0" err="1" smtClean="0"/>
              <a:t>pions</a:t>
            </a:r>
            <a:r>
              <a:rPr lang="en-US" sz="2000" dirty="0" smtClean="0"/>
              <a:t> noirs) –  (</a:t>
            </a:r>
            <a:r>
              <a:rPr lang="en-US" sz="2000" dirty="0" err="1" smtClean="0"/>
              <a:t>nombre</a:t>
            </a:r>
            <a:r>
              <a:rPr lang="en-US" sz="2000" dirty="0" smtClean="0"/>
              <a:t> de </a:t>
            </a:r>
            <a:r>
              <a:rPr lang="en-US" sz="2000" dirty="0" err="1" smtClean="0"/>
              <a:t>pions</a:t>
            </a:r>
            <a:r>
              <a:rPr lang="en-US" sz="2000" dirty="0" smtClean="0"/>
              <a:t> </a:t>
            </a:r>
            <a:r>
              <a:rPr lang="en-US" sz="2000" dirty="0" err="1" smtClean="0"/>
              <a:t>blancs</a:t>
            </a:r>
            <a:r>
              <a:rPr lang="en-US" sz="2000" dirty="0" smtClean="0"/>
              <a:t>), etc.</a:t>
            </a:r>
          </a:p>
          <a:p>
            <a:pPr eaLnBrk="1" hangingPunct="1">
              <a:buFont typeface="Wingdings" pitchFamily="2" charset="2"/>
              <a:buNone/>
            </a:pPr>
            <a:endParaRPr lang="en-US" sz="2400" dirty="0" smtClean="0"/>
          </a:p>
          <a:p>
            <a:pPr eaLnBrk="1" hangingPunct="1">
              <a:buFont typeface="Wingdings"/>
              <a:buChar char="à"/>
            </a:pPr>
            <a:r>
              <a:rPr lang="en-US" sz="2400" dirty="0" err="1" smtClean="0">
                <a:sym typeface="Wingdings" pitchFamily="2" charset="2"/>
              </a:rPr>
              <a:t>Quelles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fonctions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définir</a:t>
            </a:r>
            <a:r>
              <a:rPr lang="en-US" sz="2400" dirty="0" smtClean="0">
                <a:sym typeface="Wingdings" pitchFamily="2" charset="2"/>
              </a:rPr>
              <a:t> pour </a:t>
            </a:r>
            <a:r>
              <a:rPr lang="en-US" sz="2400" dirty="0" err="1" smtClean="0">
                <a:sym typeface="Wingdings" pitchFamily="2" charset="2"/>
              </a:rPr>
              <a:t>une</a:t>
            </a:r>
            <a:r>
              <a:rPr lang="en-US" sz="2400" dirty="0" smtClean="0">
                <a:sym typeface="Wingdings" pitchFamily="2" charset="2"/>
              </a:rPr>
              <a:t> bonne estimation de </a:t>
            </a:r>
            <a:r>
              <a:rPr lang="en-US" sz="2400" dirty="0" err="1" smtClean="0">
                <a:sym typeface="Wingdings" pitchFamily="2" charset="2"/>
              </a:rPr>
              <a:t>l’utilité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dans</a:t>
            </a:r>
            <a:r>
              <a:rPr lang="en-US" sz="2400" dirty="0" smtClean="0">
                <a:sym typeface="Wingdings" pitchFamily="2" charset="2"/>
              </a:rPr>
              <a:t> le cadre des </a:t>
            </a:r>
            <a:r>
              <a:rPr lang="en-US" sz="2400" dirty="0" err="1" smtClean="0">
                <a:sym typeface="Wingdings" pitchFamily="2" charset="2"/>
              </a:rPr>
              <a:t>jeux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Awélé</a:t>
            </a:r>
            <a:r>
              <a:rPr lang="en-US" sz="2400" dirty="0" smtClean="0">
                <a:sym typeface="Wingdings" pitchFamily="2" charset="2"/>
              </a:rPr>
              <a:t> et Othello ?</a:t>
            </a:r>
          </a:p>
          <a:p>
            <a:pPr eaLnBrk="1" hangingPunct="1">
              <a:buFont typeface="Wingdings"/>
              <a:buChar char="à"/>
            </a:pPr>
            <a:r>
              <a:rPr lang="en-US" sz="2400" dirty="0" err="1" smtClean="0">
                <a:sym typeface="Wingdings" pitchFamily="2" charset="2"/>
              </a:rPr>
              <a:t>Quels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poids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attribuer</a:t>
            </a:r>
            <a:r>
              <a:rPr lang="en-US" sz="2400" dirty="0" smtClean="0">
                <a:sym typeface="Wingdings" pitchFamily="2" charset="2"/>
              </a:rPr>
              <a:t> aux </a:t>
            </a:r>
            <a:r>
              <a:rPr lang="en-US" sz="2400" dirty="0" err="1" smtClean="0">
                <a:sym typeface="Wingdings" pitchFamily="2" charset="2"/>
              </a:rPr>
              <a:t>différentes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composantes</a:t>
            </a:r>
            <a:r>
              <a:rPr lang="en-US" sz="2400" dirty="0" smtClean="0">
                <a:sym typeface="Wingdings" pitchFamily="2" charset="2"/>
              </a:rPr>
              <a:t> de </a:t>
            </a:r>
            <a:r>
              <a:rPr lang="en-US" sz="2400" dirty="0" err="1" smtClean="0">
                <a:sym typeface="Wingdings" pitchFamily="2" charset="2"/>
              </a:rPr>
              <a:t>l’évaluation</a:t>
            </a:r>
            <a:r>
              <a:rPr lang="en-US" sz="2400" dirty="0" smtClean="0">
                <a:sym typeface="Wingdings" pitchFamily="2" charset="2"/>
              </a:rPr>
              <a:t> ?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30048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Horizon 1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Profondeur limité à 1</a:t>
            </a:r>
          </a:p>
          <a:p>
            <a:pPr marL="449262" lvl="1" indent="0">
              <a:buNone/>
            </a:pPr>
            <a:r>
              <a:rPr lang="fr-FR" dirty="0" smtClean="0">
                <a:sym typeface="Wingdings" pitchFamily="2" charset="2"/>
              </a:rPr>
              <a:t> Estimations effectuées sur les conséquences immédiates des actions</a:t>
            </a: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2I013 - Projet  - S.Lamprier </a:t>
            </a:r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4CE387-51BE-4DC4-8D46-663086381FC2}" type="slidenum">
              <a:rPr lang="fr-FR" smtClean="0"/>
              <a:pPr>
                <a:defRPr/>
              </a:pPr>
              <a:t>8</a:t>
            </a:fld>
            <a:endParaRPr lang="fr-FR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150" y="4114800"/>
            <a:ext cx="67437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841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Horizon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Ecrire les fonctions :</a:t>
            </a:r>
          </a:p>
          <a:p>
            <a:pPr lvl="1"/>
            <a:r>
              <a:rPr lang="fr-FR" sz="2000" i="1" dirty="0" smtClean="0"/>
              <a:t>Evaluation : </a:t>
            </a:r>
            <a:r>
              <a:rPr lang="fr-FR" sz="2000" i="1" dirty="0" err="1" smtClean="0"/>
              <a:t>etatdejeu</a:t>
            </a:r>
            <a:r>
              <a:rPr lang="fr-FR" sz="2000" i="1" dirty="0" smtClean="0"/>
              <a:t> </a:t>
            </a:r>
            <a:r>
              <a:rPr lang="fr-FR" sz="2000" i="1" dirty="0" smtClean="0">
                <a:sym typeface="Wingdings" pitchFamily="2" charset="2"/>
              </a:rPr>
              <a:t> réel, qui retourne un score d’</a:t>
            </a:r>
            <a:r>
              <a:rPr lang="fr-FR" sz="2000" i="1" dirty="0">
                <a:sym typeface="Wingdings" pitchFamily="2" charset="2"/>
              </a:rPr>
              <a:t>é</a:t>
            </a:r>
            <a:r>
              <a:rPr lang="fr-FR" sz="2000" i="1" dirty="0" smtClean="0">
                <a:sym typeface="Wingdings" pitchFamily="2" charset="2"/>
              </a:rPr>
              <a:t>valuation d’un </a:t>
            </a:r>
            <a:r>
              <a:rPr lang="fr-FR" sz="2000" i="1" dirty="0">
                <a:sym typeface="Wingdings" pitchFamily="2" charset="2"/>
              </a:rPr>
              <a:t>é</a:t>
            </a:r>
            <a:r>
              <a:rPr lang="fr-FR" sz="2000" i="1" dirty="0" smtClean="0">
                <a:sym typeface="Wingdings" pitchFamily="2" charset="2"/>
              </a:rPr>
              <a:t>tat de jeu</a:t>
            </a:r>
          </a:p>
          <a:p>
            <a:pPr lvl="1"/>
            <a:endParaRPr lang="fr-FR" sz="2000" i="1" dirty="0" smtClean="0">
              <a:sym typeface="Wingdings" pitchFamily="2" charset="2"/>
            </a:endParaRPr>
          </a:p>
          <a:p>
            <a:pPr lvl="1"/>
            <a:r>
              <a:rPr lang="fr-FR" sz="2000" i="1" dirty="0" smtClean="0">
                <a:sym typeface="Wingdings" pitchFamily="2" charset="2"/>
              </a:rPr>
              <a:t>Estimation : </a:t>
            </a:r>
            <a:r>
              <a:rPr lang="fr-FR" sz="2000" i="1" dirty="0" err="1" smtClean="0">
                <a:sym typeface="Wingdings" pitchFamily="2" charset="2"/>
              </a:rPr>
              <a:t>etatdejeu</a:t>
            </a:r>
            <a:r>
              <a:rPr lang="fr-FR" sz="2000" i="1" dirty="0" smtClean="0">
                <a:sym typeface="Wingdings" pitchFamily="2" charset="2"/>
              </a:rPr>
              <a:t> * Coup  réel, qui retourne un </a:t>
            </a:r>
            <a:r>
              <a:rPr lang="fr-FR" sz="2000" i="1" dirty="0">
                <a:sym typeface="Wingdings" pitchFamily="2" charset="2"/>
              </a:rPr>
              <a:t>score </a:t>
            </a:r>
            <a:r>
              <a:rPr lang="fr-FR" sz="2000" i="1" dirty="0" smtClean="0">
                <a:sym typeface="Wingdings" pitchFamily="2" charset="2"/>
              </a:rPr>
              <a:t>d’utilité estimée pour un coup donné à partir d’un </a:t>
            </a:r>
            <a:r>
              <a:rPr lang="fr-FR" sz="2000" i="1" dirty="0">
                <a:sym typeface="Wingdings" pitchFamily="2" charset="2"/>
              </a:rPr>
              <a:t>é</a:t>
            </a:r>
            <a:r>
              <a:rPr lang="fr-FR" sz="2000" i="1" dirty="0" smtClean="0">
                <a:sym typeface="Wingdings" pitchFamily="2" charset="2"/>
              </a:rPr>
              <a:t>tat de jeu courant</a:t>
            </a:r>
            <a:endParaRPr lang="fr-FR" sz="2000" i="1" dirty="0" smtClean="0"/>
          </a:p>
          <a:p>
            <a:pPr lvl="1"/>
            <a:endParaRPr lang="fr-FR" sz="2000" i="1" dirty="0" smtClean="0"/>
          </a:p>
          <a:p>
            <a:pPr lvl="1"/>
            <a:r>
              <a:rPr lang="fr-FR" sz="2000" i="1" dirty="0" err="1" smtClean="0"/>
              <a:t>Decision</a:t>
            </a:r>
            <a:r>
              <a:rPr lang="fr-FR" sz="2000" i="1" dirty="0" smtClean="0"/>
              <a:t> : </a:t>
            </a:r>
            <a:r>
              <a:rPr lang="fr-FR" sz="2000" i="1" dirty="0" err="1" smtClean="0"/>
              <a:t>etatdejeu</a:t>
            </a:r>
            <a:r>
              <a:rPr lang="fr-FR" sz="2000" i="1" dirty="0" smtClean="0"/>
              <a:t> * List[Coup]</a:t>
            </a:r>
            <a:r>
              <a:rPr lang="fr-FR" sz="2000" i="1" dirty="0" smtClean="0">
                <a:sym typeface="Wingdings" pitchFamily="2" charset="2"/>
              </a:rPr>
              <a:t> Pair[Coup </a:t>
            </a:r>
            <a:r>
              <a:rPr lang="fr-FR" sz="2000" i="1" dirty="0" err="1" smtClean="0">
                <a:sym typeface="Wingdings" pitchFamily="2" charset="2"/>
              </a:rPr>
              <a:t>Reel</a:t>
            </a:r>
            <a:r>
              <a:rPr lang="fr-FR" sz="2000" i="1" dirty="0" smtClean="0">
                <a:sym typeface="Wingdings" pitchFamily="2" charset="2"/>
              </a:rPr>
              <a:t>], qui retourne la paire [Coup . Score] dont le score correspond au </a:t>
            </a:r>
            <a:r>
              <a:rPr lang="fr-FR" sz="2000" i="1" dirty="0">
                <a:sym typeface="Wingdings" pitchFamily="2" charset="2"/>
              </a:rPr>
              <a:t>score d’évaluation </a:t>
            </a:r>
            <a:r>
              <a:rPr lang="fr-FR" sz="2000" i="1" dirty="0" smtClean="0">
                <a:sym typeface="Wingdings" pitchFamily="2" charset="2"/>
              </a:rPr>
              <a:t>maximal de la liste de coups passée en paramètre</a:t>
            </a:r>
            <a:endParaRPr lang="fr-FR" sz="2000" i="1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2I013 - Projet  - S.Lamprier </a:t>
            </a:r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4CE387-51BE-4DC4-8D46-663086381FC2}" type="slidenum">
              <a:rPr lang="fr-FR" smtClean="0"/>
              <a:pPr>
                <a:defRPr/>
              </a:pPr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756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xe">
  <a:themeElements>
    <a:clrScheme name="Axe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Ax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xe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e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e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e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e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e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e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e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Axe">
  <a:themeElements>
    <a:clrScheme name="1_Axe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1_Ax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Axe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Axe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Axe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Axe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Axe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Axe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xe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xe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Axis</Template>
  <TotalTime>5788</TotalTime>
  <Words>1195</Words>
  <Application>Microsoft Office PowerPoint</Application>
  <PresentationFormat>On-screen Show (4:3)</PresentationFormat>
  <Paragraphs>214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Times New Roman</vt:lpstr>
      <vt:lpstr>Wingdings</vt:lpstr>
      <vt:lpstr>Axe</vt:lpstr>
      <vt:lpstr>1_Axe</vt:lpstr>
      <vt:lpstr>Algorithmes de recherche avec adversaire</vt:lpstr>
      <vt:lpstr>Jeux vs. problèmes de recherche</vt:lpstr>
      <vt:lpstr>Arbre de jeu (2 joueurs, déterministe, tours)</vt:lpstr>
      <vt:lpstr>Ressources limitéess</vt:lpstr>
      <vt:lpstr>Ressources limitéess</vt:lpstr>
      <vt:lpstr>Ressources limitéess</vt:lpstr>
      <vt:lpstr>Fonctions d’évaluation</vt:lpstr>
      <vt:lpstr>Horizon 1</vt:lpstr>
      <vt:lpstr>Horizon 1</vt:lpstr>
      <vt:lpstr>Jeu à 2 joueurs  Adversaire</vt:lpstr>
      <vt:lpstr>Jeu à 2 joueurs  Adversaire</vt:lpstr>
      <vt:lpstr>Jeu à 2 joueurs  Adversaire</vt:lpstr>
      <vt:lpstr>Jeu à 2 joueurs  Adversaire</vt:lpstr>
      <vt:lpstr>Algorithme MiniMax</vt:lpstr>
      <vt:lpstr>Minimax</vt:lpstr>
      <vt:lpstr> Algorithm Minimax</vt:lpstr>
      <vt:lpstr>Propriétés de minimax</vt:lpstr>
      <vt:lpstr>MiniMax avec test d’arrêt</vt:lpstr>
      <vt:lpstr>MiniMax avec test d’arrêt</vt:lpstr>
      <vt:lpstr>MiniMax avec test d’arrêt</vt:lpstr>
      <vt:lpstr>MiniMax à profondeur limitée </vt:lpstr>
      <vt:lpstr>Elagage α-β </vt:lpstr>
      <vt:lpstr>Pourquoi α-β?</vt:lpstr>
      <vt:lpstr>Elagage α-β : exemple</vt:lpstr>
      <vt:lpstr>Elagage α-β : exemple</vt:lpstr>
      <vt:lpstr>Elagage α-β : exemple</vt:lpstr>
      <vt:lpstr>Elagage α-β : exemple</vt:lpstr>
      <vt:lpstr>Elagage α-β : exemple</vt:lpstr>
      <vt:lpstr>Propriétés de α-β</vt:lpstr>
      <vt:lpstr>L’algorithme α-β</vt:lpstr>
      <vt:lpstr>L’ algorithme α-β</vt:lpstr>
      <vt:lpstr>L’ algorithme α-β</vt:lpstr>
      <vt:lpstr>Jeux déterministes en pratique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Sly</cp:lastModifiedBy>
  <cp:revision>303</cp:revision>
  <cp:lastPrinted>1601-01-01T00:00:00Z</cp:lastPrinted>
  <dcterms:created xsi:type="dcterms:W3CDTF">1601-01-01T00:00:00Z</dcterms:created>
  <dcterms:modified xsi:type="dcterms:W3CDTF">2016-01-26T16:53:19Z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