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5AEF31D-2CB9-45FA-BA36-8E02C65ED032}">
          <p14:sldIdLst>
            <p14:sldId id="256"/>
            <p14:sldId id="257"/>
            <p14:sldId id="258"/>
            <p14:sldId id="264"/>
            <p14:sldId id="260"/>
            <p14:sldId id="262"/>
            <p14:sldId id="261"/>
            <p14:sldId id="265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6"/>
            <p14:sldId id="273"/>
            <p14:sldId id="274"/>
            <p14:sldId id="275"/>
          </p14:sldIdLst>
        </p14:section>
        <p14:section name="備註" id="{425F8F1F-D07F-45F7-8F44-D4781906A33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265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5918F-163D-41A2-AAD3-D711274C0795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1CBE500B-109E-4683-9036-24391236E00C}">
      <dgm:prSet phldrT="[文字]"/>
      <dgm:spPr/>
      <dgm:t>
        <a:bodyPr/>
        <a:lstStyle/>
        <a:p>
          <a:r>
            <a:rPr lang="en-US" altLang="zh-TW" b="1" dirty="0"/>
            <a:t>YARA</a:t>
          </a:r>
          <a:r>
            <a:rPr lang="en-US" altLang="zh-TW" dirty="0"/>
            <a:t> for identification</a:t>
          </a:r>
          <a:endParaRPr lang="zh-TW" altLang="en-US" dirty="0"/>
        </a:p>
      </dgm:t>
    </dgm:pt>
    <dgm:pt modelId="{1FEF25EB-19EE-421A-BAEB-D4A43C0B059E}" type="parTrans" cxnId="{BB1DF303-C986-49EB-85C0-029E826D8DE9}">
      <dgm:prSet/>
      <dgm:spPr/>
      <dgm:t>
        <a:bodyPr/>
        <a:lstStyle/>
        <a:p>
          <a:endParaRPr lang="zh-TW" altLang="en-US"/>
        </a:p>
      </dgm:t>
    </dgm:pt>
    <dgm:pt modelId="{6EB156A7-7477-4126-A650-4F7E5FB153EB}" type="sibTrans" cxnId="{BB1DF303-C986-49EB-85C0-029E826D8DE9}">
      <dgm:prSet/>
      <dgm:spPr/>
      <dgm:t>
        <a:bodyPr/>
        <a:lstStyle/>
        <a:p>
          <a:endParaRPr lang="zh-TW" altLang="en-US"/>
        </a:p>
      </dgm:t>
    </dgm:pt>
    <dgm:pt modelId="{4EA65A6C-F2D1-456D-8424-CEF331D61112}">
      <dgm:prSet phldrT="[文字]"/>
      <dgm:spPr/>
      <dgm:t>
        <a:bodyPr/>
        <a:lstStyle/>
        <a:p>
          <a:r>
            <a:rPr lang="en-US" altLang="zh-TW" b="1" dirty="0" err="1"/>
            <a:t>Ghidra</a:t>
          </a:r>
          <a:r>
            <a:rPr lang="en-US" altLang="zh-TW" b="1" dirty="0"/>
            <a:t> </a:t>
          </a:r>
          <a:r>
            <a:rPr lang="en-US" altLang="zh-TW" dirty="0"/>
            <a:t>for disassembly</a:t>
          </a:r>
          <a:endParaRPr lang="zh-TW" altLang="en-US" dirty="0"/>
        </a:p>
      </dgm:t>
    </dgm:pt>
    <dgm:pt modelId="{112133ED-040E-4A93-87B6-A46255AE2667}" type="parTrans" cxnId="{A46BD8F7-8D95-40EE-BC2D-ABC28FBFBED7}">
      <dgm:prSet/>
      <dgm:spPr/>
      <dgm:t>
        <a:bodyPr/>
        <a:lstStyle/>
        <a:p>
          <a:endParaRPr lang="zh-TW" altLang="en-US"/>
        </a:p>
      </dgm:t>
    </dgm:pt>
    <dgm:pt modelId="{8CEB5577-D39B-424F-9F87-AD9F3262BBEE}" type="sibTrans" cxnId="{A46BD8F7-8D95-40EE-BC2D-ABC28FBFBED7}">
      <dgm:prSet/>
      <dgm:spPr/>
      <dgm:t>
        <a:bodyPr/>
        <a:lstStyle/>
        <a:p>
          <a:endParaRPr lang="zh-TW" altLang="en-US"/>
        </a:p>
      </dgm:t>
    </dgm:pt>
    <dgm:pt modelId="{53B239D3-FDCE-4C7F-8E29-CBA8B9EB1126}">
      <dgm:prSet phldrT="[文字]"/>
      <dgm:spPr/>
      <dgm:t>
        <a:bodyPr/>
        <a:lstStyle/>
        <a:p>
          <a:r>
            <a:rPr lang="en-US" altLang="zh-TW" b="1" dirty="0" err="1"/>
            <a:t>BinDiff</a:t>
          </a:r>
          <a:r>
            <a:rPr lang="en-US" altLang="zh-TW" dirty="0"/>
            <a:t> for comparison</a:t>
          </a:r>
          <a:endParaRPr lang="zh-TW" altLang="en-US" dirty="0"/>
        </a:p>
      </dgm:t>
    </dgm:pt>
    <dgm:pt modelId="{888AFBB1-5D13-4BFD-8C26-AD464C96DC71}" type="parTrans" cxnId="{DB0733AE-DDB9-48C4-A5F7-0B59BFF601E2}">
      <dgm:prSet/>
      <dgm:spPr/>
      <dgm:t>
        <a:bodyPr/>
        <a:lstStyle/>
        <a:p>
          <a:endParaRPr lang="zh-TW" altLang="en-US"/>
        </a:p>
      </dgm:t>
    </dgm:pt>
    <dgm:pt modelId="{E4FF13DF-8E48-439F-AACA-EA615F452BBC}" type="sibTrans" cxnId="{DB0733AE-DDB9-48C4-A5F7-0B59BFF601E2}">
      <dgm:prSet/>
      <dgm:spPr/>
      <dgm:t>
        <a:bodyPr/>
        <a:lstStyle/>
        <a:p>
          <a:endParaRPr lang="zh-TW" altLang="en-US"/>
        </a:p>
      </dgm:t>
    </dgm:pt>
    <dgm:pt modelId="{CC0F3B0E-BCD1-4373-8313-3ED1A0E8A674}" type="pres">
      <dgm:prSet presAssocID="{1395918F-163D-41A2-AAD3-D711274C0795}" presName="Name0" presStyleCnt="0">
        <dgm:presLayoutVars>
          <dgm:dir/>
          <dgm:resizeHandles val="exact"/>
        </dgm:presLayoutVars>
      </dgm:prSet>
      <dgm:spPr/>
    </dgm:pt>
    <dgm:pt modelId="{00889E7C-0A8E-429C-8CA7-333BF7EFED43}" type="pres">
      <dgm:prSet presAssocID="{1CBE500B-109E-4683-9036-24391236E00C}" presName="node" presStyleLbl="node1" presStyleIdx="0" presStyleCnt="3">
        <dgm:presLayoutVars>
          <dgm:bulletEnabled val="1"/>
        </dgm:presLayoutVars>
      </dgm:prSet>
      <dgm:spPr/>
    </dgm:pt>
    <dgm:pt modelId="{812D1963-6F59-419B-9C72-C2494EAC988D}" type="pres">
      <dgm:prSet presAssocID="{6EB156A7-7477-4126-A650-4F7E5FB153EB}" presName="sibTrans" presStyleLbl="sibTrans2D1" presStyleIdx="0" presStyleCnt="2"/>
      <dgm:spPr/>
    </dgm:pt>
    <dgm:pt modelId="{4E205755-AD86-483B-92D7-9E709E99BB83}" type="pres">
      <dgm:prSet presAssocID="{6EB156A7-7477-4126-A650-4F7E5FB153EB}" presName="connectorText" presStyleLbl="sibTrans2D1" presStyleIdx="0" presStyleCnt="2"/>
      <dgm:spPr/>
    </dgm:pt>
    <dgm:pt modelId="{FDC8F20E-6D21-4EE6-9989-6A0F3843560E}" type="pres">
      <dgm:prSet presAssocID="{4EA65A6C-F2D1-456D-8424-CEF331D61112}" presName="node" presStyleLbl="node1" presStyleIdx="1" presStyleCnt="3">
        <dgm:presLayoutVars>
          <dgm:bulletEnabled val="1"/>
        </dgm:presLayoutVars>
      </dgm:prSet>
      <dgm:spPr/>
    </dgm:pt>
    <dgm:pt modelId="{843A09C1-CD9A-48FE-B0B2-C1D3C6696757}" type="pres">
      <dgm:prSet presAssocID="{8CEB5577-D39B-424F-9F87-AD9F3262BBEE}" presName="sibTrans" presStyleLbl="sibTrans2D1" presStyleIdx="1" presStyleCnt="2"/>
      <dgm:spPr/>
    </dgm:pt>
    <dgm:pt modelId="{15E68EE7-A5EF-40BF-AABF-565633AAA100}" type="pres">
      <dgm:prSet presAssocID="{8CEB5577-D39B-424F-9F87-AD9F3262BBEE}" presName="connectorText" presStyleLbl="sibTrans2D1" presStyleIdx="1" presStyleCnt="2"/>
      <dgm:spPr/>
    </dgm:pt>
    <dgm:pt modelId="{B0610171-2CFF-401C-9767-1A83A41F0CDF}" type="pres">
      <dgm:prSet presAssocID="{53B239D3-FDCE-4C7F-8E29-CBA8B9EB1126}" presName="node" presStyleLbl="node1" presStyleIdx="2" presStyleCnt="3">
        <dgm:presLayoutVars>
          <dgm:bulletEnabled val="1"/>
        </dgm:presLayoutVars>
      </dgm:prSet>
      <dgm:spPr/>
    </dgm:pt>
  </dgm:ptLst>
  <dgm:cxnLst>
    <dgm:cxn modelId="{BB1DF303-C986-49EB-85C0-029E826D8DE9}" srcId="{1395918F-163D-41A2-AAD3-D711274C0795}" destId="{1CBE500B-109E-4683-9036-24391236E00C}" srcOrd="0" destOrd="0" parTransId="{1FEF25EB-19EE-421A-BAEB-D4A43C0B059E}" sibTransId="{6EB156A7-7477-4126-A650-4F7E5FB153EB}"/>
    <dgm:cxn modelId="{9F61901A-6039-4067-B845-E73DF19D3FD9}" type="presOf" srcId="{8CEB5577-D39B-424F-9F87-AD9F3262BBEE}" destId="{843A09C1-CD9A-48FE-B0B2-C1D3C6696757}" srcOrd="0" destOrd="0" presId="urn:microsoft.com/office/officeart/2005/8/layout/process1"/>
    <dgm:cxn modelId="{EC401E2C-2D13-4B18-BD09-598AF41EAE6A}" type="presOf" srcId="{53B239D3-FDCE-4C7F-8E29-CBA8B9EB1126}" destId="{B0610171-2CFF-401C-9767-1A83A41F0CDF}" srcOrd="0" destOrd="0" presId="urn:microsoft.com/office/officeart/2005/8/layout/process1"/>
    <dgm:cxn modelId="{88418033-A1AC-49B3-B47A-D9E747D01863}" type="presOf" srcId="{6EB156A7-7477-4126-A650-4F7E5FB153EB}" destId="{812D1963-6F59-419B-9C72-C2494EAC988D}" srcOrd="0" destOrd="0" presId="urn:microsoft.com/office/officeart/2005/8/layout/process1"/>
    <dgm:cxn modelId="{9118C082-915C-4FC4-933E-C560700F015A}" type="presOf" srcId="{8CEB5577-D39B-424F-9F87-AD9F3262BBEE}" destId="{15E68EE7-A5EF-40BF-AABF-565633AAA100}" srcOrd="1" destOrd="0" presId="urn:microsoft.com/office/officeart/2005/8/layout/process1"/>
    <dgm:cxn modelId="{09AF0DA7-93C4-4534-9547-34D65F4ED233}" type="presOf" srcId="{1395918F-163D-41A2-AAD3-D711274C0795}" destId="{CC0F3B0E-BCD1-4373-8313-3ED1A0E8A674}" srcOrd="0" destOrd="0" presId="urn:microsoft.com/office/officeart/2005/8/layout/process1"/>
    <dgm:cxn modelId="{DB0733AE-DDB9-48C4-A5F7-0B59BFF601E2}" srcId="{1395918F-163D-41A2-AAD3-D711274C0795}" destId="{53B239D3-FDCE-4C7F-8E29-CBA8B9EB1126}" srcOrd="2" destOrd="0" parTransId="{888AFBB1-5D13-4BFD-8C26-AD464C96DC71}" sibTransId="{E4FF13DF-8E48-439F-AACA-EA615F452BBC}"/>
    <dgm:cxn modelId="{59B954AE-1FD9-4969-9B5B-5DD27CA5ECAC}" type="presOf" srcId="{4EA65A6C-F2D1-456D-8424-CEF331D61112}" destId="{FDC8F20E-6D21-4EE6-9989-6A0F3843560E}" srcOrd="0" destOrd="0" presId="urn:microsoft.com/office/officeart/2005/8/layout/process1"/>
    <dgm:cxn modelId="{55554FCA-F262-42A5-BDA9-DBDA8F2E9E73}" type="presOf" srcId="{6EB156A7-7477-4126-A650-4F7E5FB153EB}" destId="{4E205755-AD86-483B-92D7-9E709E99BB83}" srcOrd="1" destOrd="0" presId="urn:microsoft.com/office/officeart/2005/8/layout/process1"/>
    <dgm:cxn modelId="{1E856EEC-C097-4D88-AAC9-0CF51058D5BE}" type="presOf" srcId="{1CBE500B-109E-4683-9036-24391236E00C}" destId="{00889E7C-0A8E-429C-8CA7-333BF7EFED43}" srcOrd="0" destOrd="0" presId="urn:microsoft.com/office/officeart/2005/8/layout/process1"/>
    <dgm:cxn modelId="{A46BD8F7-8D95-40EE-BC2D-ABC28FBFBED7}" srcId="{1395918F-163D-41A2-AAD3-D711274C0795}" destId="{4EA65A6C-F2D1-456D-8424-CEF331D61112}" srcOrd="1" destOrd="0" parTransId="{112133ED-040E-4A93-87B6-A46255AE2667}" sibTransId="{8CEB5577-D39B-424F-9F87-AD9F3262BBEE}"/>
    <dgm:cxn modelId="{5480FB73-DC84-4161-B766-DFE5EE513961}" type="presParOf" srcId="{CC0F3B0E-BCD1-4373-8313-3ED1A0E8A674}" destId="{00889E7C-0A8E-429C-8CA7-333BF7EFED43}" srcOrd="0" destOrd="0" presId="urn:microsoft.com/office/officeart/2005/8/layout/process1"/>
    <dgm:cxn modelId="{6D3D8082-FEEF-45F0-8767-9A658CCB7488}" type="presParOf" srcId="{CC0F3B0E-BCD1-4373-8313-3ED1A0E8A674}" destId="{812D1963-6F59-419B-9C72-C2494EAC988D}" srcOrd="1" destOrd="0" presId="urn:microsoft.com/office/officeart/2005/8/layout/process1"/>
    <dgm:cxn modelId="{798C1021-B92D-4C98-BC17-F317AC8700FD}" type="presParOf" srcId="{812D1963-6F59-419B-9C72-C2494EAC988D}" destId="{4E205755-AD86-483B-92D7-9E709E99BB83}" srcOrd="0" destOrd="0" presId="urn:microsoft.com/office/officeart/2005/8/layout/process1"/>
    <dgm:cxn modelId="{93A09E9A-188B-4A60-9294-9CE849E9F879}" type="presParOf" srcId="{CC0F3B0E-BCD1-4373-8313-3ED1A0E8A674}" destId="{FDC8F20E-6D21-4EE6-9989-6A0F3843560E}" srcOrd="2" destOrd="0" presId="urn:microsoft.com/office/officeart/2005/8/layout/process1"/>
    <dgm:cxn modelId="{3B6DDABB-9D80-4C02-AD79-EA255F62B723}" type="presParOf" srcId="{CC0F3B0E-BCD1-4373-8313-3ED1A0E8A674}" destId="{843A09C1-CD9A-48FE-B0B2-C1D3C6696757}" srcOrd="3" destOrd="0" presId="urn:microsoft.com/office/officeart/2005/8/layout/process1"/>
    <dgm:cxn modelId="{A856DA6E-D89F-45D2-B37A-B45F2BBA6A30}" type="presParOf" srcId="{843A09C1-CD9A-48FE-B0B2-C1D3C6696757}" destId="{15E68EE7-A5EF-40BF-AABF-565633AAA100}" srcOrd="0" destOrd="0" presId="urn:microsoft.com/office/officeart/2005/8/layout/process1"/>
    <dgm:cxn modelId="{F7D8DA1A-72D3-48D0-9D9F-48DF036D96F6}" type="presParOf" srcId="{CC0F3B0E-BCD1-4373-8313-3ED1A0E8A674}" destId="{B0610171-2CFF-401C-9767-1A83A41F0C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89E7C-0A8E-429C-8CA7-333BF7EFED43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b="1" kern="1200" dirty="0"/>
            <a:t>YARA</a:t>
          </a:r>
          <a:r>
            <a:rPr lang="en-US" altLang="zh-TW" sz="2300" kern="1200" dirty="0"/>
            <a:t> for identification</a:t>
          </a:r>
          <a:endParaRPr lang="zh-TW" altLang="en-US" sz="2300" kern="1200" dirty="0"/>
        </a:p>
      </dsp:txBody>
      <dsp:txXfrm>
        <a:off x="44665" y="2106299"/>
        <a:ext cx="2060143" cy="1206068"/>
      </dsp:txXfrm>
    </dsp:sp>
    <dsp:sp modelId="{812D1963-6F59-419B-9C72-C2494EAC988D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2355850" y="2550475"/>
        <a:ext cx="316861" cy="317716"/>
      </dsp:txXfrm>
    </dsp:sp>
    <dsp:sp modelId="{FDC8F20E-6D21-4EE6-9989-6A0F3843560E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b="1" kern="1200" dirty="0" err="1"/>
            <a:t>Ghidra</a:t>
          </a:r>
          <a:r>
            <a:rPr lang="en-US" altLang="zh-TW" sz="2300" b="1" kern="1200" dirty="0"/>
            <a:t> </a:t>
          </a:r>
          <a:r>
            <a:rPr lang="en-US" altLang="zh-TW" sz="2300" kern="1200" dirty="0"/>
            <a:t>for disassembly</a:t>
          </a:r>
          <a:endParaRPr lang="zh-TW" altLang="en-US" sz="2300" kern="1200" dirty="0"/>
        </a:p>
      </dsp:txBody>
      <dsp:txXfrm>
        <a:off x="3033928" y="2106299"/>
        <a:ext cx="2060143" cy="1206068"/>
      </dsp:txXfrm>
    </dsp:sp>
    <dsp:sp modelId="{843A09C1-CD9A-48FE-B0B2-C1D3C6696757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345112" y="2550475"/>
        <a:ext cx="316861" cy="317716"/>
      </dsp:txXfrm>
    </dsp:sp>
    <dsp:sp modelId="{B0610171-2CFF-401C-9767-1A83A41F0CDF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b="1" kern="1200" dirty="0" err="1"/>
            <a:t>BinDiff</a:t>
          </a:r>
          <a:r>
            <a:rPr lang="en-US" altLang="zh-TW" sz="2300" kern="1200" dirty="0"/>
            <a:t> for comparison</a:t>
          </a:r>
          <a:endParaRPr lang="zh-TW" altLang="en-US" sz="23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B93C-EBAD-46C7-953F-E4E1D9D5B283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59E17-A0A1-44A7-AD91-02F684C644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3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Case1 from email.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59E17-A0A1-44A7-AD91-02F684C6440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09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578-F806-40BE-99CA-CA38C3CB6A5B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92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CA44-2C29-4B74-B7FD-28F1F0873BBD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6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63CB-D220-47F6-8FB7-631131BE4593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35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11E-8808-4EA9-8045-CF8E57C57F2A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5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0A7-3622-4087-B818-8BE4D59EDC98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10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F36-D8AA-4B8F-AECA-DCDC75257126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958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087-8C06-465A-AA62-95A5882E75CF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78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9EE-522A-424E-8657-A9EE5E678A4C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0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9076-1E2B-48FA-983E-02F0C82C62F4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D35B-7E09-4206-A43C-A32054341272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41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901-B6EE-45D8-B1C9-232DCDBA602E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1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AEC8-4C4C-4D63-9572-AA4CA334BE51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A16-62C4-4A45-917B-2F1F6E4FBAE3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760C-5836-4ED0-B345-E7AEF3E43E18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62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371-D75B-4FB1-94B0-31D04E0CFFBD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37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09AD-36F5-4F31-9AE7-EA4CC4767E85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4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12D2-E634-46AB-AD7A-5111B3CD7F71}" type="datetime1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147120-B280-49A5-A178-B53E3124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1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ll4free.com/gdi32.dl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tisf/theZoo/tree/master/malwares/Binaries/Win32.Hupig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ynamics.com/software.html" TargetMode="External"/><Relationship Id="rId2" Type="http://schemas.openxmlformats.org/officeDocument/2006/relationships/hyperlink" Target="https://ghidra-sr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binexport/tree/master/java/BinExport" TargetMode="External"/><Relationship Id="rId2" Type="http://schemas.openxmlformats.org/officeDocument/2006/relationships/hyperlink" Target="https://services.gradle.org/distributions/gradle-5.6.3-all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ara.readthedocs.io/en/stable/writingru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E7C85-1BAD-44A1-A166-B5CCC6882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Tutorial on Static Binary Analysis Tools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E77913-A920-44DF-A5AD-47D045430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0856520 </a:t>
            </a:r>
            <a:r>
              <a:rPr lang="zh-TW" altLang="en-US" dirty="0"/>
              <a:t>鄭人豪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6F6B4B-E9D9-4830-9679-A069DF42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79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52AAF-AB70-4BEF-BA3F-CDE676DE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F6C8E-CE67-43A3-91AC-C094E844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Execute </a:t>
            </a:r>
            <a:r>
              <a:rPr lang="en-US" altLang="zh-TW" b="1" dirty="0"/>
              <a:t>YARA</a:t>
            </a:r>
            <a:r>
              <a:rPr lang="en-US" altLang="zh-TW" dirty="0"/>
              <a:t> rule (</a:t>
            </a:r>
            <a:r>
              <a:rPr lang="en-US" altLang="zh-TW" b="1" dirty="0"/>
              <a:t>-s</a:t>
            </a:r>
            <a:r>
              <a:rPr lang="en-US" altLang="zh-TW" dirty="0"/>
              <a:t> for print string found in file)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234A95-DC99-4058-9FEE-3DF412D0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2E0DCC-DDFC-4F10-AF55-CB17988D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05" y="2613581"/>
            <a:ext cx="8415469" cy="27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3A496-C4B1-412C-A609-B332029A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95CBCC-401B-4424-A45B-30BC5410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280" y="1421188"/>
            <a:ext cx="5765933" cy="462274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A55435-2AFA-42E0-8ECA-0FDE38DB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98481F-EBE2-4872-B52C-BF0A1459C564}"/>
              </a:ext>
            </a:extLst>
          </p:cNvPr>
          <p:cNvSpPr/>
          <p:nvPr/>
        </p:nvSpPr>
        <p:spPr>
          <a:xfrm>
            <a:off x="3637279" y="1826108"/>
            <a:ext cx="5765933" cy="79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93A42B-6754-4DAA-9496-33319251E239}"/>
              </a:ext>
            </a:extLst>
          </p:cNvPr>
          <p:cNvSpPr/>
          <p:nvPr/>
        </p:nvSpPr>
        <p:spPr>
          <a:xfrm>
            <a:off x="3637279" y="5110480"/>
            <a:ext cx="1493522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7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5A5C6-EE29-4DB3-BE5C-04444014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7D8FE-44F3-47FD-8323-CB396DA9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577148" cy="3777622"/>
          </a:xfrm>
        </p:spPr>
        <p:txBody>
          <a:bodyPr/>
          <a:lstStyle/>
          <a:p>
            <a:r>
              <a:rPr lang="en-US" altLang="zh-TW" dirty="0" err="1"/>
              <a:t>Ghidra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Open </a:t>
            </a:r>
            <a:r>
              <a:rPr lang="en-US" altLang="zh-TW" dirty="0" err="1"/>
              <a:t>Ghidra</a:t>
            </a:r>
            <a:r>
              <a:rPr lang="en-US" altLang="zh-TW" dirty="0"/>
              <a:t> GUI, import our malware program.</a:t>
            </a:r>
          </a:p>
          <a:p>
            <a:pPr marL="0" indent="0" algn="just">
              <a:buNone/>
            </a:pPr>
            <a:r>
              <a:rPr lang="en-US" altLang="zh-TW" dirty="0"/>
              <a:t>And decompile the binary executables.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415B34-65E9-4A96-9444-3FDB4292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E1F93E-3CF1-4F24-999F-E8FDB4A2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04" y="1369308"/>
            <a:ext cx="6088908" cy="45419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545087-3299-4103-8E3D-AC8C7B14F450}"/>
              </a:ext>
            </a:extLst>
          </p:cNvPr>
          <p:cNvSpPr/>
          <p:nvPr/>
        </p:nvSpPr>
        <p:spPr>
          <a:xfrm>
            <a:off x="5430568" y="3405968"/>
            <a:ext cx="1493522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13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4C16D-DB34-44F4-8F9C-3788533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74C2D-37EE-4C00-8137-A7A8FC97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Ghidra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Double-clicking the imported file within the project window launches the </a:t>
            </a:r>
            <a:r>
              <a:rPr lang="en-US" altLang="zh-TW" b="1" dirty="0" err="1"/>
              <a:t>CodeBrowser</a:t>
            </a:r>
            <a:r>
              <a:rPr lang="en-US" altLang="zh-TW" dirty="0"/>
              <a:t> with a prompt to analyze the file.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6FFB6A-3F68-4AEA-ABE1-01A5FBD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33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4C16D-DB34-44F4-8F9C-3788533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6FFB6A-3F68-4AEA-ABE1-01A5FBD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AE9F87-2E70-4036-B1FA-B464AA407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370120"/>
            <a:ext cx="8608984" cy="47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9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4C16D-DB34-44F4-8F9C-3788533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74C2D-37EE-4C00-8137-A7A8FC97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25662" cy="3777622"/>
          </a:xfrm>
        </p:spPr>
        <p:txBody>
          <a:bodyPr/>
          <a:lstStyle/>
          <a:p>
            <a:pPr algn="just"/>
            <a:r>
              <a:rPr lang="en-US" altLang="zh-TW" dirty="0" err="1"/>
              <a:t>BinExport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After analysis is done, click binary to export.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6FFB6A-3F68-4AEA-ABE1-01A5FBD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1349BC-0096-445B-A109-DD47E192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97" y="1369308"/>
            <a:ext cx="6066046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4C16D-DB34-44F4-8F9C-3788533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74C2D-37EE-4C00-8137-A7A8FC97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BinDiff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Use of </a:t>
            </a:r>
            <a:r>
              <a:rPr lang="en-US" altLang="zh-TW" dirty="0" err="1"/>
              <a:t>BinDiff</a:t>
            </a:r>
            <a:r>
              <a:rPr lang="en-US" altLang="zh-TW" dirty="0"/>
              <a:t> to tell if two binaries contain similar code pieces.</a:t>
            </a:r>
          </a:p>
          <a:p>
            <a:pPr marL="0" indent="0">
              <a:buNone/>
            </a:pPr>
            <a:r>
              <a:rPr lang="en-US" altLang="zh-TW" dirty="0"/>
              <a:t>a known library example: </a:t>
            </a:r>
            <a:r>
              <a:rPr lang="en-US" altLang="zh-TW" b="1" dirty="0"/>
              <a:t>Gdi32.dll   </a:t>
            </a:r>
            <a:r>
              <a:rPr lang="en-US" altLang="zh-TW" dirty="0"/>
              <a:t>[1]</a:t>
            </a:r>
          </a:p>
          <a:p>
            <a:pPr marL="0" indent="0">
              <a:buNone/>
            </a:pPr>
            <a:r>
              <a:rPr lang="en-US" altLang="zh-TW" dirty="0"/>
              <a:t>(Gdi32.dll contains functions for the Windows GDI (Graphical Device Interface) which assists windows in creating simple 2-dimensional objects.)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[1] </a:t>
            </a:r>
            <a:r>
              <a:rPr lang="en-US" altLang="zh-TW" dirty="0">
                <a:hlinkClick r:id="rId2"/>
              </a:rPr>
              <a:t>https://www.dll4free.com/gdi32.dll.html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6FFB6A-3F68-4AEA-ABE1-01A5FBD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72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E4B5-DA2A-4D8C-9ED1-B0B9597C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755BD-E732-47B5-9715-F3E2A5C0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8695"/>
            <a:ext cx="8915400" cy="3777622"/>
          </a:xfrm>
        </p:spPr>
        <p:txBody>
          <a:bodyPr/>
          <a:lstStyle/>
          <a:p>
            <a:r>
              <a:rPr lang="en-US" altLang="zh-TW" dirty="0" err="1"/>
              <a:t>BinDiff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Add ‘</a:t>
            </a:r>
            <a:r>
              <a:rPr lang="en-US" altLang="zh-TW" b="1" dirty="0"/>
              <a:t>new diff’ </a:t>
            </a:r>
            <a:r>
              <a:rPr lang="en-US" altLang="zh-TW" dirty="0"/>
              <a:t>-&gt; Select </a:t>
            </a:r>
            <a:r>
              <a:rPr lang="en-US" altLang="zh-TW" b="1" dirty="0"/>
              <a:t>Primary</a:t>
            </a:r>
            <a:r>
              <a:rPr lang="en-US" altLang="zh-TW" dirty="0"/>
              <a:t> </a:t>
            </a:r>
            <a:r>
              <a:rPr lang="en-US" altLang="zh-TW" b="1" dirty="0"/>
              <a:t>Source(</a:t>
            </a:r>
            <a:r>
              <a:rPr lang="en-US" altLang="zh-TW" b="1" dirty="0" err="1"/>
              <a:t>BinExport</a:t>
            </a:r>
            <a:r>
              <a:rPr lang="en-US" altLang="zh-TW" b="1" dirty="0"/>
              <a:t> of the malware) </a:t>
            </a:r>
            <a:r>
              <a:rPr lang="en-US" altLang="zh-TW" dirty="0"/>
              <a:t>and</a:t>
            </a:r>
            <a:r>
              <a:rPr lang="en-US" altLang="zh-TW" b="1" dirty="0"/>
              <a:t> Secondary Source(</a:t>
            </a:r>
            <a:r>
              <a:rPr lang="en-US" altLang="zh-TW" b="1" dirty="0" err="1"/>
              <a:t>BinExport</a:t>
            </a:r>
            <a:r>
              <a:rPr lang="en-US" altLang="zh-TW" b="1" dirty="0"/>
              <a:t> of known library)</a:t>
            </a:r>
            <a:r>
              <a:rPr lang="en-US" altLang="zh-TW" dirty="0"/>
              <a:t> -&gt; Click </a:t>
            </a:r>
            <a:r>
              <a:rPr lang="en-US" altLang="zh-TW" b="1" dirty="0"/>
              <a:t>Diff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DCABF4-035F-49D8-94F4-F76539B0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3E70D8-25E9-4CE9-BF11-269FB06A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1" y="2878622"/>
            <a:ext cx="4412362" cy="18823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8F6B30-746F-4067-B87D-BC8AF578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51" y="2878622"/>
            <a:ext cx="6981060" cy="30935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49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4A3B-814C-41CB-91C2-4C50D135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CC5D45-1086-4CF3-B24D-5AD0C12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92B7054-889C-4AD6-84AF-BE67EC3C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Hupigon.ex</a:t>
            </a:r>
            <a:r>
              <a:rPr lang="en-US" altLang="zh-TW" b="1" dirty="0"/>
              <a:t>_</a:t>
            </a:r>
            <a:r>
              <a:rPr lang="en-US" altLang="zh-TW" dirty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b="1" dirty="0"/>
              <a:t>Gdi32.dll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104404D1-03D0-4502-9EA8-F374030E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86" y="2576826"/>
            <a:ext cx="11579077" cy="34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D81C5-A8A6-4A69-94E5-03DC0ACF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113DAE-4A4A-4C72-B8EF-1771EBF6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182" y="1654206"/>
            <a:ext cx="7227635" cy="448160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043D7A-A5CF-4FE9-B18C-56B50943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02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62601-E4E3-4F37-8DC0-E33D170C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73E511-73D5-4494-B46F-B25DA395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1. Introduction</a:t>
            </a:r>
          </a:p>
          <a:p>
            <a:pPr marL="0" indent="0">
              <a:buNone/>
            </a:pPr>
            <a:r>
              <a:rPr lang="en-US" altLang="zh-TW" sz="3200" dirty="0"/>
              <a:t>2. Installation of tools</a:t>
            </a:r>
          </a:p>
          <a:p>
            <a:pPr marL="0" indent="0">
              <a:buNone/>
            </a:pPr>
            <a:r>
              <a:rPr lang="en-US" altLang="zh-TW" sz="3200" dirty="0"/>
              <a:t>3. Usage</a:t>
            </a:r>
            <a:endParaRPr lang="zh-TW" altLang="en-US" sz="32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A291B1-8881-4252-A7DF-ED97C8AA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72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A1A5A-0FD6-40A6-8435-A5DA57EF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A85453-07C5-480B-AF8B-F941A4FFA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730" y="1522120"/>
            <a:ext cx="10462458" cy="4523574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92BD6C-79CA-4374-AA6F-3EB764DF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3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17F2C-ECF3-45FE-AEE5-4E4F333C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D63A56-D44A-46B4-AC44-1FB81974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128000" cy="37776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dirty="0"/>
              <a:t>The malware sample will go through YARA identification, it was scanned for find specific strings. After that, we disassembly and </a:t>
            </a:r>
            <a:r>
              <a:rPr lang="en-US" altLang="zh-TW" dirty="0" err="1"/>
              <a:t>decompilation</a:t>
            </a:r>
            <a:r>
              <a:rPr lang="en-US" altLang="zh-TW" dirty="0"/>
              <a:t> of binary executables. Finally, use </a:t>
            </a:r>
            <a:r>
              <a:rPr lang="en-US" altLang="zh-TW" dirty="0" err="1"/>
              <a:t>BinDiff</a:t>
            </a:r>
            <a:r>
              <a:rPr lang="en-US" altLang="zh-TW" dirty="0"/>
              <a:t> to tell if two binaries contain similar code pieces.  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633703-9B15-4A3B-A4B9-1AF94F4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5D7D13C3-C858-4C57-948D-779CE5E21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14495"/>
              </p:ext>
            </p:extLst>
          </p:nvPr>
        </p:nvGraphicFramePr>
        <p:xfrm>
          <a:off x="2589212" y="22082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25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E5873-4B0B-44D5-8811-7EF4BA5D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338F7-F0E9-4485-94F8-7C8F34AA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503261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Malware for our tutorial, malware name: </a:t>
            </a:r>
            <a:r>
              <a:rPr lang="en-US" altLang="zh-TW" b="1" dirty="0"/>
              <a:t>Win32/</a:t>
            </a:r>
            <a:r>
              <a:rPr lang="en-US" altLang="zh-TW" b="1" dirty="0" err="1"/>
              <a:t>Hupigon</a:t>
            </a:r>
            <a:r>
              <a:rPr lang="en-US" altLang="zh-TW" b="1" dirty="0"/>
              <a:t> </a:t>
            </a:r>
            <a:r>
              <a:rPr lang="en-US" altLang="zh-TW" dirty="0"/>
              <a:t>[1]</a:t>
            </a:r>
          </a:p>
          <a:p>
            <a:pPr marL="0" indent="0">
              <a:buNone/>
            </a:pPr>
            <a:r>
              <a:rPr lang="en-US" altLang="zh-TW" dirty="0"/>
              <a:t>This family of backdoor trojans can steal your personal information, such as your online user names and passwords.</a:t>
            </a:r>
          </a:p>
          <a:p>
            <a:pPr marL="0" indent="0">
              <a:buNone/>
            </a:pPr>
            <a:r>
              <a:rPr lang="en-US" altLang="zh-TW" dirty="0"/>
              <a:t>They can also give a malicious hacker access and control of your PC.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[1] </a:t>
            </a:r>
            <a:r>
              <a:rPr lang="en-US" altLang="zh-TW" dirty="0">
                <a:hlinkClick r:id="rId3"/>
              </a:rPr>
              <a:t>https://github.com/ytisf/theZoo/tree/master/malwares/Binaries/Win32.Hupigon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E9DEDC-34EB-4E3A-9B32-53B230B5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E2C90-3A46-4C3A-8668-3B62F9B5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tools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F31AE-A4B9-4750-B777-DC727B80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YARA</a:t>
            </a:r>
          </a:p>
          <a:p>
            <a:pPr marL="0" indent="0">
              <a:buNone/>
            </a:pPr>
            <a:r>
              <a:rPr lang="en-US" altLang="zh-TW" dirty="0"/>
              <a:t>	In terminal use </a:t>
            </a:r>
            <a:r>
              <a:rPr lang="en-US" altLang="zh-TW" b="1" dirty="0" err="1"/>
              <a:t>sudo</a:t>
            </a:r>
            <a:r>
              <a:rPr lang="en-US" altLang="zh-TW" b="1" dirty="0"/>
              <a:t> apt install </a:t>
            </a:r>
            <a:r>
              <a:rPr lang="en-US" altLang="zh-TW" b="1" dirty="0" err="1"/>
              <a:t>yara</a:t>
            </a:r>
            <a:r>
              <a:rPr lang="en-US" altLang="zh-TW" b="1" dirty="0"/>
              <a:t> </a:t>
            </a:r>
            <a:r>
              <a:rPr lang="en-US" altLang="zh-TW" dirty="0"/>
              <a:t>to install YARA.</a:t>
            </a:r>
          </a:p>
          <a:p>
            <a:pPr marL="0" indent="0">
              <a:buNone/>
            </a:pPr>
            <a:r>
              <a:rPr lang="en-US" altLang="zh-TW" dirty="0"/>
              <a:t>	Then you can use ‘’</a:t>
            </a:r>
            <a:r>
              <a:rPr lang="en-US" altLang="zh-TW" dirty="0" err="1"/>
              <a:t>yara</a:t>
            </a:r>
            <a:r>
              <a:rPr lang="en-US" altLang="zh-TW" dirty="0"/>
              <a:t>’’ command in terminal.</a:t>
            </a:r>
          </a:p>
          <a:p>
            <a:r>
              <a:rPr lang="en-US" altLang="zh-TW" dirty="0" err="1"/>
              <a:t>Ghidra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Download .zip from </a:t>
            </a:r>
            <a:r>
              <a:rPr lang="en-US" altLang="zh-TW" dirty="0">
                <a:hlinkClick r:id="rId2"/>
              </a:rPr>
              <a:t>https://ghidra-sre.org/</a:t>
            </a:r>
            <a:r>
              <a:rPr lang="en-US" altLang="zh-TW" dirty="0"/>
              <a:t>, and then unzip.</a:t>
            </a:r>
          </a:p>
          <a:p>
            <a:pPr marL="0" indent="0">
              <a:buNone/>
            </a:pPr>
            <a:r>
              <a:rPr lang="en-US" altLang="zh-TW" dirty="0"/>
              <a:t>	Click </a:t>
            </a:r>
            <a:r>
              <a:rPr lang="en-US" altLang="zh-TW" b="1" dirty="0" err="1"/>
              <a:t>GhidraRun</a:t>
            </a:r>
            <a:r>
              <a:rPr lang="en-US" altLang="zh-TW" dirty="0"/>
              <a:t>, then open GUI. </a:t>
            </a:r>
          </a:p>
          <a:p>
            <a:r>
              <a:rPr lang="en-US" altLang="zh-TW" dirty="0" err="1"/>
              <a:t>BinDiff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Download .deb from </a:t>
            </a:r>
            <a:r>
              <a:rPr lang="en-US" altLang="zh-TW" dirty="0">
                <a:hlinkClick r:id="rId3"/>
              </a:rPr>
              <a:t>https://zynamics.com/software.html</a:t>
            </a:r>
            <a:br>
              <a:rPr lang="en-US" altLang="zh-TW" dirty="0"/>
            </a:br>
            <a:r>
              <a:rPr lang="en-US" altLang="zh-TW" dirty="0"/>
              <a:t>	Click to install </a:t>
            </a:r>
            <a:r>
              <a:rPr lang="en-US" altLang="zh-TW" dirty="0" err="1"/>
              <a:t>Bindiff</a:t>
            </a:r>
            <a:r>
              <a:rPr lang="en-US" altLang="zh-TW" dirty="0"/>
              <a:t>.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D2A659-7B7B-4F94-9187-53A23DE8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01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E2C90-3A46-4C3A-8668-3B62F9B5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tools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F31AE-A4B9-4750-B777-DC727B80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4268"/>
            <a:ext cx="8915400" cy="4519127"/>
          </a:xfrm>
        </p:spPr>
        <p:txBody>
          <a:bodyPr/>
          <a:lstStyle/>
          <a:p>
            <a:r>
              <a:rPr lang="en-US" altLang="zh-TW" dirty="0" err="1"/>
              <a:t>Ghidra</a:t>
            </a:r>
            <a:r>
              <a:rPr lang="en-US" altLang="zh-TW" dirty="0"/>
              <a:t> </a:t>
            </a:r>
            <a:r>
              <a:rPr lang="en-US" altLang="zh-TW" dirty="0" err="1"/>
              <a:t>BinExport</a:t>
            </a:r>
            <a:r>
              <a:rPr lang="en-US" altLang="zh-TW" dirty="0"/>
              <a:t> </a:t>
            </a:r>
            <a:r>
              <a:rPr lang="en-US" altLang="zh-TW" dirty="0" err="1"/>
              <a:t>entension</a:t>
            </a:r>
            <a:r>
              <a:rPr lang="en-US" altLang="zh-TW" dirty="0"/>
              <a:t> [1]</a:t>
            </a:r>
          </a:p>
          <a:p>
            <a:pPr marL="457200" lvl="1" indent="0">
              <a:buNone/>
            </a:pPr>
            <a:r>
              <a:rPr lang="en-US" altLang="zh-TW" dirty="0"/>
              <a:t>Build Dependencies </a:t>
            </a:r>
          </a:p>
          <a:p>
            <a:pPr marL="457200" lvl="1" indent="0">
              <a:buNone/>
            </a:pPr>
            <a:r>
              <a:rPr lang="en-US" altLang="zh-TW" dirty="0"/>
              <a:t>	OpenJDK 11</a:t>
            </a:r>
          </a:p>
          <a:p>
            <a:pPr marL="457200" lvl="1" indent="0">
              <a:buNone/>
            </a:pPr>
            <a:r>
              <a:rPr lang="en-US" altLang="zh-TW" dirty="0"/>
              <a:t>	Gradle 5.6  (</a:t>
            </a:r>
            <a:r>
              <a:rPr lang="en-US" altLang="zh-TW" dirty="0">
                <a:hlinkClick r:id="rId2"/>
              </a:rPr>
              <a:t>https://services.gradle.org/distributions/gradle-5.6.3-all.zip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Build</a:t>
            </a:r>
          </a:p>
          <a:p>
            <a:pPr marL="457200" lvl="1" indent="0">
              <a:buNone/>
            </a:pPr>
            <a:r>
              <a:rPr lang="en-US" altLang="zh-TW" dirty="0"/>
              <a:t>	Form terminal, start the build with </a:t>
            </a:r>
            <a:r>
              <a:rPr lang="en-US" altLang="zh-TW" b="1" dirty="0" err="1"/>
              <a:t>gradle</a:t>
            </a:r>
            <a:endParaRPr lang="en-US" altLang="zh-TW" b="1" dirty="0"/>
          </a:p>
          <a:p>
            <a:pPr marL="857250" lvl="2" indent="0">
              <a:buNone/>
            </a:pPr>
            <a:r>
              <a:rPr lang="en-US" altLang="zh-TW" sz="1600" dirty="0"/>
              <a:t>After that, it download dependency and compiling the java sources, the extension is in “</a:t>
            </a:r>
            <a:r>
              <a:rPr lang="en-US" altLang="zh-TW" sz="1600" dirty="0" err="1"/>
              <a:t>dist</a:t>
            </a:r>
            <a:r>
              <a:rPr lang="en-US" altLang="zh-TW" sz="1600" dirty="0"/>
              <a:t>/ghidra_9.1.2_PUBLIC_YYYYMMDD_BinExport,zip”</a:t>
            </a:r>
          </a:p>
          <a:p>
            <a:pPr marL="857250" lvl="2" indent="0">
              <a:buNone/>
            </a:pPr>
            <a:r>
              <a:rPr lang="en-US" altLang="zh-TW" sz="1600" dirty="0"/>
              <a:t>The import the extension in </a:t>
            </a:r>
            <a:r>
              <a:rPr lang="en-US" altLang="zh-TW" sz="1600" dirty="0" err="1"/>
              <a:t>Ghidra</a:t>
            </a:r>
            <a:r>
              <a:rPr lang="en-US" altLang="zh-TW" sz="1600" dirty="0"/>
              <a:t> GUI.</a:t>
            </a:r>
          </a:p>
          <a:p>
            <a:pPr marL="857250" lvl="2" indent="0">
              <a:buNone/>
            </a:pPr>
            <a:endParaRPr lang="en-US" altLang="zh-TW" sz="1600" dirty="0"/>
          </a:p>
          <a:p>
            <a:pPr marL="457200" lvl="1" indent="0">
              <a:buNone/>
            </a:pPr>
            <a:r>
              <a:rPr lang="en-US" altLang="zh-TW" dirty="0"/>
              <a:t>[1] </a:t>
            </a:r>
            <a:r>
              <a:rPr lang="en-US" altLang="zh-TW" dirty="0">
                <a:hlinkClick r:id="rId3"/>
              </a:rPr>
              <a:t>https://github.com/google/binexport/tree/master/java/BinExport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D2A659-7B7B-4F94-9187-53A23DE8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5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C3742-113F-496D-A100-AE79FD8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1436-01A2-49FE-9897-00584590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14990"/>
            <a:ext cx="8915400" cy="3777622"/>
          </a:xfrm>
        </p:spPr>
        <p:txBody>
          <a:bodyPr/>
          <a:lstStyle/>
          <a:p>
            <a:pPr algn="just"/>
            <a:r>
              <a:rPr lang="en-US" altLang="zh-TW" dirty="0"/>
              <a:t>For find specific string in malware sample, we use </a:t>
            </a:r>
            <a:r>
              <a:rPr lang="en-US" altLang="zh-TW" b="1" dirty="0"/>
              <a:t>strings </a:t>
            </a:r>
            <a:r>
              <a:rPr lang="en-US" altLang="zh-TW" dirty="0"/>
              <a:t>command</a:t>
            </a:r>
            <a:r>
              <a:rPr lang="en-US" altLang="zh-TW" b="1" dirty="0"/>
              <a:t> </a:t>
            </a:r>
            <a:r>
              <a:rPr lang="en-US" altLang="zh-TW" dirty="0"/>
              <a:t>to print the strings of printable characters in files, and we also use the :</a:t>
            </a:r>
            <a:r>
              <a:rPr lang="en-US" altLang="zh-TW" b="1" dirty="0"/>
              <a:t>%! </a:t>
            </a:r>
            <a:r>
              <a:rPr lang="en-US" altLang="zh-TW" b="1" dirty="0" err="1"/>
              <a:t>xxd</a:t>
            </a:r>
            <a:r>
              <a:rPr lang="en-US" altLang="zh-TW" dirty="0"/>
              <a:t> command to transform a file in </a:t>
            </a:r>
            <a:r>
              <a:rPr lang="en-US" altLang="zh-TW" b="1" dirty="0"/>
              <a:t>Vim </a:t>
            </a:r>
            <a:r>
              <a:rPr lang="en-US" altLang="zh-TW" dirty="0"/>
              <a:t>to hex representation.</a:t>
            </a:r>
          </a:p>
          <a:p>
            <a:pPr marL="0" indent="0" algn="just">
              <a:buNone/>
            </a:pP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7CCBB-484A-42E4-BD17-161DFA4C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EBF44ED-2E32-4774-8631-3A8A59D9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93" y="2898039"/>
            <a:ext cx="4225019" cy="32174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48D728-0D65-42DF-9FE8-41FB290F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86" y="2898038"/>
            <a:ext cx="5555221" cy="32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C3742-113F-496D-A100-AE79FD8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1436-01A2-49FE-9897-00584590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14990"/>
            <a:ext cx="8915400" cy="3777622"/>
          </a:xfrm>
        </p:spPr>
        <p:txBody>
          <a:bodyPr/>
          <a:lstStyle/>
          <a:p>
            <a:r>
              <a:rPr lang="en-US" altLang="zh-TW" dirty="0"/>
              <a:t>After that, we can start to write </a:t>
            </a:r>
            <a:r>
              <a:rPr lang="en-US" altLang="zh-TW" b="1" dirty="0"/>
              <a:t>YARA</a:t>
            </a:r>
            <a:r>
              <a:rPr lang="en-US" altLang="zh-TW" dirty="0"/>
              <a:t> rules.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7CCBB-484A-42E4-BD17-161DFA4C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41B1C6E-3552-44F4-AE71-FC1F21DF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23948"/>
            <a:ext cx="7026249" cy="34902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9F55A14-55A6-4C95-A056-6F5585CC2653}"/>
              </a:ext>
            </a:extLst>
          </p:cNvPr>
          <p:cNvSpPr txBox="1"/>
          <p:nvPr/>
        </p:nvSpPr>
        <p:spPr>
          <a:xfrm>
            <a:off x="9692640" y="2811214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distinguish PE files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36B47E-F01D-4012-B9C9-6CB279F70447}"/>
              </a:ext>
            </a:extLst>
          </p:cNvPr>
          <p:cNvSpPr/>
          <p:nvPr/>
        </p:nvSpPr>
        <p:spPr>
          <a:xfrm>
            <a:off x="2589212" y="2323948"/>
            <a:ext cx="7011720" cy="1201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BD5B0C-2055-410D-A12F-3750FBB77EA2}"/>
              </a:ext>
            </a:extLst>
          </p:cNvPr>
          <p:cNvSpPr/>
          <p:nvPr/>
        </p:nvSpPr>
        <p:spPr>
          <a:xfrm>
            <a:off x="2589212" y="3604108"/>
            <a:ext cx="7011720" cy="1384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CDA7C9-DC7E-4208-BC8A-334002E8AD7C}"/>
              </a:ext>
            </a:extLst>
          </p:cNvPr>
          <p:cNvSpPr txBox="1"/>
          <p:nvPr/>
        </p:nvSpPr>
        <p:spPr>
          <a:xfrm>
            <a:off x="9702800" y="3949134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match strings and </a:t>
            </a:r>
          </a:p>
          <a:p>
            <a:r>
              <a:rPr lang="en-US" altLang="zh-TW" dirty="0"/>
              <a:t>condition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08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C3742-113F-496D-A100-AE79FD8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7CCBB-484A-42E4-BD17-161DFA4C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108-2 Network Security Practices-Attack and defense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D9AB5FB-0922-453A-AEC0-14B39B34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8640"/>
            <a:ext cx="8915400" cy="4317168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YARA</a:t>
            </a:r>
            <a:r>
              <a:rPr lang="en-US" altLang="zh-TW" dirty="0"/>
              <a:t> rule</a:t>
            </a:r>
            <a:r>
              <a:rPr lang="zh-TW" altLang="en-US" dirty="0"/>
              <a:t> </a:t>
            </a:r>
            <a:r>
              <a:rPr lang="en-US" altLang="zh-TW" dirty="0"/>
              <a:t>[1]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[1] </a:t>
            </a:r>
            <a:r>
              <a:rPr lang="en-US" altLang="zh-TW" dirty="0">
                <a:hlinkClick r:id="rId2"/>
              </a:rPr>
              <a:t>https://yara.readthedocs.io/en/stable/writingrules.html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13429A1-9E0A-4058-B555-15EE0FBD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481456"/>
            <a:ext cx="8062659" cy="2850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852654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286</TotalTime>
  <Words>713</Words>
  <Application>Microsoft Office PowerPoint</Application>
  <PresentationFormat>寬螢幕</PresentationFormat>
  <Paragraphs>110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A Tutorial on Static Binary Analysis Tools </vt:lpstr>
      <vt:lpstr>Outline</vt:lpstr>
      <vt:lpstr>Introduction</vt:lpstr>
      <vt:lpstr>Introduction</vt:lpstr>
      <vt:lpstr>Installation tools</vt:lpstr>
      <vt:lpstr>Installation tools</vt:lpstr>
      <vt:lpstr>Usage</vt:lpstr>
      <vt:lpstr>Usage</vt:lpstr>
      <vt:lpstr>Usage</vt:lpstr>
      <vt:lpstr>Usage</vt:lpstr>
      <vt:lpstr>Usage</vt:lpstr>
      <vt:lpstr>Usage</vt:lpstr>
      <vt:lpstr>Usage</vt:lpstr>
      <vt:lpstr>Usage</vt:lpstr>
      <vt:lpstr>Usage</vt:lpstr>
      <vt:lpstr>Usage</vt:lpstr>
      <vt:lpstr>Usage</vt:lpstr>
      <vt:lpstr>Usage</vt:lpstr>
      <vt:lpstr>Usage</vt:lpstr>
      <vt:lpstr>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Binary Analysis</dc:title>
  <dc:creator>鄭人豪</dc:creator>
  <cp:lastModifiedBy>鄭人豪</cp:lastModifiedBy>
  <cp:revision>24</cp:revision>
  <dcterms:created xsi:type="dcterms:W3CDTF">2020-03-21T04:44:38Z</dcterms:created>
  <dcterms:modified xsi:type="dcterms:W3CDTF">2020-03-22T15:13:02Z</dcterms:modified>
</cp:coreProperties>
</file>