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7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0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01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7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6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47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8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1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7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8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1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3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9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7F22-BA90-EA33-5122-74E36344E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Vacation Homez</a:t>
            </a:r>
            <a:br>
              <a:rPr lang="en-IN" dirty="0"/>
            </a:br>
            <a:r>
              <a:rPr lang="en-IN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41F33-FBFB-3195-7E51-67AC11E0E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Abhash Kumar Padhy</a:t>
            </a:r>
          </a:p>
        </p:txBody>
      </p:sp>
    </p:spTree>
    <p:extLst>
      <p:ext uri="{BB962C8B-B14F-4D97-AF65-F5344CB8AC3E}">
        <p14:creationId xmlns:p14="http://schemas.microsoft.com/office/powerpoint/2010/main" val="91764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C43C-8A22-12F2-AAD8-5CE2EACC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7" y="452718"/>
            <a:ext cx="9362677" cy="1055571"/>
          </a:xfrm>
        </p:spPr>
        <p:txBody>
          <a:bodyPr/>
          <a:lstStyle/>
          <a:p>
            <a:r>
              <a:rPr lang="en-IN" dirty="0"/>
              <a:t>MODEL SELECTION:-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197C-117A-9D24-C004-47D1CAD6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24" y="1213934"/>
            <a:ext cx="9963454" cy="2999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300" dirty="0"/>
              <a:t>Since it is regression problem, I have used all  regression algorithms to build a model.</a:t>
            </a:r>
          </a:p>
          <a:p>
            <a:pPr marL="0" indent="0">
              <a:buNone/>
            </a:pPr>
            <a:r>
              <a:rPr lang="en-IN" sz="1300" dirty="0"/>
              <a:t>Those algorithms are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dirty="0" err="1"/>
              <a:t>LinearRegression</a:t>
            </a:r>
            <a:r>
              <a:rPr lang="en-US" sz="1300" dirty="0"/>
              <a:t>,</a:t>
            </a:r>
          </a:p>
          <a:p>
            <a:r>
              <a:rPr lang="en-US" sz="1300" dirty="0" err="1"/>
              <a:t>DecisionTreeRegressor</a:t>
            </a:r>
            <a:r>
              <a:rPr lang="en-US" sz="1300" dirty="0"/>
              <a:t>,</a:t>
            </a:r>
          </a:p>
          <a:p>
            <a:r>
              <a:rPr lang="en-US" sz="1300" dirty="0" err="1"/>
              <a:t>RandomForestRegressor</a:t>
            </a:r>
            <a:r>
              <a:rPr lang="en-US" sz="1300" dirty="0"/>
              <a:t>,</a:t>
            </a:r>
          </a:p>
          <a:p>
            <a:r>
              <a:rPr lang="en-US" sz="1300" dirty="0" err="1"/>
              <a:t>GradientBoostingRegressor</a:t>
            </a:r>
            <a:r>
              <a:rPr lang="en-US" sz="1300" dirty="0"/>
              <a:t>,</a:t>
            </a:r>
          </a:p>
          <a:p>
            <a:r>
              <a:rPr lang="en-US" sz="1300" dirty="0"/>
              <a:t>SVR(kernel='linear'),</a:t>
            </a:r>
          </a:p>
          <a:p>
            <a:r>
              <a:rPr lang="en-US" sz="1300" dirty="0" err="1"/>
              <a:t>XGBRegressor</a:t>
            </a:r>
            <a:r>
              <a:rPr lang="en-US" sz="1300" dirty="0"/>
              <a:t>,</a:t>
            </a:r>
          </a:p>
          <a:p>
            <a:pPr marL="0" indent="0">
              <a:buNone/>
            </a:pPr>
            <a:r>
              <a:rPr lang="en-IN" sz="1300" dirty="0"/>
              <a:t>I have used Mean Squared Error and R2 score to check the performance of the training data</a:t>
            </a:r>
          </a:p>
          <a:p>
            <a:pPr marL="0" indent="0">
              <a:buNone/>
            </a:pPr>
            <a:r>
              <a:rPr lang="en-IN" sz="1300" dirty="0"/>
              <a:t>From above all the algorithms, got a good R2 score of 82% with XG boost regressor.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90B05-11BC-F0BB-4348-DE083C71C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53" y="4085915"/>
            <a:ext cx="6050002" cy="28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ED13-55DB-B9FD-5405-ABA51967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90" y="452718"/>
            <a:ext cx="9201744" cy="857608"/>
          </a:xfrm>
        </p:spPr>
        <p:txBody>
          <a:bodyPr/>
          <a:lstStyle/>
          <a:p>
            <a:r>
              <a:rPr lang="en-IN" dirty="0"/>
              <a:t>HYPER PARAMETER TUNING:-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A92F-919C-A81C-51BB-8A340C99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90" y="12233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Performed </a:t>
            </a:r>
            <a:r>
              <a:rPr lang="en-IN" sz="2000" dirty="0" err="1"/>
              <a:t>Randamized</a:t>
            </a:r>
            <a:r>
              <a:rPr lang="en-IN" sz="2000" dirty="0"/>
              <a:t> search CV.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8A6F3-37B1-EAE2-07E6-6A7CCC93D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0" y="1815222"/>
            <a:ext cx="8690094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8760-E58A-B5CD-1431-4BCB8EEC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58450"/>
            <a:ext cx="9404723" cy="1400530"/>
          </a:xfrm>
        </p:spPr>
        <p:txBody>
          <a:bodyPr/>
          <a:lstStyle/>
          <a:p>
            <a:r>
              <a:rPr lang="en-IN" dirty="0"/>
              <a:t>HYPER PARAMETER TUNING WITH K-FOLD CROSS VALIDATION:-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8914E-B9D5-20B8-38D8-FED69E8EF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76631"/>
            <a:ext cx="8947150" cy="3960450"/>
          </a:xfrm>
        </p:spPr>
      </p:pic>
    </p:spTree>
    <p:extLst>
      <p:ext uri="{BB962C8B-B14F-4D97-AF65-F5344CB8AC3E}">
        <p14:creationId xmlns:p14="http://schemas.microsoft.com/office/powerpoint/2010/main" val="319735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CB34-4D56-AEC7-D9F1-7FA4D66B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58450"/>
            <a:ext cx="9404723" cy="1400530"/>
          </a:xfrm>
        </p:spPr>
        <p:txBody>
          <a:bodyPr/>
          <a:lstStyle/>
          <a:p>
            <a:r>
              <a:rPr lang="en-IN" dirty="0"/>
              <a:t>CONCLUSIONS:-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C994-4F27-C4BA-0AAB-CBA83ED2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1331259"/>
            <a:ext cx="8946541" cy="4195481"/>
          </a:xfrm>
        </p:spPr>
        <p:txBody>
          <a:bodyPr/>
          <a:lstStyle/>
          <a:p>
            <a:r>
              <a:rPr lang="en-US" sz="1600" dirty="0"/>
              <a:t>In conclusion, our analysis revealed key drivers of log_price and provided actionable insights for VacationHomez's pricing strategy. Our end-to-end solution pipeline is scalable and can be expanded to other business areas.</a:t>
            </a:r>
          </a:p>
          <a:p>
            <a:pPr marL="0" indent="0">
              <a:buNone/>
            </a:pPr>
            <a:r>
              <a:rPr lang="en-IN" sz="1600" dirty="0"/>
              <a:t>From the given dataset, we can conclude that the most important features are </a:t>
            </a:r>
          </a:p>
          <a:p>
            <a:r>
              <a:rPr lang="en-IN" sz="1600" dirty="0"/>
              <a:t>Property Type (Apartment)</a:t>
            </a:r>
          </a:p>
          <a:p>
            <a:r>
              <a:rPr lang="en-IN" sz="1600" dirty="0"/>
              <a:t>Amenities</a:t>
            </a:r>
          </a:p>
          <a:p>
            <a:r>
              <a:rPr lang="en-IN" sz="1600" dirty="0"/>
              <a:t>Bedroom and Bathroom</a:t>
            </a:r>
          </a:p>
          <a:p>
            <a:r>
              <a:rPr lang="en-IN" sz="1600" dirty="0"/>
              <a:t>Room Type Preference(</a:t>
            </a:r>
            <a:r>
              <a:rPr lang="en-US" sz="1600" dirty="0"/>
              <a:t>Private room)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12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CA6350-A47A-FFF7-7715-5BEBB703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6" y="2404066"/>
            <a:ext cx="9404723" cy="2827810"/>
          </a:xfrm>
        </p:spPr>
        <p:txBody>
          <a:bodyPr/>
          <a:lstStyle/>
          <a:p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006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E287-2CC0-A155-EF7C-05CB1662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94A5-879B-1180-32F4-1F38DB03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0176"/>
            <a:ext cx="8946541" cy="4195481"/>
          </a:xfrm>
        </p:spPr>
        <p:txBody>
          <a:bodyPr/>
          <a:lstStyle/>
          <a:p>
            <a:r>
              <a:rPr lang="en-US" sz="1600" dirty="0"/>
              <a:t>VacationHomez is a global company renting out vacation homes around the world. They recently acquired a company in the US and are seeking to understand more about how they should be setting prices for these new properties. </a:t>
            </a:r>
          </a:p>
          <a:p>
            <a:r>
              <a:rPr lang="en-US" sz="1600" dirty="0"/>
              <a:t>You have been asked by VacationHomez to analyze a dataset pertaining to these newly acquired properties to understand and explain the relationship between the log-price of their listings and the rest of the data that is provided.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34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FE49-A9E7-0F5E-3DA3-497603F3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452718"/>
            <a:ext cx="9310831" cy="1400530"/>
          </a:xfrm>
        </p:spPr>
        <p:txBody>
          <a:bodyPr/>
          <a:lstStyle/>
          <a:p>
            <a:r>
              <a:rPr lang="en-IN" dirty="0"/>
              <a:t>OBJECTIVE:-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F54C-A137-9958-A6BE-7CE54198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331259"/>
            <a:ext cx="8852649" cy="4195481"/>
          </a:xfrm>
        </p:spPr>
        <p:txBody>
          <a:bodyPr/>
          <a:lstStyle/>
          <a:p>
            <a:r>
              <a:rPr lang="en-US" sz="1600" dirty="0"/>
              <a:t>The objective is to identify and capture the dependency pattern of the log-price of the listing.</a:t>
            </a:r>
            <a:endParaRPr lang="en-IN" sz="1600" dirty="0"/>
          </a:p>
          <a:p>
            <a:r>
              <a:rPr lang="en-US" sz="1600" dirty="0"/>
              <a:t>The historical dataset contains information such as number of bedrooms, amenities, facility location, reviews and a log-price indicator.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41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C739-D6AE-EB0C-6709-2B27F5ED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4" y="452718"/>
            <a:ext cx="9353250" cy="1102705"/>
          </a:xfrm>
        </p:spPr>
        <p:txBody>
          <a:bodyPr/>
          <a:lstStyle/>
          <a:p>
            <a:r>
              <a:rPr lang="en-IN" dirty="0"/>
              <a:t>DATASET:-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4E93-52F5-21DB-9388-A5B3E25D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81" y="1430749"/>
            <a:ext cx="9501843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/>
              <a:t>The training data for the competition consist of the following columns, which consists of numerical, categorical and geographical features</a:t>
            </a:r>
            <a:endParaRPr lang="en-IN" sz="1700" dirty="0"/>
          </a:p>
          <a:p>
            <a:r>
              <a:rPr lang="en-IN" sz="1700" dirty="0"/>
              <a:t>'id', 'log_price', '</a:t>
            </a:r>
            <a:r>
              <a:rPr lang="en-IN" sz="1700" dirty="0" err="1"/>
              <a:t>property_type</a:t>
            </a:r>
            <a:r>
              <a:rPr lang="en-IN" sz="1700" dirty="0"/>
              <a:t>', '</a:t>
            </a:r>
            <a:r>
              <a:rPr lang="en-IN" sz="1700" dirty="0" err="1"/>
              <a:t>room_type</a:t>
            </a:r>
            <a:r>
              <a:rPr lang="en-IN" sz="1700" dirty="0"/>
              <a:t>', 'amenities', 'accommodates', 'bathrooms', '</a:t>
            </a:r>
            <a:r>
              <a:rPr lang="en-IN" sz="1700" dirty="0" err="1"/>
              <a:t>bed_type</a:t>
            </a:r>
            <a:r>
              <a:rPr lang="en-IN" sz="1700" dirty="0"/>
              <a:t>', '</a:t>
            </a:r>
            <a:r>
              <a:rPr lang="en-IN" sz="1700" dirty="0" err="1"/>
              <a:t>cancellation_policy</a:t>
            </a:r>
            <a:r>
              <a:rPr lang="en-IN" sz="1700" dirty="0"/>
              <a:t>', '</a:t>
            </a:r>
            <a:r>
              <a:rPr lang="en-IN" sz="1700" dirty="0" err="1"/>
              <a:t>cleaning_fee</a:t>
            </a:r>
            <a:r>
              <a:rPr lang="en-IN" sz="1700" dirty="0"/>
              <a:t>', 'city', 'description', '</a:t>
            </a:r>
            <a:r>
              <a:rPr lang="en-IN" sz="1700" dirty="0" err="1"/>
              <a:t>first_review</a:t>
            </a:r>
            <a:r>
              <a:rPr lang="en-IN" sz="1700" dirty="0"/>
              <a:t>', '</a:t>
            </a:r>
            <a:r>
              <a:rPr lang="en-IN" sz="1700" dirty="0" err="1"/>
              <a:t>host_has_profile_pic</a:t>
            </a:r>
            <a:r>
              <a:rPr lang="en-IN" sz="1700" dirty="0"/>
              <a:t>', '</a:t>
            </a:r>
            <a:r>
              <a:rPr lang="en-IN" sz="1700" dirty="0" err="1"/>
              <a:t>host_response_rate</a:t>
            </a:r>
            <a:r>
              <a:rPr lang="en-IN" sz="1700" dirty="0"/>
              <a:t>', '</a:t>
            </a:r>
            <a:r>
              <a:rPr lang="en-IN" sz="1700" dirty="0" err="1"/>
              <a:t>host_since</a:t>
            </a:r>
            <a:r>
              <a:rPr lang="en-IN" sz="1700" dirty="0"/>
              <a:t>', '</a:t>
            </a:r>
            <a:r>
              <a:rPr lang="en-IN" sz="1700" dirty="0" err="1"/>
              <a:t>instant_bookable</a:t>
            </a:r>
            <a:r>
              <a:rPr lang="en-IN" sz="1700" dirty="0"/>
              <a:t>', '</a:t>
            </a:r>
            <a:r>
              <a:rPr lang="en-IN" sz="1700" dirty="0" err="1"/>
              <a:t>last_review</a:t>
            </a:r>
            <a:r>
              <a:rPr lang="en-IN" sz="1700" dirty="0"/>
              <a:t>', 'latitude', 'longitude', 'name', 'neighbourhood', '</a:t>
            </a:r>
            <a:r>
              <a:rPr lang="en-IN" sz="1700" dirty="0" err="1"/>
              <a:t>number_of_reviews</a:t>
            </a:r>
            <a:r>
              <a:rPr lang="en-IN" sz="1700" dirty="0"/>
              <a:t>', '</a:t>
            </a:r>
            <a:r>
              <a:rPr lang="en-IN" sz="1700" dirty="0" err="1"/>
              <a:t>review_scores_rating</a:t>
            </a:r>
            <a:r>
              <a:rPr lang="en-IN" sz="1700" dirty="0"/>
              <a:t>', '</a:t>
            </a:r>
            <a:r>
              <a:rPr lang="en-IN" sz="1700" dirty="0" err="1"/>
              <a:t>zipcode</a:t>
            </a:r>
            <a:r>
              <a:rPr lang="en-IN" sz="1700" dirty="0"/>
              <a:t>', 'bedrooms', 'beds‘.</a:t>
            </a:r>
          </a:p>
          <a:p>
            <a:r>
              <a:rPr lang="en-IN" sz="1700" dirty="0"/>
              <a:t>It consists of </a:t>
            </a:r>
            <a:r>
              <a:rPr lang="en-IN" sz="1700" dirty="0" err="1"/>
              <a:t>of</a:t>
            </a:r>
            <a:r>
              <a:rPr lang="en-IN" sz="1700" dirty="0"/>
              <a:t> some numerical features and categorical features.</a:t>
            </a:r>
          </a:p>
          <a:p>
            <a:pPr marL="0" indent="0">
              <a:buNone/>
            </a:pPr>
            <a:r>
              <a:rPr lang="en-IN" sz="1700" dirty="0"/>
              <a:t>Numerical features are:</a:t>
            </a:r>
          </a:p>
          <a:p>
            <a:r>
              <a:rPr lang="en-US" sz="1700" dirty="0"/>
              <a:t>'accommodates', 'bathrooms', '</a:t>
            </a:r>
            <a:r>
              <a:rPr lang="en-US" sz="1700" dirty="0" err="1"/>
              <a:t>number_of_reviews</a:t>
            </a:r>
            <a:r>
              <a:rPr lang="en-US" sz="1700" dirty="0"/>
              <a:t>', '</a:t>
            </a:r>
            <a:r>
              <a:rPr lang="en-US" sz="1700" dirty="0" err="1"/>
              <a:t>review_scores_rating</a:t>
            </a:r>
            <a:r>
              <a:rPr lang="en-US" sz="1700" dirty="0"/>
              <a:t>', 'bedrooms', 'beds'</a:t>
            </a:r>
            <a:endParaRPr lang="en-IN" sz="1700" dirty="0"/>
          </a:p>
          <a:p>
            <a:pPr marL="0" indent="0">
              <a:buNone/>
            </a:pPr>
            <a:r>
              <a:rPr lang="en-IN" sz="1700" dirty="0"/>
              <a:t>categorical features are:</a:t>
            </a:r>
          </a:p>
          <a:p>
            <a:r>
              <a:rPr lang="en-US" sz="1700" dirty="0"/>
              <a:t>'</a:t>
            </a:r>
            <a:r>
              <a:rPr lang="en-US" sz="1700" dirty="0" err="1"/>
              <a:t>bed_type</a:t>
            </a:r>
            <a:r>
              <a:rPr lang="en-US" sz="1700" dirty="0"/>
              <a:t>', '</a:t>
            </a:r>
            <a:r>
              <a:rPr lang="en-US" sz="1700" dirty="0" err="1"/>
              <a:t>cancellation_policy</a:t>
            </a:r>
            <a:r>
              <a:rPr lang="en-US" sz="1700" dirty="0"/>
              <a:t>', '</a:t>
            </a:r>
            <a:r>
              <a:rPr lang="en-US" sz="1700" dirty="0" err="1"/>
              <a:t>cleaning_fee</a:t>
            </a:r>
            <a:r>
              <a:rPr lang="en-US" sz="1700" dirty="0"/>
              <a:t>', 'city', '</a:t>
            </a:r>
            <a:r>
              <a:rPr lang="en-US" sz="1700" dirty="0" err="1"/>
              <a:t>host_has_profile_pic</a:t>
            </a:r>
            <a:r>
              <a:rPr lang="en-US" sz="1700" dirty="0"/>
              <a:t>', '</a:t>
            </a:r>
            <a:r>
              <a:rPr lang="en-US" sz="1700" dirty="0" err="1"/>
              <a:t>instant_bookable</a:t>
            </a:r>
            <a:r>
              <a:rPr lang="en-US" sz="1700" dirty="0"/>
              <a:t>'</a:t>
            </a:r>
            <a:endParaRPr lang="en-IN" sz="1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40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1C90-4910-A86B-58D0-09231D39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47" y="452718"/>
            <a:ext cx="9286887" cy="1400530"/>
          </a:xfrm>
        </p:spPr>
        <p:txBody>
          <a:bodyPr/>
          <a:lstStyle/>
          <a:p>
            <a:r>
              <a:rPr lang="en-IN" sz="4400" dirty="0"/>
              <a:t>DATA ANALYSIS:-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0ADB-98BA-06DD-1DB4-D91A5A4C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47" y="1468455"/>
            <a:ext cx="10774461" cy="4936827"/>
          </a:xfrm>
        </p:spPr>
        <p:txBody>
          <a:bodyPr>
            <a:normAutofit lnSpcReduction="10000"/>
          </a:bodyPr>
          <a:lstStyle/>
          <a:p>
            <a:r>
              <a:rPr lang="en-IN" sz="1600" dirty="0"/>
              <a:t>In our given data, we have dependent variable of log_price. let’s us discuss about the correlation co-efficient of this log_price with other independent variables.</a:t>
            </a:r>
          </a:p>
          <a:p>
            <a:r>
              <a:rPr lang="en-US" sz="1600" dirty="0"/>
              <a:t>Our dataset consists of </a:t>
            </a:r>
            <a:r>
              <a:rPr lang="en-IN" sz="1600" dirty="0"/>
              <a:t>36795 rows and 27 columns</a:t>
            </a: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/>
              <a:t>log_price</a:t>
            </a:r>
            <a:r>
              <a:rPr lang="en-US" sz="1600" dirty="0"/>
              <a:t> column has a positive correlation with several features, indicating that these features may influence the pricing of vacation homes. Notable features with a positive correlation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Accommodates: 0.593015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Bedrooms: 0.487783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Beds: 0.484544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err="1"/>
              <a:t>Room_type_Entire</a:t>
            </a:r>
            <a:r>
              <a:rPr lang="en-US" sz="1600" dirty="0"/>
              <a:t> home/apt: 0.624791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log_price</a:t>
            </a:r>
            <a:r>
              <a:rPr lang="en-US" sz="1600" dirty="0"/>
              <a:t> also has a negative correlation with some features, implying that these features might have a negative impact on the pricing of vacation homes. Notable features with a negative correlation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err="1"/>
              <a:t>Room_type_Private</a:t>
            </a:r>
            <a:r>
              <a:rPr lang="en-US" sz="1600" dirty="0"/>
              <a:t> room: -0.561153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err="1"/>
              <a:t>Location_cluster</a:t>
            </a:r>
            <a:r>
              <a:rPr lang="en-US" sz="1600" dirty="0"/>
              <a:t>: -0.123495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err="1"/>
              <a:t>Property_type_Apartment</a:t>
            </a:r>
            <a:r>
              <a:rPr lang="en-US" sz="1600" dirty="0"/>
              <a:t>: -0.057409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8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D4AA-6AE9-2E84-9440-F9C70809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452718"/>
            <a:ext cx="9390958" cy="1055571"/>
          </a:xfrm>
        </p:spPr>
        <p:txBody>
          <a:bodyPr/>
          <a:lstStyle/>
          <a:p>
            <a:r>
              <a:rPr lang="en-IN" dirty="0"/>
              <a:t>STATISTICAL ANALYSIS &amp; EDA:-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3A3D-6DB5-FA9B-145A-D8D42B1A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20" y="1331259"/>
            <a:ext cx="10953571" cy="52957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Missing / Null values: </a:t>
            </a:r>
            <a:r>
              <a:rPr lang="en-IN" dirty="0"/>
              <a:t>We can find many null in out dataset.</a:t>
            </a:r>
          </a:p>
          <a:p>
            <a:r>
              <a:rPr lang="en-IN" dirty="0"/>
              <a:t>I have handled those missing / null values using different statistical methods(mean, media, mode) based on their type.</a:t>
            </a:r>
          </a:p>
          <a:p>
            <a:r>
              <a:rPr lang="en-IN" dirty="0"/>
              <a:t>I have dropped some of the feature which are having more than 11,000 missing values.</a:t>
            </a:r>
          </a:p>
          <a:p>
            <a:r>
              <a:rPr lang="en-IN" dirty="0"/>
              <a:t>I  have used </a:t>
            </a:r>
            <a:r>
              <a:rPr lang="en-IN" b="1" dirty="0"/>
              <a:t>KNN imputer </a:t>
            </a:r>
            <a:r>
              <a:rPr lang="en-IN" dirty="0"/>
              <a:t>and </a:t>
            </a:r>
            <a:r>
              <a:rPr lang="en-IN" b="1" dirty="0"/>
              <a:t>One Hot encoding </a:t>
            </a:r>
            <a:r>
              <a:rPr lang="en-IN" dirty="0"/>
              <a:t>techniques to handle the categorical features.</a:t>
            </a:r>
          </a:p>
          <a:p>
            <a:r>
              <a:rPr lang="en-IN" dirty="0"/>
              <a:t>Performed statistical analysis, it </a:t>
            </a:r>
            <a:r>
              <a:rPr lang="en-US" dirty="0"/>
              <a:t>provided the valuable insights into the distribution and characteristics of the dataset.</a:t>
            </a:r>
          </a:p>
          <a:p>
            <a:pPr marL="0" indent="0">
              <a:buNone/>
            </a:pPr>
            <a:r>
              <a:rPr lang="en-US" b="1" dirty="0"/>
              <a:t>Findings:</a:t>
            </a:r>
          </a:p>
          <a:p>
            <a:r>
              <a:rPr lang="en-US" b="1" dirty="0"/>
              <a:t>log_price</a:t>
            </a:r>
            <a:r>
              <a:rPr lang="en-US" dirty="0"/>
              <a:t>: The average log price of the vacation homes is approximately 4.73, with a minimum of 2.30 and a maximum of 7.60. This indicates that the prices of vacation homes vary significantly, and most of them are concentrated around the lower price range.</a:t>
            </a:r>
          </a:p>
          <a:p>
            <a:r>
              <a:rPr lang="en-US" b="1" dirty="0"/>
              <a:t>bathrooms</a:t>
            </a:r>
            <a:r>
              <a:rPr lang="en-US" dirty="0"/>
              <a:t>: The average number of bathrooms in vacation homes is approximately 1.21, with a minimum of 0 and a maximum of 8. This indicates that most vacation homes have one or two bathrooms.</a:t>
            </a:r>
          </a:p>
          <a:p>
            <a:r>
              <a:rPr lang="en-US" b="1" dirty="0"/>
              <a:t>bedrooms:</a:t>
            </a:r>
            <a:r>
              <a:rPr lang="en-US" dirty="0"/>
              <a:t> The average number of bedrooms in vacation homes is approximately 1.23, with a minimum of 0 and a maximum of 10. This suggests that most vacation homes have one or two bedrooms.</a:t>
            </a:r>
          </a:p>
          <a:p>
            <a:r>
              <a:rPr lang="en-US" b="1" dirty="0"/>
              <a:t>beds</a:t>
            </a:r>
            <a:r>
              <a:rPr lang="en-US" dirty="0"/>
              <a:t>: The average number of beds in vacation homes is approximately 1.62, with a minimum of 1 and a maximum of 16. This indicates that most vacation homes have one or two beds.</a:t>
            </a:r>
          </a:p>
          <a:p>
            <a:r>
              <a:rPr lang="en-US" b="1" dirty="0" err="1"/>
              <a:t>property_type</a:t>
            </a:r>
            <a:r>
              <a:rPr lang="en-US" b="1" dirty="0"/>
              <a:t>_ columns</a:t>
            </a:r>
            <a:r>
              <a:rPr lang="en-US" dirty="0"/>
              <a:t>: The columns related to property types have values of 0 or 1, indicating whether the vacation home belongs to that specific property type (e.g., Apartment or House).</a:t>
            </a:r>
          </a:p>
          <a:p>
            <a:r>
              <a:rPr lang="en-US" b="1" dirty="0" err="1"/>
              <a:t>room_type</a:t>
            </a:r>
            <a:r>
              <a:rPr lang="en-US" b="1" dirty="0"/>
              <a:t>_ columns</a:t>
            </a:r>
            <a:r>
              <a:rPr lang="en-US" dirty="0"/>
              <a:t>: The columns related to room types have values of 0 or 1, indicating whether the vacation home is offered as a specific room type (e.g., Entire home/apt, Private room, Shared room).</a:t>
            </a:r>
          </a:p>
          <a:p>
            <a:r>
              <a:rPr lang="en-US" b="1" dirty="0" err="1"/>
              <a:t>number_of_amenitie</a:t>
            </a:r>
            <a:r>
              <a:rPr lang="en-US" dirty="0" err="1"/>
              <a:t>s</a:t>
            </a:r>
            <a:r>
              <a:rPr lang="en-US" dirty="0"/>
              <a:t>: The average number of amenities offered by vacation homes is approximately 16.49, with a minimum of 1 and a maximum of 77. This suggests that vacation homes offer a variety of amenities to guests.</a:t>
            </a:r>
          </a:p>
          <a:p>
            <a:r>
              <a:rPr lang="en-US" b="1" dirty="0" err="1"/>
              <a:t>accommodates_times_bedrooms</a:t>
            </a:r>
            <a:r>
              <a:rPr lang="en-US" dirty="0"/>
              <a:t>: The average value of the product of 'accommodates' and 'bedrooms' is approximately 4.86, with a minimum of 0 and a maximum of 160. This suggests that the size of the vacation home, as indicated by the product of the number of accommodates and bedrooms, varies widely.</a:t>
            </a:r>
          </a:p>
        </p:txBody>
      </p:sp>
    </p:spTree>
    <p:extLst>
      <p:ext uri="{BB962C8B-B14F-4D97-AF65-F5344CB8AC3E}">
        <p14:creationId xmlns:p14="http://schemas.microsoft.com/office/powerpoint/2010/main" val="125833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DF423-D014-149D-F0EC-142984DD4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00" y="703932"/>
            <a:ext cx="8586139" cy="5391297"/>
          </a:xfrm>
        </p:spPr>
      </p:pic>
    </p:spTree>
    <p:extLst>
      <p:ext uri="{BB962C8B-B14F-4D97-AF65-F5344CB8AC3E}">
        <p14:creationId xmlns:p14="http://schemas.microsoft.com/office/powerpoint/2010/main" val="418003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7FB0E-FBBB-7FBB-A1BB-1C8D91B33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09" y="1056816"/>
            <a:ext cx="8107346" cy="1971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57326-FBF7-3034-F31A-B61DFC78C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08" y="3045871"/>
            <a:ext cx="8107347" cy="32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2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C7C83-444C-1FF4-1C4D-3600F9CD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24" y="677292"/>
            <a:ext cx="8386949" cy="17222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AC90E-8C2C-220B-3326-EECD2FD1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25" y="2399561"/>
            <a:ext cx="8386950" cy="38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1071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Vacation Homez Case Study</vt:lpstr>
      <vt:lpstr>INTRODUCTION:-</vt:lpstr>
      <vt:lpstr>OBJECTIVE:-</vt:lpstr>
      <vt:lpstr>DATASET:-</vt:lpstr>
      <vt:lpstr>DATA ANALYSIS:- </vt:lpstr>
      <vt:lpstr>STATISTICAL ANALYSIS &amp; EDA:-</vt:lpstr>
      <vt:lpstr>PowerPoint Presentation</vt:lpstr>
      <vt:lpstr>PowerPoint Presentation</vt:lpstr>
      <vt:lpstr>PowerPoint Presentation</vt:lpstr>
      <vt:lpstr>MODEL SELECTION:-</vt:lpstr>
      <vt:lpstr>HYPER PARAMETER TUNING:- </vt:lpstr>
      <vt:lpstr>HYPER PARAMETER TUNING WITH K-FOLD CROSS VALIDATION:-</vt:lpstr>
      <vt:lpstr>CONCLUSIONS:-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Homez Case Study</dc:title>
  <dc:creator>Abhash Kumar Padhy</dc:creator>
  <cp:lastModifiedBy>Abhash Kumar Padhy</cp:lastModifiedBy>
  <cp:revision>1</cp:revision>
  <dcterms:created xsi:type="dcterms:W3CDTF">2023-07-27T06:07:01Z</dcterms:created>
  <dcterms:modified xsi:type="dcterms:W3CDTF">2023-07-27T06:42:11Z</dcterms:modified>
</cp:coreProperties>
</file>