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329" r:id="rId3"/>
    <p:sldId id="257" r:id="rId4"/>
    <p:sldId id="328" r:id="rId5"/>
    <p:sldId id="258" r:id="rId6"/>
    <p:sldId id="259" r:id="rId7"/>
  </p:sldIdLst>
  <p:sldSz cx="18288000" cy="10287000"/>
  <p:notesSz cx="6858000" cy="9144000"/>
  <p:embeddedFontLst>
    <p:embeddedFont>
      <p:font typeface="Canva Sans Bold" panose="020B0604020202020204" charset="0"/>
      <p:regular r:id="rId8"/>
    </p:embeddedFont>
    <p:embeddedFont>
      <p:font typeface="Verdana" panose="020B0604030504040204" pitchFamily="34" charset="0"/>
      <p:regular r:id="rId9"/>
      <p:bold r:id="rId10"/>
      <p:italic r:id="rId11"/>
      <p:boldItalic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hash Kumar Padhy" initials="AP" lastIdx="1" clrIdx="0">
    <p:extLst>
      <p:ext uri="{19B8F6BF-5375-455C-9EA6-DF929625EA0E}">
        <p15:presenceInfo xmlns:p15="http://schemas.microsoft.com/office/powerpoint/2012/main" userId="63cef47ed8f8faf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737373">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300651" y="3086100"/>
            <a:ext cx="2054220" cy="4114800"/>
          </a:xfrm>
          <a:custGeom>
            <a:avLst/>
            <a:gdLst/>
            <a:ahLst/>
            <a:cxnLst/>
            <a:rect l="l" t="t" r="r" b="b"/>
            <a:pathLst>
              <a:path w="2054220" h="4114800">
                <a:moveTo>
                  <a:pt x="0" y="0"/>
                </a:moveTo>
                <a:lnTo>
                  <a:pt x="2054220" y="0"/>
                </a:lnTo>
                <a:lnTo>
                  <a:pt x="205422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354871" y="3460115"/>
            <a:ext cx="14157577" cy="3199594"/>
          </a:xfrm>
          <a:prstGeom prst="rect">
            <a:avLst/>
          </a:prstGeom>
        </p:spPr>
        <p:txBody>
          <a:bodyPr lIns="0" tIns="0" rIns="0" bIns="0" rtlCol="0" anchor="t">
            <a:spAutoFit/>
          </a:bodyPr>
          <a:lstStyle/>
          <a:p>
            <a:pPr algn="ctr">
              <a:lnSpc>
                <a:spcPts val="12880"/>
              </a:lnSpc>
            </a:pPr>
            <a:r>
              <a:rPr lang="en-IN" sz="8800" b="1" i="0" dirty="0" err="1">
                <a:solidFill>
                  <a:schemeClr val="bg2">
                    <a:lumMod val="10000"/>
                  </a:schemeClr>
                </a:solidFill>
                <a:effectLst/>
                <a:latin typeface="Verdana" panose="020B0604030504040204" pitchFamily="34" charset="0"/>
              </a:rPr>
              <a:t>Zylentrix</a:t>
            </a:r>
            <a:r>
              <a:rPr lang="en-US" sz="8800" b="1" dirty="0">
                <a:solidFill>
                  <a:schemeClr val="bg2">
                    <a:lumMod val="10000"/>
                  </a:schemeClr>
                </a:solidFill>
                <a:latin typeface="Canva Sans Bold"/>
                <a:ea typeface="Canva Sans Bold"/>
                <a:cs typeface="Canva Sans Bold"/>
                <a:sym typeface="Canva Sans Bold"/>
              </a:rPr>
              <a:t> Data Analyst</a:t>
            </a:r>
          </a:p>
          <a:p>
            <a:pPr algn="ctr">
              <a:lnSpc>
                <a:spcPts val="12880"/>
              </a:lnSpc>
            </a:pPr>
            <a:r>
              <a:rPr lang="en-US" sz="8800" b="1" dirty="0">
                <a:solidFill>
                  <a:schemeClr val="bg2">
                    <a:lumMod val="10000"/>
                  </a:schemeClr>
                </a:solidFill>
                <a:latin typeface="Canva Sans Bold"/>
                <a:ea typeface="Canva Sans Bold"/>
                <a:cs typeface="Canva Sans Bold"/>
                <a:sym typeface="Canva Sans Bold"/>
              </a:rPr>
              <a:t>Intern Assignment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737373">
                <a:alpha val="100000"/>
              </a:srgbClr>
            </a:gs>
          </a:gsLst>
          <a:lin ang="0"/>
        </a:gradFill>
        <a:effectLst/>
      </p:bgPr>
    </p:bg>
    <p:spTree>
      <p:nvGrpSpPr>
        <p:cNvPr id="1" name="">
          <a:extLst>
            <a:ext uri="{FF2B5EF4-FFF2-40B4-BE49-F238E27FC236}">
              <a16:creationId xmlns:a16="http://schemas.microsoft.com/office/drawing/2014/main" id="{18A3D3EE-F667-B2BB-0AC6-4D3429F8965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76A3D41-2E3E-A435-D1B2-8B6FDA7FAC6C}"/>
              </a:ext>
            </a:extLst>
          </p:cNvPr>
          <p:cNvSpPr/>
          <p:nvPr/>
        </p:nvSpPr>
        <p:spPr>
          <a:xfrm>
            <a:off x="1300651" y="3086100"/>
            <a:ext cx="2054220" cy="4114800"/>
          </a:xfrm>
          <a:custGeom>
            <a:avLst/>
            <a:gdLst/>
            <a:ahLst/>
            <a:cxnLst/>
            <a:rect l="l" t="t" r="r" b="b"/>
            <a:pathLst>
              <a:path w="2054220" h="4114800">
                <a:moveTo>
                  <a:pt x="0" y="0"/>
                </a:moveTo>
                <a:lnTo>
                  <a:pt x="2054220" y="0"/>
                </a:lnTo>
                <a:lnTo>
                  <a:pt x="205422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itle 3">
            <a:extLst>
              <a:ext uri="{FF2B5EF4-FFF2-40B4-BE49-F238E27FC236}">
                <a16:creationId xmlns:a16="http://schemas.microsoft.com/office/drawing/2014/main" id="{EE7E72D7-4DE3-2F4B-D2D0-59AE69B1D95B}"/>
              </a:ext>
            </a:extLst>
          </p:cNvPr>
          <p:cNvSpPr>
            <a:spLocks noGrp="1"/>
          </p:cNvSpPr>
          <p:nvPr>
            <p:ph type="title"/>
          </p:nvPr>
        </p:nvSpPr>
        <p:spPr>
          <a:xfrm>
            <a:off x="5638800" y="800100"/>
            <a:ext cx="8229600" cy="1143000"/>
          </a:xfrm>
        </p:spPr>
        <p:txBody>
          <a:bodyPr/>
          <a:lstStyle/>
          <a:p>
            <a:r>
              <a:rPr lang="en-IN" dirty="0"/>
              <a:t>Objective</a:t>
            </a:r>
          </a:p>
        </p:txBody>
      </p:sp>
      <p:sp>
        <p:nvSpPr>
          <p:cNvPr id="5" name="Content Placeholder 4">
            <a:extLst>
              <a:ext uri="{FF2B5EF4-FFF2-40B4-BE49-F238E27FC236}">
                <a16:creationId xmlns:a16="http://schemas.microsoft.com/office/drawing/2014/main" id="{02B2A799-F675-3DBE-36D5-175DBD598701}"/>
              </a:ext>
            </a:extLst>
          </p:cNvPr>
          <p:cNvSpPr>
            <a:spLocks noGrp="1"/>
          </p:cNvSpPr>
          <p:nvPr>
            <p:ph idx="1"/>
          </p:nvPr>
        </p:nvSpPr>
        <p:spPr>
          <a:xfrm>
            <a:off x="4572000" y="2476501"/>
            <a:ext cx="13258800" cy="4114800"/>
          </a:xfrm>
        </p:spPr>
        <p:txBody>
          <a:bodyPr>
            <a:normAutofit/>
          </a:bodyPr>
          <a:lstStyle/>
          <a:p>
            <a:pPr marL="0" indent="0">
              <a:buNone/>
            </a:pPr>
            <a:r>
              <a:rPr lang="en-US" sz="3600" dirty="0"/>
              <a:t>This report presents a comprehensive analysis of student engagement, course performance, and demographics on the </a:t>
            </a:r>
            <a:r>
              <a:rPr lang="en-US" sz="3600" dirty="0" err="1"/>
              <a:t>Zylentrix</a:t>
            </a:r>
            <a:r>
              <a:rPr lang="en-US" sz="3600" dirty="0"/>
              <a:t> online learning platform. The findings are based on a detailed review of enrollment data, student activity, and feedback metrics. Insights derived from this analysis will guide the development of actionable strategies to enhance engagement, increase course completion rates, and improve overall platform performance</a:t>
            </a:r>
            <a:r>
              <a:rPr lang="en-US" dirty="0"/>
              <a:t>.</a:t>
            </a:r>
            <a:endParaRPr lang="en-IN" dirty="0"/>
          </a:p>
        </p:txBody>
      </p:sp>
    </p:spTree>
    <p:extLst>
      <p:ext uri="{BB962C8B-B14F-4D97-AF65-F5344CB8AC3E}">
        <p14:creationId xmlns:p14="http://schemas.microsoft.com/office/powerpoint/2010/main" val="2239858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737373">
                <a:alpha val="100000"/>
              </a:srgbClr>
            </a:gs>
          </a:gsLst>
          <a:lin ang="0"/>
        </a:gradFill>
        <a:effectLst/>
      </p:bgPr>
    </p:bg>
    <p:spTree>
      <p:nvGrpSpPr>
        <p:cNvPr id="1" name=""/>
        <p:cNvGrpSpPr/>
        <p:nvPr/>
      </p:nvGrpSpPr>
      <p:grpSpPr>
        <a:xfrm>
          <a:off x="0" y="0"/>
          <a:ext cx="0" cy="0"/>
          <a:chOff x="0" y="0"/>
          <a:chExt cx="0" cy="0"/>
        </a:xfrm>
      </p:grpSpPr>
      <p:sp>
        <p:nvSpPr>
          <p:cNvPr id="3" name="Freeform 3"/>
          <p:cNvSpPr/>
          <p:nvPr/>
        </p:nvSpPr>
        <p:spPr>
          <a:xfrm>
            <a:off x="2413497" y="3086100"/>
            <a:ext cx="2054220" cy="4114800"/>
          </a:xfrm>
          <a:custGeom>
            <a:avLst/>
            <a:gdLst/>
            <a:ahLst/>
            <a:cxnLst/>
            <a:rect l="l" t="t" r="r" b="b"/>
            <a:pathLst>
              <a:path w="2054220" h="4114800">
                <a:moveTo>
                  <a:pt x="0" y="0"/>
                </a:moveTo>
                <a:lnTo>
                  <a:pt x="2054221" y="0"/>
                </a:lnTo>
                <a:lnTo>
                  <a:pt x="205422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itle 3">
            <a:extLst>
              <a:ext uri="{FF2B5EF4-FFF2-40B4-BE49-F238E27FC236}">
                <a16:creationId xmlns:a16="http://schemas.microsoft.com/office/drawing/2014/main" id="{2A4D1CDE-F9D3-F33F-57E5-C122F48FDDB6}"/>
              </a:ext>
            </a:extLst>
          </p:cNvPr>
          <p:cNvSpPr>
            <a:spLocks noGrp="1"/>
          </p:cNvSpPr>
          <p:nvPr>
            <p:ph type="title"/>
          </p:nvPr>
        </p:nvSpPr>
        <p:spPr>
          <a:xfrm>
            <a:off x="4800600" y="411162"/>
            <a:ext cx="8229600" cy="1143000"/>
          </a:xfrm>
        </p:spPr>
        <p:txBody>
          <a:bodyPr/>
          <a:lstStyle/>
          <a:p>
            <a:r>
              <a:rPr lang="en-IN" sz="4800" dirty="0"/>
              <a:t>Insights</a:t>
            </a:r>
            <a:endParaRPr lang="en-IN" dirty="0"/>
          </a:p>
        </p:txBody>
      </p:sp>
      <p:sp>
        <p:nvSpPr>
          <p:cNvPr id="5" name="Content Placeholder 4">
            <a:extLst>
              <a:ext uri="{FF2B5EF4-FFF2-40B4-BE49-F238E27FC236}">
                <a16:creationId xmlns:a16="http://schemas.microsoft.com/office/drawing/2014/main" id="{6EBB2921-8754-5EE6-8CED-D2C06EE31F98}"/>
              </a:ext>
            </a:extLst>
          </p:cNvPr>
          <p:cNvSpPr>
            <a:spLocks noGrp="1"/>
          </p:cNvSpPr>
          <p:nvPr>
            <p:ph idx="1"/>
          </p:nvPr>
        </p:nvSpPr>
        <p:spPr>
          <a:xfrm>
            <a:off x="4800600" y="1638300"/>
            <a:ext cx="13258800" cy="7848600"/>
          </a:xfrm>
        </p:spPr>
        <p:txBody>
          <a:bodyPr>
            <a:normAutofit/>
          </a:bodyPr>
          <a:lstStyle/>
          <a:p>
            <a:r>
              <a:rPr lang="en-US" dirty="0">
                <a:solidFill>
                  <a:schemeClr val="bg1"/>
                </a:solidFill>
              </a:rPr>
              <a:t>Top 5 Insights: </a:t>
            </a:r>
          </a:p>
          <a:p>
            <a:pPr marL="0" indent="0">
              <a:buNone/>
            </a:pPr>
            <a:r>
              <a:rPr lang="en-US" dirty="0">
                <a:solidFill>
                  <a:schemeClr val="bg1"/>
                </a:solidFill>
              </a:rPr>
              <a:t>1.</a:t>
            </a:r>
            <a:r>
              <a:rPr lang="en-US" dirty="0">
                <a:solidFill>
                  <a:schemeClr val="tx1">
                    <a:lumMod val="95000"/>
                    <a:lumOff val="5000"/>
                  </a:schemeClr>
                </a:solidFill>
              </a:rPr>
              <a:t>The overall average completion rate is 54.78%, indicating room for improvement in course completion.</a:t>
            </a:r>
          </a:p>
          <a:p>
            <a:pPr marL="0" indent="0">
              <a:buNone/>
            </a:pPr>
            <a:r>
              <a:rPr lang="en-US" dirty="0">
                <a:solidFill>
                  <a:schemeClr val="bg1"/>
                </a:solidFill>
              </a:rPr>
              <a:t>2. </a:t>
            </a:r>
            <a:r>
              <a:rPr lang="en-US" dirty="0"/>
              <a:t>Course with Highest Average Engagement Time: DM101 (102.43 mins) and Lowest Average Engagement Time: PY202 (93.90 mins)</a:t>
            </a:r>
          </a:p>
          <a:p>
            <a:pPr marL="0" indent="0">
              <a:buNone/>
            </a:pPr>
            <a:r>
              <a:rPr lang="en-US" dirty="0">
                <a:solidFill>
                  <a:schemeClr val="bg1"/>
                </a:solidFill>
              </a:rPr>
              <a:t>3.</a:t>
            </a:r>
            <a:r>
              <a:rPr lang="en-US" dirty="0"/>
              <a:t> The average feedback ratings across courses are relatively low, with PY202 scoring the highest at 3.28, and others like WD404 scoring as low as 2.79 on a 5-point scale.</a:t>
            </a:r>
            <a:endParaRPr lang="en-US" dirty="0">
              <a:solidFill>
                <a:schemeClr val="bg1"/>
              </a:solidFill>
            </a:endParaRPr>
          </a:p>
          <a:p>
            <a:pPr marL="0" indent="0" algn="l">
              <a:buNone/>
            </a:pPr>
            <a:r>
              <a:rPr lang="en-US" dirty="0">
                <a:solidFill>
                  <a:schemeClr val="bg1"/>
                </a:solidFill>
              </a:rPr>
              <a:t>4.</a:t>
            </a:r>
            <a:r>
              <a:rPr lang="en-US" b="0" i="0" dirty="0">
                <a:effectLst/>
                <a:latin typeface="system-ui"/>
              </a:rPr>
              <a:t> Locations such as </a:t>
            </a:r>
            <a:r>
              <a:rPr lang="en-US" b="1" i="0" dirty="0">
                <a:effectLst/>
                <a:latin typeface="system-ui"/>
              </a:rPr>
              <a:t>Kolkata </a:t>
            </a:r>
            <a:r>
              <a:rPr lang="en-US" b="0" i="0" dirty="0">
                <a:effectLst/>
                <a:latin typeface="system-ui"/>
              </a:rPr>
              <a:t>and </a:t>
            </a:r>
            <a:r>
              <a:rPr lang="en-US" b="1" i="0" dirty="0">
                <a:effectLst/>
                <a:latin typeface="system-ui"/>
              </a:rPr>
              <a:t>Delhi</a:t>
            </a:r>
            <a:r>
              <a:rPr lang="en-US" b="0" i="0" dirty="0">
                <a:effectLst/>
                <a:latin typeface="system-ui"/>
              </a:rPr>
              <a:t> show higher average engagement time.</a:t>
            </a:r>
          </a:p>
          <a:p>
            <a:pPr marL="0" indent="0">
              <a:buNone/>
            </a:pPr>
            <a:r>
              <a:rPr lang="en-US" dirty="0">
                <a:solidFill>
                  <a:schemeClr val="bg1"/>
                </a:solidFill>
              </a:rPr>
              <a:t>5. </a:t>
            </a:r>
            <a:r>
              <a:rPr lang="en-US" dirty="0">
                <a:solidFill>
                  <a:schemeClr val="tx1">
                    <a:lumMod val="95000"/>
                    <a:lumOff val="5000"/>
                  </a:schemeClr>
                </a:solidFill>
              </a:rPr>
              <a:t>Engagement by Age Group          </a:t>
            </a:r>
          </a:p>
          <a:p>
            <a:pPr marL="0" indent="0">
              <a:buNone/>
            </a:pPr>
            <a:endParaRPr lang="en-US" dirty="0"/>
          </a:p>
          <a:p>
            <a:pPr marL="0" indent="0">
              <a:buNone/>
            </a:pPr>
            <a:endParaRPr lang="en-US" dirty="0">
              <a:solidFill>
                <a:schemeClr val="tx1">
                  <a:lumMod val="95000"/>
                  <a:lumOff val="5000"/>
                </a:schemeClr>
              </a:solidFill>
            </a:endParaRPr>
          </a:p>
        </p:txBody>
      </p:sp>
      <p:graphicFrame>
        <p:nvGraphicFramePr>
          <p:cNvPr id="7" name="Table 6">
            <a:extLst>
              <a:ext uri="{FF2B5EF4-FFF2-40B4-BE49-F238E27FC236}">
                <a16:creationId xmlns:a16="http://schemas.microsoft.com/office/drawing/2014/main" id="{E6A1E8C3-19E4-9BBF-7C7D-E56C97864CE4}"/>
              </a:ext>
            </a:extLst>
          </p:cNvPr>
          <p:cNvGraphicFramePr>
            <a:graphicFrameLocks noGrp="1"/>
          </p:cNvGraphicFramePr>
          <p:nvPr>
            <p:extLst>
              <p:ext uri="{D42A27DB-BD31-4B8C-83A1-F6EECF244321}">
                <p14:modId xmlns:p14="http://schemas.microsoft.com/office/powerpoint/2010/main" val="2983531828"/>
              </p:ext>
            </p:extLst>
          </p:nvPr>
        </p:nvGraphicFramePr>
        <p:xfrm>
          <a:off x="5314950" y="7353300"/>
          <a:ext cx="6096000" cy="1570038"/>
        </p:xfrm>
        <a:graphic>
          <a:graphicData uri="http://schemas.openxmlformats.org/drawingml/2006/table">
            <a:tbl>
              <a:tblPr firstRow="1" bandRow="1">
                <a:tableStyleId>{2D5ABB26-0587-4C30-8999-92F81FD0307C}</a:tableStyleId>
              </a:tblPr>
              <a:tblGrid>
                <a:gridCol w="3048000">
                  <a:extLst>
                    <a:ext uri="{9D8B030D-6E8A-4147-A177-3AD203B41FA5}">
                      <a16:colId xmlns:a16="http://schemas.microsoft.com/office/drawing/2014/main" val="2675405295"/>
                    </a:ext>
                  </a:extLst>
                </a:gridCol>
                <a:gridCol w="3048000">
                  <a:extLst>
                    <a:ext uri="{9D8B030D-6E8A-4147-A177-3AD203B41FA5}">
                      <a16:colId xmlns:a16="http://schemas.microsoft.com/office/drawing/2014/main" val="3808736533"/>
                    </a:ext>
                  </a:extLst>
                </a:gridCol>
              </a:tblGrid>
              <a:tr h="523346">
                <a:tc>
                  <a:txBody>
                    <a:bodyPr/>
                    <a:lstStyle/>
                    <a:p>
                      <a:r>
                        <a:rPr lang="en-IN" dirty="0"/>
                        <a:t>                </a:t>
                      </a:r>
                      <a:r>
                        <a:rPr lang="en-IN" sz="2800" dirty="0"/>
                        <a:t>15-25</a:t>
                      </a:r>
                      <a:endParaRPr lang="en-IN" dirty="0"/>
                    </a:p>
                  </a:txBody>
                  <a:tcPr/>
                </a:tc>
                <a:tc>
                  <a:txBody>
                    <a:bodyPr/>
                    <a:lstStyle/>
                    <a:p>
                      <a:r>
                        <a:rPr lang="en-IN" sz="2800" dirty="0"/>
                        <a:t>     100.76 mins </a:t>
                      </a:r>
                    </a:p>
                  </a:txBody>
                  <a:tcPr/>
                </a:tc>
                <a:extLst>
                  <a:ext uri="{0D108BD9-81ED-4DB2-BD59-A6C34878D82A}">
                    <a16:rowId xmlns:a16="http://schemas.microsoft.com/office/drawing/2014/main" val="1852077535"/>
                  </a:ext>
                </a:extLst>
              </a:tr>
              <a:tr h="523346">
                <a:tc>
                  <a:txBody>
                    <a:bodyPr/>
                    <a:lstStyle/>
                    <a:p>
                      <a:r>
                        <a:rPr lang="en-IN" sz="2800" dirty="0"/>
                        <a:t>           26-35</a:t>
                      </a:r>
                    </a:p>
                  </a:txBody>
                  <a:tcPr/>
                </a:tc>
                <a:tc>
                  <a:txBody>
                    <a:bodyPr/>
                    <a:lstStyle/>
                    <a:p>
                      <a:r>
                        <a:rPr lang="en-IN" sz="2800" dirty="0"/>
                        <a:t>     95.36 mins</a:t>
                      </a:r>
                    </a:p>
                  </a:txBody>
                  <a:tcPr/>
                </a:tc>
                <a:extLst>
                  <a:ext uri="{0D108BD9-81ED-4DB2-BD59-A6C34878D82A}">
                    <a16:rowId xmlns:a16="http://schemas.microsoft.com/office/drawing/2014/main" val="1188290801"/>
                  </a:ext>
                </a:extLst>
              </a:tr>
              <a:tr h="523346">
                <a:tc>
                  <a:txBody>
                    <a:bodyPr/>
                    <a:lstStyle/>
                    <a:p>
                      <a:r>
                        <a:rPr lang="en-IN" dirty="0"/>
                        <a:t>                 </a:t>
                      </a:r>
                      <a:r>
                        <a:rPr lang="en-IN" sz="2800" dirty="0"/>
                        <a:t>36-50</a:t>
                      </a:r>
                      <a:endParaRPr lang="en-IN" dirty="0"/>
                    </a:p>
                  </a:txBody>
                  <a:tcPr/>
                </a:tc>
                <a:tc>
                  <a:txBody>
                    <a:bodyPr/>
                    <a:lstStyle/>
                    <a:p>
                      <a:r>
                        <a:rPr lang="en-IN" sz="2800" dirty="0"/>
                        <a:t>  No data available                                                                                                                                            </a:t>
                      </a:r>
                    </a:p>
                  </a:txBody>
                  <a:tcPr/>
                </a:tc>
                <a:extLst>
                  <a:ext uri="{0D108BD9-81ED-4DB2-BD59-A6C34878D82A}">
                    <a16:rowId xmlns:a16="http://schemas.microsoft.com/office/drawing/2014/main" val="263528484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737373">
                <a:alpha val="100000"/>
              </a:srgbClr>
            </a:gs>
          </a:gsLst>
          <a:lin ang="0"/>
        </a:gradFill>
        <a:effectLst/>
      </p:bgPr>
    </p:bg>
    <p:spTree>
      <p:nvGrpSpPr>
        <p:cNvPr id="1" name="">
          <a:extLst>
            <a:ext uri="{FF2B5EF4-FFF2-40B4-BE49-F238E27FC236}">
              <a16:creationId xmlns:a16="http://schemas.microsoft.com/office/drawing/2014/main" id="{DB3329D6-608A-4D44-5723-984A36108B7C}"/>
            </a:ext>
          </a:extLst>
        </p:cNvPr>
        <p:cNvGrpSpPr/>
        <p:nvPr/>
      </p:nvGrpSpPr>
      <p:grpSpPr>
        <a:xfrm>
          <a:off x="0" y="0"/>
          <a:ext cx="0" cy="0"/>
          <a:chOff x="0" y="0"/>
          <a:chExt cx="0" cy="0"/>
        </a:xfrm>
      </p:grpSpPr>
      <p:sp>
        <p:nvSpPr>
          <p:cNvPr id="3" name="Freeform 3">
            <a:extLst>
              <a:ext uri="{FF2B5EF4-FFF2-40B4-BE49-F238E27FC236}">
                <a16:creationId xmlns:a16="http://schemas.microsoft.com/office/drawing/2014/main" id="{222E3EC4-3F08-5D88-1F6D-7F383E051E27}"/>
              </a:ext>
            </a:extLst>
          </p:cNvPr>
          <p:cNvSpPr/>
          <p:nvPr/>
        </p:nvSpPr>
        <p:spPr>
          <a:xfrm>
            <a:off x="2413497" y="3086100"/>
            <a:ext cx="2054220" cy="4114800"/>
          </a:xfrm>
          <a:custGeom>
            <a:avLst/>
            <a:gdLst/>
            <a:ahLst/>
            <a:cxnLst/>
            <a:rect l="l" t="t" r="r" b="b"/>
            <a:pathLst>
              <a:path w="2054220" h="4114800">
                <a:moveTo>
                  <a:pt x="0" y="0"/>
                </a:moveTo>
                <a:lnTo>
                  <a:pt x="2054221" y="0"/>
                </a:lnTo>
                <a:lnTo>
                  <a:pt x="205422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itle 3">
            <a:extLst>
              <a:ext uri="{FF2B5EF4-FFF2-40B4-BE49-F238E27FC236}">
                <a16:creationId xmlns:a16="http://schemas.microsoft.com/office/drawing/2014/main" id="{0C66A668-EA8F-A2F7-7532-7DEF6B3C6B7B}"/>
              </a:ext>
            </a:extLst>
          </p:cNvPr>
          <p:cNvSpPr>
            <a:spLocks noGrp="1"/>
          </p:cNvSpPr>
          <p:nvPr>
            <p:ph type="title"/>
          </p:nvPr>
        </p:nvSpPr>
        <p:spPr>
          <a:xfrm>
            <a:off x="4800600" y="411162"/>
            <a:ext cx="8229600" cy="1143000"/>
          </a:xfrm>
        </p:spPr>
        <p:txBody>
          <a:bodyPr/>
          <a:lstStyle/>
          <a:p>
            <a:r>
              <a:rPr lang="en-IN" sz="4800" dirty="0"/>
              <a:t>Recommendations</a:t>
            </a:r>
            <a:endParaRPr lang="en-IN" dirty="0"/>
          </a:p>
        </p:txBody>
      </p:sp>
      <p:sp>
        <p:nvSpPr>
          <p:cNvPr id="5" name="Content Placeholder 4">
            <a:extLst>
              <a:ext uri="{FF2B5EF4-FFF2-40B4-BE49-F238E27FC236}">
                <a16:creationId xmlns:a16="http://schemas.microsoft.com/office/drawing/2014/main" id="{FF1C2212-A62A-E989-D08A-C3F6D303A7DF}"/>
              </a:ext>
            </a:extLst>
          </p:cNvPr>
          <p:cNvSpPr>
            <a:spLocks noGrp="1"/>
          </p:cNvSpPr>
          <p:nvPr>
            <p:ph idx="1"/>
          </p:nvPr>
        </p:nvSpPr>
        <p:spPr>
          <a:xfrm>
            <a:off x="4800600" y="1638300"/>
            <a:ext cx="13258800" cy="7848600"/>
          </a:xfrm>
        </p:spPr>
        <p:txBody>
          <a:bodyPr>
            <a:normAutofit/>
          </a:bodyPr>
          <a:lstStyle/>
          <a:p>
            <a:r>
              <a:rPr lang="en-US" dirty="0">
                <a:solidFill>
                  <a:schemeClr val="bg1"/>
                </a:solidFill>
              </a:rPr>
              <a:t>Top Recommendations: </a:t>
            </a:r>
          </a:p>
          <a:p>
            <a:pPr marL="0" indent="0">
              <a:buNone/>
            </a:pPr>
            <a:endParaRPr lang="en-US" dirty="0">
              <a:solidFill>
                <a:schemeClr val="bg1"/>
              </a:solidFill>
            </a:endParaRPr>
          </a:p>
          <a:p>
            <a:pPr marL="0" indent="0">
              <a:buNone/>
            </a:pPr>
            <a:r>
              <a:rPr lang="en-US" dirty="0">
                <a:solidFill>
                  <a:schemeClr val="bg1"/>
                </a:solidFill>
              </a:rPr>
              <a:t>1.</a:t>
            </a:r>
            <a:r>
              <a:rPr lang="en-US" dirty="0"/>
              <a:t>Create customized engagement plans for underperforming age groups (e.g., 23–34) and cities like Mumbai and Chennai with lower average engagement. </a:t>
            </a:r>
          </a:p>
          <a:p>
            <a:pPr marL="0" indent="0">
              <a:buNone/>
            </a:pPr>
            <a:r>
              <a:rPr lang="en-US" dirty="0">
                <a:solidFill>
                  <a:schemeClr val="bg1"/>
                </a:solidFill>
              </a:rPr>
              <a:t>2. </a:t>
            </a:r>
            <a:r>
              <a:rPr lang="en-US" dirty="0"/>
              <a:t>Explore qualitative feedback from top engaged users with low ratings to refine course content. </a:t>
            </a:r>
          </a:p>
          <a:p>
            <a:pPr marL="0" indent="0">
              <a:buNone/>
            </a:pPr>
            <a:r>
              <a:rPr lang="en-US" dirty="0">
                <a:solidFill>
                  <a:schemeClr val="bg1"/>
                </a:solidFill>
              </a:rPr>
              <a:t>3. </a:t>
            </a:r>
            <a:r>
              <a:rPr lang="en-US" sz="3200" dirty="0">
                <a:latin typeface="Instrument Sans Semi Bold" pitchFamily="34" charset="0"/>
                <a:ea typeface="Instrument Sans Semi Bold" pitchFamily="34" charset="-122"/>
                <a:cs typeface="Instrument Sans Semi Bold" pitchFamily="34" charset="-120"/>
              </a:rPr>
              <a:t>Leverage feedback analytics to enhance lower-rated courses using keyword-based sentiment analysis.</a:t>
            </a:r>
          </a:p>
          <a:p>
            <a:pPr marL="0" indent="0">
              <a:buNone/>
            </a:pPr>
            <a:r>
              <a:rPr lang="en-US" dirty="0">
                <a:solidFill>
                  <a:schemeClr val="bg1"/>
                </a:solidFill>
                <a:latin typeface="Instrument Sans Semi Bold" pitchFamily="34" charset="0"/>
                <a:ea typeface="Instrument Sans Semi Bold" pitchFamily="34" charset="-122"/>
                <a:cs typeface="Instrument Sans Semi Bold" pitchFamily="34" charset="-120"/>
              </a:rPr>
              <a:t>4.</a:t>
            </a:r>
            <a:r>
              <a:rPr lang="en-US" dirty="0">
                <a:solidFill>
                  <a:schemeClr val="bg1"/>
                </a:solidFill>
              </a:rPr>
              <a:t> </a:t>
            </a:r>
            <a:r>
              <a:rPr lang="en-US" dirty="0"/>
              <a:t>Introduce badges, leaderboards, or progress-based rewards to encourage users to complete courses and maintain motivation.</a:t>
            </a:r>
            <a:endParaRPr lang="en-US" sz="3200" dirty="0">
              <a:latin typeface="Instrument Sans Semi Bold" pitchFamily="34" charset="0"/>
              <a:ea typeface="Instrument Sans Semi Bold" pitchFamily="34" charset="-122"/>
              <a:cs typeface="Instrument Sans Semi Bold" pitchFamily="34" charset="-120"/>
            </a:endParaRPr>
          </a:p>
          <a:p>
            <a:pPr marL="0" indent="0">
              <a:buNone/>
            </a:pPr>
            <a:endParaRPr lang="en-US" dirty="0"/>
          </a:p>
        </p:txBody>
      </p:sp>
    </p:spTree>
    <p:extLst>
      <p:ext uri="{BB962C8B-B14F-4D97-AF65-F5344CB8AC3E}">
        <p14:creationId xmlns:p14="http://schemas.microsoft.com/office/powerpoint/2010/main" val="1247837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737373">
                <a:alpha val="100000"/>
              </a:srgbClr>
            </a:gs>
          </a:gsLst>
          <a:lin ang="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269F02B-0B4F-21B3-4ECC-91FAB107CD55}"/>
              </a:ext>
            </a:extLst>
          </p:cNvPr>
          <p:cNvSpPr>
            <a:spLocks noGrp="1"/>
          </p:cNvSpPr>
          <p:nvPr>
            <p:ph type="title"/>
          </p:nvPr>
        </p:nvSpPr>
        <p:spPr>
          <a:xfrm>
            <a:off x="4800600" y="266700"/>
            <a:ext cx="8229600" cy="1143000"/>
          </a:xfrm>
        </p:spPr>
        <p:txBody>
          <a:bodyPr/>
          <a:lstStyle/>
          <a:p>
            <a:r>
              <a:rPr lang="en-IN" sz="4800" dirty="0"/>
              <a:t>Visualizations</a:t>
            </a:r>
            <a:endParaRPr lang="en-IN" dirty="0"/>
          </a:p>
        </p:txBody>
      </p:sp>
      <p:pic>
        <p:nvPicPr>
          <p:cNvPr id="1026" name="Picture 2">
            <a:extLst>
              <a:ext uri="{FF2B5EF4-FFF2-40B4-BE49-F238E27FC236}">
                <a16:creationId xmlns:a16="http://schemas.microsoft.com/office/drawing/2014/main" id="{49BFCEEA-353D-1439-F1C9-FDADF89E0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90651"/>
            <a:ext cx="6629400" cy="41119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C374A8A-E62C-7EFE-DFA4-797836A72A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69557" y="1409700"/>
            <a:ext cx="4718443" cy="41119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0FA8D5D-E31C-82C9-50A9-3CA27D3D15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3300" y="1375915"/>
            <a:ext cx="6134100" cy="41171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8AF0EA6-5EFB-9768-2B37-BFF79605E7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5643562"/>
            <a:ext cx="6629400" cy="427732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A729D31-0E39-39CC-DC1A-E456D68F3D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53300" y="5643562"/>
            <a:ext cx="6362700" cy="42773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737373">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246366" y="3086100"/>
            <a:ext cx="2054220" cy="4114800"/>
          </a:xfrm>
          <a:custGeom>
            <a:avLst/>
            <a:gdLst/>
            <a:ahLst/>
            <a:cxnLst/>
            <a:rect l="l" t="t" r="r" b="b"/>
            <a:pathLst>
              <a:path w="2054220" h="4114800">
                <a:moveTo>
                  <a:pt x="0" y="0"/>
                </a:moveTo>
                <a:lnTo>
                  <a:pt x="2054220" y="0"/>
                </a:lnTo>
                <a:lnTo>
                  <a:pt x="205422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295039" y="4126665"/>
            <a:ext cx="11779932" cy="3040897"/>
          </a:xfrm>
          <a:prstGeom prst="rect">
            <a:avLst/>
          </a:prstGeom>
        </p:spPr>
        <p:txBody>
          <a:bodyPr lIns="0" tIns="0" rIns="0" bIns="0" rtlCol="0" anchor="t">
            <a:spAutoFit/>
          </a:bodyPr>
          <a:lstStyle/>
          <a:p>
            <a:pPr algn="l">
              <a:lnSpc>
                <a:spcPts val="12052"/>
              </a:lnSpc>
            </a:pPr>
            <a:r>
              <a:rPr lang="en-US" sz="13800" b="1" dirty="0">
                <a:solidFill>
                  <a:srgbClr val="FFFFFF"/>
                </a:solidFill>
                <a:latin typeface="Canva Sans Bold"/>
                <a:ea typeface="Canva Sans Bold"/>
                <a:cs typeface="Canva Sans Bold"/>
                <a:sym typeface="Canva Sans Bold"/>
              </a:rPr>
              <a:t>THANK YOU</a:t>
            </a:r>
          </a:p>
          <a:p>
            <a:pPr algn="l">
              <a:lnSpc>
                <a:spcPts val="6033"/>
              </a:lnSpc>
            </a:pPr>
            <a:endParaRPr lang="en-US" sz="8609" b="1" dirty="0">
              <a:solidFill>
                <a:srgbClr val="FFFFFF"/>
              </a:solidFill>
              <a:latin typeface="Canva Sans Bold"/>
              <a:ea typeface="Canva Sans Bold"/>
              <a:cs typeface="Canva Sans Bold"/>
              <a:sym typeface="Canva Sans Bold"/>
            </a:endParaRPr>
          </a:p>
          <a:p>
            <a:pPr algn="l">
              <a:lnSpc>
                <a:spcPts val="6033"/>
              </a:lnSpc>
            </a:pPr>
            <a:endParaRPr lang="en-US" sz="4309" b="1" dirty="0">
              <a:solidFill>
                <a:srgbClr val="FFFFFF"/>
              </a:solidFill>
              <a:latin typeface="Canva Sans Bold"/>
              <a:ea typeface="Canva Sans Bold"/>
              <a:cs typeface="Canva Sans Bold"/>
              <a:sym typeface="Canva Sans Bo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278</Words>
  <Application>Microsoft Office PowerPoint</Application>
  <PresentationFormat>Custom</PresentationFormat>
  <Paragraphs>26</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Canva Sans Bold</vt:lpstr>
      <vt:lpstr>Calibri</vt:lpstr>
      <vt:lpstr>Verdana</vt:lpstr>
      <vt:lpstr>system-ui</vt:lpstr>
      <vt:lpstr>Instrument Sans Semi Bold</vt:lpstr>
      <vt:lpstr>Arial</vt:lpstr>
      <vt:lpstr>Office Theme</vt:lpstr>
      <vt:lpstr>PowerPoint Presentation</vt:lpstr>
      <vt:lpstr>Objective</vt:lpstr>
      <vt:lpstr>Insights</vt:lpstr>
      <vt:lpstr>Recommendations</vt:lpstr>
      <vt:lpstr>Visualizations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Webserver</dc:title>
  <dc:creator>Abhash Kumar Padhy</dc:creator>
  <cp:lastModifiedBy>Abhash Kumar Padhy</cp:lastModifiedBy>
  <cp:revision>3</cp:revision>
  <dcterms:created xsi:type="dcterms:W3CDTF">2006-08-16T00:00:00Z</dcterms:created>
  <dcterms:modified xsi:type="dcterms:W3CDTF">2025-04-23T15:07:38Z</dcterms:modified>
  <dc:identifier>DAGd-HIRHdg</dc:identifier>
</cp:coreProperties>
</file>