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84" r:id="rId5"/>
    <p:sldId id="258" r:id="rId6"/>
    <p:sldId id="259" r:id="rId7"/>
    <p:sldId id="277" r:id="rId8"/>
    <p:sldId id="260" r:id="rId9"/>
    <p:sldId id="261" r:id="rId10"/>
    <p:sldId id="278" r:id="rId11"/>
    <p:sldId id="279" r:id="rId12"/>
    <p:sldId id="262" r:id="rId13"/>
    <p:sldId id="263" r:id="rId14"/>
    <p:sldId id="276" r:id="rId15"/>
    <p:sldId id="280" r:id="rId16"/>
    <p:sldId id="285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010C5-34EF-41BF-90BA-8B957118F06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F561BD9-7E2D-468F-AE47-9F97D14B03A8}">
      <dgm:prSet/>
      <dgm:spPr/>
      <dgm:t>
        <a:bodyPr/>
        <a:lstStyle/>
        <a:p>
          <a:r>
            <a:rPr lang="en-IN" b="0" i="0" dirty="0"/>
            <a:t>Project on Exploratory Data Analysis</a:t>
          </a:r>
          <a:endParaRPr lang="en-IN" dirty="0"/>
        </a:p>
      </dgm:t>
    </dgm:pt>
    <dgm:pt modelId="{0D30C91E-9494-4434-9C8F-ED88D371613C}" type="parTrans" cxnId="{D6599A27-0B5A-4C3A-9DD7-3F8E060DA169}">
      <dgm:prSet/>
      <dgm:spPr/>
      <dgm:t>
        <a:bodyPr/>
        <a:lstStyle/>
        <a:p>
          <a:endParaRPr lang="en-IN"/>
        </a:p>
      </dgm:t>
    </dgm:pt>
    <dgm:pt modelId="{30DF5793-89FD-4596-8A92-AF9B0B000916}" type="sibTrans" cxnId="{D6599A27-0B5A-4C3A-9DD7-3F8E060DA169}">
      <dgm:prSet/>
      <dgm:spPr/>
      <dgm:t>
        <a:bodyPr/>
        <a:lstStyle/>
        <a:p>
          <a:endParaRPr lang="en-IN"/>
        </a:p>
      </dgm:t>
    </dgm:pt>
    <dgm:pt modelId="{77AC555B-6F5E-486A-856E-A569E829B7D2}" type="pres">
      <dgm:prSet presAssocID="{F05010C5-34EF-41BF-90BA-8B957118F0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73EF09-5483-4C6C-890E-655CF440AF94}" type="pres">
      <dgm:prSet presAssocID="{1F561BD9-7E2D-468F-AE47-9F97D14B03A8}" presName="root" presStyleCnt="0"/>
      <dgm:spPr/>
    </dgm:pt>
    <dgm:pt modelId="{287038D7-05A8-4084-AE1D-A83E413DBB0D}" type="pres">
      <dgm:prSet presAssocID="{1F561BD9-7E2D-468F-AE47-9F97D14B03A8}" presName="rootComposite" presStyleCnt="0"/>
      <dgm:spPr/>
    </dgm:pt>
    <dgm:pt modelId="{6CC496CD-F287-4FA2-A517-8EBC99F2D542}" type="pres">
      <dgm:prSet presAssocID="{1F561BD9-7E2D-468F-AE47-9F97D14B03A8}" presName="rootText" presStyleLbl="node1" presStyleIdx="0" presStyleCnt="1"/>
      <dgm:spPr/>
    </dgm:pt>
    <dgm:pt modelId="{E8F3BC55-90E6-41D3-BB62-C7825DA9BBF7}" type="pres">
      <dgm:prSet presAssocID="{1F561BD9-7E2D-468F-AE47-9F97D14B03A8}" presName="rootConnector" presStyleLbl="node1" presStyleIdx="0" presStyleCnt="1"/>
      <dgm:spPr/>
    </dgm:pt>
    <dgm:pt modelId="{67C527DB-13BE-46A8-8934-1BF7BFAAD892}" type="pres">
      <dgm:prSet presAssocID="{1F561BD9-7E2D-468F-AE47-9F97D14B03A8}" presName="childShape" presStyleCnt="0"/>
      <dgm:spPr/>
    </dgm:pt>
  </dgm:ptLst>
  <dgm:cxnLst>
    <dgm:cxn modelId="{D6599A27-0B5A-4C3A-9DD7-3F8E060DA169}" srcId="{F05010C5-34EF-41BF-90BA-8B957118F061}" destId="{1F561BD9-7E2D-468F-AE47-9F97D14B03A8}" srcOrd="0" destOrd="0" parTransId="{0D30C91E-9494-4434-9C8F-ED88D371613C}" sibTransId="{30DF5793-89FD-4596-8A92-AF9B0B000916}"/>
    <dgm:cxn modelId="{31982557-B3FF-4AD8-BDC0-FD68823AF100}" type="presOf" srcId="{1F561BD9-7E2D-468F-AE47-9F97D14B03A8}" destId="{E8F3BC55-90E6-41D3-BB62-C7825DA9BBF7}" srcOrd="1" destOrd="0" presId="urn:microsoft.com/office/officeart/2005/8/layout/hierarchy3"/>
    <dgm:cxn modelId="{852D32CA-23DB-4D28-8ABD-C414A8977E8F}" type="presOf" srcId="{1F561BD9-7E2D-468F-AE47-9F97D14B03A8}" destId="{6CC496CD-F287-4FA2-A517-8EBC99F2D542}" srcOrd="0" destOrd="0" presId="urn:microsoft.com/office/officeart/2005/8/layout/hierarchy3"/>
    <dgm:cxn modelId="{F9E3CDD8-0CAB-4069-8924-7F9007D44A6C}" type="presOf" srcId="{F05010C5-34EF-41BF-90BA-8B957118F061}" destId="{77AC555B-6F5E-486A-856E-A569E829B7D2}" srcOrd="0" destOrd="0" presId="urn:microsoft.com/office/officeart/2005/8/layout/hierarchy3"/>
    <dgm:cxn modelId="{A08CE3EB-FEEA-4A5D-920D-4828746AE829}" type="presParOf" srcId="{77AC555B-6F5E-486A-856E-A569E829B7D2}" destId="{9673EF09-5483-4C6C-890E-655CF440AF94}" srcOrd="0" destOrd="0" presId="urn:microsoft.com/office/officeart/2005/8/layout/hierarchy3"/>
    <dgm:cxn modelId="{765CF756-4003-466E-960C-40158B453091}" type="presParOf" srcId="{9673EF09-5483-4C6C-890E-655CF440AF94}" destId="{287038D7-05A8-4084-AE1D-A83E413DBB0D}" srcOrd="0" destOrd="0" presId="urn:microsoft.com/office/officeart/2005/8/layout/hierarchy3"/>
    <dgm:cxn modelId="{567B40F2-682F-4674-BF87-F00DADFEC4E0}" type="presParOf" srcId="{287038D7-05A8-4084-AE1D-A83E413DBB0D}" destId="{6CC496CD-F287-4FA2-A517-8EBC99F2D542}" srcOrd="0" destOrd="0" presId="urn:microsoft.com/office/officeart/2005/8/layout/hierarchy3"/>
    <dgm:cxn modelId="{38891B18-16B9-4FF1-98A9-E50F5921296D}" type="presParOf" srcId="{287038D7-05A8-4084-AE1D-A83E413DBB0D}" destId="{E8F3BC55-90E6-41D3-BB62-C7825DA9BBF7}" srcOrd="1" destOrd="0" presId="urn:microsoft.com/office/officeart/2005/8/layout/hierarchy3"/>
    <dgm:cxn modelId="{6FCF0519-B728-4717-84D6-EB37048CBF5E}" type="presParOf" srcId="{9673EF09-5483-4C6C-890E-655CF440AF94}" destId="{67C527DB-13BE-46A8-8934-1BF7BFAAD89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BA1BE-0C7F-4DB1-BE7E-7F4B6647B1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D4013C-7B42-4112-94EF-D9BA688572B1}">
      <dgm:prSet/>
      <dgm:spPr/>
      <dgm:t>
        <a:bodyPr/>
        <a:lstStyle/>
        <a:p>
          <a:r>
            <a:rPr lang="en-IN" b="0" i="0"/>
            <a:t>Done by:</a:t>
          </a:r>
          <a:endParaRPr lang="en-IN"/>
        </a:p>
      </dgm:t>
    </dgm:pt>
    <dgm:pt modelId="{7F419FD2-5ACB-46A3-97B9-A6948E7FA8A9}" type="parTrans" cxnId="{608ED8ED-3925-4264-BF24-6D9939AA07BC}">
      <dgm:prSet/>
      <dgm:spPr/>
      <dgm:t>
        <a:bodyPr/>
        <a:lstStyle/>
        <a:p>
          <a:endParaRPr lang="en-IN"/>
        </a:p>
      </dgm:t>
    </dgm:pt>
    <dgm:pt modelId="{8776CA4E-D994-4B4E-A4A6-FDE4A0E3EDEF}" type="sibTrans" cxnId="{608ED8ED-3925-4264-BF24-6D9939AA07BC}">
      <dgm:prSet/>
      <dgm:spPr/>
      <dgm:t>
        <a:bodyPr/>
        <a:lstStyle/>
        <a:p>
          <a:endParaRPr lang="en-IN"/>
        </a:p>
      </dgm:t>
    </dgm:pt>
    <dgm:pt modelId="{E44D1687-AD3B-4822-B3F1-206F16FBB958}">
      <dgm:prSet/>
      <dgm:spPr/>
      <dgm:t>
        <a:bodyPr/>
        <a:lstStyle/>
        <a:p>
          <a:r>
            <a:rPr lang="en-IN" b="0" i="0"/>
            <a:t>Ashish Kumar Pathak (41221028)</a:t>
          </a:r>
          <a:endParaRPr lang="en-IN"/>
        </a:p>
      </dgm:t>
    </dgm:pt>
    <dgm:pt modelId="{5C552F38-5EDF-4ACA-8B1B-2810AFA166BF}" type="parTrans" cxnId="{74A95C94-5256-4C58-BC6C-599BC35C49ED}">
      <dgm:prSet/>
      <dgm:spPr/>
      <dgm:t>
        <a:bodyPr/>
        <a:lstStyle/>
        <a:p>
          <a:endParaRPr lang="en-IN"/>
        </a:p>
      </dgm:t>
    </dgm:pt>
    <dgm:pt modelId="{11AD26FD-5312-4A64-9D2F-1782B02277A6}" type="sibTrans" cxnId="{74A95C94-5256-4C58-BC6C-599BC35C49ED}">
      <dgm:prSet/>
      <dgm:spPr/>
      <dgm:t>
        <a:bodyPr/>
        <a:lstStyle/>
        <a:p>
          <a:endParaRPr lang="en-IN"/>
        </a:p>
      </dgm:t>
    </dgm:pt>
    <dgm:pt modelId="{8C6B25F3-E81A-4932-BE46-DB1E2397F8D0}">
      <dgm:prSet/>
      <dgm:spPr/>
      <dgm:t>
        <a:bodyPr/>
        <a:lstStyle/>
        <a:p>
          <a:r>
            <a:rPr lang="en-IN" b="0" i="0" dirty="0"/>
            <a:t>Nitish Tiwari (41221107)</a:t>
          </a:r>
          <a:endParaRPr lang="en-IN" dirty="0"/>
        </a:p>
      </dgm:t>
    </dgm:pt>
    <dgm:pt modelId="{EAF0F10B-46C2-4A33-B4C3-A420D2F266C6}" type="parTrans" cxnId="{BEC0B094-8E36-4218-90F7-FE7ABE71D05C}">
      <dgm:prSet/>
      <dgm:spPr/>
      <dgm:t>
        <a:bodyPr/>
        <a:lstStyle/>
        <a:p>
          <a:endParaRPr lang="en-IN"/>
        </a:p>
      </dgm:t>
    </dgm:pt>
    <dgm:pt modelId="{627F1E05-FD15-48B9-9B71-4E5F52BDEDE4}" type="sibTrans" cxnId="{BEC0B094-8E36-4218-90F7-FE7ABE71D05C}">
      <dgm:prSet/>
      <dgm:spPr/>
      <dgm:t>
        <a:bodyPr/>
        <a:lstStyle/>
        <a:p>
          <a:endParaRPr lang="en-IN"/>
        </a:p>
      </dgm:t>
    </dgm:pt>
    <dgm:pt modelId="{45DFE1CB-D221-4DFA-AB1A-2883E7E24299}" type="pres">
      <dgm:prSet presAssocID="{7F1BA1BE-0C7F-4DB1-BE7E-7F4B6647B1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535358-864A-48EF-A35D-50F594DAFE23}" type="pres">
      <dgm:prSet presAssocID="{6AD4013C-7B42-4112-94EF-D9BA688572B1}" presName="root" presStyleCnt="0"/>
      <dgm:spPr/>
    </dgm:pt>
    <dgm:pt modelId="{6CAD25CF-6C06-4804-8BA4-14D34D348928}" type="pres">
      <dgm:prSet presAssocID="{6AD4013C-7B42-4112-94EF-D9BA688572B1}" presName="rootComposite" presStyleCnt="0"/>
      <dgm:spPr/>
    </dgm:pt>
    <dgm:pt modelId="{43D9788C-A628-483A-B07E-C50DB2CA90E0}" type="pres">
      <dgm:prSet presAssocID="{6AD4013C-7B42-4112-94EF-D9BA688572B1}" presName="rootText" presStyleLbl="node1" presStyleIdx="0" presStyleCnt="3"/>
      <dgm:spPr/>
    </dgm:pt>
    <dgm:pt modelId="{B625E1BE-52DB-4EBB-9FE9-6C76BD4E028E}" type="pres">
      <dgm:prSet presAssocID="{6AD4013C-7B42-4112-94EF-D9BA688572B1}" presName="rootConnector" presStyleLbl="node1" presStyleIdx="0" presStyleCnt="3"/>
      <dgm:spPr/>
    </dgm:pt>
    <dgm:pt modelId="{C0D9787A-694E-4E5C-AE2C-137F0FDB1B9F}" type="pres">
      <dgm:prSet presAssocID="{6AD4013C-7B42-4112-94EF-D9BA688572B1}" presName="childShape" presStyleCnt="0"/>
      <dgm:spPr/>
    </dgm:pt>
    <dgm:pt modelId="{319F50F3-D2F6-46F0-81EC-4B07B1723047}" type="pres">
      <dgm:prSet presAssocID="{E44D1687-AD3B-4822-B3F1-206F16FBB958}" presName="root" presStyleCnt="0"/>
      <dgm:spPr/>
    </dgm:pt>
    <dgm:pt modelId="{73846C96-B676-44C5-B39E-25F7986F94A7}" type="pres">
      <dgm:prSet presAssocID="{E44D1687-AD3B-4822-B3F1-206F16FBB958}" presName="rootComposite" presStyleCnt="0"/>
      <dgm:spPr/>
    </dgm:pt>
    <dgm:pt modelId="{44C3235F-D9AA-41A3-81E5-DABBB2775357}" type="pres">
      <dgm:prSet presAssocID="{E44D1687-AD3B-4822-B3F1-206F16FBB958}" presName="rootText" presStyleLbl="node1" presStyleIdx="1" presStyleCnt="3"/>
      <dgm:spPr/>
    </dgm:pt>
    <dgm:pt modelId="{FBFAA37C-C269-42AF-B536-83B092AA6F79}" type="pres">
      <dgm:prSet presAssocID="{E44D1687-AD3B-4822-B3F1-206F16FBB958}" presName="rootConnector" presStyleLbl="node1" presStyleIdx="1" presStyleCnt="3"/>
      <dgm:spPr/>
    </dgm:pt>
    <dgm:pt modelId="{29336313-8199-4F0F-A105-6CB2588DA06B}" type="pres">
      <dgm:prSet presAssocID="{E44D1687-AD3B-4822-B3F1-206F16FBB958}" presName="childShape" presStyleCnt="0"/>
      <dgm:spPr/>
    </dgm:pt>
    <dgm:pt modelId="{AC659195-B01C-4CB1-B34F-EDAF4D1F8983}" type="pres">
      <dgm:prSet presAssocID="{8C6B25F3-E81A-4932-BE46-DB1E2397F8D0}" presName="root" presStyleCnt="0"/>
      <dgm:spPr/>
    </dgm:pt>
    <dgm:pt modelId="{8F449EE8-ACF7-4FA2-B447-60C4D1D9A5A2}" type="pres">
      <dgm:prSet presAssocID="{8C6B25F3-E81A-4932-BE46-DB1E2397F8D0}" presName="rootComposite" presStyleCnt="0"/>
      <dgm:spPr/>
    </dgm:pt>
    <dgm:pt modelId="{20A2F4C3-923E-4176-99F6-7C1E8F90F3EA}" type="pres">
      <dgm:prSet presAssocID="{8C6B25F3-E81A-4932-BE46-DB1E2397F8D0}" presName="rootText" presStyleLbl="node1" presStyleIdx="2" presStyleCnt="3"/>
      <dgm:spPr/>
    </dgm:pt>
    <dgm:pt modelId="{AA5E2431-4A2E-4848-8D60-7021C11C78CE}" type="pres">
      <dgm:prSet presAssocID="{8C6B25F3-E81A-4932-BE46-DB1E2397F8D0}" presName="rootConnector" presStyleLbl="node1" presStyleIdx="2" presStyleCnt="3"/>
      <dgm:spPr/>
    </dgm:pt>
    <dgm:pt modelId="{FC3A656E-6792-4B11-868C-C6B9CC805B73}" type="pres">
      <dgm:prSet presAssocID="{8C6B25F3-E81A-4932-BE46-DB1E2397F8D0}" presName="childShape" presStyleCnt="0"/>
      <dgm:spPr/>
    </dgm:pt>
  </dgm:ptLst>
  <dgm:cxnLst>
    <dgm:cxn modelId="{56ACF40A-F11F-4A5C-9225-FB005074A573}" type="presOf" srcId="{8C6B25F3-E81A-4932-BE46-DB1E2397F8D0}" destId="{AA5E2431-4A2E-4848-8D60-7021C11C78CE}" srcOrd="1" destOrd="0" presId="urn:microsoft.com/office/officeart/2005/8/layout/hierarchy3"/>
    <dgm:cxn modelId="{54F8680F-95BA-434E-A9B4-8D41A996D9A5}" type="presOf" srcId="{E44D1687-AD3B-4822-B3F1-206F16FBB958}" destId="{FBFAA37C-C269-42AF-B536-83B092AA6F79}" srcOrd="1" destOrd="0" presId="urn:microsoft.com/office/officeart/2005/8/layout/hierarchy3"/>
    <dgm:cxn modelId="{A06BCF1B-DDC1-48DB-8F08-68874499498C}" type="presOf" srcId="{8C6B25F3-E81A-4932-BE46-DB1E2397F8D0}" destId="{20A2F4C3-923E-4176-99F6-7C1E8F90F3EA}" srcOrd="0" destOrd="0" presId="urn:microsoft.com/office/officeart/2005/8/layout/hierarchy3"/>
    <dgm:cxn modelId="{378B0970-B9F5-47AF-961C-AECC76FF3D90}" type="presOf" srcId="{7F1BA1BE-0C7F-4DB1-BE7E-7F4B6647B189}" destId="{45DFE1CB-D221-4DFA-AB1A-2883E7E24299}" srcOrd="0" destOrd="0" presId="urn:microsoft.com/office/officeart/2005/8/layout/hierarchy3"/>
    <dgm:cxn modelId="{74A95C94-5256-4C58-BC6C-599BC35C49ED}" srcId="{7F1BA1BE-0C7F-4DB1-BE7E-7F4B6647B189}" destId="{E44D1687-AD3B-4822-B3F1-206F16FBB958}" srcOrd="1" destOrd="0" parTransId="{5C552F38-5EDF-4ACA-8B1B-2810AFA166BF}" sibTransId="{11AD26FD-5312-4A64-9D2F-1782B02277A6}"/>
    <dgm:cxn modelId="{BEC0B094-8E36-4218-90F7-FE7ABE71D05C}" srcId="{7F1BA1BE-0C7F-4DB1-BE7E-7F4B6647B189}" destId="{8C6B25F3-E81A-4932-BE46-DB1E2397F8D0}" srcOrd="2" destOrd="0" parTransId="{EAF0F10B-46C2-4A33-B4C3-A420D2F266C6}" sibTransId="{627F1E05-FD15-48B9-9B71-4E5F52BDEDE4}"/>
    <dgm:cxn modelId="{3E5B89A2-63E4-409C-BA67-9F4F5BF6C45D}" type="presOf" srcId="{6AD4013C-7B42-4112-94EF-D9BA688572B1}" destId="{43D9788C-A628-483A-B07E-C50DB2CA90E0}" srcOrd="0" destOrd="0" presId="urn:microsoft.com/office/officeart/2005/8/layout/hierarchy3"/>
    <dgm:cxn modelId="{83166EC5-5255-4D3B-B47F-E3928BF9C408}" type="presOf" srcId="{6AD4013C-7B42-4112-94EF-D9BA688572B1}" destId="{B625E1BE-52DB-4EBB-9FE9-6C76BD4E028E}" srcOrd="1" destOrd="0" presId="urn:microsoft.com/office/officeart/2005/8/layout/hierarchy3"/>
    <dgm:cxn modelId="{608ED8ED-3925-4264-BF24-6D9939AA07BC}" srcId="{7F1BA1BE-0C7F-4DB1-BE7E-7F4B6647B189}" destId="{6AD4013C-7B42-4112-94EF-D9BA688572B1}" srcOrd="0" destOrd="0" parTransId="{7F419FD2-5ACB-46A3-97B9-A6948E7FA8A9}" sibTransId="{8776CA4E-D994-4B4E-A4A6-FDE4A0E3EDEF}"/>
    <dgm:cxn modelId="{4B0DECF2-64BF-491D-8278-EC017A11B369}" type="presOf" srcId="{E44D1687-AD3B-4822-B3F1-206F16FBB958}" destId="{44C3235F-D9AA-41A3-81E5-DABBB2775357}" srcOrd="0" destOrd="0" presId="urn:microsoft.com/office/officeart/2005/8/layout/hierarchy3"/>
    <dgm:cxn modelId="{9226E36F-9A1C-42E3-8BB0-4339053F44A1}" type="presParOf" srcId="{45DFE1CB-D221-4DFA-AB1A-2883E7E24299}" destId="{EB535358-864A-48EF-A35D-50F594DAFE23}" srcOrd="0" destOrd="0" presId="urn:microsoft.com/office/officeart/2005/8/layout/hierarchy3"/>
    <dgm:cxn modelId="{50954733-1997-4CB4-9F53-0279C7809DD0}" type="presParOf" srcId="{EB535358-864A-48EF-A35D-50F594DAFE23}" destId="{6CAD25CF-6C06-4804-8BA4-14D34D348928}" srcOrd="0" destOrd="0" presId="urn:microsoft.com/office/officeart/2005/8/layout/hierarchy3"/>
    <dgm:cxn modelId="{F4F6E8FF-343C-49AF-9ABE-C0BCDA0EAD98}" type="presParOf" srcId="{6CAD25CF-6C06-4804-8BA4-14D34D348928}" destId="{43D9788C-A628-483A-B07E-C50DB2CA90E0}" srcOrd="0" destOrd="0" presId="urn:microsoft.com/office/officeart/2005/8/layout/hierarchy3"/>
    <dgm:cxn modelId="{8DB343E6-66F2-46F5-8865-8D73429FB6EF}" type="presParOf" srcId="{6CAD25CF-6C06-4804-8BA4-14D34D348928}" destId="{B625E1BE-52DB-4EBB-9FE9-6C76BD4E028E}" srcOrd="1" destOrd="0" presId="urn:microsoft.com/office/officeart/2005/8/layout/hierarchy3"/>
    <dgm:cxn modelId="{FC2C5B69-B495-4E13-9D0E-EFD82998D53B}" type="presParOf" srcId="{EB535358-864A-48EF-A35D-50F594DAFE23}" destId="{C0D9787A-694E-4E5C-AE2C-137F0FDB1B9F}" srcOrd="1" destOrd="0" presId="urn:microsoft.com/office/officeart/2005/8/layout/hierarchy3"/>
    <dgm:cxn modelId="{768D14AC-8F3C-4485-97D4-EC4B0702DF66}" type="presParOf" srcId="{45DFE1CB-D221-4DFA-AB1A-2883E7E24299}" destId="{319F50F3-D2F6-46F0-81EC-4B07B1723047}" srcOrd="1" destOrd="0" presId="urn:microsoft.com/office/officeart/2005/8/layout/hierarchy3"/>
    <dgm:cxn modelId="{752DAF07-85B8-4459-95CE-DA1514DCB754}" type="presParOf" srcId="{319F50F3-D2F6-46F0-81EC-4B07B1723047}" destId="{73846C96-B676-44C5-B39E-25F7986F94A7}" srcOrd="0" destOrd="0" presId="urn:microsoft.com/office/officeart/2005/8/layout/hierarchy3"/>
    <dgm:cxn modelId="{A604213E-E27C-4DE4-B283-0040E1AF1B5B}" type="presParOf" srcId="{73846C96-B676-44C5-B39E-25F7986F94A7}" destId="{44C3235F-D9AA-41A3-81E5-DABBB2775357}" srcOrd="0" destOrd="0" presId="urn:microsoft.com/office/officeart/2005/8/layout/hierarchy3"/>
    <dgm:cxn modelId="{4B22A774-9061-40A2-B775-269319E6B27C}" type="presParOf" srcId="{73846C96-B676-44C5-B39E-25F7986F94A7}" destId="{FBFAA37C-C269-42AF-B536-83B092AA6F79}" srcOrd="1" destOrd="0" presId="urn:microsoft.com/office/officeart/2005/8/layout/hierarchy3"/>
    <dgm:cxn modelId="{38A3BC26-EF72-4C1F-A1DE-2296C1D1D079}" type="presParOf" srcId="{319F50F3-D2F6-46F0-81EC-4B07B1723047}" destId="{29336313-8199-4F0F-A105-6CB2588DA06B}" srcOrd="1" destOrd="0" presId="urn:microsoft.com/office/officeart/2005/8/layout/hierarchy3"/>
    <dgm:cxn modelId="{CED24E9B-5CEE-4189-BB46-2E38A4260379}" type="presParOf" srcId="{45DFE1CB-D221-4DFA-AB1A-2883E7E24299}" destId="{AC659195-B01C-4CB1-B34F-EDAF4D1F8983}" srcOrd="2" destOrd="0" presId="urn:microsoft.com/office/officeart/2005/8/layout/hierarchy3"/>
    <dgm:cxn modelId="{036EC2F3-FBED-45F2-AB29-C4381D6D73B5}" type="presParOf" srcId="{AC659195-B01C-4CB1-B34F-EDAF4D1F8983}" destId="{8F449EE8-ACF7-4FA2-B447-60C4D1D9A5A2}" srcOrd="0" destOrd="0" presId="urn:microsoft.com/office/officeart/2005/8/layout/hierarchy3"/>
    <dgm:cxn modelId="{F041D6A3-EAC8-4067-B9C1-82C82CCDE5C9}" type="presParOf" srcId="{8F449EE8-ACF7-4FA2-B447-60C4D1D9A5A2}" destId="{20A2F4C3-923E-4176-99F6-7C1E8F90F3EA}" srcOrd="0" destOrd="0" presId="urn:microsoft.com/office/officeart/2005/8/layout/hierarchy3"/>
    <dgm:cxn modelId="{A32823EC-DE97-40AE-94C5-52E2BF98CE35}" type="presParOf" srcId="{8F449EE8-ACF7-4FA2-B447-60C4D1D9A5A2}" destId="{AA5E2431-4A2E-4848-8D60-7021C11C78CE}" srcOrd="1" destOrd="0" presId="urn:microsoft.com/office/officeart/2005/8/layout/hierarchy3"/>
    <dgm:cxn modelId="{9A0C2FA7-E3D1-4CFE-9B8F-02171D8884D2}" type="presParOf" srcId="{AC659195-B01C-4CB1-B34F-EDAF4D1F8983}" destId="{FC3A656E-6792-4B11-868C-C6B9CC805B7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96CD-F287-4FA2-A517-8EBC99F2D542}">
      <dsp:nvSpPr>
        <dsp:cNvPr id="0" name=""/>
        <dsp:cNvSpPr/>
      </dsp:nvSpPr>
      <dsp:spPr>
        <a:xfrm>
          <a:off x="1085969" y="1360"/>
          <a:ext cx="6653718" cy="3326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0" i="0" kern="1200" dirty="0"/>
            <a:t>Project on Exploratory Data Analysis</a:t>
          </a:r>
          <a:endParaRPr lang="en-IN" sz="6500" kern="1200" dirty="0"/>
        </a:p>
      </dsp:txBody>
      <dsp:txXfrm>
        <a:off x="1183409" y="98800"/>
        <a:ext cx="6458838" cy="3131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9788C-A628-483A-B07E-C50DB2CA90E0}">
      <dsp:nvSpPr>
        <dsp:cNvPr id="0" name=""/>
        <dsp:cNvSpPr/>
      </dsp:nvSpPr>
      <dsp:spPr>
        <a:xfrm>
          <a:off x="716049" y="433"/>
          <a:ext cx="2203400" cy="1101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Done by:</a:t>
          </a:r>
          <a:endParaRPr lang="en-IN" sz="2300" kern="1200"/>
        </a:p>
      </dsp:txBody>
      <dsp:txXfrm>
        <a:off x="748317" y="32701"/>
        <a:ext cx="2138864" cy="1037164"/>
      </dsp:txXfrm>
    </dsp:sp>
    <dsp:sp modelId="{44C3235F-D9AA-41A3-81E5-DABBB2775357}">
      <dsp:nvSpPr>
        <dsp:cNvPr id="0" name=""/>
        <dsp:cNvSpPr/>
      </dsp:nvSpPr>
      <dsp:spPr>
        <a:xfrm>
          <a:off x="3470299" y="433"/>
          <a:ext cx="2203400" cy="1101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Ashish Kumar Pathak (41221028)</a:t>
          </a:r>
          <a:endParaRPr lang="en-IN" sz="2300" kern="1200"/>
        </a:p>
      </dsp:txBody>
      <dsp:txXfrm>
        <a:off x="3502567" y="32701"/>
        <a:ext cx="2138864" cy="1037164"/>
      </dsp:txXfrm>
    </dsp:sp>
    <dsp:sp modelId="{20A2F4C3-923E-4176-99F6-7C1E8F90F3EA}">
      <dsp:nvSpPr>
        <dsp:cNvPr id="0" name=""/>
        <dsp:cNvSpPr/>
      </dsp:nvSpPr>
      <dsp:spPr>
        <a:xfrm>
          <a:off x="6224550" y="433"/>
          <a:ext cx="2203400" cy="1101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/>
            <a:t>Nitish Tiwari (41221107)</a:t>
          </a:r>
          <a:endParaRPr lang="en-IN" sz="2300" kern="1200" dirty="0"/>
        </a:p>
      </dsp:txBody>
      <dsp:txXfrm>
        <a:off x="6256818" y="32701"/>
        <a:ext cx="2138864" cy="103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5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2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51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3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8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5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2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6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0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4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7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73564E-EA85-4483-B593-8DEA401F708D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329C-8D17-4C9F-9318-19028F9F6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08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2B7C35-7EB4-4793-1B3E-C1B9F3277B6C}"/>
              </a:ext>
            </a:extLst>
          </p:cNvPr>
          <p:cNvGraphicFramePr/>
          <p:nvPr/>
        </p:nvGraphicFramePr>
        <p:xfrm>
          <a:off x="1842342" y="1531776"/>
          <a:ext cx="8825658" cy="332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EB5783-8177-B9D6-502D-125797AB6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59086"/>
              </p:ext>
            </p:extLst>
          </p:nvPr>
        </p:nvGraphicFramePr>
        <p:xfrm>
          <a:off x="1683171" y="5120950"/>
          <a:ext cx="9144000" cy="110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1563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C21B0-F596-0F53-3A7D-0B1CDB8DC25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519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/>
              <a:t>EDA (EXPLORATORY DATA ANALYSIS) </a:t>
            </a:r>
            <a:endParaRPr lang="en-IN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1DA784-FABC-150D-F8CF-8965A72F58A7}"/>
              </a:ext>
            </a:extLst>
          </p:cNvPr>
          <p:cNvSpPr txBox="1">
            <a:spLocks/>
          </p:cNvSpPr>
          <p:nvPr/>
        </p:nvSpPr>
        <p:spPr>
          <a:xfrm>
            <a:off x="1524000" y="1548881"/>
            <a:ext cx="9144000" cy="5057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92D050"/>
                </a:solidFill>
              </a:rPr>
              <a:t>ON THE BASIS OF STATE</a:t>
            </a:r>
          </a:p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# total number of orders from top 10 states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sales_state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df.groupby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(['State'],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as_index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=False)['Orders'].sum().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sort_values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(by='Orders', ascending=False).head(10)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sns.set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rc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={'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figure.figsize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':(15,5)})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sns.barplot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(data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sales_state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, x = 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State',y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 'Orders’)</a:t>
            </a: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rgbClr val="92D050"/>
                </a:solidFill>
              </a:rPr>
              <a:t>INSIGHTS</a:t>
            </a:r>
          </a:p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*From above graphs we can see that most of the orders &amp; total sales/amount are from Uttar Pradesh, Maharashtra and Karnataka respectively*</a:t>
            </a: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C2691-F433-0D4D-B2AE-BD6A23F5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57423"/>
            <a:ext cx="9403895" cy="25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1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772A2A-67A7-FE52-A7D7-861A799CCB2B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519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/>
              <a:t>EDA (EXPLORATORY DATA ANALYSIS) </a:t>
            </a:r>
            <a:endParaRPr lang="en-IN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E3E6DBD-0EA4-2ADC-1BE3-4971C3E975FD}"/>
              </a:ext>
            </a:extLst>
          </p:cNvPr>
          <p:cNvSpPr txBox="1">
            <a:spLocks/>
          </p:cNvSpPr>
          <p:nvPr/>
        </p:nvSpPr>
        <p:spPr>
          <a:xfrm>
            <a:off x="1524000" y="1548881"/>
            <a:ext cx="9144000" cy="5057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92D050"/>
                </a:solidFill>
              </a:rPr>
              <a:t>ON THE BASIS OF Marital </a:t>
            </a:r>
            <a:r>
              <a:rPr lang="en-IN" sz="1600" b="1" dirty="0" err="1">
                <a:solidFill>
                  <a:srgbClr val="92D050"/>
                </a:solidFill>
              </a:rPr>
              <a:t>StatuS</a:t>
            </a:r>
            <a:endParaRPr lang="en-IN" sz="1600" b="1" dirty="0">
              <a:solidFill>
                <a:srgbClr val="92D050"/>
              </a:solidFill>
            </a:endParaRP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sns.countplot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(data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df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, x = 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Marital_Status',hue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="Gender", width=0.6)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sns.set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rc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={'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figure.figsize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':(6,5)})</a:t>
            </a:r>
          </a:p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for bars in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ax.containers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ax.bar_label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(bars)'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State',y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 'Orders’)</a:t>
            </a: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rgbClr val="92D050"/>
                </a:solidFill>
              </a:rPr>
              <a:t>INSIGHTS</a:t>
            </a:r>
          </a:p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*From above graphs we can see that most of the orders &amp; total sales/amount are from Uttar Pradesh, Maharashtra and Karnataka respectively*</a:t>
            </a: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3FEF9-CD06-33AD-CACE-CF9299CD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7144"/>
            <a:ext cx="5149806" cy="38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2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D12F8-8E2C-67B4-8ACE-464A3B6C8A6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519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/>
              <a:t>EDA (EXPLORATORY DATA ANALYSIS) </a:t>
            </a:r>
            <a:endParaRPr lang="en-IN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3A5BDB-74E7-19F8-9A6A-348C0C0254FA}"/>
              </a:ext>
            </a:extLst>
          </p:cNvPr>
          <p:cNvSpPr txBox="1">
            <a:spLocks/>
          </p:cNvSpPr>
          <p:nvPr/>
        </p:nvSpPr>
        <p:spPr>
          <a:xfrm>
            <a:off x="1524000" y="1548881"/>
            <a:ext cx="9144000" cy="5057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92D050"/>
                </a:solidFill>
              </a:rPr>
              <a:t>ON THE BASIS OF OCCUPATION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sns.set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rc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={'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figure.figsize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':(20,5)})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sns.countplot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(data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df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, x = 'Occupation')</a:t>
            </a:r>
          </a:p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for bars in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ax.containers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ax.bar_label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(bars)</a:t>
            </a: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rgbClr val="92D050"/>
                </a:solidFill>
              </a:rPr>
              <a:t>INSIGHTS</a:t>
            </a:r>
          </a:p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*From above graphs we can see that most of the buyers are working in IT, Healthcare and Aviation sector*</a:t>
            </a: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6A6C6-90F5-7B9B-3983-53F4CB2C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96640"/>
            <a:ext cx="9381033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9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C88A3F-A3E4-C9E7-4836-A5770804A18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519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/>
              <a:t>EDA (EXPLORATORY DATA ANALYSIS) </a:t>
            </a:r>
            <a:endParaRPr lang="en-IN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CE6AAF0-173D-9BF5-3254-C39034CF070B}"/>
              </a:ext>
            </a:extLst>
          </p:cNvPr>
          <p:cNvSpPr txBox="1">
            <a:spLocks/>
          </p:cNvSpPr>
          <p:nvPr/>
        </p:nvSpPr>
        <p:spPr>
          <a:xfrm>
            <a:off x="1524000" y="1548881"/>
            <a:ext cx="9144000" cy="5057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92D050"/>
                </a:solidFill>
              </a:rPr>
              <a:t>ON THE BASIS OF Product Category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sns.set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rc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={'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figure.figsize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':(20,5)})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sns.countplot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(data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df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, x = 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Product_Category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')</a:t>
            </a:r>
          </a:p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for bars in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ax.containers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ax.bar_label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(bars)</a:t>
            </a: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rgbClr val="92D050"/>
                </a:solidFill>
              </a:rPr>
              <a:t>INSIGHTS</a:t>
            </a:r>
          </a:p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*From above graphs we can see that most of the sold products are from Food, Clothing and Electronics category*</a:t>
            </a: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C26A0-7E6F-69DE-A986-9666FE77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97032"/>
            <a:ext cx="9365792" cy="22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9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AFEC-F4DE-5889-7A82-A17514BA5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6124"/>
            <a:ext cx="8825658" cy="1006151"/>
          </a:xfrm>
        </p:spPr>
        <p:txBody>
          <a:bodyPr/>
          <a:lstStyle/>
          <a:p>
            <a:r>
              <a:rPr lang="en-IN" sz="3600" dirty="0"/>
              <a:t>Insights Summary: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CD92-2362-A824-F139-52100379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32653"/>
            <a:ext cx="8825658" cy="330614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Gender: </a:t>
            </a:r>
          </a:p>
          <a:p>
            <a:r>
              <a:rPr lang="en-US" dirty="0">
                <a:solidFill>
                  <a:srgbClr val="00B0F0"/>
                </a:solidFill>
              </a:rPr>
              <a:t>Most of the buyers are females and even the purchasing power of females are greater than men</a:t>
            </a:r>
          </a:p>
          <a:p>
            <a:r>
              <a:rPr lang="en-US" b="1" dirty="0">
                <a:solidFill>
                  <a:srgbClr val="92D050"/>
                </a:solidFill>
              </a:rPr>
              <a:t>Age: </a:t>
            </a:r>
          </a:p>
          <a:p>
            <a:r>
              <a:rPr lang="en-US" dirty="0">
                <a:solidFill>
                  <a:srgbClr val="00B0F0"/>
                </a:solidFill>
              </a:rPr>
              <a:t>Most of the buyers are of age group between 26-35 </a:t>
            </a:r>
            <a:r>
              <a:rPr lang="en-US" dirty="0" err="1">
                <a:solidFill>
                  <a:srgbClr val="00B0F0"/>
                </a:solidFill>
              </a:rPr>
              <a:t>yrs</a:t>
            </a:r>
            <a:r>
              <a:rPr lang="en-US" dirty="0">
                <a:solidFill>
                  <a:srgbClr val="00B0F0"/>
                </a:solidFill>
              </a:rPr>
              <a:t> female</a:t>
            </a:r>
          </a:p>
          <a:p>
            <a:r>
              <a:rPr lang="en-US" b="1" dirty="0">
                <a:solidFill>
                  <a:srgbClr val="92D050"/>
                </a:solidFill>
              </a:rPr>
              <a:t>State:</a:t>
            </a:r>
          </a:p>
          <a:p>
            <a:r>
              <a:rPr lang="en-US" dirty="0">
                <a:solidFill>
                  <a:srgbClr val="00B0F0"/>
                </a:solidFill>
              </a:rPr>
              <a:t>Most of the orders &amp; total sales/amount are from Uttar Pradesh, Maharashtra and Karnataka respectively</a:t>
            </a:r>
          </a:p>
          <a:p>
            <a:r>
              <a:rPr lang="en-US" b="1" dirty="0">
                <a:solidFill>
                  <a:srgbClr val="92D050"/>
                </a:solidFill>
              </a:rPr>
              <a:t>Marital Status:</a:t>
            </a:r>
          </a:p>
          <a:p>
            <a:r>
              <a:rPr lang="en-US" dirty="0">
                <a:solidFill>
                  <a:srgbClr val="00B0F0"/>
                </a:solidFill>
              </a:rPr>
              <a:t>Most of the buyers are married (women) and they have high purchasing power</a:t>
            </a:r>
          </a:p>
          <a:p>
            <a:r>
              <a:rPr lang="en-US" b="1" dirty="0">
                <a:solidFill>
                  <a:srgbClr val="92D050"/>
                </a:solidFill>
              </a:rPr>
              <a:t>Occupation:</a:t>
            </a:r>
          </a:p>
          <a:p>
            <a:r>
              <a:rPr lang="en-US" dirty="0">
                <a:solidFill>
                  <a:srgbClr val="00B0F0"/>
                </a:solidFill>
              </a:rPr>
              <a:t>Most of the buyers are working in IT, Healthcare and Aviation sector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7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F072-C82B-2311-E2DA-43974EC2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Helvetica Neue"/>
              </a:rPr>
              <a:t>Conclusion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3665-9D25-95A8-705C-4D2088DD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*Married women age group 26-35 </a:t>
            </a:r>
            <a:r>
              <a:rPr lang="en-US" dirty="0" err="1"/>
              <a:t>yrs</a:t>
            </a:r>
            <a:r>
              <a:rPr lang="en-US" dirty="0"/>
              <a:t> from UP,  </a:t>
            </a:r>
            <a:r>
              <a:rPr lang="en-US" dirty="0" err="1"/>
              <a:t>Maharastra</a:t>
            </a:r>
            <a:r>
              <a:rPr lang="en-US" dirty="0"/>
              <a:t> and Karnataka working in IT, Healthcare and Aviation are more likely to buy products from Food, Clothing and Electronics category*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1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A977-F561-21FC-0D37-39BE3B3B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F485-C985-93F0-D0F0-C04DAFDA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Kaggle.com</a:t>
            </a:r>
          </a:p>
          <a:p>
            <a:r>
              <a:rPr lang="en-IN" sz="2800" dirty="0"/>
              <a:t>Satckoverflow</a:t>
            </a:r>
          </a:p>
          <a:p>
            <a:r>
              <a:rPr lang="en-IN" sz="2800" dirty="0"/>
              <a:t>Python.org</a:t>
            </a:r>
          </a:p>
          <a:p>
            <a:r>
              <a:rPr lang="en-IN" sz="2800" dirty="0"/>
              <a:t>chat.openai.com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767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095A-D11E-ECFB-00C1-0CB5A73E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028470"/>
            <a:ext cx="9404723" cy="1400530"/>
          </a:xfrm>
        </p:spPr>
        <p:txBody>
          <a:bodyPr/>
          <a:lstStyle/>
          <a:p>
            <a:pPr algn="ctr"/>
            <a:r>
              <a:rPr lang="en-IN" sz="88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1337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9799-BD90-4277-B6C2-91051A3D0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216"/>
            <a:ext cx="9144000" cy="2945784"/>
          </a:xfrm>
        </p:spPr>
        <p:txBody>
          <a:bodyPr/>
          <a:lstStyle/>
          <a:p>
            <a:pPr algn="ctr"/>
            <a:r>
              <a:rPr lang="en-IN" dirty="0"/>
              <a:t>Project Title:</a:t>
            </a:r>
            <a:br>
              <a:rPr lang="en-IN" dirty="0"/>
            </a:br>
            <a:r>
              <a:rPr lang="en-IN" dirty="0"/>
              <a:t> Diwali 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7294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9D70-2661-18C2-2D0E-98B729FE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389B-3D5E-4168-0DD9-6D5327CB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Libraries Used</a:t>
            </a:r>
          </a:p>
          <a:p>
            <a:r>
              <a:rPr lang="en-IN" sz="2800" dirty="0"/>
              <a:t>About Seaborn</a:t>
            </a:r>
          </a:p>
          <a:p>
            <a:r>
              <a:rPr lang="en-IN" sz="2800" dirty="0"/>
              <a:t>Data Acquisition and Basic Properties Checking</a:t>
            </a:r>
          </a:p>
          <a:p>
            <a:r>
              <a:rPr lang="en-IN" sz="2800" dirty="0"/>
              <a:t>Performing Data Cleaning</a:t>
            </a:r>
          </a:p>
          <a:p>
            <a:r>
              <a:rPr lang="en-IN" sz="2800" dirty="0"/>
              <a:t>Performing Exploratory Data  Analysis</a:t>
            </a:r>
          </a:p>
          <a:p>
            <a:r>
              <a:rPr lang="en-IN" sz="2800" dirty="0"/>
              <a:t>Insights Summarization</a:t>
            </a:r>
          </a:p>
          <a:p>
            <a:r>
              <a:rPr lang="en-IN" sz="2800" dirty="0"/>
              <a:t>Conclusion</a:t>
            </a:r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55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AB22-9E44-ADE5-E4CE-DF189BD9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B5BB-96C0-57F9-B102-48AF0902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0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8AC9-8AA4-3C18-5D3B-7B0BD60CA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8500"/>
            <a:ext cx="9144000" cy="56916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2"/>
                </a:solidFill>
                <a:latin typeface="Algerian" panose="04020705040A02060702" pitchFamily="82" charset="0"/>
              </a:rPr>
              <a:t>Seaborn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1BFFE-09B9-586F-419B-A0F80F445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106" y="1371599"/>
            <a:ext cx="9144000" cy="4907901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Seaborn is a Python data visualization library built on top of Matplotlib.</a:t>
            </a:r>
          </a:p>
          <a:p>
            <a:pPr algn="l"/>
            <a:r>
              <a:rPr lang="en-US" sz="2000" dirty="0"/>
              <a:t>It provides a high-level interface for creating aesthetically pleasing and informative statistical graphics.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>
                <a:solidFill>
                  <a:schemeClr val="accent2"/>
                </a:solidFill>
              </a:rPr>
              <a:t>Key Features of Seaborn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a. Easy-to-Use API</a:t>
            </a:r>
          </a:p>
          <a:p>
            <a:pPr algn="l"/>
            <a:r>
              <a:rPr lang="en-US" sz="2000" dirty="0"/>
              <a:t>b. Beautiful Default Styles</a:t>
            </a:r>
          </a:p>
          <a:p>
            <a:pPr algn="l"/>
            <a:r>
              <a:rPr lang="en-US" sz="2000" dirty="0"/>
              <a:t>c. Statistical Plotting</a:t>
            </a:r>
          </a:p>
          <a:p>
            <a:pPr algn="l"/>
            <a:r>
              <a:rPr lang="en-US" sz="2000" dirty="0"/>
              <a:t>d. Integration with Pandas</a:t>
            </a:r>
          </a:p>
          <a:p>
            <a:pPr algn="l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94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07EC-2E48-880E-CFA6-C539E0F3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490" y="447869"/>
            <a:ext cx="10061510" cy="96105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Helvetica Neue"/>
                <a:cs typeface="Courier New" panose="02070309020205020404" pitchFamily="49" charset="0"/>
              </a:rPr>
              <a:t>Data Acquisition and properties checking</a:t>
            </a:r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8E6E-20F2-4D9B-DF69-19FDB618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1607410"/>
            <a:ext cx="9144000" cy="459574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accent3"/>
                </a:solidFill>
              </a:rPr>
              <a:t>Reading data from csv file</a:t>
            </a:r>
          </a:p>
          <a:p>
            <a:r>
              <a:rPr lang="en-IN" sz="1600" b="1" dirty="0"/>
              <a:t>(</a:t>
            </a:r>
            <a:r>
              <a:rPr lang="en-IN" sz="1600" b="1" dirty="0" err="1"/>
              <a:t>df</a:t>
            </a:r>
            <a:r>
              <a:rPr lang="en-IN" sz="1600" b="1" dirty="0"/>
              <a:t> = </a:t>
            </a:r>
            <a:r>
              <a:rPr lang="en-IN" sz="1600" b="1" dirty="0" err="1"/>
              <a:t>pd.read_csv</a:t>
            </a:r>
            <a:r>
              <a:rPr lang="en-IN" sz="1600" b="1" dirty="0"/>
              <a:t>('D:\DATA SCIENCE\Project\Diwali Sales Data.csv', encoding= '</a:t>
            </a:r>
            <a:r>
              <a:rPr lang="en-IN" sz="1600" b="1" dirty="0" err="1"/>
              <a:t>unicode_escape</a:t>
            </a:r>
            <a:r>
              <a:rPr lang="en-IN" sz="1600" b="1" dirty="0"/>
              <a:t>’ )</a:t>
            </a:r>
          </a:p>
          <a:p>
            <a:endParaRPr lang="en-IN" sz="16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accent3"/>
                </a:solidFill>
              </a:rPr>
              <a:t>Checking the shape of data set</a:t>
            </a:r>
          </a:p>
          <a:p>
            <a:pPr algn="l"/>
            <a:r>
              <a:rPr lang="en-IN" sz="1600" b="1" dirty="0" err="1"/>
              <a:t>df.shape</a:t>
            </a:r>
            <a:endParaRPr lang="en-IN" sz="1600" b="1" dirty="0"/>
          </a:p>
          <a:p>
            <a:pPr algn="l"/>
            <a:endParaRPr lang="en-IN" sz="1600" b="1" dirty="0"/>
          </a:p>
          <a:p>
            <a:pPr algn="l"/>
            <a:endParaRPr lang="en-IN" sz="1600" b="1" dirty="0"/>
          </a:p>
          <a:p>
            <a:pPr algn="l"/>
            <a:endParaRPr lang="en-IN" sz="1600" b="1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accent3"/>
                </a:solidFill>
              </a:rPr>
              <a:t>Check data set info.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288B4-2D2B-5099-603F-0C31CFB5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49" y="2808759"/>
            <a:ext cx="4229467" cy="380271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F2FDEB8-A5A2-62F7-F459-88449076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EA70BB-0DB5-012C-3422-1C0608AE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59" y="3709163"/>
            <a:ext cx="1841864" cy="6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F6D6-1C31-7B2B-6610-E11FC57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Data Cleaning </a:t>
            </a:r>
            <a:br>
              <a:rPr lang="en-IN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BE24-B1D7-FA16-3A23-6E7EE290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24" y="1401381"/>
            <a:ext cx="8946541" cy="47288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3"/>
                </a:solidFill>
              </a:rPr>
              <a:t>Checking null values using </a:t>
            </a:r>
            <a:r>
              <a:rPr lang="en-IN" sz="2000" b="1" dirty="0" err="1">
                <a:solidFill>
                  <a:schemeClr val="accent3"/>
                </a:solidFill>
              </a:rPr>
              <a:t>isnull</a:t>
            </a:r>
            <a:r>
              <a:rPr lang="en-IN" sz="2000" b="1" dirty="0">
                <a:solidFill>
                  <a:schemeClr val="accent3"/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3"/>
                </a:solidFill>
              </a:rPr>
              <a:t>dropping the null values using </a:t>
            </a:r>
            <a:r>
              <a:rPr lang="en-IN" b="1" dirty="0" err="1">
                <a:solidFill>
                  <a:schemeClr val="accent3"/>
                </a:solidFill>
              </a:rPr>
              <a:t>dropna</a:t>
            </a:r>
            <a:endParaRPr lang="en-IN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IN" dirty="0" err="1"/>
              <a:t>df.dropna</a:t>
            </a:r>
            <a:r>
              <a:rPr lang="en-IN" dirty="0"/>
              <a:t>(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3"/>
                </a:solidFill>
              </a:rPr>
              <a:t>Checking null values after dropping nulls </a:t>
            </a:r>
          </a:p>
          <a:p>
            <a:pPr marL="0" indent="0">
              <a:buNone/>
            </a:pPr>
            <a:r>
              <a:rPr lang="en-IN" dirty="0" err="1"/>
              <a:t>pd.isnull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).sum()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14A10-A0A6-D35B-7FDE-66A44782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4" y="1853248"/>
            <a:ext cx="6886867" cy="23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EBDE6-6AAC-6173-FEC0-59F2E772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08" y="3019760"/>
            <a:ext cx="3056513" cy="33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9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E2BA-723D-0B5C-B198-E74465A6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9825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EDA (EXPLORATORY DATA ANALYSIS)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D1C5-B9DD-14C3-BBF3-8D03EC2EE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881"/>
            <a:ext cx="9144000" cy="505719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92D050"/>
                </a:solidFill>
              </a:rPr>
              <a:t>ON THE BASIS OF GENDER </a:t>
            </a:r>
          </a:p>
          <a:p>
            <a:pPr algn="l"/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plotting a bar chart for Gender and it's count</a:t>
            </a:r>
          </a:p>
          <a:p>
            <a:pPr algn="l"/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sns.countplot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 = '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Gender',hue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="Gender",  dodge=False, data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algn="l"/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bars in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ax.containers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ax.bar_label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(bars)</a:t>
            </a: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b="1" dirty="0">
                <a:solidFill>
                  <a:srgbClr val="92D050"/>
                </a:solidFill>
              </a:rPr>
              <a:t>INSIGHTS</a:t>
            </a:r>
          </a:p>
          <a:p>
            <a:pPr algn="l"/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*From above graphs we can see that most of the buyers are females and even the purchasing power of females are greater than men*</a:t>
            </a: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756D9-A5B9-3DFA-EFFB-704DAD37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3186405"/>
            <a:ext cx="8518849" cy="23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1A6318-7718-0D1A-6AC2-56E4DBE6CEC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519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000"/>
              <a:t>EDA (EXPLORATORY DATA ANALYSIS) </a:t>
            </a:r>
            <a:endParaRPr lang="en-IN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37F672-40AB-1E16-0197-B3A160680A24}"/>
              </a:ext>
            </a:extLst>
          </p:cNvPr>
          <p:cNvSpPr txBox="1">
            <a:spLocks/>
          </p:cNvSpPr>
          <p:nvPr/>
        </p:nvSpPr>
        <p:spPr>
          <a:xfrm>
            <a:off x="1524000" y="1548881"/>
            <a:ext cx="9144000" cy="5057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92D050"/>
                </a:solidFill>
              </a:rPr>
              <a:t>ON THE BASIS OF AGE GROUP </a:t>
            </a:r>
          </a:p>
          <a:p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ax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sns.countplot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(data =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df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, x = 'Age </a:t>
            </a:r>
            <a:r>
              <a:rPr lang="en-IN" sz="1200" b="1" dirty="0" err="1">
                <a:solidFill>
                  <a:schemeClr val="tx1">
                    <a:lumMod val="95000"/>
                  </a:schemeClr>
                </a:solidFill>
              </a:rPr>
              <a:t>Group',hue</a:t>
            </a:r>
            <a:r>
              <a:rPr lang="en-IN" sz="1200" b="1" dirty="0">
                <a:solidFill>
                  <a:schemeClr val="tx1">
                    <a:lumMod val="95000"/>
                  </a:schemeClr>
                </a:solidFill>
              </a:rPr>
              <a:t>="Gender")</a:t>
            </a: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b="1" dirty="0">
              <a:solidFill>
                <a:srgbClr val="92D050"/>
              </a:solidFill>
            </a:endParaRPr>
          </a:p>
          <a:p>
            <a:r>
              <a:rPr lang="en-IN" b="1" dirty="0">
                <a:solidFill>
                  <a:srgbClr val="92D050"/>
                </a:solidFill>
              </a:rPr>
              <a:t>INSIGHTS</a:t>
            </a:r>
          </a:p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*From above graphs we can see that most of the buyers are of age group between 26-35 </a:t>
            </a:r>
            <a:r>
              <a:rPr lang="en-US" sz="1200" b="1" dirty="0" err="1">
                <a:solidFill>
                  <a:schemeClr val="tx1">
                    <a:lumMod val="95000"/>
                  </a:schemeClr>
                </a:solidFill>
              </a:rPr>
              <a:t>yrs</a:t>
            </a:r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 female*</a:t>
            </a:r>
            <a:endParaRPr lang="en-IN" sz="1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24A91-7314-C9BF-1527-2ED24A06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16" y="2316680"/>
            <a:ext cx="8986960" cy="27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08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839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Century Gothic</vt:lpstr>
      <vt:lpstr>Helvetica Neue</vt:lpstr>
      <vt:lpstr>Wingdings</vt:lpstr>
      <vt:lpstr>Wingdings 3</vt:lpstr>
      <vt:lpstr>Ion</vt:lpstr>
      <vt:lpstr>PowerPoint Presentation</vt:lpstr>
      <vt:lpstr>Project Title:  Diwali Sales Data Analysis</vt:lpstr>
      <vt:lpstr>Objectives:</vt:lpstr>
      <vt:lpstr>Introduction</vt:lpstr>
      <vt:lpstr>Seaborn library</vt:lpstr>
      <vt:lpstr>Data Acquisition and properties checking</vt:lpstr>
      <vt:lpstr>Data Cleaning  </vt:lpstr>
      <vt:lpstr>EDA (EXPLORATORY DATA ANALYSIS)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Summary:</vt:lpstr>
      <vt:lpstr>Conclusion 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Exploratory data analysis</dc:title>
  <dc:creator>Ashish Kumar Pathak</dc:creator>
  <cp:lastModifiedBy>Ashish Kumar Pathak</cp:lastModifiedBy>
  <cp:revision>12</cp:revision>
  <dcterms:created xsi:type="dcterms:W3CDTF">2023-06-14T05:17:44Z</dcterms:created>
  <dcterms:modified xsi:type="dcterms:W3CDTF">2023-06-14T10:30:17Z</dcterms:modified>
</cp:coreProperties>
</file>