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8" r:id="rId5"/>
    <p:sldId id="269" r:id="rId6"/>
    <p:sldId id="270" r:id="rId7"/>
    <p:sldId id="278" r:id="rId8"/>
    <p:sldId id="284" r:id="rId9"/>
    <p:sldId id="273" r:id="rId10"/>
    <p:sldId id="274" r:id="rId11"/>
    <p:sldId id="280" r:id="rId12"/>
    <p:sldId id="282" r:id="rId13"/>
    <p:sldId id="281" r:id="rId14"/>
    <p:sldId id="276" r:id="rId15"/>
    <p:sldId id="283" r:id="rId16"/>
    <p:sldId id="271" r:id="rId17"/>
    <p:sldId id="275" r:id="rId18"/>
    <p:sldId id="272" r:id="rId19"/>
    <p:sldId id="277" r:id="rId20"/>
    <p:sldId id="285" r:id="rId21"/>
    <p:sldId id="279" r:id="rId2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56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Hauth" initials="AHA" lastIdx="19" clrIdx="0">
    <p:extLst/>
  </p:cmAuthor>
  <p:cmAuthor id="2" name="Torsten Fink" initials="TF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79"/>
    <a:srgbClr val="F8AD00"/>
    <a:srgbClr val="86B50E"/>
    <a:srgbClr val="1D9531"/>
    <a:srgbClr val="00266E"/>
    <a:srgbClr val="AD0068"/>
    <a:srgbClr val="D8001A"/>
    <a:srgbClr val="EA7600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71" autoAdjust="0"/>
    <p:restoredTop sz="86464" autoAdjust="0"/>
  </p:normalViewPr>
  <p:slideViewPr>
    <p:cSldViewPr snapToObjects="1" showGuides="1">
      <p:cViewPr>
        <p:scale>
          <a:sx n="120" d="100"/>
          <a:sy n="120" d="100"/>
        </p:scale>
        <p:origin x="968" y="320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1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B391-F064-9643-AD1D-16C0BE7EEBAD}" type="datetimeFigureOut">
              <a:rPr lang="de-DE" smtClean="0"/>
              <a:t>16.04.17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8F13-837A-AD49-889D-7D686E75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8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43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grpSp>
        <p:nvGrpSpPr>
          <p:cNvPr id="26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27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28" name="Rechteck 27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0" name="Rechteck 29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2" name="Rechteck 31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6" name="Rechteck 35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8" name="Rechteck 37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F83D804D-B1FF-3445-B74B-E1902EDCF3B2}" type="datetime1">
              <a:rPr lang="de-DE" smtClean="0"/>
              <a:t>16.04.17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5882B6C0-5A1E-2048-8776-CE11CE5C9FB6}" type="datetime1">
              <a:rPr lang="de-DE" smtClean="0"/>
              <a:t>16.04.17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051" name="Group 27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30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1" name="Rechteck 30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3" name="Rechteck 32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7" name="Rechteck 36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9" name="Rechteck 38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41" name="Rechteck 40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 2" pitchFamily="18" charset="2"/>
        <a:defRPr sz="2800"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ts val="600"/>
        </a:spcAft>
        <a:buClr>
          <a:schemeClr val="tx1"/>
        </a:buClr>
        <a:buFont typeface="Wingdings 2" pitchFamily="18" charset="2"/>
        <a:buChar char="¡"/>
        <a:defRPr sz="2800"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ts val="600"/>
        </a:spcAft>
        <a:buClr>
          <a:schemeClr val="tx1"/>
        </a:buClr>
        <a:buChar char="–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JPA -</a:t>
            </a:r>
            <a:r>
              <a:rPr lang="de-DE" dirty="0" err="1" smtClean="0"/>
              <a:t>Pitfalls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23851" y="3573462"/>
            <a:ext cx="3888100" cy="935687"/>
          </a:xfrm>
        </p:spPr>
        <p:txBody>
          <a:bodyPr/>
          <a:lstStyle/>
          <a:p>
            <a:r>
              <a:rPr lang="de-DE" dirty="0" smtClean="0"/>
              <a:t>Wo sind </a:t>
            </a:r>
            <a:r>
              <a:rPr lang="de-DE" smtClean="0"/>
              <a:t>die typischen Fallgruben und wie kann man sie vermeiden?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38" y="3422181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335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gesetzte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Elemente im Query Resultat</a:t>
            </a:r>
          </a:p>
          <a:p>
            <a:pPr lvl="1"/>
            <a:r>
              <a:rPr lang="de-DE" dirty="0" err="1"/>
              <a:t>Relationship</a:t>
            </a:r>
            <a:r>
              <a:rPr lang="de-DE" dirty="0"/>
              <a:t> Navigation in JPQL resultiert in INNER JOIN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de-DE" sz="20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err="1" smtClean="0"/>
              <a:t>Employees</a:t>
            </a:r>
            <a:r>
              <a:rPr lang="de-DE" dirty="0" smtClean="0"/>
              <a:t> ohne Department werden nicht berücksichtigt</a:t>
            </a:r>
          </a:p>
          <a:p>
            <a:pPr marL="344487" lvl="1" indent="-342900"/>
            <a:r>
              <a:rPr lang="de-DE" dirty="0" smtClean="0"/>
              <a:t>Lösung: OUTER JOIN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DISTINCT 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d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B71C2-6347-8A42-9511-CBEFEE28CC08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775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JPQL UPDATE / DELETE und Kontext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Persistenzkontext</a:t>
            </a:r>
            <a:r>
              <a:rPr lang="de-DE" dirty="0"/>
              <a:t> </a:t>
            </a:r>
            <a:r>
              <a:rPr lang="de-DE" dirty="0" smtClean="0"/>
              <a:t>bei </a:t>
            </a:r>
            <a:r>
              <a:rPr lang="de-DE" dirty="0"/>
              <a:t>UPDATE oder DELETE JPQL </a:t>
            </a:r>
            <a:r>
              <a:rPr lang="de-DE" dirty="0" smtClean="0"/>
              <a:t>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Insurance i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'UPDATED' WHERE i = :ins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DELETE FROM Insurance i WHERE i = :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ins</a:t>
            </a:r>
          </a:p>
          <a:p>
            <a:pPr marL="344487" lvl="1" indent="-342900"/>
            <a:r>
              <a:rPr lang="de-DE" dirty="0" err="1"/>
              <a:t>Persistenzkontext</a:t>
            </a:r>
            <a:r>
              <a:rPr lang="de-DE" dirty="0"/>
              <a:t> wird nicht synchronisiert</a:t>
            </a:r>
          </a:p>
          <a:p>
            <a:pPr marL="344487" lvl="1" indent="-342900"/>
            <a:r>
              <a:rPr lang="de-DE" dirty="0"/>
              <a:t>Insurance Instanz im Speicher wird nicht geändert bzw. ist nicht gelöscht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C14B45-0029-6046-B705-490F949C6771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1836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</a:t>
            </a:r>
            <a:r>
              <a:rPr lang="de-DE" dirty="0" err="1"/>
              <a:t>F</a:t>
            </a:r>
            <a:r>
              <a:rPr lang="de-DE" dirty="0" err="1" smtClean="0"/>
              <a:t>lush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" lvl="1" indent="0">
              <a:buNone/>
            </a:pPr>
            <a:r>
              <a:rPr lang="de-DE" b="1" dirty="0" err="1" smtClean="0"/>
              <a:t>FlushModeType.COMMIT</a:t>
            </a:r>
            <a:r>
              <a:rPr lang="de-DE" b="1" dirty="0" smtClean="0"/>
              <a:t> und Query Resultat</a:t>
            </a:r>
          </a:p>
          <a:p>
            <a:pPr marL="344487" lvl="1" indent="-342900"/>
            <a:r>
              <a:rPr lang="de-DE" dirty="0" smtClean="0"/>
              <a:t>Änderungen werden bei </a:t>
            </a:r>
            <a:r>
              <a:rPr lang="de-DE" dirty="0" err="1" smtClean="0"/>
              <a:t>commit</a:t>
            </a:r>
            <a:r>
              <a:rPr lang="de-DE" dirty="0" smtClean="0"/>
              <a:t> gespeichert</a:t>
            </a:r>
            <a:endParaRPr lang="de-DE" b="1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... //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with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weekyhours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40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e.setWeeklyhours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(41.0d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em.createQuery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e.weeklyhours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&gt; 40.0d");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q.setFlushMode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FlushModeType.COMMIT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q.getResultList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result.contains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 -&gt;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Alternative</a:t>
            </a:r>
            <a:r>
              <a:rPr lang="de-DE" dirty="0"/>
              <a:t>: </a:t>
            </a:r>
            <a:r>
              <a:rPr lang="de-DE" dirty="0" err="1" smtClean="0"/>
              <a:t>FlushModeType.AUTO</a:t>
            </a:r>
            <a:endParaRPr lang="de-DE" dirty="0" smtClean="0"/>
          </a:p>
          <a:p>
            <a:pPr marL="344487" lvl="1" indent="-342900"/>
            <a:r>
              <a:rPr lang="de-DE" dirty="0" smtClean="0"/>
              <a:t>Änderungen werden vor der Query Ausführung gespeichert</a:t>
            </a:r>
          </a:p>
          <a:p>
            <a:pPr marL="685800" lvl="2" indent="0">
              <a:spcBef>
                <a:spcPts val="600"/>
              </a:spcBef>
              <a:buNone/>
            </a:pP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ED7225-290C-1D4B-A00D-F36093D4B0C9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2387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Iteration auf der 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im Speicher oder in der DB?  </a:t>
            </a:r>
          </a:p>
          <a:p>
            <a:pPr lvl="1"/>
            <a:r>
              <a:rPr lang="de-DE" dirty="0" smtClean="0"/>
              <a:t>Laden aller </a:t>
            </a:r>
            <a:r>
              <a:rPr lang="de-DE" dirty="0" err="1" smtClean="0"/>
              <a:t>Employee</a:t>
            </a:r>
            <a:r>
              <a:rPr lang="de-DE" dirty="0" smtClean="0"/>
              <a:t>-Instanzen plus Java-Schleife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(Employee e 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queryResult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Address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e.getAddress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((a != null)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&amp;&amp; "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Berlin".equals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a.getCity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())){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Query mit passender WHERE </a:t>
            </a:r>
            <a:r>
              <a:rPr lang="de-DE" dirty="0" err="1" smtClean="0"/>
              <a:t>clause</a:t>
            </a:r>
            <a:r>
              <a:rPr lang="de-DE" dirty="0" smtClean="0"/>
              <a:t>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a.city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'Berlin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755DB-3A15-3248-8B53-6901EF8CCFC1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966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 im Speicher oder in der DB?</a:t>
            </a:r>
          </a:p>
          <a:p>
            <a:pPr lvl="1"/>
            <a:r>
              <a:rPr lang="de-DE" dirty="0" smtClean="0"/>
              <a:t>Entitäten werden geladen und dann im Speicher sortiert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Query SELECT i FROM Insurance i</a:t>
            </a:r>
          </a:p>
          <a:p>
            <a:pPr lvl="1"/>
            <a:r>
              <a:rPr lang="de-DE" dirty="0" smtClean="0"/>
              <a:t>Navigation Insurance -&gt; </a:t>
            </a:r>
            <a:r>
              <a:rPr lang="de-DE" dirty="0" err="1" smtClean="0"/>
              <a:t>Employee</a:t>
            </a:r>
            <a:r>
              <a:rPr lang="de-DE" dirty="0" smtClean="0"/>
              <a:t> -&gt; </a:t>
            </a:r>
            <a:r>
              <a:rPr lang="de-DE" dirty="0" err="1" smtClean="0"/>
              <a:t>Address</a:t>
            </a:r>
            <a:r>
              <a:rPr lang="de-DE" dirty="0" smtClean="0"/>
              <a:t> bei der Sortierung</a:t>
            </a:r>
          </a:p>
          <a:p>
            <a:pPr lvl="1"/>
            <a:r>
              <a:rPr lang="de-DE" dirty="0" smtClean="0"/>
              <a:t>Sortierung in der DB </a:t>
            </a:r>
            <a:r>
              <a:rPr lang="de-DE" dirty="0">
                <a:ea typeface="Courier New" charset="0"/>
                <a:cs typeface="Courier New" charset="0"/>
              </a:rPr>
              <a:t>meistens effizienter </a:t>
            </a:r>
            <a:endParaRPr lang="de-DE" dirty="0" smtClean="0"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i,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Insurance i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e.address.zip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A03CFD-94BB-E34B-B31A-CF6AF51CD07E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50308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Nachladen von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Performance Problem durch Navigation</a:t>
            </a:r>
          </a:p>
          <a:p>
            <a:pPr lvl="1"/>
            <a:r>
              <a:rPr lang="de-DE" dirty="0" smtClean="0"/>
              <a:t>Listen Ansicht zeigt auch Werte von </a:t>
            </a:r>
            <a:r>
              <a:rPr lang="de-DE" dirty="0" err="1" smtClean="0"/>
              <a:t>Relationships</a:t>
            </a:r>
            <a:endParaRPr lang="de-DE" dirty="0"/>
          </a:p>
          <a:p>
            <a:pPr lvl="1"/>
            <a:r>
              <a:rPr lang="de-DE" dirty="0" smtClean="0"/>
              <a:t>Viele DB Zugriffe durch Navigation</a:t>
            </a:r>
          </a:p>
          <a:p>
            <a:pPr lvl="1"/>
            <a:r>
              <a:rPr lang="de-DE" dirty="0" smtClean="0"/>
              <a:t>Besser Navigation durch JPQL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LEFT 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   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e.insurance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ORDER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6E7CC8-C9CF-8142-A8C1-5B4E1659A332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2961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Rückgabewert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r>
              <a:rPr lang="de-DE" b="1" dirty="0" err="1" smtClean="0"/>
              <a:t>EM.merge</a:t>
            </a:r>
            <a:r>
              <a:rPr lang="de-DE" b="1" dirty="0" smtClean="0"/>
              <a:t> liefert transaktionale Instanz zurück</a:t>
            </a:r>
          </a:p>
          <a:p>
            <a:pPr lvl="1"/>
            <a:r>
              <a:rPr lang="de-DE" dirty="0" smtClean="0"/>
              <a:t>Problem: Rückgabe Wert wird ignoriert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 </a:t>
            </a:r>
          </a:p>
          <a:p>
            <a:pPr lvl="1"/>
            <a:r>
              <a:rPr lang="de-DE" dirty="0" smtClean="0"/>
              <a:t>Fehler fällt nicht auf: Instanz </a:t>
            </a:r>
            <a:r>
              <a:rPr lang="de-DE" dirty="0" err="1" smtClean="0"/>
              <a:t>em</a:t>
            </a:r>
            <a:r>
              <a:rPr lang="de-DE" dirty="0" smtClean="0"/>
              <a:t> ist weiter nutzbar, aber</a:t>
            </a:r>
            <a:r>
              <a:rPr lang="de-DE" dirty="0"/>
              <a:t> </a:t>
            </a:r>
            <a:r>
              <a:rPr lang="de-DE" dirty="0" smtClean="0"/>
              <a:t>Änderung wird nicht persistiert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Besser:</a:t>
            </a:r>
            <a:endParaRPr lang="de-DE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BEFD7-CB87-F245-B46B-6B59D2499ED3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1687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DTO </a:t>
            </a:r>
            <a:r>
              <a:rPr lang="de-DE" dirty="0" err="1"/>
              <a:t>I</a:t>
            </a:r>
            <a:r>
              <a:rPr lang="de-DE" dirty="0" err="1" smtClean="0"/>
              <a:t>nto</a:t>
            </a:r>
            <a:r>
              <a:rPr lang="de-DE" dirty="0" smtClean="0"/>
              <a:t> 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JPA Instanz auf Basis der Werte eines DTO erzeugen </a:t>
            </a:r>
          </a:p>
          <a:p>
            <a:pPr lvl="1"/>
            <a:r>
              <a:rPr lang="de-DE" dirty="0" smtClean="0"/>
              <a:t>Neue JPA Instanz mit </a:t>
            </a:r>
            <a:r>
              <a:rPr lang="de-DE" dirty="0" err="1" smtClean="0"/>
              <a:t>new</a:t>
            </a:r>
            <a:r>
              <a:rPr lang="de-DE" dirty="0" smtClean="0"/>
              <a:t> erzeugen</a:t>
            </a:r>
          </a:p>
          <a:p>
            <a:pPr lvl="1"/>
            <a:r>
              <a:rPr lang="de-DE" dirty="0" smtClean="0"/>
              <a:t>DTO </a:t>
            </a:r>
            <a:r>
              <a:rPr lang="de-DE" dirty="0"/>
              <a:t>F</a:t>
            </a:r>
            <a:r>
              <a:rPr lang="de-DE" dirty="0" smtClean="0"/>
              <a:t>elder (inkl. </a:t>
            </a:r>
            <a:r>
              <a:rPr lang="de-DE" dirty="0" err="1" smtClean="0"/>
              <a:t>Id</a:t>
            </a:r>
            <a:r>
              <a:rPr lang="de-DE" dirty="0" smtClean="0"/>
              <a:t>) kopieren und </a:t>
            </a:r>
            <a:r>
              <a:rPr lang="de-DE" dirty="0" err="1" smtClean="0"/>
              <a:t>em.merge</a:t>
            </a:r>
            <a:r>
              <a:rPr lang="de-DE" dirty="0" smtClean="0"/>
              <a:t> aufrufen</a:t>
            </a:r>
          </a:p>
          <a:p>
            <a:pPr lvl="1"/>
            <a:r>
              <a:rPr lang="de-DE" dirty="0" smtClean="0"/>
              <a:t>Problem: DTO beinhaltet nicht alle </a:t>
            </a:r>
            <a:r>
              <a:rPr lang="de-DE" dirty="0" err="1"/>
              <a:t>R</a:t>
            </a:r>
            <a:r>
              <a:rPr lang="de-DE" dirty="0" err="1" smtClean="0"/>
              <a:t>elationships</a:t>
            </a:r>
            <a:endParaRPr lang="de-DE" dirty="0" smtClean="0"/>
          </a:p>
          <a:p>
            <a:pPr marL="1587" lvl="1" indent="0">
              <a:buNone/>
            </a:pPr>
            <a:r>
              <a:rPr lang="de-DE" b="1" dirty="0" smtClean="0">
                <a:ea typeface="+mn-ea"/>
              </a:rPr>
              <a:t>Besser</a:t>
            </a:r>
            <a:endParaRPr lang="de-DE" dirty="0" smtClean="0"/>
          </a:p>
          <a:p>
            <a:pPr lvl="1"/>
            <a:r>
              <a:rPr lang="de-DE" dirty="0" err="1" smtClean="0"/>
              <a:t>em.find</a:t>
            </a:r>
            <a:r>
              <a:rPr lang="de-DE" dirty="0" smtClean="0"/>
              <a:t>(</a:t>
            </a:r>
            <a:r>
              <a:rPr lang="de-DE" dirty="0" err="1" smtClean="0"/>
              <a:t>id</a:t>
            </a:r>
            <a:r>
              <a:rPr lang="de-DE" dirty="0" smtClean="0"/>
              <a:t>) aufrufen und die Felder kopieren</a:t>
            </a:r>
          </a:p>
          <a:p>
            <a:pPr lvl="1"/>
            <a:r>
              <a:rPr lang="de-DE" dirty="0" smtClean="0"/>
              <a:t>Schwierig zu generieren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74193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</a:t>
            </a:r>
            <a:r>
              <a:rPr lang="de-DE" dirty="0" err="1" smtClean="0"/>
              <a:t>Relationships</a:t>
            </a:r>
            <a:r>
              <a:rPr lang="de-DE" dirty="0" smtClean="0"/>
              <a:t> in JPQL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Navigation im Speicher</a:t>
            </a:r>
          </a:p>
          <a:p>
            <a:pPr lvl="1"/>
            <a:r>
              <a:rPr lang="de-DE" dirty="0" smtClean="0"/>
              <a:t>Einfach und schnell</a:t>
            </a:r>
          </a:p>
          <a:p>
            <a:pPr marL="1587" lvl="1" indent="0">
              <a:buNone/>
            </a:pPr>
            <a:r>
              <a:rPr lang="de-DE" b="1" dirty="0" smtClean="0"/>
              <a:t>Navigation in JPQL</a:t>
            </a:r>
            <a:endParaRPr lang="de-DE" b="1" dirty="0"/>
          </a:p>
          <a:p>
            <a:pPr lvl="1"/>
            <a:r>
              <a:rPr lang="de-DE" dirty="0"/>
              <a:t>Jeder Pfad Ausdruck führt zu einem </a:t>
            </a:r>
            <a:r>
              <a:rPr lang="de-DE" dirty="0" smtClean="0"/>
              <a:t>bzw. mehreren </a:t>
            </a:r>
            <a:r>
              <a:rPr lang="de-DE" dirty="0" err="1" smtClean="0"/>
              <a:t>Join</a:t>
            </a:r>
            <a:r>
              <a:rPr lang="de-DE" dirty="0" smtClean="0"/>
              <a:t>(s</a:t>
            </a:r>
            <a:r>
              <a:rPr lang="de-DE" smtClean="0"/>
              <a:t>)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636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serialisierte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Collections</a:t>
            </a:r>
            <a:r>
              <a:rPr lang="de-DE" dirty="0" smtClean="0"/>
              <a:t> ohne Annotation werden </a:t>
            </a:r>
            <a:r>
              <a:rPr lang="de-DE" dirty="0" err="1" smtClean="0"/>
              <a:t>serialisiert</a:t>
            </a:r>
            <a:r>
              <a:rPr lang="de-DE" dirty="0" smtClean="0"/>
              <a:t>.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HashSet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&lt;Student&gt;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students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Problem ist </a:t>
            </a:r>
            <a:r>
              <a:rPr lang="de-DE" dirty="0"/>
              <a:t>zunächst nicht zu erkennen.</a:t>
            </a:r>
          </a:p>
          <a:p>
            <a:pPr lvl="1"/>
            <a:r>
              <a:rPr lang="de-DE" dirty="0" err="1"/>
              <a:t>Blobs</a:t>
            </a:r>
            <a:r>
              <a:rPr lang="de-DE" dirty="0"/>
              <a:t> im Schema sind verdächtig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Relationship</a:t>
            </a:r>
            <a:r>
              <a:rPr lang="de-DE" dirty="0" smtClean="0"/>
              <a:t> Annotation</a:t>
            </a:r>
            <a:endParaRPr lang="de-DE" dirty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Set&lt;Student&gt;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students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EBCBD9-FF91-1D44-80A3-F726896079A4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33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oder Set?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Assoziation in Java als Liste, obwohl diese fachlich nicht notwendig ist</a:t>
            </a: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OrderColumn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EmployeeUsingList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de-DE" dirty="0" smtClean="0"/>
              <a:t>Aufwändiges Mapping auf der DB </a:t>
            </a:r>
            <a:br>
              <a:rPr lang="de-DE" dirty="0" smtClean="0"/>
            </a:br>
            <a:r>
              <a:rPr lang="de-DE" dirty="0" smtClean="0"/>
              <a:t>(zusätzliche Spalte für den Index)</a:t>
            </a:r>
          </a:p>
          <a:p>
            <a:pPr lvl="1"/>
            <a:r>
              <a:rPr lang="de-DE" dirty="0" smtClean="0"/>
              <a:t>Index-Berechnung beim Einfügen</a:t>
            </a:r>
          </a:p>
          <a:p>
            <a:pPr lvl="1"/>
            <a:r>
              <a:rPr lang="de-DE" dirty="0" smtClean="0"/>
              <a:t>Besser: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br>
              <a:rPr lang="de-DE" sz="21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EmployeeUsingSet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C6873C-8111-7F45-A7BE-933B4DE2F40D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35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ersist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Entities</a:t>
            </a:r>
            <a:r>
              <a:rPr lang="de-DE" dirty="0" smtClean="0"/>
              <a:t> werden nicht persistiert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(emp1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(emp2);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emp1</a:t>
            </a:r>
            <a:r>
              <a:rPr lang="de-DE" dirty="0" smtClean="0"/>
              <a:t> und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emp2</a:t>
            </a:r>
            <a:r>
              <a:rPr lang="de-DE" dirty="0" smtClean="0"/>
              <a:t> sind nicht in der DB</a:t>
            </a:r>
          </a:p>
          <a:p>
            <a:pPr lvl="1"/>
            <a:r>
              <a:rPr lang="de-DE" dirty="0" err="1" smtClean="0"/>
              <a:t>Reachabiliy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=</a:t>
            </a:r>
            <a:r>
              <a:rPr lang="de-DE" dirty="0" err="1" smtClean="0"/>
              <a:t>persist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4A19BA-41E2-C042-8713-45BADC4EE82A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4731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ist für </a:t>
            </a:r>
            <a:r>
              <a:rPr lang="de-DE" dirty="0"/>
              <a:t>die </a:t>
            </a:r>
            <a:r>
              <a:rPr lang="de-DE" dirty="0" err="1" smtClean="0"/>
              <a:t>Relationship</a:t>
            </a:r>
            <a:r>
              <a:rPr lang="de-DE" dirty="0" smtClean="0"/>
              <a:t>-Behandlung verantwortlich?</a:t>
            </a:r>
          </a:p>
          <a:p>
            <a:pPr lvl="1"/>
            <a:r>
              <a:rPr lang="de-DE" dirty="0" smtClean="0"/>
              <a:t>JPA </a:t>
            </a:r>
            <a:r>
              <a:rPr lang="de-DE" dirty="0" err="1" smtClean="0"/>
              <a:t>Spec</a:t>
            </a:r>
            <a:r>
              <a:rPr lang="de-DE" dirty="0" smtClean="0"/>
              <a:t>: </a:t>
            </a:r>
            <a:r>
              <a:rPr lang="de-DE" dirty="0" err="1" smtClean="0"/>
              <a:t>Bidirectional</a:t>
            </a:r>
            <a:r>
              <a:rPr lang="de-DE" dirty="0" smtClean="0"/>
              <a:t> </a:t>
            </a:r>
            <a:r>
              <a:rPr lang="de-DE" dirty="0" err="1"/>
              <a:t>relationships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persisted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ManyToOne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Reicht nicht alleine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OK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66EE62-481F-2F48-8D5C-A71639B4BBF5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8860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</a:t>
            </a:r>
            <a:r>
              <a:rPr lang="de-DE" dirty="0"/>
              <a:t>JOINED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JOINED</a:t>
            </a:r>
          </a:p>
          <a:p>
            <a:pPr lvl="1"/>
            <a:r>
              <a:rPr lang="de-DE" dirty="0" smtClean="0"/>
              <a:t>Normalisierung auf der Datenbank </a:t>
            </a:r>
          </a:p>
          <a:p>
            <a:pPr lvl="1"/>
            <a:r>
              <a:rPr lang="de-DE" dirty="0" smtClean="0"/>
              <a:t>Jede Klasse erhält eigene Tabelle</a:t>
            </a:r>
            <a:br>
              <a:rPr lang="de-DE" dirty="0" smtClean="0"/>
            </a:br>
            <a:r>
              <a:rPr lang="de-DE" dirty="0" smtClean="0"/>
              <a:t>für deklarierte Felder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=&gt; Viele </a:t>
            </a:r>
            <a:r>
              <a:rPr lang="de-DE" dirty="0" err="1" smtClean="0"/>
              <a:t>Joins</a:t>
            </a:r>
            <a:r>
              <a:rPr lang="de-DE" dirty="0" smtClean="0"/>
              <a:t> beim Laden von Instanzen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CCCC64-9CD8-E04D-BADD-1EDEE83CAAAB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46" name="Gruppierung 45"/>
          <p:cNvGrpSpPr/>
          <p:nvPr/>
        </p:nvGrpSpPr>
        <p:grpSpPr>
          <a:xfrm>
            <a:off x="4945875" y="1844780"/>
            <a:ext cx="3735350" cy="2403963"/>
            <a:chOff x="4951301" y="1978115"/>
            <a:chExt cx="3735350" cy="2403963"/>
          </a:xfrm>
        </p:grpSpPr>
        <p:sp>
          <p:nvSpPr>
            <p:cNvPr id="7" name="Abgerundetes Rechteck 6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9" idx="0"/>
              <a:endCxn id="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0" idx="0"/>
              <a:endCxn id="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11" idx="0"/>
              <a:endCxn id="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8" idx="0"/>
              <a:endCxn id="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35509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702840" cy="7302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Mapping von Vererbung TABLE_PER_CLASS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TABLE_PER_CLASS</a:t>
            </a:r>
          </a:p>
          <a:p>
            <a:pPr lvl="1"/>
            <a:r>
              <a:rPr lang="de-DE" dirty="0" smtClean="0"/>
              <a:t>Tabelle für jede konkrete Subklasse</a:t>
            </a:r>
          </a:p>
          <a:p>
            <a:pPr lvl="1"/>
            <a:r>
              <a:rPr lang="de-DE" dirty="0" smtClean="0"/>
              <a:t>Tabelle enthält auch geerbte Felder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=&gt; SQL UNION bei </a:t>
            </a:r>
            <a:r>
              <a:rPr lang="de-DE" dirty="0" err="1" smtClean="0"/>
              <a:t>Queries</a:t>
            </a:r>
            <a:r>
              <a:rPr lang="de-DE" dirty="0" smtClean="0"/>
              <a:t> über Superklasse</a:t>
            </a:r>
          </a:p>
          <a:p>
            <a:pPr lvl="1"/>
            <a:r>
              <a:rPr lang="de-DE" dirty="0" smtClean="0"/>
              <a:t>=&gt; Navigation schwierig, z.B. </a:t>
            </a:r>
            <a:r>
              <a:rPr lang="de-DE" dirty="0"/>
              <a:t>I</a:t>
            </a:r>
            <a:r>
              <a:rPr lang="de-DE" dirty="0" smtClean="0"/>
              <a:t>nsurance -&gt; </a:t>
            </a:r>
            <a:r>
              <a:rPr lang="de-DE" dirty="0" err="1" smtClean="0"/>
              <a:t>Employee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DA42F9-2F5E-A94D-8018-6CC78E4F8339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2" name="Gruppierung 11"/>
          <p:cNvGrpSpPr/>
          <p:nvPr/>
        </p:nvGrpSpPr>
        <p:grpSpPr>
          <a:xfrm>
            <a:off x="5084800" y="1844780"/>
            <a:ext cx="3735350" cy="2403963"/>
            <a:chOff x="4951301" y="1978115"/>
            <a:chExt cx="3735350" cy="2403963"/>
          </a:xfrm>
        </p:grpSpPr>
        <p:sp>
          <p:nvSpPr>
            <p:cNvPr id="13" name="Abgerundetes Rechteck 12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19" idx="0"/>
              <a:endCxn id="1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20" idx="0"/>
              <a:endCxn id="1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21" idx="0"/>
              <a:endCxn id="1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18" idx="0"/>
              <a:endCxn id="1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55397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Duplikate im Query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Unerwartete Duplikate </a:t>
            </a:r>
            <a:r>
              <a:rPr lang="de-DE" b="1" dirty="0"/>
              <a:t>im Query </a:t>
            </a:r>
            <a:r>
              <a:rPr lang="de-DE" b="1" dirty="0" smtClean="0"/>
              <a:t>Ergebnis</a:t>
            </a:r>
          </a:p>
          <a:p>
            <a:pPr lvl="1"/>
            <a:r>
              <a:rPr lang="de-DE" dirty="0" smtClean="0"/>
              <a:t>Ursache: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/>
              <a:t>: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1000.0d</a:t>
            </a:r>
          </a:p>
          <a:p>
            <a:pPr marL="344487" lvl="1" indent="-342900"/>
            <a:r>
              <a:rPr lang="de-DE" dirty="0" smtClean="0"/>
              <a:t>Lösung: DISTINCT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DISTINCT d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1000.0d</a:t>
            </a:r>
          </a:p>
          <a:p>
            <a:pPr marL="344487" lvl="1" indent="-342900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EC9BC-754D-1146-83C2-E61B477F4834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8140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 Wert null in JPQL Query</a:t>
            </a:r>
          </a:p>
          <a:p>
            <a:pPr lvl="1"/>
            <a:r>
              <a:rPr lang="de-DE" dirty="0" smtClean="0"/>
              <a:t>Parameter Wert null führt zu leerer Ergebnismenge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: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q.setParameter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", null);</a:t>
            </a:r>
            <a:endParaRPr lang="de-DE" sz="2000" dirty="0" smtClean="0"/>
          </a:p>
          <a:p>
            <a:pPr marL="344487" lvl="1" indent="-342900"/>
            <a:r>
              <a:rPr lang="de-DE" dirty="0" smtClean="0"/>
              <a:t>Lösung</a:t>
            </a:r>
            <a:r>
              <a:rPr lang="de-DE" dirty="0"/>
              <a:t>:</a:t>
            </a:r>
            <a:r>
              <a:rPr lang="de-DE" dirty="0" smtClean="0"/>
              <a:t> IS NULL Query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IS NULL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Problem, wenn die JPA Query auf Basis von Benutzereingaben generiert werden soll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10BB53-AE57-2F40-9E22-D0FE241E0439}" type="datetime1">
              <a:rPr lang="de-DE" smtClean="0"/>
              <a:t>16.04.17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1384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4D9EB746E8B44E9F1BBAFD9B59B138" ma:contentTypeVersion="0" ma:contentTypeDescription="Ein neues Dokument erstellen." ma:contentTypeScope="" ma:versionID="78da51550e399193576f338de24f1d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86DFE-F3D1-4D60-9213-536826FEEF2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6176F1-46B4-4F4B-B6F5-21ABB505F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0132B2-4DD8-42D2-B9B2-66993BDAE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605</Words>
  <Application>Microsoft Macintosh PowerPoint</Application>
  <PresentationFormat>Bildschirmpräsentation (4:3)</PresentationFormat>
  <Paragraphs>179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ＭＳ Ｐゴシック</vt:lpstr>
      <vt:lpstr>Myriad Pro</vt:lpstr>
      <vt:lpstr>Wingdings 2</vt:lpstr>
      <vt:lpstr>Blank</vt:lpstr>
      <vt:lpstr>JPA -Pitfalls</vt:lpstr>
      <vt:lpstr>Die serialisierte Collection</vt:lpstr>
      <vt:lpstr>List oder Set?</vt:lpstr>
      <vt:lpstr>Cascade Persist</vt:lpstr>
      <vt:lpstr>Relationship Owner</vt:lpstr>
      <vt:lpstr>Mapping von Vererbung JOINED</vt:lpstr>
      <vt:lpstr>Mapping von Vererbung TABLE_PER_CLASS</vt:lpstr>
      <vt:lpstr>Duplikate im Query Ergebnis</vt:lpstr>
      <vt:lpstr>Null Parameter</vt:lpstr>
      <vt:lpstr>Nicht gesetzte Relationships</vt:lpstr>
      <vt:lpstr>JPQL UPDATE / DELETE und Kontext</vt:lpstr>
      <vt:lpstr>Query Flush Mode</vt:lpstr>
      <vt:lpstr>Iteration auf der DB</vt:lpstr>
      <vt:lpstr>Sortierung</vt:lpstr>
      <vt:lpstr>Nachladen von Relationships</vt:lpstr>
      <vt:lpstr>Merge Rückgabewert</vt:lpstr>
      <vt:lpstr>Merge DTO Into Entity</vt:lpstr>
      <vt:lpstr>Nutzung von Relationships in JPQL</vt:lpstr>
    </vt:vector>
  </TitlesOfParts>
  <Company>akquinet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Unternehmenspräsentation</dc:title>
  <dc:creator>bjanssen</dc:creator>
  <cp:lastModifiedBy>Michael Bouschen</cp:lastModifiedBy>
  <cp:revision>1131</cp:revision>
  <dcterms:created xsi:type="dcterms:W3CDTF">2006-07-10T12:31:38Z</dcterms:created>
  <dcterms:modified xsi:type="dcterms:W3CDTF">2017-04-16T17:11:32Z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0x010100304D9EB746E8B44E9F1BBAFD9B59B138</vt:lpwstr>
  </property>
</Properties>
</file>