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23"/>
  </p:notesMasterIdLst>
  <p:handoutMasterIdLst>
    <p:handoutMasterId r:id="rId24"/>
  </p:handoutMasterIdLst>
  <p:sldIdLst>
    <p:sldId id="268" r:id="rId5"/>
    <p:sldId id="269" r:id="rId6"/>
    <p:sldId id="270" r:id="rId7"/>
    <p:sldId id="278" r:id="rId8"/>
    <p:sldId id="284" r:id="rId9"/>
    <p:sldId id="273" r:id="rId10"/>
    <p:sldId id="274" r:id="rId11"/>
    <p:sldId id="280" r:id="rId12"/>
    <p:sldId id="282" r:id="rId13"/>
    <p:sldId id="281" r:id="rId14"/>
    <p:sldId id="276" r:id="rId15"/>
    <p:sldId id="283" r:id="rId16"/>
    <p:sldId id="271" r:id="rId17"/>
    <p:sldId id="275" r:id="rId18"/>
    <p:sldId id="272" r:id="rId19"/>
    <p:sldId id="277" r:id="rId20"/>
    <p:sldId id="285" r:id="rId21"/>
    <p:sldId id="279" r:id="rId22"/>
  </p:sldIdLst>
  <p:sldSz cx="9144000" cy="6858000" type="screen4x3"/>
  <p:notesSz cx="7099300" cy="102346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i="1" kern="1200">
        <a:solidFill>
          <a:schemeClr val="tx1"/>
        </a:solidFill>
        <a:latin typeface="Calibri" pitchFamily="34" charset="0"/>
        <a:ea typeface="+mn-ea"/>
        <a:cs typeface="+mn-cs"/>
      </a:defRPr>
    </a:lvl6pPr>
    <a:lvl7pPr marL="2743200" algn="l" defTabSz="914400" rtl="0" eaLnBrk="1" latinLnBrk="0" hangingPunct="1">
      <a:defRPr i="1" kern="1200">
        <a:solidFill>
          <a:schemeClr val="tx1"/>
        </a:solidFill>
        <a:latin typeface="Calibri" pitchFamily="34" charset="0"/>
        <a:ea typeface="+mn-ea"/>
        <a:cs typeface="+mn-cs"/>
      </a:defRPr>
    </a:lvl7pPr>
    <a:lvl8pPr marL="3200400" algn="l" defTabSz="914400" rtl="0" eaLnBrk="1" latinLnBrk="0" hangingPunct="1">
      <a:defRPr i="1" kern="1200">
        <a:solidFill>
          <a:schemeClr val="tx1"/>
        </a:solidFill>
        <a:latin typeface="Calibri" pitchFamily="34" charset="0"/>
        <a:ea typeface="+mn-ea"/>
        <a:cs typeface="+mn-cs"/>
      </a:defRPr>
    </a:lvl8pPr>
    <a:lvl9pPr marL="3657600" algn="l" defTabSz="914400" rtl="0" eaLnBrk="1" latinLnBrk="0" hangingPunct="1">
      <a:defRPr i="1" kern="1200">
        <a:solidFill>
          <a:schemeClr val="tx1"/>
        </a:solidFill>
        <a:latin typeface="Calibri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7">
          <p15:clr>
            <a:srgbClr val="A4A3A4"/>
          </p15:clr>
        </p15:guide>
        <p15:guide id="2" orient="horz" pos="799">
          <p15:clr>
            <a:srgbClr val="A4A3A4"/>
          </p15:clr>
        </p15:guide>
        <p15:guide id="3" orient="horz" pos="4020">
          <p15:clr>
            <a:srgbClr val="A4A3A4"/>
          </p15:clr>
        </p15:guide>
        <p15:guide id="4" pos="2880">
          <p15:clr>
            <a:srgbClr val="A4A3A4"/>
          </p15:clr>
        </p15:guide>
        <p15:guide id="5" pos="5556">
          <p15:clr>
            <a:srgbClr val="A4A3A4"/>
          </p15:clr>
        </p15:guide>
        <p15:guide id="6" pos="20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ea Hauth" initials="AHA" lastIdx="19" clrIdx="0">
    <p:extLst/>
  </p:cmAuthor>
  <p:cmAuthor id="2" name="Torsten Fink" initials="TF" lastIdx="1" clrIdx="1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C79"/>
    <a:srgbClr val="F8AD00"/>
    <a:srgbClr val="86B50E"/>
    <a:srgbClr val="1D9531"/>
    <a:srgbClr val="00266E"/>
    <a:srgbClr val="AD0068"/>
    <a:srgbClr val="D8001A"/>
    <a:srgbClr val="EA7600"/>
    <a:srgbClr val="FFD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4843" autoAdjust="0"/>
    <p:restoredTop sz="86464" autoAdjust="0"/>
  </p:normalViewPr>
  <p:slideViewPr>
    <p:cSldViewPr snapToObjects="1" showGuides="1">
      <p:cViewPr>
        <p:scale>
          <a:sx n="87" d="100"/>
          <a:sy n="87" d="100"/>
        </p:scale>
        <p:origin x="1256" y="1040"/>
      </p:cViewPr>
      <p:guideLst>
        <p:guide orient="horz" pos="2387"/>
        <p:guide orient="horz" pos="799"/>
        <p:guide orient="horz" pos="4020"/>
        <p:guide pos="2880"/>
        <p:guide pos="5556"/>
        <p:guide pos="204"/>
      </p:guideLst>
    </p:cSldViewPr>
  </p:slideViewPr>
  <p:outlineViewPr>
    <p:cViewPr>
      <p:scale>
        <a:sx n="33" d="100"/>
        <a:sy n="33" d="100"/>
      </p:scale>
      <p:origin x="0" y="1088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Objects="1" showGuides="1">
      <p:cViewPr>
        <p:scale>
          <a:sx n="100" d="100"/>
          <a:sy n="100" d="100"/>
        </p:scale>
        <p:origin x="-2676" y="1818"/>
      </p:cViewPr>
      <p:guideLst>
        <p:guide orient="horz" pos="3224"/>
        <p:guide pos="2236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notesMaster" Target="notesMasters/notesMaster1.xml"/><Relationship Id="rId24" Type="http://schemas.openxmlformats.org/officeDocument/2006/relationships/handoutMaster" Target="handoutMasters/handoutMaster1.xml"/><Relationship Id="rId25" Type="http://schemas.openxmlformats.org/officeDocument/2006/relationships/commentAuthors" Target="commentAuthors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3AB391-F064-9643-AD1D-16C0BE7EEBAD}" type="datetimeFigureOut">
              <a:rPr lang="de-DE" smtClean="0"/>
              <a:t>21.01.17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4F8F13-837A-AD49-889D-7D686E7583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24445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45" tIns="47373" rIns="94745" bIns="47373" numCol="1" anchor="t" anchorCtr="0" compatLnSpc="1">
            <a:prstTxWarp prst="textNoShape">
              <a:avLst/>
            </a:prstTxWarp>
          </a:bodyPr>
          <a:lstStyle>
            <a:lvl1pPr defTabSz="947738">
              <a:defRPr sz="1200" i="0"/>
            </a:lvl1pPr>
          </a:lstStyle>
          <a:p>
            <a:endParaRPr lang="de-DE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45" tIns="47373" rIns="94745" bIns="47373" numCol="1" anchor="t" anchorCtr="0" compatLnSpc="1">
            <a:prstTxWarp prst="textNoShape">
              <a:avLst/>
            </a:prstTxWarp>
          </a:bodyPr>
          <a:lstStyle>
            <a:lvl1pPr algn="r" defTabSz="947738">
              <a:defRPr sz="1200" i="0"/>
            </a:lvl1pPr>
          </a:lstStyle>
          <a:p>
            <a:endParaRPr lang="de-DE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2513"/>
            <a:ext cx="5207000" cy="460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45" tIns="47373" rIns="94745" bIns="4737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45" tIns="47373" rIns="94745" bIns="47373" numCol="1" anchor="b" anchorCtr="0" compatLnSpc="1">
            <a:prstTxWarp prst="textNoShape">
              <a:avLst/>
            </a:prstTxWarp>
          </a:bodyPr>
          <a:lstStyle>
            <a:lvl1pPr defTabSz="947738">
              <a:defRPr sz="1200" i="0"/>
            </a:lvl1pPr>
          </a:lstStyle>
          <a:p>
            <a:endParaRPr lang="de-DE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185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45" tIns="47373" rIns="94745" bIns="47373" numCol="1" anchor="b" anchorCtr="0" compatLnSpc="1">
            <a:prstTxWarp prst="textNoShape">
              <a:avLst/>
            </a:prstTxWarp>
          </a:bodyPr>
          <a:lstStyle>
            <a:lvl1pPr algn="r" defTabSz="947738">
              <a:defRPr sz="1200" i="0"/>
            </a:lvl1pPr>
          </a:lstStyle>
          <a:p>
            <a:fld id="{5EF431E7-9370-4A81-8E0C-57EF47BAE865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789047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431E7-9370-4A81-8E0C-57EF47BAE865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06811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431E7-9370-4A81-8E0C-57EF47BAE865}" type="slidenum">
              <a:rPr lang="de-DE" smtClean="0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2434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27"/>
          <p:cNvSpPr>
            <a:spLocks noChangeArrowheads="1"/>
          </p:cNvSpPr>
          <p:nvPr userDrawn="1"/>
        </p:nvSpPr>
        <p:spPr bwMode="auto">
          <a:xfrm>
            <a:off x="0" y="4652963"/>
            <a:ext cx="9144000" cy="1152525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3317" name="Rectangle 15"/>
          <p:cNvSpPr>
            <a:spLocks noGrp="1" noChangeArrowheads="1"/>
          </p:cNvSpPr>
          <p:nvPr>
            <p:ph type="ctrTitle"/>
          </p:nvPr>
        </p:nvSpPr>
        <p:spPr>
          <a:xfrm>
            <a:off x="323850" y="1916113"/>
            <a:ext cx="8031163" cy="1470025"/>
          </a:xfrm>
          <a:extLs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1" hangingPunct="1">
              <a:lnSpc>
                <a:spcPct val="100000"/>
              </a:lnSpc>
              <a:defRPr sz="3600" smtClean="0"/>
            </a:lvl1pPr>
          </a:lstStyle>
          <a:p>
            <a:pPr lvl="0"/>
            <a:r>
              <a:rPr lang="de-DE" noProof="0" smtClean="0"/>
              <a:t>Titelmasterformat durch Klicken bearbeiten</a:t>
            </a:r>
          </a:p>
        </p:txBody>
      </p:sp>
      <p:sp>
        <p:nvSpPr>
          <p:cNvPr id="13318" name="Rectangle 17"/>
          <p:cNvSpPr>
            <a:spLocks noGrp="1" noChangeArrowheads="1"/>
          </p:cNvSpPr>
          <p:nvPr>
            <p:ph type="subTitle" idx="1"/>
          </p:nvPr>
        </p:nvSpPr>
        <p:spPr>
          <a:xfrm>
            <a:off x="323850" y="3573463"/>
            <a:ext cx="8031163" cy="609600"/>
          </a:xfrm>
          <a:extLs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0" indent="0" eaLnBrk="1" hangingPunct="1">
              <a:buFont typeface="Calibri" pitchFamily="34" charset="0"/>
              <a:buNone/>
              <a:defRPr sz="2000" b="0" smtClean="0"/>
            </a:lvl1pPr>
          </a:lstStyle>
          <a:p>
            <a:pPr lvl="0"/>
            <a:r>
              <a:rPr lang="de-DE" noProof="0" smtClean="0"/>
              <a:t>Formatvorlage des Untertitelmasters durch Klicken bearbeiten</a:t>
            </a:r>
          </a:p>
        </p:txBody>
      </p:sp>
      <p:pic>
        <p:nvPicPr>
          <p:cNvPr id="13327" name="Picture 37" descr="akquinet-Logo-4C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8025" y="204788"/>
            <a:ext cx="1762125" cy="54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3353" name="Group 41"/>
          <p:cNvGrpSpPr>
            <a:grpSpLocks/>
          </p:cNvGrpSpPr>
          <p:nvPr userDrawn="1"/>
        </p:nvGrpSpPr>
        <p:grpSpPr bwMode="auto">
          <a:xfrm>
            <a:off x="-182563" y="-182563"/>
            <a:ext cx="9002713" cy="6564313"/>
            <a:chOff x="-115" y="-115"/>
            <a:chExt cx="5671" cy="4135"/>
          </a:xfrm>
        </p:grpSpPr>
        <p:sp>
          <p:nvSpPr>
            <p:cNvPr id="2064" name="Line 16"/>
            <p:cNvSpPr>
              <a:spLocks noChangeShapeType="1"/>
            </p:cNvSpPr>
            <p:nvPr userDrawn="1"/>
          </p:nvSpPr>
          <p:spPr bwMode="auto">
            <a:xfrm flipH="1">
              <a:off x="-115" y="799"/>
              <a:ext cx="115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de-DE">
                <a:latin typeface="Myriad Pro" pitchFamily="34" charset="0"/>
              </a:endParaRPr>
            </a:p>
          </p:txBody>
        </p:sp>
        <p:sp>
          <p:nvSpPr>
            <p:cNvPr id="2065" name="Line 17"/>
            <p:cNvSpPr>
              <a:spLocks noChangeShapeType="1"/>
            </p:cNvSpPr>
            <p:nvPr userDrawn="1"/>
          </p:nvSpPr>
          <p:spPr bwMode="auto">
            <a:xfrm flipH="1">
              <a:off x="-115" y="2387"/>
              <a:ext cx="115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de-DE">
                <a:latin typeface="Myriad Pro" pitchFamily="34" charset="0"/>
              </a:endParaRPr>
            </a:p>
          </p:txBody>
        </p:sp>
        <p:sp>
          <p:nvSpPr>
            <p:cNvPr id="2066" name="Line 18"/>
            <p:cNvSpPr>
              <a:spLocks noChangeShapeType="1"/>
            </p:cNvSpPr>
            <p:nvPr userDrawn="1"/>
          </p:nvSpPr>
          <p:spPr bwMode="auto">
            <a:xfrm flipH="1">
              <a:off x="-115" y="4020"/>
              <a:ext cx="115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de-DE">
                <a:latin typeface="Myriad Pro" pitchFamily="34" charset="0"/>
              </a:endParaRPr>
            </a:p>
          </p:txBody>
        </p:sp>
        <p:sp>
          <p:nvSpPr>
            <p:cNvPr id="2067" name="Line 19"/>
            <p:cNvSpPr>
              <a:spLocks noChangeShapeType="1"/>
            </p:cNvSpPr>
            <p:nvPr userDrawn="1"/>
          </p:nvSpPr>
          <p:spPr bwMode="auto">
            <a:xfrm rot="16200000" flipH="1">
              <a:off x="146" y="-57"/>
              <a:ext cx="115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de-DE">
                <a:latin typeface="Myriad Pro" pitchFamily="34" charset="0"/>
              </a:endParaRPr>
            </a:p>
          </p:txBody>
        </p:sp>
        <p:sp>
          <p:nvSpPr>
            <p:cNvPr id="2068" name="Line 20"/>
            <p:cNvSpPr>
              <a:spLocks noChangeShapeType="1"/>
            </p:cNvSpPr>
            <p:nvPr userDrawn="1"/>
          </p:nvSpPr>
          <p:spPr bwMode="auto">
            <a:xfrm rot="16200000" flipH="1">
              <a:off x="2822" y="-57"/>
              <a:ext cx="115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de-DE">
                <a:latin typeface="Myriad Pro" pitchFamily="34" charset="0"/>
              </a:endParaRPr>
            </a:p>
          </p:txBody>
        </p:sp>
        <p:sp>
          <p:nvSpPr>
            <p:cNvPr id="2069" name="Line 21"/>
            <p:cNvSpPr>
              <a:spLocks noChangeShapeType="1"/>
            </p:cNvSpPr>
            <p:nvPr userDrawn="1"/>
          </p:nvSpPr>
          <p:spPr bwMode="auto">
            <a:xfrm rot="16200000" flipH="1">
              <a:off x="5498" y="-57"/>
              <a:ext cx="115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de-DE">
                <a:latin typeface="Myriad Pro" pitchFamily="34" charset="0"/>
              </a:endParaRPr>
            </a:p>
          </p:txBody>
        </p:sp>
      </p:grpSp>
      <p:grpSp>
        <p:nvGrpSpPr>
          <p:cNvPr id="26" name="Gruppierung 28"/>
          <p:cNvGrpSpPr>
            <a:grpSpLocks/>
          </p:cNvGrpSpPr>
          <p:nvPr userDrawn="1"/>
        </p:nvGrpSpPr>
        <p:grpSpPr bwMode="auto">
          <a:xfrm>
            <a:off x="-1588" y="980660"/>
            <a:ext cx="9144001" cy="179388"/>
            <a:chOff x="0" y="968375"/>
            <a:chExt cx="9144000" cy="179388"/>
          </a:xfrm>
        </p:grpSpPr>
        <p:sp>
          <p:nvSpPr>
            <p:cNvPr id="27" name="Rectangle 29"/>
            <p:cNvSpPr>
              <a:spLocks noChangeArrowheads="1"/>
            </p:cNvSpPr>
            <p:nvPr userDrawn="1"/>
          </p:nvSpPr>
          <p:spPr bwMode="auto">
            <a:xfrm>
              <a:off x="1525588" y="968375"/>
              <a:ext cx="1511300" cy="179388"/>
            </a:xfrm>
            <a:prstGeom prst="rect">
              <a:avLst/>
            </a:pr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tint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de-DE"/>
            </a:p>
          </p:txBody>
        </p:sp>
        <p:sp>
          <p:nvSpPr>
            <p:cNvPr id="28" name="Rechteck 27"/>
            <p:cNvSpPr>
              <a:spLocks noChangeArrowheads="1"/>
            </p:cNvSpPr>
            <p:nvPr userDrawn="1"/>
          </p:nvSpPr>
          <p:spPr bwMode="auto">
            <a:xfrm>
              <a:off x="1525588" y="968375"/>
              <a:ext cx="1511300" cy="36513"/>
            </a:xfrm>
            <a:prstGeom prst="rect">
              <a:avLst/>
            </a:prstGeom>
            <a:solidFill>
              <a:srgbClr val="D8001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de-DE">
                <a:cs typeface="Calibri" pitchFamily="34" charset="0"/>
              </a:endParaRPr>
            </a:p>
          </p:txBody>
        </p:sp>
        <p:sp>
          <p:nvSpPr>
            <p:cNvPr id="29" name="Rectangle 31"/>
            <p:cNvSpPr>
              <a:spLocks noChangeArrowheads="1"/>
            </p:cNvSpPr>
            <p:nvPr userDrawn="1"/>
          </p:nvSpPr>
          <p:spPr bwMode="auto">
            <a:xfrm>
              <a:off x="3052763" y="968375"/>
              <a:ext cx="1511300" cy="179388"/>
            </a:xfrm>
            <a:prstGeom prst="rect">
              <a:avLst/>
            </a:pr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tint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de-DE"/>
            </a:p>
          </p:txBody>
        </p:sp>
        <p:sp>
          <p:nvSpPr>
            <p:cNvPr id="30" name="Rechteck 29"/>
            <p:cNvSpPr>
              <a:spLocks noChangeArrowheads="1"/>
            </p:cNvSpPr>
            <p:nvPr userDrawn="1"/>
          </p:nvSpPr>
          <p:spPr bwMode="auto">
            <a:xfrm>
              <a:off x="3052763" y="968375"/>
              <a:ext cx="1511300" cy="36513"/>
            </a:xfrm>
            <a:prstGeom prst="rect">
              <a:avLst/>
            </a:prstGeom>
            <a:solidFill>
              <a:srgbClr val="AD0068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de-DE">
                <a:cs typeface="Calibri" pitchFamily="34" charset="0"/>
              </a:endParaRPr>
            </a:p>
          </p:txBody>
        </p:sp>
        <p:sp>
          <p:nvSpPr>
            <p:cNvPr id="31" name="Rectangle 33"/>
            <p:cNvSpPr>
              <a:spLocks noChangeArrowheads="1"/>
            </p:cNvSpPr>
            <p:nvPr userDrawn="1"/>
          </p:nvSpPr>
          <p:spPr bwMode="auto">
            <a:xfrm>
              <a:off x="4578350" y="968375"/>
              <a:ext cx="1511300" cy="179388"/>
            </a:xfrm>
            <a:prstGeom prst="rect">
              <a:avLst/>
            </a:pr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tint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de-DE"/>
            </a:p>
          </p:txBody>
        </p:sp>
        <p:sp>
          <p:nvSpPr>
            <p:cNvPr id="32" name="Rechteck 31"/>
            <p:cNvSpPr>
              <a:spLocks noChangeArrowheads="1"/>
            </p:cNvSpPr>
            <p:nvPr userDrawn="1"/>
          </p:nvSpPr>
          <p:spPr bwMode="auto">
            <a:xfrm>
              <a:off x="4578350" y="968375"/>
              <a:ext cx="1511300" cy="36513"/>
            </a:xfrm>
            <a:prstGeom prst="rect">
              <a:avLst/>
            </a:prstGeom>
            <a:solidFill>
              <a:srgbClr val="00266E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de-DE">
                <a:cs typeface="Calibri" pitchFamily="34" charset="0"/>
              </a:endParaRPr>
            </a:p>
          </p:txBody>
        </p:sp>
        <p:sp>
          <p:nvSpPr>
            <p:cNvPr id="33" name="Rectangle 35"/>
            <p:cNvSpPr>
              <a:spLocks noChangeArrowheads="1"/>
            </p:cNvSpPr>
            <p:nvPr userDrawn="1"/>
          </p:nvSpPr>
          <p:spPr bwMode="auto">
            <a:xfrm>
              <a:off x="6105525" y="968375"/>
              <a:ext cx="1511300" cy="179388"/>
            </a:xfrm>
            <a:prstGeom prst="rect">
              <a:avLst/>
            </a:pr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tint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de-DE"/>
            </a:p>
          </p:txBody>
        </p:sp>
        <p:sp>
          <p:nvSpPr>
            <p:cNvPr id="34" name="Rechteck 33"/>
            <p:cNvSpPr>
              <a:spLocks noChangeArrowheads="1"/>
            </p:cNvSpPr>
            <p:nvPr userDrawn="1"/>
          </p:nvSpPr>
          <p:spPr bwMode="auto">
            <a:xfrm>
              <a:off x="6105525" y="968375"/>
              <a:ext cx="1511300" cy="36513"/>
            </a:xfrm>
            <a:prstGeom prst="rect">
              <a:avLst/>
            </a:prstGeom>
            <a:solidFill>
              <a:srgbClr val="006957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de-DE">
                <a:cs typeface="Calibri" pitchFamily="34" charset="0"/>
              </a:endParaRPr>
            </a:p>
          </p:txBody>
        </p:sp>
        <p:sp>
          <p:nvSpPr>
            <p:cNvPr id="35" name="Rectangle 37"/>
            <p:cNvSpPr>
              <a:spLocks noChangeArrowheads="1"/>
            </p:cNvSpPr>
            <p:nvPr userDrawn="1"/>
          </p:nvSpPr>
          <p:spPr bwMode="auto">
            <a:xfrm>
              <a:off x="7632700" y="968375"/>
              <a:ext cx="1511300" cy="179388"/>
            </a:xfrm>
            <a:prstGeom prst="rect">
              <a:avLst/>
            </a:pr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tint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de-DE"/>
            </a:p>
          </p:txBody>
        </p:sp>
        <p:sp>
          <p:nvSpPr>
            <p:cNvPr id="36" name="Rechteck 35"/>
            <p:cNvSpPr>
              <a:spLocks noChangeArrowheads="1"/>
            </p:cNvSpPr>
            <p:nvPr userDrawn="1"/>
          </p:nvSpPr>
          <p:spPr bwMode="auto">
            <a:xfrm>
              <a:off x="7632700" y="968375"/>
              <a:ext cx="1511300" cy="36513"/>
            </a:xfrm>
            <a:prstGeom prst="rect">
              <a:avLst/>
            </a:prstGeom>
            <a:solidFill>
              <a:srgbClr val="1D953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de-DE">
                <a:cs typeface="Calibri" pitchFamily="34" charset="0"/>
              </a:endParaRPr>
            </a:p>
          </p:txBody>
        </p:sp>
        <p:sp>
          <p:nvSpPr>
            <p:cNvPr id="37" name="Rectangle 39"/>
            <p:cNvSpPr>
              <a:spLocks noChangeArrowheads="1"/>
            </p:cNvSpPr>
            <p:nvPr userDrawn="1"/>
          </p:nvSpPr>
          <p:spPr bwMode="auto">
            <a:xfrm>
              <a:off x="0" y="968375"/>
              <a:ext cx="1511301" cy="179388"/>
            </a:xfrm>
            <a:prstGeom prst="rect">
              <a:avLst/>
            </a:pr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tint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de-DE"/>
            </a:p>
          </p:txBody>
        </p:sp>
        <p:sp>
          <p:nvSpPr>
            <p:cNvPr id="38" name="Rechteck 37"/>
            <p:cNvSpPr>
              <a:spLocks noChangeArrowheads="1"/>
            </p:cNvSpPr>
            <p:nvPr userDrawn="1"/>
          </p:nvSpPr>
          <p:spPr bwMode="auto">
            <a:xfrm>
              <a:off x="0" y="968375"/>
              <a:ext cx="1511301" cy="36513"/>
            </a:xfrm>
            <a:prstGeom prst="rect">
              <a:avLst/>
            </a:prstGeom>
            <a:solidFill>
              <a:srgbClr val="F8AD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de-DE">
                <a:cs typeface="Calibri" pitchFamily="34" charset="0"/>
              </a:endParaRPr>
            </a:p>
          </p:txBody>
        </p:sp>
      </p:grpSp>
    </p:spTree>
  </p:cSld>
  <p:clrMapOvr>
    <a:masterClrMapping/>
  </p:clrMapOvr>
  <p:transition advClick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17500" y="127000"/>
            <a:ext cx="6496050" cy="73025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23850" y="1268413"/>
            <a:ext cx="8496300" cy="5113337"/>
          </a:xfrm>
        </p:spPr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61375" y="6601800"/>
            <a:ext cx="360363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 i="0">
                <a:solidFill>
                  <a:srgbClr val="595959"/>
                </a:solidFill>
              </a:defRPr>
            </a:lvl1pPr>
          </a:lstStyle>
          <a:p>
            <a:fld id="{21BAB3F4-DC41-436B-8B06-25061C82C533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524750" y="6601800"/>
            <a:ext cx="915988" cy="152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sz="1000" i="0">
                <a:solidFill>
                  <a:srgbClr val="595959"/>
                </a:solidFill>
              </a:defRPr>
            </a:lvl1pPr>
          </a:lstStyle>
          <a:p>
            <a:fld id="{F83D804D-B1FF-3445-B74B-E1902EDCF3B2}" type="datetime1">
              <a:rPr lang="de-DE" smtClean="0"/>
              <a:t>21.01.17</a:t>
            </a:fld>
            <a:endParaRPr lang="de-DE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3850" y="6601800"/>
            <a:ext cx="6913563" cy="152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sz="1000" i="0">
                <a:solidFill>
                  <a:srgbClr val="595959"/>
                </a:solidFill>
              </a:defRPr>
            </a:lvl1pPr>
          </a:lstStyle>
          <a:p>
            <a:r>
              <a:rPr lang="de-DE" smtClean="0"/>
              <a:t>Copyright © 2017 – akquinet AG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8007517"/>
      </p:ext>
    </p:extLst>
  </p:cSld>
  <p:clrMapOvr>
    <a:masterClrMapping/>
  </p:clrMapOvr>
  <p:transition advClick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7"/>
          <p:cNvSpPr>
            <a:spLocks noChangeArrowheads="1"/>
          </p:cNvSpPr>
          <p:nvPr userDrawn="1"/>
        </p:nvSpPr>
        <p:spPr bwMode="auto">
          <a:xfrm>
            <a:off x="0" y="6498000"/>
            <a:ext cx="9144000" cy="36000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de-DE" i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61375" y="6601800"/>
            <a:ext cx="360363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 i="0">
                <a:solidFill>
                  <a:srgbClr val="595959"/>
                </a:solidFill>
              </a:defRPr>
            </a:lvl1pPr>
          </a:lstStyle>
          <a:p>
            <a:fld id="{21BAB3F4-DC41-436B-8B06-25061C82C533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1029" name="Rectangle 15"/>
          <p:cNvSpPr>
            <a:spLocks noGrp="1" noChangeArrowheads="1"/>
          </p:cNvSpPr>
          <p:nvPr>
            <p:ph type="title"/>
          </p:nvPr>
        </p:nvSpPr>
        <p:spPr bwMode="auto">
          <a:xfrm>
            <a:off x="317500" y="127000"/>
            <a:ext cx="6496050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dirty="0" smtClean="0"/>
              <a:t>Mastertitelformat bearbeiten</a:t>
            </a:r>
          </a:p>
        </p:txBody>
      </p:sp>
      <p:sp>
        <p:nvSpPr>
          <p:cNvPr id="2" name="Rectangle 1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1268413"/>
            <a:ext cx="8496300" cy="5113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sp>
        <p:nvSpPr>
          <p:cNvPr id="2057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524750" y="6601800"/>
            <a:ext cx="915988" cy="152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sz="1000" i="0">
                <a:solidFill>
                  <a:srgbClr val="595959"/>
                </a:solidFill>
              </a:defRPr>
            </a:lvl1pPr>
          </a:lstStyle>
          <a:p>
            <a:fld id="{5882B6C0-5A1E-2048-8776-CE11CE5C9FB6}" type="datetime1">
              <a:rPr lang="de-DE" smtClean="0"/>
              <a:t>21.01.17</a:t>
            </a:fld>
            <a:endParaRPr lang="de-DE"/>
          </a:p>
        </p:txBody>
      </p:sp>
      <p:sp>
        <p:nvSpPr>
          <p:cNvPr id="2058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3850" y="6601800"/>
            <a:ext cx="6913563" cy="152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sz="1000" i="0">
                <a:solidFill>
                  <a:srgbClr val="595959"/>
                </a:solidFill>
              </a:defRPr>
            </a:lvl1pPr>
          </a:lstStyle>
          <a:p>
            <a:r>
              <a:rPr lang="de-DE" smtClean="0"/>
              <a:t>Copyright © 2017 – akquinet AG</a:t>
            </a:r>
            <a:endParaRPr lang="de-DE"/>
          </a:p>
        </p:txBody>
      </p:sp>
      <p:grpSp>
        <p:nvGrpSpPr>
          <p:cNvPr id="1051" name="Group 27"/>
          <p:cNvGrpSpPr>
            <a:grpSpLocks/>
          </p:cNvGrpSpPr>
          <p:nvPr userDrawn="1"/>
        </p:nvGrpSpPr>
        <p:grpSpPr bwMode="auto">
          <a:xfrm>
            <a:off x="-182563" y="-182563"/>
            <a:ext cx="9002713" cy="6564313"/>
            <a:chOff x="-115" y="-115"/>
            <a:chExt cx="5671" cy="4135"/>
          </a:xfrm>
        </p:grpSpPr>
        <p:sp>
          <p:nvSpPr>
            <p:cNvPr id="2064" name="Line 16"/>
            <p:cNvSpPr>
              <a:spLocks noChangeShapeType="1"/>
            </p:cNvSpPr>
            <p:nvPr userDrawn="1"/>
          </p:nvSpPr>
          <p:spPr bwMode="auto">
            <a:xfrm flipH="1">
              <a:off x="-115" y="799"/>
              <a:ext cx="115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de-DE">
                <a:latin typeface="Myriad Pro" pitchFamily="34" charset="0"/>
              </a:endParaRPr>
            </a:p>
          </p:txBody>
        </p:sp>
        <p:sp>
          <p:nvSpPr>
            <p:cNvPr id="2065" name="Line 17"/>
            <p:cNvSpPr>
              <a:spLocks noChangeShapeType="1"/>
            </p:cNvSpPr>
            <p:nvPr userDrawn="1"/>
          </p:nvSpPr>
          <p:spPr bwMode="auto">
            <a:xfrm flipH="1">
              <a:off x="-115" y="2387"/>
              <a:ext cx="115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de-DE">
                <a:latin typeface="Myriad Pro" pitchFamily="34" charset="0"/>
              </a:endParaRPr>
            </a:p>
          </p:txBody>
        </p:sp>
        <p:sp>
          <p:nvSpPr>
            <p:cNvPr id="2066" name="Line 18"/>
            <p:cNvSpPr>
              <a:spLocks noChangeShapeType="1"/>
            </p:cNvSpPr>
            <p:nvPr userDrawn="1"/>
          </p:nvSpPr>
          <p:spPr bwMode="auto">
            <a:xfrm flipH="1">
              <a:off x="-115" y="4020"/>
              <a:ext cx="115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de-DE">
                <a:latin typeface="Myriad Pro" pitchFamily="34" charset="0"/>
              </a:endParaRPr>
            </a:p>
          </p:txBody>
        </p:sp>
        <p:sp>
          <p:nvSpPr>
            <p:cNvPr id="2067" name="Line 19"/>
            <p:cNvSpPr>
              <a:spLocks noChangeShapeType="1"/>
            </p:cNvSpPr>
            <p:nvPr userDrawn="1"/>
          </p:nvSpPr>
          <p:spPr bwMode="auto">
            <a:xfrm rot="16200000" flipH="1">
              <a:off x="146" y="-57"/>
              <a:ext cx="115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de-DE">
                <a:latin typeface="Myriad Pro" pitchFamily="34" charset="0"/>
              </a:endParaRPr>
            </a:p>
          </p:txBody>
        </p:sp>
        <p:sp>
          <p:nvSpPr>
            <p:cNvPr id="2068" name="Line 20"/>
            <p:cNvSpPr>
              <a:spLocks noChangeShapeType="1"/>
            </p:cNvSpPr>
            <p:nvPr userDrawn="1"/>
          </p:nvSpPr>
          <p:spPr bwMode="auto">
            <a:xfrm rot="16200000" flipH="1">
              <a:off x="2822" y="-57"/>
              <a:ext cx="115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de-DE">
                <a:latin typeface="Myriad Pro" pitchFamily="34" charset="0"/>
              </a:endParaRPr>
            </a:p>
          </p:txBody>
        </p:sp>
        <p:sp>
          <p:nvSpPr>
            <p:cNvPr id="2069" name="Line 21"/>
            <p:cNvSpPr>
              <a:spLocks noChangeShapeType="1"/>
            </p:cNvSpPr>
            <p:nvPr userDrawn="1"/>
          </p:nvSpPr>
          <p:spPr bwMode="auto">
            <a:xfrm rot="16200000" flipH="1">
              <a:off x="5498" y="-57"/>
              <a:ext cx="115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de-DE">
                <a:latin typeface="Myriad Pro" pitchFamily="34" charset="0"/>
              </a:endParaRPr>
            </a:p>
          </p:txBody>
        </p:sp>
      </p:grpSp>
      <p:pic>
        <p:nvPicPr>
          <p:cNvPr id="1039" name="Picture 37" descr="akquinet-Logo-4C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8025" y="204788"/>
            <a:ext cx="1762125" cy="54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9" name="Gruppierung 28"/>
          <p:cNvGrpSpPr>
            <a:grpSpLocks/>
          </p:cNvGrpSpPr>
          <p:nvPr userDrawn="1"/>
        </p:nvGrpSpPr>
        <p:grpSpPr bwMode="auto">
          <a:xfrm>
            <a:off x="-1588" y="980660"/>
            <a:ext cx="9144001" cy="179388"/>
            <a:chOff x="0" y="968375"/>
            <a:chExt cx="9144000" cy="179388"/>
          </a:xfrm>
        </p:grpSpPr>
        <p:sp>
          <p:nvSpPr>
            <p:cNvPr id="30" name="Rectangle 29"/>
            <p:cNvSpPr>
              <a:spLocks noChangeArrowheads="1"/>
            </p:cNvSpPr>
            <p:nvPr userDrawn="1"/>
          </p:nvSpPr>
          <p:spPr bwMode="auto">
            <a:xfrm>
              <a:off x="1525588" y="968375"/>
              <a:ext cx="1511300" cy="179388"/>
            </a:xfrm>
            <a:prstGeom prst="rect">
              <a:avLst/>
            </a:pr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tint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de-DE"/>
            </a:p>
          </p:txBody>
        </p:sp>
        <p:sp>
          <p:nvSpPr>
            <p:cNvPr id="31" name="Rechteck 30"/>
            <p:cNvSpPr>
              <a:spLocks noChangeArrowheads="1"/>
            </p:cNvSpPr>
            <p:nvPr userDrawn="1"/>
          </p:nvSpPr>
          <p:spPr bwMode="auto">
            <a:xfrm>
              <a:off x="1525588" y="968375"/>
              <a:ext cx="1511300" cy="36513"/>
            </a:xfrm>
            <a:prstGeom prst="rect">
              <a:avLst/>
            </a:prstGeom>
            <a:solidFill>
              <a:srgbClr val="D8001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de-DE">
                <a:cs typeface="Calibri" pitchFamily="34" charset="0"/>
              </a:endParaRPr>
            </a:p>
          </p:txBody>
        </p:sp>
        <p:sp>
          <p:nvSpPr>
            <p:cNvPr id="32" name="Rectangle 31"/>
            <p:cNvSpPr>
              <a:spLocks noChangeArrowheads="1"/>
            </p:cNvSpPr>
            <p:nvPr userDrawn="1"/>
          </p:nvSpPr>
          <p:spPr bwMode="auto">
            <a:xfrm>
              <a:off x="3052763" y="968375"/>
              <a:ext cx="1511300" cy="179388"/>
            </a:xfrm>
            <a:prstGeom prst="rect">
              <a:avLst/>
            </a:pr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tint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de-DE"/>
            </a:p>
          </p:txBody>
        </p:sp>
        <p:sp>
          <p:nvSpPr>
            <p:cNvPr id="33" name="Rechteck 32"/>
            <p:cNvSpPr>
              <a:spLocks noChangeArrowheads="1"/>
            </p:cNvSpPr>
            <p:nvPr userDrawn="1"/>
          </p:nvSpPr>
          <p:spPr bwMode="auto">
            <a:xfrm>
              <a:off x="3052763" y="968375"/>
              <a:ext cx="1511300" cy="36513"/>
            </a:xfrm>
            <a:prstGeom prst="rect">
              <a:avLst/>
            </a:prstGeom>
            <a:solidFill>
              <a:srgbClr val="AD0068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de-DE">
                <a:cs typeface="Calibri" pitchFamily="34" charset="0"/>
              </a:endParaRPr>
            </a:p>
          </p:txBody>
        </p:sp>
        <p:sp>
          <p:nvSpPr>
            <p:cNvPr id="34" name="Rectangle 33"/>
            <p:cNvSpPr>
              <a:spLocks noChangeArrowheads="1"/>
            </p:cNvSpPr>
            <p:nvPr userDrawn="1"/>
          </p:nvSpPr>
          <p:spPr bwMode="auto">
            <a:xfrm>
              <a:off x="4578350" y="968375"/>
              <a:ext cx="1511300" cy="179388"/>
            </a:xfrm>
            <a:prstGeom prst="rect">
              <a:avLst/>
            </a:pr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tint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de-DE"/>
            </a:p>
          </p:txBody>
        </p:sp>
        <p:sp>
          <p:nvSpPr>
            <p:cNvPr id="35" name="Rechteck 34"/>
            <p:cNvSpPr>
              <a:spLocks noChangeArrowheads="1"/>
            </p:cNvSpPr>
            <p:nvPr userDrawn="1"/>
          </p:nvSpPr>
          <p:spPr bwMode="auto">
            <a:xfrm>
              <a:off x="4578350" y="968375"/>
              <a:ext cx="1511300" cy="36513"/>
            </a:xfrm>
            <a:prstGeom prst="rect">
              <a:avLst/>
            </a:prstGeom>
            <a:solidFill>
              <a:srgbClr val="00266E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de-DE">
                <a:cs typeface="Calibri" pitchFamily="34" charset="0"/>
              </a:endParaRPr>
            </a:p>
          </p:txBody>
        </p:sp>
        <p:sp>
          <p:nvSpPr>
            <p:cNvPr id="36" name="Rectangle 35"/>
            <p:cNvSpPr>
              <a:spLocks noChangeArrowheads="1"/>
            </p:cNvSpPr>
            <p:nvPr userDrawn="1"/>
          </p:nvSpPr>
          <p:spPr bwMode="auto">
            <a:xfrm>
              <a:off x="6105525" y="968375"/>
              <a:ext cx="1511300" cy="179388"/>
            </a:xfrm>
            <a:prstGeom prst="rect">
              <a:avLst/>
            </a:pr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tint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de-DE"/>
            </a:p>
          </p:txBody>
        </p:sp>
        <p:sp>
          <p:nvSpPr>
            <p:cNvPr id="37" name="Rechteck 36"/>
            <p:cNvSpPr>
              <a:spLocks noChangeArrowheads="1"/>
            </p:cNvSpPr>
            <p:nvPr userDrawn="1"/>
          </p:nvSpPr>
          <p:spPr bwMode="auto">
            <a:xfrm>
              <a:off x="6105525" y="968375"/>
              <a:ext cx="1511300" cy="36513"/>
            </a:xfrm>
            <a:prstGeom prst="rect">
              <a:avLst/>
            </a:prstGeom>
            <a:solidFill>
              <a:srgbClr val="006957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de-DE">
                <a:cs typeface="Calibri" pitchFamily="34" charset="0"/>
              </a:endParaRPr>
            </a:p>
          </p:txBody>
        </p:sp>
        <p:sp>
          <p:nvSpPr>
            <p:cNvPr id="38" name="Rectangle 37"/>
            <p:cNvSpPr>
              <a:spLocks noChangeArrowheads="1"/>
            </p:cNvSpPr>
            <p:nvPr userDrawn="1"/>
          </p:nvSpPr>
          <p:spPr bwMode="auto">
            <a:xfrm>
              <a:off x="7632700" y="968375"/>
              <a:ext cx="1511300" cy="179388"/>
            </a:xfrm>
            <a:prstGeom prst="rect">
              <a:avLst/>
            </a:pr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tint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de-DE"/>
            </a:p>
          </p:txBody>
        </p:sp>
        <p:sp>
          <p:nvSpPr>
            <p:cNvPr id="39" name="Rechteck 38"/>
            <p:cNvSpPr>
              <a:spLocks noChangeArrowheads="1"/>
            </p:cNvSpPr>
            <p:nvPr userDrawn="1"/>
          </p:nvSpPr>
          <p:spPr bwMode="auto">
            <a:xfrm>
              <a:off x="7632700" y="968375"/>
              <a:ext cx="1511300" cy="36513"/>
            </a:xfrm>
            <a:prstGeom prst="rect">
              <a:avLst/>
            </a:prstGeom>
            <a:solidFill>
              <a:srgbClr val="1D953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de-DE">
                <a:cs typeface="Calibri" pitchFamily="34" charset="0"/>
              </a:endParaRPr>
            </a:p>
          </p:txBody>
        </p:sp>
        <p:sp>
          <p:nvSpPr>
            <p:cNvPr id="40" name="Rectangle 39"/>
            <p:cNvSpPr>
              <a:spLocks noChangeArrowheads="1"/>
            </p:cNvSpPr>
            <p:nvPr userDrawn="1"/>
          </p:nvSpPr>
          <p:spPr bwMode="auto">
            <a:xfrm>
              <a:off x="0" y="968375"/>
              <a:ext cx="1511301" cy="179388"/>
            </a:xfrm>
            <a:prstGeom prst="rect">
              <a:avLst/>
            </a:pr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tint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de-DE"/>
            </a:p>
          </p:txBody>
        </p:sp>
        <p:sp>
          <p:nvSpPr>
            <p:cNvPr id="41" name="Rechteck 40"/>
            <p:cNvSpPr>
              <a:spLocks noChangeArrowheads="1"/>
            </p:cNvSpPr>
            <p:nvPr userDrawn="1"/>
          </p:nvSpPr>
          <p:spPr bwMode="auto">
            <a:xfrm>
              <a:off x="0" y="968375"/>
              <a:ext cx="1511301" cy="36513"/>
            </a:xfrm>
            <a:prstGeom prst="rect">
              <a:avLst/>
            </a:prstGeom>
            <a:solidFill>
              <a:srgbClr val="F8AD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de-DE">
                <a:cs typeface="Calibri" pitchFamily="34" charset="0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</p:sldLayoutIdLst>
  <p:transition advClick="0"/>
  <p:hf hdr="0"/>
  <p:txStyles>
    <p:titleStyle>
      <a:lvl1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ea typeface="+mj-ea"/>
          <a:cs typeface="Calibri" pitchFamily="34" charset="0"/>
        </a:defRPr>
      </a:lvl1pPr>
      <a:lvl2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Calibri" pitchFamily="34" charset="0"/>
          <a:cs typeface="Calibri" pitchFamily="34" charset="0"/>
        </a:defRPr>
      </a:lvl2pPr>
      <a:lvl3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Calibri" pitchFamily="34" charset="0"/>
          <a:cs typeface="Calibri" pitchFamily="34" charset="0"/>
        </a:defRPr>
      </a:lvl3pPr>
      <a:lvl4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Calibri" pitchFamily="34" charset="0"/>
          <a:cs typeface="Calibri" pitchFamily="34" charset="0"/>
        </a:defRPr>
      </a:lvl4pPr>
      <a:lvl5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Calibri" pitchFamily="34" charset="0"/>
          <a:cs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rgbClr val="3F3F3F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rgbClr val="3F3F3F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rgbClr val="3F3F3F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rgbClr val="3F3F3F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ts val="600"/>
        </a:spcBef>
        <a:spcAft>
          <a:spcPts val="600"/>
        </a:spcAft>
        <a:buClr>
          <a:schemeClr val="tx1"/>
        </a:buClr>
        <a:buFont typeface="Wingdings 2" pitchFamily="18" charset="2"/>
        <a:defRPr sz="2800" b="1">
          <a:solidFill>
            <a:srgbClr val="3F3F3F"/>
          </a:solidFill>
          <a:latin typeface="Calibri" pitchFamily="34" charset="0"/>
          <a:ea typeface="+mn-ea"/>
          <a:cs typeface="Calibri" pitchFamily="34" charset="0"/>
        </a:defRPr>
      </a:lvl1pPr>
      <a:lvl2pPr marL="273050" indent="-271463" algn="l" rtl="0" eaLnBrk="0" fontAlgn="base" hangingPunct="0">
        <a:spcBef>
          <a:spcPct val="30000"/>
        </a:spcBef>
        <a:spcAft>
          <a:spcPts val="600"/>
        </a:spcAft>
        <a:buClr>
          <a:schemeClr val="tx1"/>
        </a:buClr>
        <a:buFont typeface="Wingdings 2" pitchFamily="18" charset="2"/>
        <a:buChar char="¡"/>
        <a:defRPr sz="2800">
          <a:solidFill>
            <a:srgbClr val="3F3F3F"/>
          </a:solidFill>
          <a:latin typeface="Calibri" pitchFamily="34" charset="0"/>
          <a:cs typeface="Calibri" pitchFamily="34" charset="0"/>
        </a:defRPr>
      </a:lvl2pPr>
      <a:lvl3pPr marL="539750" indent="-252413" algn="l" rtl="0" eaLnBrk="0" fontAlgn="base" hangingPunct="0">
        <a:spcBef>
          <a:spcPct val="10000"/>
        </a:spcBef>
        <a:spcAft>
          <a:spcPts val="600"/>
        </a:spcAft>
        <a:buClr>
          <a:schemeClr val="tx1"/>
        </a:buClr>
        <a:buChar char="–"/>
        <a:defRPr sz="2400">
          <a:solidFill>
            <a:srgbClr val="3F3F3F"/>
          </a:solidFill>
          <a:latin typeface="Calibri" pitchFamily="34" charset="0"/>
          <a:cs typeface="Calibri" pitchFamily="34" charset="0"/>
        </a:defRPr>
      </a:lvl3pPr>
      <a:lvl4pPr marL="814388" indent="-252413" algn="l" rtl="0" eaLnBrk="0" fontAlgn="base" hangingPunct="0">
        <a:spcBef>
          <a:spcPct val="0"/>
        </a:spcBef>
        <a:spcAft>
          <a:spcPct val="0"/>
        </a:spcAft>
        <a:buClr>
          <a:schemeClr val="tx1"/>
        </a:buClr>
        <a:buFont typeface="Wingdings 2" pitchFamily="18" charset="2"/>
        <a:buChar char=""/>
        <a:defRPr sz="2400">
          <a:solidFill>
            <a:srgbClr val="3F3F3F"/>
          </a:solidFill>
          <a:latin typeface="Calibri" pitchFamily="34" charset="0"/>
          <a:cs typeface="Calibri" pitchFamily="34" charset="0"/>
        </a:defRPr>
      </a:lvl4pPr>
      <a:lvl5pPr marL="1073150" indent="-230188" algn="l" rtl="0" eaLnBrk="0" fontAlgn="base" hangingPunct="0">
        <a:spcBef>
          <a:spcPct val="0"/>
        </a:spcBef>
        <a:spcAft>
          <a:spcPct val="0"/>
        </a:spcAft>
        <a:buClr>
          <a:schemeClr val="tx1"/>
        </a:buClr>
        <a:buFont typeface="Calibri" pitchFamily="34" charset="0"/>
        <a:buChar char="‒"/>
        <a:defRPr sz="2400">
          <a:solidFill>
            <a:srgbClr val="3F3F3F"/>
          </a:solidFill>
          <a:latin typeface="Calibri" pitchFamily="34" charset="0"/>
          <a:cs typeface="Calibri" pitchFamily="34" charset="0"/>
        </a:defRPr>
      </a:lvl5pPr>
      <a:lvl6pPr marL="2724150" indent="-228600" algn="l" rtl="0" fontAlgn="base">
        <a:lnSpc>
          <a:spcPct val="125000"/>
        </a:lnSpc>
        <a:spcBef>
          <a:spcPct val="20000"/>
        </a:spcBef>
        <a:spcAft>
          <a:spcPct val="0"/>
        </a:spcAft>
        <a:buChar char="»"/>
        <a:defRPr sz="1400">
          <a:solidFill>
            <a:srgbClr val="3F3F3F"/>
          </a:solidFill>
          <a:latin typeface="+mn-lt"/>
        </a:defRPr>
      </a:lvl6pPr>
      <a:lvl7pPr marL="3181350" indent="-228600" algn="l" rtl="0" fontAlgn="base">
        <a:lnSpc>
          <a:spcPct val="125000"/>
        </a:lnSpc>
        <a:spcBef>
          <a:spcPct val="20000"/>
        </a:spcBef>
        <a:spcAft>
          <a:spcPct val="0"/>
        </a:spcAft>
        <a:buChar char="»"/>
        <a:defRPr sz="1400">
          <a:solidFill>
            <a:srgbClr val="3F3F3F"/>
          </a:solidFill>
          <a:latin typeface="+mn-lt"/>
        </a:defRPr>
      </a:lvl7pPr>
      <a:lvl8pPr marL="3638550" indent="-228600" algn="l" rtl="0" fontAlgn="base">
        <a:lnSpc>
          <a:spcPct val="125000"/>
        </a:lnSpc>
        <a:spcBef>
          <a:spcPct val="20000"/>
        </a:spcBef>
        <a:spcAft>
          <a:spcPct val="0"/>
        </a:spcAft>
        <a:buChar char="»"/>
        <a:defRPr sz="1400">
          <a:solidFill>
            <a:srgbClr val="3F3F3F"/>
          </a:solidFill>
          <a:latin typeface="+mn-lt"/>
        </a:defRPr>
      </a:lvl8pPr>
      <a:lvl9pPr marL="4095750" indent="-228600" algn="l" rtl="0" fontAlgn="base">
        <a:lnSpc>
          <a:spcPct val="125000"/>
        </a:lnSpc>
        <a:spcBef>
          <a:spcPct val="20000"/>
        </a:spcBef>
        <a:spcAft>
          <a:spcPct val="0"/>
        </a:spcAft>
        <a:buChar char="»"/>
        <a:defRPr sz="1400">
          <a:solidFill>
            <a:srgbClr val="3F3F3F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tif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JPA -</a:t>
            </a:r>
            <a:r>
              <a:rPr lang="de-DE" dirty="0" err="1" smtClean="0"/>
              <a:t>Pitfalls</a:t>
            </a:r>
            <a:endParaRPr lang="de-DE" dirty="0"/>
          </a:p>
        </p:txBody>
      </p:sp>
      <p:sp>
        <p:nvSpPr>
          <p:cNvPr id="8" name="Untertitel 7"/>
          <p:cNvSpPr>
            <a:spLocks noGrp="1"/>
          </p:cNvSpPr>
          <p:nvPr>
            <p:ph type="subTitle" idx="1"/>
          </p:nvPr>
        </p:nvSpPr>
        <p:spPr>
          <a:xfrm>
            <a:off x="323851" y="3573462"/>
            <a:ext cx="3888100" cy="935687"/>
          </a:xfrm>
        </p:spPr>
        <p:txBody>
          <a:bodyPr/>
          <a:lstStyle/>
          <a:p>
            <a:r>
              <a:rPr lang="de-DE" dirty="0" smtClean="0"/>
              <a:t>Wo sind </a:t>
            </a:r>
            <a:r>
              <a:rPr lang="de-DE" smtClean="0"/>
              <a:t>die typischen Fallgruben und wie kann man sie vermeiden?</a:t>
            </a:r>
            <a:endParaRPr lang="de-DE" dirty="0"/>
          </a:p>
        </p:txBody>
      </p:sp>
      <p:pic>
        <p:nvPicPr>
          <p:cNvPr id="2" name="Bild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3638" y="3422181"/>
            <a:ext cx="38100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244335"/>
      </p:ext>
    </p:extLst>
  </p:cSld>
  <p:clrMapOvr>
    <a:masterClrMapping/>
  </p:clrMapOvr>
  <p:transition advClick="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Nicht gesetzte </a:t>
            </a:r>
            <a:r>
              <a:rPr lang="de-DE" dirty="0" err="1" smtClean="0"/>
              <a:t>Relationships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Fehlende Elemente im Query Resultat</a:t>
            </a:r>
          </a:p>
          <a:p>
            <a:pPr lvl="1"/>
            <a:r>
              <a:rPr lang="de-DE" dirty="0" err="1"/>
              <a:t>Relationship</a:t>
            </a:r>
            <a:r>
              <a:rPr lang="de-DE" dirty="0"/>
              <a:t> Navigation in JPQL resultiert in INNER JOIN</a:t>
            </a:r>
          </a:p>
          <a:p>
            <a:pPr marL="685800" lvl="2" indent="0">
              <a:spcBef>
                <a:spcPts val="600"/>
              </a:spcBef>
              <a:buNone/>
            </a:pP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>SELECT </a:t>
            </a:r>
            <a:r>
              <a:rPr lang="de-DE" sz="2000" dirty="0" err="1">
                <a:latin typeface="Courier New" charset="0"/>
                <a:ea typeface="Courier New" charset="0"/>
                <a:cs typeface="Courier New" charset="0"/>
              </a:rPr>
              <a:t>e.department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 FROM </a:t>
            </a:r>
            <a:r>
              <a:rPr lang="de-DE" sz="2000" dirty="0" err="1">
                <a:latin typeface="Courier New" charset="0"/>
                <a:ea typeface="Courier New" charset="0"/>
                <a:cs typeface="Courier New" charset="0"/>
              </a:rPr>
              <a:t>Employee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de-DE" sz="2000" dirty="0" err="1">
                <a:latin typeface="Courier New" charset="0"/>
                <a:ea typeface="Courier New" charset="0"/>
                <a:cs typeface="Courier New" charset="0"/>
              </a:rPr>
              <a:t>e</a:t>
            </a:r>
            <a:endParaRPr lang="de-DE" sz="2000" dirty="0">
              <a:ea typeface="ＭＳ Ｐゴシック" charset="-128"/>
              <a:cs typeface="ＭＳ Ｐゴシック" charset="-128"/>
            </a:endParaRPr>
          </a:p>
          <a:p>
            <a:pPr marL="344487" lvl="1" indent="-342900"/>
            <a:r>
              <a:rPr lang="de-DE" dirty="0" err="1" smtClean="0"/>
              <a:t>Employees</a:t>
            </a:r>
            <a:r>
              <a:rPr lang="de-DE" dirty="0" smtClean="0"/>
              <a:t> ohne Department werden nicht berücksichtigt</a:t>
            </a:r>
          </a:p>
          <a:p>
            <a:pPr marL="344487" lvl="1" indent="-342900"/>
            <a:r>
              <a:rPr lang="de-DE" dirty="0" smtClean="0"/>
              <a:t>Lösung: OUTER JOIN Query</a:t>
            </a:r>
          </a:p>
          <a:p>
            <a:pPr marL="685800" lvl="2" indent="0">
              <a:spcBef>
                <a:spcPts val="600"/>
              </a:spcBef>
              <a:buNone/>
            </a:pP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SELECT DISTINCT d </a:t>
            </a: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>FROM </a:t>
            </a:r>
            <a:r>
              <a:rPr lang="de-DE" sz="2000" dirty="0" err="1">
                <a:latin typeface="Courier New" charset="0"/>
                <a:ea typeface="Courier New" charset="0"/>
                <a:cs typeface="Courier New" charset="0"/>
              </a:rPr>
              <a:t>Employee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de-DE" sz="2000" dirty="0" err="1">
                <a:latin typeface="Courier New" charset="0"/>
                <a:ea typeface="Courier New" charset="0"/>
                <a:cs typeface="Courier New" charset="0"/>
              </a:rPr>
              <a:t>e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>LEFT 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OUTER JOIN </a:t>
            </a:r>
            <a:r>
              <a:rPr lang="de-DE" sz="2000" dirty="0" err="1">
                <a:latin typeface="Courier New" charset="0"/>
                <a:ea typeface="Courier New" charset="0"/>
                <a:cs typeface="Courier New" charset="0"/>
              </a:rPr>
              <a:t>e.department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 d</a:t>
            </a:r>
          </a:p>
          <a:p>
            <a:pPr lvl="1"/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1BAB3F4-DC41-436B-8B06-25061C82C533}" type="slidenum">
              <a:rPr lang="de-DE" smtClean="0"/>
              <a:pPr/>
              <a:t>10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58B71C2-6347-8A42-9511-CBEFEE28CC08}" type="datetime1">
              <a:rPr lang="de-DE" smtClean="0"/>
              <a:t>21.01.17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Copyright © 2017 – akquinet AG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187756"/>
      </p:ext>
    </p:extLst>
  </p:cSld>
  <p:clrMapOvr>
    <a:masterClrMapping/>
  </p:clrMapOvr>
  <p:transition advClick="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JPQL UPDATE / DELETE und Kontext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Persistenzkontext</a:t>
            </a:r>
            <a:r>
              <a:rPr lang="de-DE" dirty="0"/>
              <a:t> </a:t>
            </a:r>
            <a:r>
              <a:rPr lang="de-DE" dirty="0" smtClean="0"/>
              <a:t>bei </a:t>
            </a:r>
            <a:r>
              <a:rPr lang="de-DE" dirty="0"/>
              <a:t>UPDATE oder DELETE JPQL </a:t>
            </a:r>
            <a:r>
              <a:rPr lang="de-DE" dirty="0" smtClean="0"/>
              <a:t>Query</a:t>
            </a:r>
            <a:endParaRPr lang="de-DE" dirty="0" smtClean="0"/>
          </a:p>
          <a:p>
            <a:pPr marL="685800" lvl="2" indent="0">
              <a:spcBef>
                <a:spcPts val="600"/>
              </a:spcBef>
              <a:buNone/>
            </a:pP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>UPDATE 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Insurance i </a:t>
            </a: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>SET </a:t>
            </a:r>
            <a:r>
              <a:rPr lang="de-DE" sz="2000" dirty="0" err="1">
                <a:latin typeface="Courier New" charset="0"/>
                <a:ea typeface="Courier New" charset="0"/>
                <a:cs typeface="Courier New" charset="0"/>
              </a:rPr>
              <a:t>i.carrier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 = 'UPDATED' WHERE i = :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ins</a:t>
            </a:r>
          </a:p>
          <a:p>
            <a:pPr marL="685800" lvl="2" indent="0">
              <a:spcBef>
                <a:spcPts val="600"/>
              </a:spcBef>
              <a:buNone/>
            </a:pP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DELETE FROM Insurance i WHERE i = :</a:t>
            </a: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>ins</a:t>
            </a:r>
          </a:p>
          <a:p>
            <a:pPr marL="344487" lvl="1" indent="-342900"/>
            <a:r>
              <a:rPr lang="de-DE" dirty="0" err="1"/>
              <a:t>Persistenzkontext</a:t>
            </a:r>
            <a:r>
              <a:rPr lang="de-DE" dirty="0"/>
              <a:t> wird nicht synchronisiert</a:t>
            </a:r>
          </a:p>
          <a:p>
            <a:pPr marL="344487" lvl="1" indent="-342900"/>
            <a:r>
              <a:rPr lang="de-DE" dirty="0"/>
              <a:t>Insurance Instanz im Speicher wird nicht geändert bzw. ist nicht gelöscht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1BAB3F4-DC41-436B-8B06-25061C82C533}" type="slidenum">
              <a:rPr lang="de-DE" smtClean="0"/>
              <a:pPr/>
              <a:t>11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8C14B45-0029-6046-B705-490F949C6771}" type="datetime1">
              <a:rPr lang="de-DE" smtClean="0"/>
              <a:t>21.01.17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Copyright © 2017 – akquinet AG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451836"/>
      </p:ext>
    </p:extLst>
  </p:cSld>
  <p:clrMapOvr>
    <a:masterClrMapping/>
  </p:clrMapOvr>
  <p:transition advClick="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Query </a:t>
            </a:r>
            <a:r>
              <a:rPr lang="de-DE" dirty="0" err="1"/>
              <a:t>F</a:t>
            </a:r>
            <a:r>
              <a:rPr lang="de-DE" dirty="0" err="1" smtClean="0"/>
              <a:t>lush</a:t>
            </a:r>
            <a:r>
              <a:rPr lang="de-DE" dirty="0" smtClean="0"/>
              <a:t> </a:t>
            </a:r>
            <a:r>
              <a:rPr lang="de-DE" dirty="0"/>
              <a:t>M</a:t>
            </a:r>
            <a:r>
              <a:rPr lang="de-DE" dirty="0" smtClean="0"/>
              <a:t>ode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587" lvl="1" indent="0">
              <a:buNone/>
            </a:pPr>
            <a:r>
              <a:rPr lang="de-DE" b="1" dirty="0" err="1" smtClean="0"/>
              <a:t>FlushModeType.COMMIT</a:t>
            </a:r>
            <a:r>
              <a:rPr lang="de-DE" b="1" dirty="0" smtClean="0"/>
              <a:t> und Query </a:t>
            </a:r>
            <a:r>
              <a:rPr lang="de-DE" b="1" dirty="0" smtClean="0"/>
              <a:t>Resultat</a:t>
            </a:r>
          </a:p>
          <a:p>
            <a:pPr marL="344487" lvl="1" indent="-342900"/>
            <a:r>
              <a:rPr lang="de-DE" dirty="0" smtClean="0"/>
              <a:t>Änderungen werden bei </a:t>
            </a:r>
            <a:r>
              <a:rPr lang="de-DE" dirty="0" err="1" smtClean="0"/>
              <a:t>commit</a:t>
            </a:r>
            <a:r>
              <a:rPr lang="de-DE" dirty="0" smtClean="0"/>
              <a:t> gespeichert</a:t>
            </a:r>
            <a:endParaRPr lang="de-DE" b="1" dirty="0"/>
          </a:p>
          <a:p>
            <a:pPr marL="685800" lvl="2" indent="0">
              <a:spcBef>
                <a:spcPts val="600"/>
              </a:spcBef>
              <a:buNone/>
            </a:pPr>
            <a:r>
              <a:rPr lang="de-DE" sz="2000" dirty="0" err="1">
                <a:latin typeface="Courier New" charset="0"/>
                <a:ea typeface="Courier New" charset="0"/>
                <a:cs typeface="Courier New" charset="0"/>
              </a:rPr>
              <a:t>Employee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de-DE" sz="2000" dirty="0" err="1">
                <a:latin typeface="Courier New" charset="0"/>
                <a:ea typeface="Courier New" charset="0"/>
                <a:cs typeface="Courier New" charset="0"/>
              </a:rPr>
              <a:t>e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 = ... // </a:t>
            </a:r>
            <a:r>
              <a:rPr lang="de-DE" sz="2000" dirty="0" err="1">
                <a:latin typeface="Courier New" charset="0"/>
                <a:ea typeface="Courier New" charset="0"/>
                <a:cs typeface="Courier New" charset="0"/>
              </a:rPr>
              <a:t>Employee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de-DE" sz="2000" dirty="0" err="1">
                <a:latin typeface="Courier New" charset="0"/>
                <a:ea typeface="Courier New" charset="0"/>
                <a:cs typeface="Courier New" charset="0"/>
              </a:rPr>
              <a:t>with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de-DE" sz="2000" dirty="0" err="1" smtClean="0">
                <a:latin typeface="Courier New" charset="0"/>
                <a:ea typeface="Courier New" charset="0"/>
                <a:cs typeface="Courier New" charset="0"/>
              </a:rPr>
              <a:t>weekyhours</a:t>
            </a: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> 40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de-DE" sz="200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de-DE" sz="2000" dirty="0" err="1">
                <a:latin typeface="Courier New" charset="0"/>
                <a:ea typeface="Courier New" charset="0"/>
                <a:cs typeface="Courier New" charset="0"/>
              </a:rPr>
              <a:t>e.setWeeklyhours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(41.0d</a:t>
            </a: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pPr marL="685800" lvl="2" indent="0">
              <a:spcBef>
                <a:spcPts val="600"/>
              </a:spcBef>
              <a:buNone/>
            </a:pPr>
            <a:r>
              <a:rPr lang="de-DE" sz="2000" dirty="0" err="1" smtClean="0">
                <a:latin typeface="Courier New" charset="0"/>
                <a:ea typeface="Courier New" charset="0"/>
                <a:cs typeface="Courier New" charset="0"/>
              </a:rPr>
              <a:t>q</a:t>
            </a: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de-DE" sz="2000" dirty="0" err="1" smtClean="0">
                <a:latin typeface="Courier New" charset="0"/>
                <a:ea typeface="Courier New" charset="0"/>
                <a:cs typeface="Courier New" charset="0"/>
              </a:rPr>
              <a:t>em.createQuery</a:t>
            </a: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>("</a:t>
            </a: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>SELECT </a:t>
            </a:r>
            <a:r>
              <a:rPr lang="de-DE" sz="2000" dirty="0" err="1" smtClean="0">
                <a:latin typeface="Courier New" charset="0"/>
                <a:ea typeface="Courier New" charset="0"/>
                <a:cs typeface="Courier New" charset="0"/>
              </a:rPr>
              <a:t>e</a:t>
            </a: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> FROM </a:t>
            </a:r>
            <a:r>
              <a:rPr lang="de-DE" sz="2000" dirty="0" err="1" smtClean="0">
                <a:latin typeface="Courier New" charset="0"/>
                <a:ea typeface="Courier New" charset="0"/>
                <a:cs typeface="Courier New" charset="0"/>
              </a:rPr>
              <a:t>Employee</a:t>
            </a: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de-DE" sz="2000" dirty="0" err="1" smtClean="0">
                <a:latin typeface="Courier New" charset="0"/>
                <a:ea typeface="Courier New" charset="0"/>
                <a:cs typeface="Courier New" charset="0"/>
              </a:rPr>
              <a:t>e</a:t>
            </a: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> WHERE </a:t>
            </a:r>
            <a:r>
              <a:rPr lang="de-DE" sz="2000" dirty="0" err="1" smtClean="0">
                <a:latin typeface="Courier New" charset="0"/>
                <a:ea typeface="Courier New" charset="0"/>
                <a:cs typeface="Courier New" charset="0"/>
              </a:rPr>
              <a:t>e.weeklyhours</a:t>
            </a: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> &gt; 40.0d");</a:t>
            </a:r>
            <a:b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de-DE" sz="2000" dirty="0" err="1" smtClean="0">
                <a:latin typeface="Courier New" charset="0"/>
                <a:ea typeface="Courier New" charset="0"/>
                <a:cs typeface="Courier New" charset="0"/>
              </a:rPr>
              <a:t>q.setFlushMode</a:t>
            </a: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de-DE" sz="2000" dirty="0" err="1" smtClean="0">
                <a:latin typeface="Courier New" charset="0"/>
                <a:ea typeface="Courier New" charset="0"/>
                <a:cs typeface="Courier New" charset="0"/>
              </a:rPr>
              <a:t>FlushModeType.COMMIT</a:t>
            </a: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>);</a:t>
            </a:r>
            <a:b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>List&lt;</a:t>
            </a:r>
            <a:r>
              <a:rPr lang="de-DE" sz="2000" dirty="0" err="1" smtClean="0">
                <a:latin typeface="Courier New" charset="0"/>
                <a:ea typeface="Courier New" charset="0"/>
                <a:cs typeface="Courier New" charset="0"/>
              </a:rPr>
              <a:t>Employee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&gt; </a:t>
            </a:r>
            <a:r>
              <a:rPr lang="de-DE" sz="2000" dirty="0" err="1">
                <a:latin typeface="Courier New" charset="0"/>
                <a:ea typeface="Courier New" charset="0"/>
                <a:cs typeface="Courier New" charset="0"/>
              </a:rPr>
              <a:t>result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de-DE" sz="2000" dirty="0" err="1" smtClean="0">
                <a:latin typeface="Courier New" charset="0"/>
                <a:ea typeface="Courier New" charset="0"/>
                <a:cs typeface="Courier New" charset="0"/>
              </a:rPr>
              <a:t>q.getResultList</a:t>
            </a: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>();</a:t>
            </a:r>
            <a:b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de-DE" sz="2000" dirty="0" err="1" smtClean="0">
                <a:latin typeface="Courier New" charset="0"/>
                <a:ea typeface="Courier New" charset="0"/>
                <a:cs typeface="Courier New" charset="0"/>
              </a:rPr>
              <a:t>result.contains</a:t>
            </a: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de-DE" sz="2000" dirty="0" err="1" smtClean="0">
                <a:latin typeface="Courier New" charset="0"/>
                <a:ea typeface="Courier New" charset="0"/>
                <a:cs typeface="Courier New" charset="0"/>
              </a:rPr>
              <a:t>e</a:t>
            </a: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>) -&gt; </a:t>
            </a:r>
            <a:r>
              <a:rPr lang="de-DE" sz="2000" dirty="0" err="1" smtClean="0">
                <a:latin typeface="Courier New" charset="0"/>
                <a:ea typeface="Courier New" charset="0"/>
                <a:cs typeface="Courier New" charset="0"/>
              </a:rPr>
              <a:t>false</a:t>
            </a:r>
            <a:endParaRPr lang="de-DE" sz="2000" dirty="0">
              <a:latin typeface="Courier New" charset="0"/>
              <a:ea typeface="Courier New" charset="0"/>
              <a:cs typeface="Courier New" charset="0"/>
            </a:endParaRPr>
          </a:p>
          <a:p>
            <a:pPr marL="344487" lvl="1" indent="-342900"/>
            <a:r>
              <a:rPr lang="de-DE" dirty="0" smtClean="0"/>
              <a:t>Alternative</a:t>
            </a:r>
            <a:r>
              <a:rPr lang="de-DE" dirty="0"/>
              <a:t>: </a:t>
            </a:r>
            <a:r>
              <a:rPr lang="de-DE" dirty="0" err="1" smtClean="0"/>
              <a:t>FlushModeType.AUTO</a:t>
            </a:r>
            <a:endParaRPr lang="de-DE" dirty="0" smtClean="0"/>
          </a:p>
          <a:p>
            <a:pPr marL="344487" lvl="1" indent="-342900"/>
            <a:r>
              <a:rPr lang="de-DE" dirty="0" smtClean="0"/>
              <a:t>Änderungen werden vor der Query Ausführung gespeichert</a:t>
            </a:r>
          </a:p>
          <a:p>
            <a:pPr marL="685800" lvl="2" indent="0">
              <a:spcBef>
                <a:spcPts val="600"/>
              </a:spcBef>
              <a:buNone/>
            </a:pPr>
            <a:endParaRPr lang="de-DE" sz="16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1BAB3F4-DC41-436B-8B06-25061C82C533}" type="slidenum">
              <a:rPr lang="de-DE" smtClean="0"/>
              <a:pPr/>
              <a:t>12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8ED7225-290C-1D4B-A00D-F36093D4B0C9}" type="datetime1">
              <a:rPr lang="de-DE" smtClean="0"/>
              <a:t>21.01.17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Copyright © 2017 – akquinet AG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1823879"/>
      </p:ext>
    </p:extLst>
  </p:cSld>
  <p:clrMapOvr>
    <a:masterClrMapping/>
  </p:clrMapOvr>
  <p:transition advClick="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Iteration auf der DB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Iteration im Speicher oder in der DB?  </a:t>
            </a:r>
          </a:p>
          <a:p>
            <a:pPr lvl="1"/>
            <a:r>
              <a:rPr lang="de-DE" dirty="0" smtClean="0"/>
              <a:t>Laden aller </a:t>
            </a:r>
            <a:r>
              <a:rPr lang="de-DE" dirty="0" err="1" smtClean="0"/>
              <a:t>Employee</a:t>
            </a:r>
            <a:r>
              <a:rPr lang="de-DE" dirty="0" smtClean="0"/>
              <a:t>-Instanzen plus </a:t>
            </a:r>
            <a:r>
              <a:rPr lang="de-DE" dirty="0" smtClean="0"/>
              <a:t>Java-Schleife</a:t>
            </a:r>
          </a:p>
          <a:p>
            <a:pPr marL="685800" lvl="2" indent="0">
              <a:spcBef>
                <a:spcPts val="600"/>
              </a:spcBef>
              <a:buNone/>
            </a:pP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for (Employee e : </a:t>
            </a:r>
            <a:r>
              <a:rPr lang="en-US" sz="2000" dirty="0" err="1">
                <a:latin typeface="Courier New" charset="0"/>
                <a:ea typeface="Courier New" charset="0"/>
                <a:cs typeface="Courier New" charset="0"/>
              </a:rPr>
              <a:t>queryResult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) 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{</a:t>
            </a:r>
            <a:b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  Address 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a = </a:t>
            </a:r>
            <a:r>
              <a:rPr lang="en-US" sz="2000" dirty="0" err="1">
                <a:latin typeface="Courier New" charset="0"/>
                <a:ea typeface="Courier New" charset="0"/>
                <a:cs typeface="Courier New" charset="0"/>
              </a:rPr>
              <a:t>e.getAddress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();</a:t>
            </a:r>
            <a:b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  if 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((a != null) 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&amp;&amp; "</a:t>
            </a:r>
            <a:r>
              <a:rPr lang="en-US" sz="2000" dirty="0" err="1">
                <a:latin typeface="Courier New" charset="0"/>
                <a:ea typeface="Courier New" charset="0"/>
                <a:cs typeface="Courier New" charset="0"/>
              </a:rPr>
              <a:t>Berlin".equals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2000" dirty="0" err="1">
                <a:latin typeface="Courier New" charset="0"/>
                <a:ea typeface="Courier New" charset="0"/>
                <a:cs typeface="Courier New" charset="0"/>
              </a:rPr>
              <a:t>a.getCity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())){</a:t>
            </a:r>
            <a:b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is-IS" sz="2000" dirty="0" smtClean="0">
                <a:latin typeface="Courier New" charset="0"/>
                <a:ea typeface="Courier New" charset="0"/>
                <a:cs typeface="Courier New" charset="0"/>
              </a:rPr>
              <a:t>…</a:t>
            </a:r>
            <a:endParaRPr lang="de-DE" sz="1600" dirty="0">
              <a:latin typeface="Courier New" charset="0"/>
              <a:ea typeface="Courier New" charset="0"/>
              <a:cs typeface="Courier New" charset="0"/>
            </a:endParaRPr>
          </a:p>
          <a:p>
            <a:pPr lvl="1"/>
            <a:r>
              <a:rPr lang="de-DE" dirty="0" smtClean="0"/>
              <a:t>Query mit passender WHERE </a:t>
            </a:r>
            <a:r>
              <a:rPr lang="de-DE" dirty="0" err="1" smtClean="0"/>
              <a:t>clause</a:t>
            </a:r>
            <a:r>
              <a:rPr lang="de-DE" dirty="0" smtClean="0"/>
              <a:t>:</a:t>
            </a:r>
          </a:p>
          <a:p>
            <a:pPr marL="685800" lvl="2" indent="0">
              <a:spcBef>
                <a:spcPts val="600"/>
              </a:spcBef>
              <a:buNone/>
            </a:pP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SELECT </a:t>
            </a:r>
            <a:r>
              <a:rPr lang="de-DE" sz="2000" dirty="0" err="1">
                <a:latin typeface="Courier New" charset="0"/>
                <a:ea typeface="Courier New" charset="0"/>
                <a:cs typeface="Courier New" charset="0"/>
              </a:rPr>
              <a:t>e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 FROM </a:t>
            </a:r>
            <a:r>
              <a:rPr lang="de-DE" sz="2000" dirty="0" err="1">
                <a:latin typeface="Courier New" charset="0"/>
                <a:ea typeface="Courier New" charset="0"/>
                <a:cs typeface="Courier New" charset="0"/>
              </a:rPr>
              <a:t>Employee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de-DE" sz="2000" dirty="0" err="1">
                <a:latin typeface="Courier New" charset="0"/>
                <a:ea typeface="Courier New" charset="0"/>
                <a:cs typeface="Courier New" charset="0"/>
              </a:rPr>
              <a:t>e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 JOIN </a:t>
            </a:r>
            <a:r>
              <a:rPr lang="de-DE" sz="2000" dirty="0" err="1">
                <a:latin typeface="Courier New" charset="0"/>
                <a:ea typeface="Courier New" charset="0"/>
                <a:cs typeface="Courier New" charset="0"/>
              </a:rPr>
              <a:t>e.address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 a </a:t>
            </a: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>WHERE </a:t>
            </a:r>
            <a:r>
              <a:rPr lang="de-DE" sz="2000" dirty="0" err="1">
                <a:latin typeface="Courier New" charset="0"/>
                <a:ea typeface="Courier New" charset="0"/>
                <a:cs typeface="Courier New" charset="0"/>
              </a:rPr>
              <a:t>a.city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 = 'Berlin</a:t>
            </a: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>'</a:t>
            </a:r>
            <a:endParaRPr lang="de-DE" sz="20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1BAB3F4-DC41-436B-8B06-25061C82C533}" type="slidenum">
              <a:rPr lang="de-DE" smtClean="0"/>
              <a:pPr/>
              <a:t>13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A3755DB-3A15-3248-8B53-6901EF8CCFC1}" type="datetime1">
              <a:rPr lang="de-DE" smtClean="0"/>
              <a:t>21.01.17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Copyright © 2017 – akquinet AG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7049662"/>
      </p:ext>
    </p:extLst>
  </p:cSld>
  <p:clrMapOvr>
    <a:masterClrMapping/>
  </p:clrMapOvr>
  <p:transition advClick="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Sortierung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Sortierung im Speicher oder in der DB?</a:t>
            </a:r>
          </a:p>
          <a:p>
            <a:pPr lvl="1"/>
            <a:r>
              <a:rPr lang="de-DE" dirty="0" smtClean="0"/>
              <a:t>Entitäten werden geladen und dann im Speicher </a:t>
            </a:r>
            <a:r>
              <a:rPr lang="de-DE" dirty="0" smtClean="0"/>
              <a:t>sortiert</a:t>
            </a:r>
          </a:p>
          <a:p>
            <a:pPr marL="685800" lvl="2" indent="0">
              <a:spcBef>
                <a:spcPts val="600"/>
              </a:spcBef>
              <a:buNone/>
            </a:pP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Query SELECT i FROM Insurance i</a:t>
            </a:r>
          </a:p>
          <a:p>
            <a:pPr lvl="1"/>
            <a:r>
              <a:rPr lang="de-DE" dirty="0" smtClean="0"/>
              <a:t>Navigation Insurance -&gt; </a:t>
            </a:r>
            <a:r>
              <a:rPr lang="de-DE" dirty="0" err="1" smtClean="0"/>
              <a:t>Emplyoee</a:t>
            </a:r>
            <a:r>
              <a:rPr lang="de-DE" dirty="0" smtClean="0"/>
              <a:t> -&gt; </a:t>
            </a:r>
            <a:r>
              <a:rPr lang="de-DE" dirty="0" err="1" smtClean="0"/>
              <a:t>Address</a:t>
            </a:r>
            <a:r>
              <a:rPr lang="de-DE" dirty="0" smtClean="0"/>
              <a:t> bei der Sortierung</a:t>
            </a:r>
          </a:p>
          <a:p>
            <a:pPr lvl="1"/>
            <a:r>
              <a:rPr lang="de-DE" dirty="0" smtClean="0"/>
              <a:t>Sortierung </a:t>
            </a:r>
            <a:r>
              <a:rPr lang="de-DE" dirty="0" smtClean="0"/>
              <a:t>in der DB </a:t>
            </a:r>
            <a:r>
              <a:rPr lang="de-DE" dirty="0">
                <a:ea typeface="Courier New" charset="0"/>
                <a:cs typeface="Courier New" charset="0"/>
              </a:rPr>
              <a:t>meistens effizienter </a:t>
            </a:r>
            <a:endParaRPr lang="de-DE" dirty="0" smtClean="0">
              <a:ea typeface="Courier New" charset="0"/>
              <a:cs typeface="Courier New" charset="0"/>
            </a:endParaRPr>
          </a:p>
          <a:p>
            <a:pPr marL="685800" lvl="2" indent="0">
              <a:spcBef>
                <a:spcPts val="600"/>
              </a:spcBef>
              <a:buNone/>
            </a:pP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SELECT i, </a:t>
            </a:r>
            <a:r>
              <a:rPr lang="de-DE" sz="2000" dirty="0" err="1">
                <a:latin typeface="Courier New" charset="0"/>
                <a:ea typeface="Courier New" charset="0"/>
                <a:cs typeface="Courier New" charset="0"/>
              </a:rPr>
              <a:t>e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 FROM Insurance i JOIN </a:t>
            </a:r>
            <a:r>
              <a:rPr lang="de-DE" sz="2000" dirty="0" err="1">
                <a:latin typeface="Courier New" charset="0"/>
                <a:ea typeface="Courier New" charset="0"/>
                <a:cs typeface="Courier New" charset="0"/>
              </a:rPr>
              <a:t>i.employee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de-DE" sz="2000" dirty="0" err="1">
                <a:latin typeface="Courier New" charset="0"/>
                <a:ea typeface="Courier New" charset="0"/>
                <a:cs typeface="Courier New" charset="0"/>
              </a:rPr>
              <a:t>e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 ORDER BY </a:t>
            </a:r>
            <a:r>
              <a:rPr lang="de-DE" sz="2000" dirty="0" err="1">
                <a:latin typeface="Courier New" charset="0"/>
                <a:ea typeface="Courier New" charset="0"/>
                <a:cs typeface="Courier New" charset="0"/>
              </a:rPr>
              <a:t>e.address.city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de-DE" sz="2000" dirty="0" err="1">
                <a:latin typeface="Courier New" charset="0"/>
                <a:ea typeface="Courier New" charset="0"/>
                <a:cs typeface="Courier New" charset="0"/>
              </a:rPr>
              <a:t>e.address.zip</a:t>
            </a:r>
            <a:endParaRPr lang="de-DE" sz="20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1BAB3F4-DC41-436B-8B06-25061C82C533}" type="slidenum">
              <a:rPr lang="de-DE" smtClean="0"/>
              <a:pPr/>
              <a:t>14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BA03CFD-94BB-E34B-B31A-CF6AF51CD07E}" type="datetime1">
              <a:rPr lang="de-DE" smtClean="0"/>
              <a:t>21.01.17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Copyright © 2017 – akquinet AG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350308"/>
      </p:ext>
    </p:extLst>
  </p:cSld>
  <p:clrMapOvr>
    <a:masterClrMapping/>
  </p:clrMapOvr>
  <p:transition advClick="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Nachladen von </a:t>
            </a:r>
            <a:r>
              <a:rPr lang="de-DE" dirty="0" err="1" smtClean="0"/>
              <a:t>Relationships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Performance Problem durch Navigation</a:t>
            </a:r>
            <a:endParaRPr lang="de-DE" dirty="0" smtClean="0"/>
          </a:p>
          <a:p>
            <a:pPr lvl="1"/>
            <a:r>
              <a:rPr lang="de-DE" dirty="0" smtClean="0"/>
              <a:t>Listen </a:t>
            </a:r>
            <a:r>
              <a:rPr lang="de-DE" dirty="0" smtClean="0"/>
              <a:t>Ansicht zeigt </a:t>
            </a:r>
            <a:r>
              <a:rPr lang="de-DE" dirty="0" smtClean="0"/>
              <a:t>auch Werte von </a:t>
            </a:r>
            <a:r>
              <a:rPr lang="de-DE" dirty="0" err="1" smtClean="0"/>
              <a:t>Relationships</a:t>
            </a:r>
            <a:endParaRPr lang="de-DE" dirty="0"/>
          </a:p>
          <a:p>
            <a:pPr lvl="1"/>
            <a:r>
              <a:rPr lang="de-DE" dirty="0" smtClean="0"/>
              <a:t>Viele </a:t>
            </a:r>
            <a:r>
              <a:rPr lang="de-DE" dirty="0" smtClean="0"/>
              <a:t>DB </a:t>
            </a:r>
            <a:r>
              <a:rPr lang="de-DE" dirty="0" smtClean="0"/>
              <a:t>Zugriffe durch Navigation</a:t>
            </a:r>
          </a:p>
          <a:p>
            <a:pPr lvl="1"/>
            <a:r>
              <a:rPr lang="de-DE" dirty="0" smtClean="0"/>
              <a:t>Besser Navigation durch JPQL Query</a:t>
            </a:r>
            <a:endParaRPr lang="de-DE" dirty="0" smtClean="0"/>
          </a:p>
          <a:p>
            <a:pPr marL="685800" lvl="2" indent="0">
              <a:spcBef>
                <a:spcPts val="600"/>
              </a:spcBef>
              <a:buNone/>
            </a:pP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SELECT </a:t>
            </a:r>
            <a:r>
              <a:rPr lang="de-DE" sz="2000" dirty="0" err="1">
                <a:latin typeface="Courier New" charset="0"/>
                <a:ea typeface="Courier New" charset="0"/>
                <a:cs typeface="Courier New" charset="0"/>
              </a:rPr>
              <a:t>e.firstname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de-DE" sz="2000" dirty="0" err="1">
                <a:latin typeface="Courier New" charset="0"/>
                <a:ea typeface="Courier New" charset="0"/>
                <a:cs typeface="Courier New" charset="0"/>
              </a:rPr>
              <a:t>e.lastname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de-DE" sz="2000" dirty="0" err="1">
                <a:latin typeface="Courier New" charset="0"/>
                <a:ea typeface="Courier New" charset="0"/>
                <a:cs typeface="Courier New" charset="0"/>
              </a:rPr>
              <a:t>d.name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de-DE" sz="2000" dirty="0" err="1" smtClean="0">
                <a:latin typeface="Courier New" charset="0"/>
                <a:ea typeface="Courier New" charset="0"/>
                <a:cs typeface="Courier New" charset="0"/>
              </a:rPr>
              <a:t>i.carrier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de-DE" sz="200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>FROM </a:t>
            </a:r>
            <a:r>
              <a:rPr lang="de-DE" sz="2000" dirty="0" err="1">
                <a:latin typeface="Courier New" charset="0"/>
                <a:ea typeface="Courier New" charset="0"/>
                <a:cs typeface="Courier New" charset="0"/>
              </a:rPr>
              <a:t>Employee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de-DE" sz="2000" dirty="0" err="1">
                <a:latin typeface="Courier New" charset="0"/>
                <a:ea typeface="Courier New" charset="0"/>
                <a:cs typeface="Courier New" charset="0"/>
              </a:rPr>
              <a:t>e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 LEFT OUTER JOIN </a:t>
            </a:r>
            <a:r>
              <a:rPr lang="de-DE" sz="2000" dirty="0" err="1">
                <a:latin typeface="Courier New" charset="0"/>
                <a:ea typeface="Courier New" charset="0"/>
                <a:cs typeface="Courier New" charset="0"/>
              </a:rPr>
              <a:t>e.department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>d</a:t>
            </a:r>
            <a:b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>     LEFT 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OUTER JOIN </a:t>
            </a:r>
            <a:r>
              <a:rPr lang="de-DE" sz="2000" dirty="0" err="1">
                <a:latin typeface="Courier New" charset="0"/>
                <a:ea typeface="Courier New" charset="0"/>
                <a:cs typeface="Courier New" charset="0"/>
              </a:rPr>
              <a:t>e.insurance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>i</a:t>
            </a:r>
            <a:b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>ORDER 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BY </a:t>
            </a:r>
            <a:r>
              <a:rPr lang="de-DE" sz="2000" dirty="0" err="1">
                <a:latin typeface="Courier New" charset="0"/>
                <a:ea typeface="Courier New" charset="0"/>
                <a:cs typeface="Courier New" charset="0"/>
              </a:rPr>
              <a:t>e.lastname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de-DE" sz="2000" dirty="0" err="1">
                <a:latin typeface="Courier New" charset="0"/>
                <a:ea typeface="Courier New" charset="0"/>
                <a:cs typeface="Courier New" charset="0"/>
              </a:rPr>
              <a:t>e.firstname</a:t>
            </a:r>
            <a:endParaRPr lang="de-DE" sz="20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1BAB3F4-DC41-436B-8B06-25061C82C533}" type="slidenum">
              <a:rPr lang="de-DE" smtClean="0"/>
              <a:pPr/>
              <a:t>15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56E7CC8-C9CF-8142-A8C1-5B4E1659A332}" type="datetime1">
              <a:rPr lang="de-DE" smtClean="0"/>
              <a:t>21.01.17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Copyright © 2017 – akquinet AG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3332961"/>
      </p:ext>
    </p:extLst>
  </p:cSld>
  <p:clrMapOvr>
    <a:masterClrMapping/>
  </p:clrMapOvr>
  <p:transition advClick="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Merge</a:t>
            </a:r>
            <a:r>
              <a:rPr lang="de-DE" dirty="0" smtClean="0"/>
              <a:t> Rückgabewert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587" lvl="1" indent="0">
              <a:buNone/>
            </a:pPr>
            <a:r>
              <a:rPr lang="de-DE" b="1" dirty="0" err="1" smtClean="0"/>
              <a:t>EM.merge</a:t>
            </a:r>
            <a:r>
              <a:rPr lang="de-DE" b="1" dirty="0" smtClean="0"/>
              <a:t> liefert transaktionale Instanz zurück</a:t>
            </a:r>
          </a:p>
          <a:p>
            <a:pPr lvl="1"/>
            <a:r>
              <a:rPr lang="de-DE" dirty="0" smtClean="0"/>
              <a:t>Problem: Rückgabe Wert wird ignoriert</a:t>
            </a:r>
            <a:endParaRPr lang="de-DE" dirty="0" smtClean="0"/>
          </a:p>
          <a:p>
            <a:pPr marL="685800" lvl="2" indent="0">
              <a:spcBef>
                <a:spcPts val="600"/>
              </a:spcBef>
              <a:buNone/>
            </a:pPr>
            <a:r>
              <a:rPr lang="de-DE" sz="2000" dirty="0" err="1">
                <a:latin typeface="Courier New" charset="0"/>
                <a:ea typeface="Courier New" charset="0"/>
                <a:cs typeface="Courier New" charset="0"/>
              </a:rPr>
              <a:t>em.merge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de-DE" sz="2000" dirty="0" err="1">
                <a:latin typeface="Courier New" charset="0"/>
                <a:ea typeface="Courier New" charset="0"/>
                <a:cs typeface="Courier New" charset="0"/>
              </a:rPr>
              <a:t>emp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);</a:t>
            </a:r>
            <a:br>
              <a:rPr lang="de-DE" sz="200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de-DE" sz="2000" dirty="0" err="1">
                <a:latin typeface="Courier New" charset="0"/>
                <a:ea typeface="Courier New" charset="0"/>
                <a:cs typeface="Courier New" charset="0"/>
              </a:rPr>
              <a:t>emp.setFirstname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("New </a:t>
            </a:r>
            <a:r>
              <a:rPr lang="de-DE" sz="2000" dirty="0" err="1">
                <a:latin typeface="Courier New" charset="0"/>
                <a:ea typeface="Courier New" charset="0"/>
                <a:cs typeface="Courier New" charset="0"/>
              </a:rPr>
              <a:t>name</a:t>
            </a: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>"); </a:t>
            </a:r>
          </a:p>
          <a:p>
            <a:pPr lvl="1"/>
            <a:r>
              <a:rPr lang="de-DE" dirty="0" smtClean="0"/>
              <a:t>Fehler fällt nicht auf: Instanz </a:t>
            </a:r>
            <a:r>
              <a:rPr lang="de-DE" dirty="0" err="1" smtClean="0"/>
              <a:t>em</a:t>
            </a:r>
            <a:r>
              <a:rPr lang="de-DE" dirty="0" smtClean="0"/>
              <a:t> ist weiter nutzbar, aber</a:t>
            </a:r>
            <a:r>
              <a:rPr lang="de-DE" dirty="0"/>
              <a:t> </a:t>
            </a:r>
            <a:r>
              <a:rPr lang="de-DE" dirty="0" smtClean="0"/>
              <a:t>Änderung wird nicht persistiert</a:t>
            </a:r>
            <a:endParaRPr lang="de-DE" dirty="0">
              <a:latin typeface="Courier New" charset="0"/>
              <a:ea typeface="Courier New" charset="0"/>
              <a:cs typeface="Courier New" charset="0"/>
            </a:endParaRPr>
          </a:p>
          <a:p>
            <a:pPr lvl="1"/>
            <a:r>
              <a:rPr lang="de-DE" dirty="0" smtClean="0"/>
              <a:t>Besser:</a:t>
            </a:r>
            <a:endParaRPr lang="de-DE" dirty="0"/>
          </a:p>
          <a:p>
            <a:pPr marL="685800" lvl="2" indent="0">
              <a:spcBef>
                <a:spcPts val="600"/>
              </a:spcBef>
              <a:buNone/>
            </a:pPr>
            <a:r>
              <a:rPr lang="de-DE" sz="2000" dirty="0" err="1" smtClean="0">
                <a:latin typeface="Courier New" charset="0"/>
                <a:ea typeface="Courier New" charset="0"/>
                <a:cs typeface="Courier New" charset="0"/>
              </a:rPr>
              <a:t>mergedEmp</a:t>
            </a: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de-DE" sz="2000" dirty="0" err="1" smtClean="0">
                <a:latin typeface="Courier New" charset="0"/>
                <a:ea typeface="Courier New" charset="0"/>
                <a:cs typeface="Courier New" charset="0"/>
              </a:rPr>
              <a:t>em.merge</a:t>
            </a: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de-DE" sz="2000" dirty="0" err="1" smtClean="0">
                <a:latin typeface="Courier New" charset="0"/>
                <a:ea typeface="Courier New" charset="0"/>
                <a:cs typeface="Courier New" charset="0"/>
              </a:rPr>
              <a:t>emp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);</a:t>
            </a:r>
            <a:br>
              <a:rPr lang="de-DE" sz="200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de-DE" sz="2000" dirty="0" err="1" smtClean="0">
                <a:latin typeface="Courier New" charset="0"/>
                <a:ea typeface="Courier New" charset="0"/>
                <a:cs typeface="Courier New" charset="0"/>
              </a:rPr>
              <a:t>mergedEmp.setFirstname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("New </a:t>
            </a:r>
            <a:r>
              <a:rPr lang="de-DE" sz="2000" dirty="0" err="1">
                <a:latin typeface="Courier New" charset="0"/>
                <a:ea typeface="Courier New" charset="0"/>
                <a:cs typeface="Courier New" charset="0"/>
              </a:rPr>
              <a:t>name</a:t>
            </a: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>");</a:t>
            </a:r>
            <a:endParaRPr lang="de-DE" sz="2000" dirty="0">
              <a:latin typeface="Courier New" charset="0"/>
              <a:ea typeface="Courier New" charset="0"/>
              <a:cs typeface="Courier New" charset="0"/>
            </a:endParaRPr>
          </a:p>
          <a:p>
            <a:pPr marL="685800" lvl="2" indent="0">
              <a:spcBef>
                <a:spcPts val="600"/>
              </a:spcBef>
              <a:buNone/>
            </a:pPr>
            <a:endParaRPr lang="de-DE" sz="20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1BAB3F4-DC41-436B-8B06-25061C82C533}" type="slidenum">
              <a:rPr lang="de-DE" smtClean="0"/>
              <a:pPr/>
              <a:t>16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2BBEFD7-CB87-F245-B46B-6B59D2499ED3}" type="datetime1">
              <a:rPr lang="de-DE" smtClean="0"/>
              <a:t>21.01.17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Copyright © 2017 – akquinet AG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6716878"/>
      </p:ext>
    </p:extLst>
  </p:cSld>
  <p:clrMapOvr>
    <a:masterClrMapping/>
  </p:clrMapOvr>
  <p:transition advClick="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Merge</a:t>
            </a:r>
            <a:r>
              <a:rPr lang="de-DE" dirty="0" smtClean="0"/>
              <a:t> DTO </a:t>
            </a:r>
            <a:r>
              <a:rPr lang="de-DE" dirty="0" err="1"/>
              <a:t>I</a:t>
            </a:r>
            <a:r>
              <a:rPr lang="de-DE" dirty="0" err="1" smtClean="0"/>
              <a:t>nto</a:t>
            </a:r>
            <a:r>
              <a:rPr lang="de-DE" dirty="0" smtClean="0"/>
              <a:t> Entity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587" lvl="1" indent="0">
              <a:buNone/>
            </a:pPr>
            <a:r>
              <a:rPr lang="de-DE" b="1" dirty="0" smtClean="0"/>
              <a:t>JPA Instanz auf Basis der Werte eines DTO erzeugen </a:t>
            </a:r>
          </a:p>
          <a:p>
            <a:pPr lvl="1"/>
            <a:r>
              <a:rPr lang="de-DE" dirty="0" smtClean="0"/>
              <a:t>Neue JPA Instanz mit </a:t>
            </a:r>
            <a:r>
              <a:rPr lang="de-DE" dirty="0" err="1" smtClean="0"/>
              <a:t>new</a:t>
            </a:r>
            <a:r>
              <a:rPr lang="de-DE" dirty="0" smtClean="0"/>
              <a:t> erzeugen</a:t>
            </a:r>
          </a:p>
          <a:p>
            <a:pPr lvl="1"/>
            <a:r>
              <a:rPr lang="de-DE" dirty="0" smtClean="0"/>
              <a:t>DTO </a:t>
            </a:r>
            <a:r>
              <a:rPr lang="de-DE" dirty="0"/>
              <a:t>F</a:t>
            </a:r>
            <a:r>
              <a:rPr lang="de-DE" dirty="0" smtClean="0"/>
              <a:t>elder (inkl. </a:t>
            </a:r>
            <a:r>
              <a:rPr lang="de-DE" dirty="0" err="1" smtClean="0"/>
              <a:t>Id</a:t>
            </a:r>
            <a:r>
              <a:rPr lang="de-DE" dirty="0" smtClean="0"/>
              <a:t>) kopieren und </a:t>
            </a:r>
            <a:r>
              <a:rPr lang="de-DE" dirty="0" err="1" smtClean="0"/>
              <a:t>em.merge</a:t>
            </a:r>
            <a:r>
              <a:rPr lang="de-DE" dirty="0" smtClean="0"/>
              <a:t> aufrufen</a:t>
            </a:r>
          </a:p>
          <a:p>
            <a:pPr lvl="1"/>
            <a:r>
              <a:rPr lang="de-DE" dirty="0" smtClean="0"/>
              <a:t>Problem: DTO beinhaltet nicht alle </a:t>
            </a:r>
            <a:r>
              <a:rPr lang="de-DE" dirty="0" err="1"/>
              <a:t>R</a:t>
            </a:r>
            <a:r>
              <a:rPr lang="de-DE" dirty="0" err="1" smtClean="0"/>
              <a:t>elationships</a:t>
            </a:r>
            <a:endParaRPr lang="de-DE" dirty="0" smtClean="0"/>
          </a:p>
          <a:p>
            <a:pPr marL="1587" lvl="1" indent="0">
              <a:buNone/>
            </a:pPr>
            <a:r>
              <a:rPr lang="de-DE" b="1" dirty="0" smtClean="0">
                <a:ea typeface="+mn-ea"/>
              </a:rPr>
              <a:t>Besser</a:t>
            </a:r>
            <a:endParaRPr lang="de-DE" dirty="0" smtClean="0"/>
          </a:p>
          <a:p>
            <a:pPr lvl="1"/>
            <a:r>
              <a:rPr lang="de-DE" dirty="0" err="1" smtClean="0"/>
              <a:t>em.find</a:t>
            </a:r>
            <a:r>
              <a:rPr lang="de-DE" dirty="0" smtClean="0"/>
              <a:t>(</a:t>
            </a:r>
            <a:r>
              <a:rPr lang="de-DE" dirty="0" err="1" smtClean="0"/>
              <a:t>id</a:t>
            </a:r>
            <a:r>
              <a:rPr lang="de-DE" dirty="0" smtClean="0"/>
              <a:t>) aufrufen und die Felder kopieren</a:t>
            </a:r>
          </a:p>
          <a:p>
            <a:pPr lvl="1"/>
            <a:r>
              <a:rPr lang="de-DE" dirty="0" smtClean="0"/>
              <a:t>Schwierig zu generieren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1BAB3F4-DC41-436B-8B06-25061C82C533}" type="slidenum">
              <a:rPr lang="de-DE" smtClean="0"/>
              <a:pPr/>
              <a:t>17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DE1AD2E-1A24-3A40-9366-C084BD9E2DDA}" type="datetime1">
              <a:rPr lang="de-DE" smtClean="0"/>
              <a:t>21.01.17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Copyright © 2017 – akquinet AG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9174193"/>
      </p:ext>
    </p:extLst>
  </p:cSld>
  <p:clrMapOvr>
    <a:masterClrMapping/>
  </p:clrMapOvr>
  <p:transition advClick="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Nutzung von </a:t>
            </a:r>
            <a:r>
              <a:rPr lang="de-DE" dirty="0" err="1" smtClean="0"/>
              <a:t>Relationships</a:t>
            </a:r>
            <a:r>
              <a:rPr lang="de-DE" dirty="0" smtClean="0"/>
              <a:t> in </a:t>
            </a:r>
            <a:r>
              <a:rPr lang="de-DE" dirty="0" smtClean="0"/>
              <a:t>JPQL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Navigation im Speicher</a:t>
            </a:r>
          </a:p>
          <a:p>
            <a:pPr lvl="1"/>
            <a:r>
              <a:rPr lang="de-DE" dirty="0" smtClean="0"/>
              <a:t>Einfach und schnell</a:t>
            </a:r>
          </a:p>
          <a:p>
            <a:pPr marL="1587" lvl="1" indent="0">
              <a:buNone/>
            </a:pPr>
            <a:r>
              <a:rPr lang="de-DE" b="1" dirty="0" smtClean="0"/>
              <a:t>Navigation in JPQL</a:t>
            </a:r>
            <a:endParaRPr lang="de-DE" b="1" dirty="0"/>
          </a:p>
          <a:p>
            <a:pPr lvl="1"/>
            <a:r>
              <a:rPr lang="de-DE" dirty="0"/>
              <a:t>Jeder Pfad Ausdruck führt zu einem </a:t>
            </a:r>
            <a:r>
              <a:rPr lang="de-DE" dirty="0" smtClean="0"/>
              <a:t>bzw. mehreren </a:t>
            </a:r>
            <a:r>
              <a:rPr lang="de-DE" dirty="0" err="1" smtClean="0"/>
              <a:t>Join</a:t>
            </a:r>
            <a:r>
              <a:rPr lang="de-DE" dirty="0" smtClean="0"/>
              <a:t>(s</a:t>
            </a:r>
            <a:r>
              <a:rPr lang="de-DE" smtClean="0"/>
              <a:t>) </a:t>
            </a:r>
            <a:endParaRPr lang="de-DE" dirty="0"/>
          </a:p>
          <a:p>
            <a:pPr lvl="1"/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1BAB3F4-DC41-436B-8B06-25061C82C533}" type="slidenum">
              <a:rPr lang="de-DE" smtClean="0"/>
              <a:pPr/>
              <a:t>18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C30B2D2-8E82-CB4D-9F96-067287813C01}" type="datetime1">
              <a:rPr lang="de-DE" smtClean="0"/>
              <a:t>21.01.17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Copyright © 2017 – akquinet AG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586365"/>
      </p:ext>
    </p:extLst>
  </p:cSld>
  <p:clrMapOvr>
    <a:masterClrMapping/>
  </p:clrMapOvr>
  <p:transition advClick="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Die </a:t>
            </a:r>
            <a:r>
              <a:rPr lang="de-DE" dirty="0" err="1" smtClean="0"/>
              <a:t>serialisierte</a:t>
            </a:r>
            <a:r>
              <a:rPr lang="de-DE" dirty="0" smtClean="0"/>
              <a:t> Collection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Collections</a:t>
            </a:r>
            <a:r>
              <a:rPr lang="de-DE" dirty="0" smtClean="0"/>
              <a:t> ohne Annotation werden </a:t>
            </a:r>
            <a:r>
              <a:rPr lang="de-DE" dirty="0" err="1" smtClean="0"/>
              <a:t>serialisiert</a:t>
            </a:r>
            <a:r>
              <a:rPr lang="de-DE" dirty="0" smtClean="0"/>
              <a:t>.</a:t>
            </a:r>
          </a:p>
          <a:p>
            <a:pPr marL="268287" lvl="2" indent="0">
              <a:buNone/>
            </a:pP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private </a:t>
            </a:r>
            <a:r>
              <a:rPr lang="de-DE" sz="2000" dirty="0" err="1">
                <a:latin typeface="Courier New" charset="0"/>
                <a:ea typeface="Courier New" charset="0"/>
                <a:cs typeface="Courier New" charset="0"/>
              </a:rPr>
              <a:t>HashSet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&lt;Student&gt; </a:t>
            </a:r>
            <a:r>
              <a:rPr lang="de-DE" sz="2000" dirty="0" err="1" smtClean="0">
                <a:latin typeface="Courier New" charset="0"/>
                <a:ea typeface="Courier New" charset="0"/>
                <a:cs typeface="Courier New" charset="0"/>
              </a:rPr>
              <a:t>students</a:t>
            </a:r>
            <a:endParaRPr lang="de-DE" sz="200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lvl="1"/>
            <a:r>
              <a:rPr lang="de-DE" dirty="0" smtClean="0"/>
              <a:t>Problem ist </a:t>
            </a:r>
            <a:r>
              <a:rPr lang="de-DE" dirty="0"/>
              <a:t>zunächst nicht zu erkennen.</a:t>
            </a:r>
          </a:p>
          <a:p>
            <a:pPr lvl="1"/>
            <a:r>
              <a:rPr lang="de-DE" dirty="0" err="1"/>
              <a:t>Blobs</a:t>
            </a:r>
            <a:r>
              <a:rPr lang="de-DE" dirty="0"/>
              <a:t> im Schema sind verdächtig</a:t>
            </a:r>
            <a:r>
              <a:rPr lang="de-DE" dirty="0" smtClean="0"/>
              <a:t>.</a:t>
            </a:r>
          </a:p>
          <a:p>
            <a:pPr lvl="1"/>
            <a:r>
              <a:rPr lang="de-DE" dirty="0" err="1" smtClean="0"/>
              <a:t>Relationship</a:t>
            </a:r>
            <a:r>
              <a:rPr lang="de-DE" dirty="0" smtClean="0"/>
              <a:t> Annotation</a:t>
            </a:r>
            <a:endParaRPr lang="de-DE" dirty="0"/>
          </a:p>
          <a:p>
            <a:pPr marL="268287" lvl="2" indent="0">
              <a:buNone/>
            </a:pP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@</a:t>
            </a:r>
            <a:r>
              <a:rPr lang="de-DE" sz="2000" dirty="0" err="1">
                <a:latin typeface="Courier New" charset="0"/>
                <a:ea typeface="Courier New" charset="0"/>
                <a:cs typeface="Courier New" charset="0"/>
              </a:rPr>
              <a:t>OneToMany</a:t>
            </a: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>()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de-DE" sz="200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>private 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Set&lt;Student&gt; </a:t>
            </a:r>
            <a:r>
              <a:rPr lang="de-DE" sz="2000" dirty="0" err="1">
                <a:latin typeface="Courier New" charset="0"/>
                <a:ea typeface="Courier New" charset="0"/>
                <a:cs typeface="Courier New" charset="0"/>
              </a:rPr>
              <a:t>students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 lvl="1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1BAB3F4-DC41-436B-8B06-25061C82C533}" type="slidenum">
              <a:rPr lang="de-DE" smtClean="0"/>
              <a:pPr/>
              <a:t>2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BEBCBD9-FF91-1D44-80A3-F726896079A4}" type="datetime1">
              <a:rPr lang="de-DE" smtClean="0"/>
              <a:t>21.01.17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Copyright © 2017 – akquinet AG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704339"/>
      </p:ext>
    </p:extLst>
  </p:cSld>
  <p:clrMapOvr>
    <a:masterClrMapping/>
  </p:clrMapOvr>
  <p:transition advClick="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List oder Set?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Assoziation in Java als Liste, obwohl diese fachlich nicht notwendig ist</a:t>
            </a:r>
          </a:p>
          <a:p>
            <a:pPr marL="268287" lvl="2" indent="0">
              <a:buNone/>
            </a:pP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@</a:t>
            </a:r>
            <a:r>
              <a:rPr lang="de-DE" sz="2000" dirty="0" err="1">
                <a:latin typeface="Courier New" charset="0"/>
                <a:ea typeface="Courier New" charset="0"/>
                <a:cs typeface="Courier New" charset="0"/>
              </a:rPr>
              <a:t>OneToMany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de-DE" sz="2000" dirty="0" err="1">
                <a:latin typeface="Courier New" charset="0"/>
                <a:ea typeface="Courier New" charset="0"/>
                <a:cs typeface="Courier New" charset="0"/>
              </a:rPr>
              <a:t>mappedBy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 = "</a:t>
            </a:r>
            <a:r>
              <a:rPr lang="de-DE" sz="2000" dirty="0" err="1">
                <a:latin typeface="Courier New" charset="0"/>
                <a:ea typeface="Courier New" charset="0"/>
                <a:cs typeface="Courier New" charset="0"/>
              </a:rPr>
              <a:t>department</a:t>
            </a: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>)</a:t>
            </a:r>
            <a:b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>@</a:t>
            </a:r>
            <a:r>
              <a:rPr lang="de-DE" sz="2000" dirty="0" err="1" smtClean="0">
                <a:latin typeface="Courier New" charset="0"/>
                <a:ea typeface="Courier New" charset="0"/>
                <a:cs typeface="Courier New" charset="0"/>
              </a:rPr>
              <a:t>OrderColumn</a:t>
            </a: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>private 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List&lt;</a:t>
            </a:r>
            <a:r>
              <a:rPr lang="de-DE" sz="2000" dirty="0" err="1">
                <a:latin typeface="Courier New" charset="0"/>
                <a:ea typeface="Courier New" charset="0"/>
                <a:cs typeface="Courier New" charset="0"/>
              </a:rPr>
              <a:t>EmployeeUsingList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&gt; </a:t>
            </a:r>
            <a:r>
              <a:rPr lang="de-DE" sz="2000" dirty="0" err="1">
                <a:latin typeface="Courier New" charset="0"/>
                <a:ea typeface="Courier New" charset="0"/>
                <a:cs typeface="Courier New" charset="0"/>
              </a:rPr>
              <a:t>employees</a:t>
            </a: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  <a:b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>@</a:t>
            </a:r>
            <a:r>
              <a:rPr lang="de-DE" sz="2000" dirty="0" err="1">
                <a:latin typeface="Courier New" charset="0"/>
                <a:ea typeface="Courier New" charset="0"/>
                <a:cs typeface="Courier New" charset="0"/>
              </a:rPr>
              <a:t>OneToMany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de-DE" sz="2000" dirty="0" err="1">
                <a:latin typeface="Courier New" charset="0"/>
                <a:ea typeface="Courier New" charset="0"/>
                <a:cs typeface="Courier New" charset="0"/>
              </a:rPr>
              <a:t>mappedBy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 = "</a:t>
            </a:r>
            <a:r>
              <a:rPr lang="de-DE" sz="2000" dirty="0" err="1" smtClean="0">
                <a:latin typeface="Courier New" charset="0"/>
                <a:ea typeface="Courier New" charset="0"/>
                <a:cs typeface="Courier New" charset="0"/>
              </a:rPr>
              <a:t>department</a:t>
            </a: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>) </a:t>
            </a:r>
            <a:b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>private 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Set&lt;</a:t>
            </a:r>
            <a:r>
              <a:rPr lang="de-DE" sz="2000" dirty="0" err="1">
                <a:latin typeface="Courier New" charset="0"/>
                <a:ea typeface="Courier New" charset="0"/>
                <a:cs typeface="Courier New" charset="0"/>
              </a:rPr>
              <a:t>EmployeeUsingSet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&gt; </a:t>
            </a:r>
            <a:r>
              <a:rPr lang="de-DE" sz="2000" dirty="0" err="1">
                <a:latin typeface="Courier New" charset="0"/>
                <a:ea typeface="Courier New" charset="0"/>
                <a:cs typeface="Courier New" charset="0"/>
              </a:rPr>
              <a:t>employees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 lvl="1"/>
            <a:r>
              <a:rPr lang="de-DE" dirty="0" smtClean="0"/>
              <a:t>Aufwändiges Mapping auf der DB </a:t>
            </a:r>
            <a:br>
              <a:rPr lang="de-DE" dirty="0" smtClean="0"/>
            </a:br>
            <a:r>
              <a:rPr lang="de-DE" dirty="0" smtClean="0"/>
              <a:t>(zusätzliche Spalte für den Index)</a:t>
            </a:r>
          </a:p>
          <a:p>
            <a:pPr lvl="1"/>
            <a:r>
              <a:rPr lang="de-DE" dirty="0" smtClean="0"/>
              <a:t>Index-Berechnung beim Einfügen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1BAB3F4-DC41-436B-8B06-25061C82C533}" type="slidenum">
              <a:rPr lang="de-DE" smtClean="0"/>
              <a:pPr/>
              <a:t>3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2C6873C-8111-7F45-A7BE-933B4DE2F40D}" type="datetime1">
              <a:rPr lang="de-DE" smtClean="0"/>
              <a:t>21.01.17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Copyright © 2017 – akquinet AG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92353"/>
      </p:ext>
    </p:extLst>
  </p:cSld>
  <p:clrMapOvr>
    <a:masterClrMapping/>
  </p:clrMapOvr>
  <p:transition advClick="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Cascade</a:t>
            </a:r>
            <a:r>
              <a:rPr lang="de-DE" dirty="0" smtClean="0"/>
              <a:t> </a:t>
            </a:r>
            <a:r>
              <a:rPr lang="de-DE" dirty="0" err="1"/>
              <a:t>P</a:t>
            </a:r>
            <a:r>
              <a:rPr lang="de-DE" dirty="0" err="1" smtClean="0"/>
              <a:t>ersist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Entities</a:t>
            </a:r>
            <a:r>
              <a:rPr lang="de-DE" dirty="0" smtClean="0"/>
              <a:t> werden nicht persistiert</a:t>
            </a:r>
          </a:p>
          <a:p>
            <a:pPr marL="268287" lvl="2" indent="0">
              <a:buNone/>
            </a:pPr>
            <a:r>
              <a:rPr lang="de-DE" sz="2000" dirty="0" err="1">
                <a:latin typeface="Courier New" charset="0"/>
                <a:ea typeface="Courier New" charset="0"/>
                <a:cs typeface="Courier New" charset="0"/>
              </a:rPr>
              <a:t>dept.addEmployee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(emp1</a:t>
            </a: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>);</a:t>
            </a:r>
            <a:b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de-DE" sz="2000" dirty="0" err="1" smtClean="0">
                <a:latin typeface="Courier New" charset="0"/>
                <a:ea typeface="Courier New" charset="0"/>
                <a:cs typeface="Courier New" charset="0"/>
              </a:rPr>
              <a:t>dept.addEmployee</a:t>
            </a: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>(emp2);</a:t>
            </a:r>
            <a:b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de-DE" sz="2000" dirty="0" err="1" smtClean="0">
                <a:latin typeface="Courier New" charset="0"/>
                <a:ea typeface="Courier New" charset="0"/>
                <a:cs typeface="Courier New" charset="0"/>
              </a:rPr>
              <a:t>em.persist</a:t>
            </a: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de-DE" sz="2000" dirty="0" err="1" smtClean="0">
                <a:latin typeface="Courier New" charset="0"/>
                <a:ea typeface="Courier New" charset="0"/>
                <a:cs typeface="Courier New" charset="0"/>
              </a:rPr>
              <a:t>dept</a:t>
            </a: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>);</a:t>
            </a:r>
            <a:endParaRPr lang="de-DE" sz="2000" dirty="0">
              <a:latin typeface="Courier New" charset="0"/>
              <a:ea typeface="Courier New" charset="0"/>
              <a:cs typeface="Courier New" charset="0"/>
            </a:endParaRPr>
          </a:p>
          <a:p>
            <a:pPr lvl="1"/>
            <a:r>
              <a:rPr lang="de-DE" dirty="0" err="1" smtClean="0"/>
              <a:t>Employees</a:t>
            </a:r>
            <a:r>
              <a:rPr lang="de-DE" dirty="0" smtClean="0"/>
              <a:t> 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emp1</a:t>
            </a:r>
            <a:r>
              <a:rPr lang="de-DE" dirty="0" smtClean="0"/>
              <a:t> und 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emp2</a:t>
            </a:r>
            <a:r>
              <a:rPr lang="de-DE" dirty="0" smtClean="0"/>
              <a:t> sind nicht in der DB</a:t>
            </a:r>
          </a:p>
          <a:p>
            <a:pPr lvl="1"/>
            <a:r>
              <a:rPr lang="de-DE" dirty="0" err="1" smtClean="0"/>
              <a:t>Reachabiliy</a:t>
            </a:r>
            <a:r>
              <a:rPr lang="de-DE" dirty="0" smtClean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 smtClean="0"/>
              <a:t>cascade</a:t>
            </a:r>
            <a:r>
              <a:rPr lang="de-DE" dirty="0" smtClean="0"/>
              <a:t>=</a:t>
            </a:r>
            <a:r>
              <a:rPr lang="de-DE" dirty="0" err="1" smtClean="0"/>
              <a:t>persist</a:t>
            </a:r>
            <a:endParaRPr lang="de-DE" dirty="0" smtClean="0"/>
          </a:p>
          <a:p>
            <a:pPr marL="268287" lvl="2" indent="0">
              <a:buNone/>
            </a:pP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@</a:t>
            </a:r>
            <a:r>
              <a:rPr lang="de-DE" sz="2000" dirty="0" err="1">
                <a:latin typeface="Courier New" charset="0"/>
                <a:ea typeface="Courier New" charset="0"/>
                <a:cs typeface="Courier New" charset="0"/>
              </a:rPr>
              <a:t>OneToMany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de-DE" sz="2000" dirty="0" err="1">
                <a:latin typeface="Courier New" charset="0"/>
                <a:ea typeface="Courier New" charset="0"/>
                <a:cs typeface="Courier New" charset="0"/>
              </a:rPr>
              <a:t>mappedBy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 = "</a:t>
            </a:r>
            <a:r>
              <a:rPr lang="de-DE" sz="2000" dirty="0" err="1">
                <a:latin typeface="Courier New" charset="0"/>
                <a:ea typeface="Courier New" charset="0"/>
                <a:cs typeface="Courier New" charset="0"/>
              </a:rPr>
              <a:t>department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", </a:t>
            </a: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de-DE" sz="2000" dirty="0" err="1" smtClean="0">
                <a:latin typeface="Courier New" charset="0"/>
                <a:ea typeface="Courier New" charset="0"/>
                <a:cs typeface="Courier New" charset="0"/>
              </a:rPr>
              <a:t>cascade</a:t>
            </a: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= </a:t>
            </a: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>{</a:t>
            </a:r>
            <a:r>
              <a:rPr lang="de-DE" sz="2000" dirty="0" err="1" smtClean="0">
                <a:latin typeface="Courier New" charset="0"/>
                <a:ea typeface="Courier New" charset="0"/>
                <a:cs typeface="Courier New" charset="0"/>
              </a:rPr>
              <a:t>CascadeType.PERSIST</a:t>
            </a: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de-DE" sz="2000" dirty="0" err="1" smtClean="0">
                <a:latin typeface="Courier New" charset="0"/>
                <a:ea typeface="Courier New" charset="0"/>
                <a:cs typeface="Courier New" charset="0"/>
              </a:rPr>
              <a:t>CascadeType.MERGE</a:t>
            </a: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>})</a:t>
            </a:r>
            <a:b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>private Set&lt;</a:t>
            </a:r>
            <a:r>
              <a:rPr lang="de-DE" sz="2000" dirty="0" err="1" smtClean="0">
                <a:latin typeface="Courier New" charset="0"/>
                <a:ea typeface="Courier New" charset="0"/>
                <a:cs typeface="Courier New" charset="0"/>
              </a:rPr>
              <a:t>Employee</a:t>
            </a: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>&gt; </a:t>
            </a:r>
            <a:r>
              <a:rPr lang="de-DE" sz="2000" dirty="0" err="1">
                <a:latin typeface="Courier New" charset="0"/>
                <a:ea typeface="Courier New" charset="0"/>
                <a:cs typeface="Courier New" charset="0"/>
              </a:rPr>
              <a:t>employees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1BAB3F4-DC41-436B-8B06-25061C82C533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E4A19BA-41E2-C042-8713-45BADC4EE82A}" type="datetime1">
              <a:rPr lang="de-DE" smtClean="0"/>
              <a:t>21.01.17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Copyright © 2017 – akquinet AG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8247314"/>
      </p:ext>
    </p:extLst>
  </p:cSld>
  <p:clrMapOvr>
    <a:masterClrMapping/>
  </p:clrMapOvr>
  <p:transition advClick="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Relationship</a:t>
            </a:r>
            <a:r>
              <a:rPr lang="de-DE" dirty="0" smtClean="0"/>
              <a:t> </a:t>
            </a:r>
            <a:r>
              <a:rPr lang="de-DE" dirty="0" err="1" smtClean="0"/>
              <a:t>Owner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Wer ist für </a:t>
            </a:r>
            <a:r>
              <a:rPr lang="de-DE" dirty="0"/>
              <a:t>die </a:t>
            </a:r>
            <a:r>
              <a:rPr lang="de-DE" dirty="0" err="1" smtClean="0"/>
              <a:t>Relationship</a:t>
            </a:r>
            <a:r>
              <a:rPr lang="de-DE" dirty="0" smtClean="0"/>
              <a:t>-Behandlung verantwortlich?</a:t>
            </a:r>
          </a:p>
          <a:p>
            <a:pPr lvl="1"/>
            <a:r>
              <a:rPr lang="de-DE" dirty="0" smtClean="0"/>
              <a:t>JPA </a:t>
            </a:r>
            <a:r>
              <a:rPr lang="de-DE" dirty="0" err="1" smtClean="0"/>
              <a:t>Spec</a:t>
            </a:r>
            <a:r>
              <a:rPr lang="de-DE" dirty="0" smtClean="0"/>
              <a:t>: </a:t>
            </a:r>
            <a:r>
              <a:rPr lang="de-DE" dirty="0" err="1" smtClean="0"/>
              <a:t>Bidirectional</a:t>
            </a:r>
            <a:r>
              <a:rPr lang="de-DE" dirty="0" smtClean="0"/>
              <a:t> </a:t>
            </a:r>
            <a:r>
              <a:rPr lang="de-DE" dirty="0" err="1"/>
              <a:t>relationships</a:t>
            </a:r>
            <a:r>
              <a:rPr lang="de-DE" dirty="0"/>
              <a:t> will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persisted</a:t>
            </a:r>
            <a:r>
              <a:rPr lang="de-DE" dirty="0"/>
              <a:t> </a:t>
            </a:r>
            <a:r>
              <a:rPr lang="de-DE" dirty="0" err="1"/>
              <a:t>based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owning</a:t>
            </a:r>
            <a:r>
              <a:rPr lang="de-DE" dirty="0"/>
              <a:t> </a:t>
            </a:r>
            <a:r>
              <a:rPr lang="de-DE" dirty="0" err="1"/>
              <a:t>side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 smtClean="0"/>
              <a:t>relationship</a:t>
            </a:r>
            <a:endParaRPr lang="de-DE" dirty="0" smtClean="0"/>
          </a:p>
          <a:p>
            <a:pPr marL="268287" lvl="2" indent="0">
              <a:buNone/>
            </a:pP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>@</a:t>
            </a:r>
            <a:r>
              <a:rPr lang="de-DE" sz="2000" dirty="0" err="1" smtClean="0">
                <a:latin typeface="Courier New" charset="0"/>
                <a:ea typeface="Courier New" charset="0"/>
                <a:cs typeface="Courier New" charset="0"/>
              </a:rPr>
              <a:t>ManyToOne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de-DE" sz="200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>private </a:t>
            </a:r>
            <a:r>
              <a:rPr lang="de-DE" sz="2000" dirty="0" err="1">
                <a:latin typeface="Courier New" charset="0"/>
                <a:ea typeface="Courier New" charset="0"/>
                <a:cs typeface="Courier New" charset="0"/>
              </a:rPr>
              <a:t>DepartmentOwner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de-DE" sz="2000" dirty="0" err="1">
                <a:latin typeface="Courier New" charset="0"/>
                <a:ea typeface="Courier New" charset="0"/>
                <a:cs typeface="Courier New" charset="0"/>
              </a:rPr>
              <a:t>department</a:t>
            </a: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  <a:endParaRPr lang="de-DE" sz="2000" dirty="0">
              <a:latin typeface="Courier New" charset="0"/>
              <a:ea typeface="Courier New" charset="0"/>
              <a:cs typeface="Courier New" charset="0"/>
            </a:endParaRPr>
          </a:p>
          <a:p>
            <a:pPr marL="268287" lvl="2" indent="0">
              <a:buNone/>
            </a:pP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>@</a:t>
            </a:r>
            <a:r>
              <a:rPr lang="de-DE" sz="2000" dirty="0" err="1">
                <a:latin typeface="Courier New" charset="0"/>
                <a:ea typeface="Courier New" charset="0"/>
                <a:cs typeface="Courier New" charset="0"/>
              </a:rPr>
              <a:t>OneToMany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de-DE" sz="2000" dirty="0" err="1">
                <a:latin typeface="Courier New" charset="0"/>
                <a:ea typeface="Courier New" charset="0"/>
                <a:cs typeface="Courier New" charset="0"/>
              </a:rPr>
              <a:t>mappedBy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="</a:t>
            </a:r>
            <a:r>
              <a:rPr lang="de-DE" sz="2000" dirty="0" err="1" smtClean="0">
                <a:latin typeface="Courier New" charset="0"/>
                <a:ea typeface="Courier New" charset="0"/>
                <a:cs typeface="Courier New" charset="0"/>
              </a:rPr>
              <a:t>department</a:t>
            </a: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>") </a:t>
            </a:r>
            <a:b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>private 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Set&lt;</a:t>
            </a:r>
            <a:r>
              <a:rPr lang="de-DE" sz="2000" dirty="0" err="1">
                <a:latin typeface="Courier New" charset="0"/>
                <a:ea typeface="Courier New" charset="0"/>
                <a:cs typeface="Courier New" charset="0"/>
              </a:rPr>
              <a:t>EmployeeOwner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&gt; </a:t>
            </a:r>
            <a:r>
              <a:rPr lang="de-DE" sz="2000" dirty="0" err="1">
                <a:latin typeface="Courier New" charset="0"/>
                <a:ea typeface="Courier New" charset="0"/>
                <a:cs typeface="Courier New" charset="0"/>
              </a:rPr>
              <a:t>employees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;</a:t>
            </a:r>
            <a:br>
              <a:rPr lang="de-DE" sz="200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de-DE" sz="200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de-DE" sz="2000" dirty="0" err="1" smtClean="0">
                <a:latin typeface="Courier New" charset="0"/>
                <a:ea typeface="Courier New" charset="0"/>
                <a:cs typeface="Courier New" charset="0"/>
              </a:rPr>
              <a:t>dept.addEmployee</a:t>
            </a: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de-DE" sz="2000" dirty="0" err="1" smtClean="0">
                <a:latin typeface="Courier New" charset="0"/>
                <a:ea typeface="Courier New" charset="0"/>
                <a:cs typeface="Courier New" charset="0"/>
              </a:rPr>
              <a:t>emp</a:t>
            </a: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>); // Reicht nicht alleine</a:t>
            </a:r>
          </a:p>
          <a:p>
            <a:pPr marL="268287" lvl="2" indent="0">
              <a:buNone/>
            </a:pPr>
            <a:r>
              <a:rPr lang="de-DE" sz="2000" dirty="0" err="1">
                <a:latin typeface="Courier New" charset="0"/>
                <a:ea typeface="Courier New" charset="0"/>
                <a:cs typeface="Courier New" charset="0"/>
              </a:rPr>
              <a:t>emp.setDepartment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de-DE" sz="2000" dirty="0" err="1">
                <a:latin typeface="Courier New" charset="0"/>
                <a:ea typeface="Courier New" charset="0"/>
                <a:cs typeface="Courier New" charset="0"/>
              </a:rPr>
              <a:t>dept</a:t>
            </a: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>); // OK</a:t>
            </a:r>
            <a:endParaRPr lang="de-DE" sz="20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1BAB3F4-DC41-436B-8B06-25061C82C533}" type="slidenum">
              <a:rPr lang="de-DE" smtClean="0"/>
              <a:pPr/>
              <a:t>5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266EE62-481F-2F48-8D5C-A71639B4BBF5}" type="datetime1">
              <a:rPr lang="de-DE" smtClean="0"/>
              <a:t>21.01.17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Copyright © 2017 – akquinet AG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5688606"/>
      </p:ext>
    </p:extLst>
  </p:cSld>
  <p:clrMapOvr>
    <a:masterClrMapping/>
  </p:clrMapOvr>
  <p:transition advClick="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Mapping von Vererbung </a:t>
            </a:r>
            <a:r>
              <a:rPr lang="de-DE" dirty="0"/>
              <a:t>JOINED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587" lvl="1" indent="0">
              <a:buNone/>
            </a:pPr>
            <a:r>
              <a:rPr lang="de-DE" b="1" dirty="0"/>
              <a:t>JPA Vererbungs-Strategie: JOINED</a:t>
            </a:r>
          </a:p>
          <a:p>
            <a:pPr lvl="1"/>
            <a:r>
              <a:rPr lang="de-DE" dirty="0" smtClean="0"/>
              <a:t>Normalisierung auf der Datenbank </a:t>
            </a:r>
          </a:p>
          <a:p>
            <a:pPr lvl="1"/>
            <a:r>
              <a:rPr lang="de-DE" dirty="0" smtClean="0"/>
              <a:t>Jede Klasse erhält eigene Tabelle</a:t>
            </a:r>
            <a:br>
              <a:rPr lang="de-DE" dirty="0" smtClean="0"/>
            </a:br>
            <a:r>
              <a:rPr lang="de-DE" dirty="0" smtClean="0"/>
              <a:t>für deklarierte Felder</a:t>
            </a:r>
          </a:p>
          <a:p>
            <a:pPr lvl="1"/>
            <a:endParaRPr lang="de-DE" dirty="0"/>
          </a:p>
          <a:p>
            <a:pPr lvl="1"/>
            <a:endParaRPr lang="de-DE" dirty="0" smtClean="0"/>
          </a:p>
          <a:p>
            <a:pPr lvl="1"/>
            <a:r>
              <a:rPr lang="de-DE" dirty="0" smtClean="0"/>
              <a:t>=&gt; Viele </a:t>
            </a:r>
            <a:r>
              <a:rPr lang="de-DE" dirty="0" err="1" smtClean="0"/>
              <a:t>Joins</a:t>
            </a:r>
            <a:r>
              <a:rPr lang="de-DE" dirty="0" smtClean="0"/>
              <a:t> beim Laden von Instanzen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1BAB3F4-DC41-436B-8B06-25061C82C533}" type="slidenum">
              <a:rPr lang="de-DE" smtClean="0"/>
              <a:pPr/>
              <a:t>6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BCCCC64-9CD8-E04D-BADD-1EDEE83CAAAB}" type="datetime1">
              <a:rPr lang="de-DE" smtClean="0"/>
              <a:t>21.01.17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Copyright © 2017 – akquinet AG</a:t>
            </a:r>
            <a:endParaRPr lang="de-DE"/>
          </a:p>
        </p:txBody>
      </p:sp>
      <p:grpSp>
        <p:nvGrpSpPr>
          <p:cNvPr id="46" name="Gruppierung 45"/>
          <p:cNvGrpSpPr/>
          <p:nvPr/>
        </p:nvGrpSpPr>
        <p:grpSpPr>
          <a:xfrm>
            <a:off x="4945875" y="1844780"/>
            <a:ext cx="3735350" cy="2403963"/>
            <a:chOff x="4951301" y="1978115"/>
            <a:chExt cx="3735350" cy="2403963"/>
          </a:xfrm>
        </p:grpSpPr>
        <p:sp>
          <p:nvSpPr>
            <p:cNvPr id="7" name="Abgerundetes Rechteck 6"/>
            <p:cNvSpPr/>
            <p:nvPr/>
          </p:nvSpPr>
          <p:spPr>
            <a:xfrm>
              <a:off x="6165850" y="1978115"/>
              <a:ext cx="1295400" cy="50407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i="0" dirty="0" smtClean="0">
                  <a:latin typeface="Calibri" charset="0"/>
                  <a:ea typeface="Calibri" charset="0"/>
                  <a:cs typeface="Calibri" charset="0"/>
                </a:rPr>
                <a:t>Person</a:t>
              </a:r>
              <a:endParaRPr lang="de-DE" i="0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8" name="Abgerundetes Rechteck 7"/>
            <p:cNvSpPr/>
            <p:nvPr/>
          </p:nvSpPr>
          <p:spPr>
            <a:xfrm>
              <a:off x="6182830" y="2924930"/>
              <a:ext cx="1261440" cy="50407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i="0" dirty="0" err="1">
                  <a:latin typeface="Calibri" charset="0"/>
                  <a:ea typeface="Calibri" charset="0"/>
                  <a:cs typeface="Calibri" charset="0"/>
                </a:rPr>
                <a:t>Employee</a:t>
              </a:r>
              <a:endParaRPr lang="de-DE" i="0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9" name="Abgerundetes Rechteck 8"/>
            <p:cNvSpPr/>
            <p:nvPr/>
          </p:nvSpPr>
          <p:spPr>
            <a:xfrm>
              <a:off x="4951301" y="3878008"/>
              <a:ext cx="1152500" cy="50407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i="0" dirty="0" err="1" smtClean="0">
                  <a:latin typeface="Calibri" charset="0"/>
                  <a:ea typeface="Calibri" charset="0"/>
                  <a:cs typeface="Calibri" charset="0"/>
                </a:rPr>
                <a:t>FullTime</a:t>
              </a:r>
              <a:r>
                <a:rPr lang="de-DE" i="0" dirty="0" smtClean="0">
                  <a:latin typeface="Calibri" charset="0"/>
                  <a:ea typeface="Calibri" charset="0"/>
                  <a:cs typeface="Calibri" charset="0"/>
                </a:rPr>
                <a:t/>
              </a:r>
              <a:br>
                <a:rPr lang="de-DE" i="0" dirty="0" smtClean="0">
                  <a:latin typeface="Calibri" charset="0"/>
                  <a:ea typeface="Calibri" charset="0"/>
                  <a:cs typeface="Calibri" charset="0"/>
                </a:rPr>
              </a:br>
              <a:r>
                <a:rPr lang="de-DE" i="0" dirty="0" err="1" smtClean="0">
                  <a:latin typeface="Calibri" charset="0"/>
                  <a:ea typeface="Calibri" charset="0"/>
                  <a:cs typeface="Calibri" charset="0"/>
                </a:rPr>
                <a:t>Employee</a:t>
              </a:r>
              <a:endParaRPr lang="de-DE" i="0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0" name="Abgerundetes Rechteck 9"/>
            <p:cNvSpPr/>
            <p:nvPr/>
          </p:nvSpPr>
          <p:spPr>
            <a:xfrm>
              <a:off x="6238751" y="3878008"/>
              <a:ext cx="1152500" cy="50407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i="0" dirty="0" err="1" smtClean="0">
                  <a:latin typeface="Calibri" charset="0"/>
                  <a:ea typeface="Calibri" charset="0"/>
                  <a:cs typeface="Calibri" charset="0"/>
                </a:rPr>
                <a:t>External</a:t>
              </a:r>
              <a:r>
                <a:rPr lang="de-DE" i="0" dirty="0" smtClean="0">
                  <a:latin typeface="Calibri" charset="0"/>
                  <a:ea typeface="Calibri" charset="0"/>
                  <a:cs typeface="Calibri" charset="0"/>
                </a:rPr>
                <a:t/>
              </a:r>
              <a:br>
                <a:rPr lang="de-DE" i="0" dirty="0" smtClean="0">
                  <a:latin typeface="Calibri" charset="0"/>
                  <a:ea typeface="Calibri" charset="0"/>
                  <a:cs typeface="Calibri" charset="0"/>
                </a:rPr>
              </a:br>
              <a:r>
                <a:rPr lang="de-DE" i="0" dirty="0" err="1" smtClean="0">
                  <a:latin typeface="Calibri" charset="0"/>
                  <a:ea typeface="Calibri" charset="0"/>
                  <a:cs typeface="Calibri" charset="0"/>
                </a:rPr>
                <a:t>Employee</a:t>
              </a:r>
              <a:endParaRPr lang="de-DE" i="0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1" name="Abgerundetes Rechteck 10"/>
            <p:cNvSpPr/>
            <p:nvPr/>
          </p:nvSpPr>
          <p:spPr>
            <a:xfrm>
              <a:off x="7534151" y="3878008"/>
              <a:ext cx="1152500" cy="50407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i="0" dirty="0" err="1" smtClean="0">
                  <a:latin typeface="Calibri" charset="0"/>
                  <a:ea typeface="Calibri" charset="0"/>
                  <a:cs typeface="Calibri" charset="0"/>
                </a:rPr>
                <a:t>PartTime</a:t>
              </a:r>
              <a:r>
                <a:rPr lang="de-DE" i="0" dirty="0" smtClean="0">
                  <a:latin typeface="Calibri" charset="0"/>
                  <a:ea typeface="Calibri" charset="0"/>
                  <a:cs typeface="Calibri" charset="0"/>
                </a:rPr>
                <a:t/>
              </a:r>
              <a:br>
                <a:rPr lang="de-DE" i="0" dirty="0" smtClean="0">
                  <a:latin typeface="Calibri" charset="0"/>
                  <a:ea typeface="Calibri" charset="0"/>
                  <a:cs typeface="Calibri" charset="0"/>
                </a:rPr>
              </a:br>
              <a:r>
                <a:rPr lang="de-DE" i="0" dirty="0" err="1" smtClean="0">
                  <a:latin typeface="Calibri" charset="0"/>
                  <a:ea typeface="Calibri" charset="0"/>
                  <a:cs typeface="Calibri" charset="0"/>
                </a:rPr>
                <a:t>Employee</a:t>
              </a:r>
              <a:endParaRPr lang="de-DE" i="0" dirty="0">
                <a:latin typeface="Calibri" charset="0"/>
                <a:ea typeface="Calibri" charset="0"/>
                <a:cs typeface="Calibri" charset="0"/>
              </a:endParaRPr>
            </a:p>
          </p:txBody>
        </p:sp>
        <p:cxnSp>
          <p:nvCxnSpPr>
            <p:cNvPr id="18" name="Gerade Verbindung mit Pfeil 17"/>
            <p:cNvCxnSpPr>
              <a:stCxn id="9" idx="0"/>
              <a:endCxn id="8" idx="2"/>
            </p:cNvCxnSpPr>
            <p:nvPr/>
          </p:nvCxnSpPr>
          <p:spPr>
            <a:xfrm flipV="1">
              <a:off x="5527551" y="3429000"/>
              <a:ext cx="1285999" cy="4490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mit Pfeil 18"/>
            <p:cNvCxnSpPr>
              <a:stCxn id="10" idx="0"/>
              <a:endCxn id="8" idx="2"/>
            </p:cNvCxnSpPr>
            <p:nvPr/>
          </p:nvCxnSpPr>
          <p:spPr>
            <a:xfrm flipH="1" flipV="1">
              <a:off x="6813550" y="3429000"/>
              <a:ext cx="1451" cy="4490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 Verbindung mit Pfeil 22"/>
            <p:cNvCxnSpPr>
              <a:stCxn id="11" idx="0"/>
              <a:endCxn id="8" idx="2"/>
            </p:cNvCxnSpPr>
            <p:nvPr/>
          </p:nvCxnSpPr>
          <p:spPr>
            <a:xfrm flipH="1" flipV="1">
              <a:off x="6813550" y="3429000"/>
              <a:ext cx="1296851" cy="4490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 Verbindung mit Pfeil 24"/>
            <p:cNvCxnSpPr>
              <a:stCxn id="8" idx="0"/>
              <a:endCxn id="7" idx="2"/>
            </p:cNvCxnSpPr>
            <p:nvPr/>
          </p:nvCxnSpPr>
          <p:spPr>
            <a:xfrm flipV="1">
              <a:off x="6813550" y="2482185"/>
              <a:ext cx="0" cy="4427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65355096"/>
      </p:ext>
    </p:extLst>
  </p:cSld>
  <p:clrMapOvr>
    <a:masterClrMapping/>
  </p:clrMapOvr>
  <p:transition advClick="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17500" y="127000"/>
            <a:ext cx="6702840" cy="730250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Mapping von Vererbung TABLE_PER_CLASS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587" lvl="1" indent="0">
              <a:buNone/>
            </a:pPr>
            <a:r>
              <a:rPr lang="de-DE" b="1" dirty="0"/>
              <a:t>JPA Vererbungs-Strategie: TABLE_PER_CLASS</a:t>
            </a:r>
          </a:p>
          <a:p>
            <a:pPr lvl="1"/>
            <a:r>
              <a:rPr lang="de-DE" dirty="0" smtClean="0"/>
              <a:t>Tabelle für jede konkrete Subklasse</a:t>
            </a:r>
          </a:p>
          <a:p>
            <a:pPr lvl="1"/>
            <a:r>
              <a:rPr lang="de-DE" dirty="0" smtClean="0"/>
              <a:t>Tabelle enthält auch geerbte Felder </a:t>
            </a:r>
          </a:p>
          <a:p>
            <a:pPr lvl="1"/>
            <a:endParaRPr lang="de-DE" dirty="0" smtClean="0"/>
          </a:p>
          <a:p>
            <a:pPr lvl="1"/>
            <a:endParaRPr lang="de-DE" dirty="0"/>
          </a:p>
          <a:p>
            <a:pPr lvl="1"/>
            <a:r>
              <a:rPr lang="de-DE" dirty="0" smtClean="0"/>
              <a:t>=&gt; SQL UNION bei </a:t>
            </a:r>
            <a:r>
              <a:rPr lang="de-DE" dirty="0" err="1" smtClean="0"/>
              <a:t>Queries</a:t>
            </a:r>
            <a:r>
              <a:rPr lang="de-DE" dirty="0" smtClean="0"/>
              <a:t> über Superklasse</a:t>
            </a:r>
          </a:p>
          <a:p>
            <a:pPr lvl="1"/>
            <a:r>
              <a:rPr lang="de-DE" dirty="0" smtClean="0"/>
              <a:t>=&gt; Navigation schwierig, z.B. </a:t>
            </a:r>
            <a:r>
              <a:rPr lang="de-DE" dirty="0"/>
              <a:t>I</a:t>
            </a:r>
            <a:r>
              <a:rPr lang="de-DE" dirty="0" smtClean="0"/>
              <a:t>nsurance -&gt; </a:t>
            </a:r>
            <a:r>
              <a:rPr lang="de-DE" dirty="0" err="1" smtClean="0"/>
              <a:t>Employee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1BAB3F4-DC41-436B-8B06-25061C82C533}" type="slidenum">
              <a:rPr lang="de-DE" smtClean="0"/>
              <a:pPr/>
              <a:t>7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7DA42F9-2F5E-A94D-8018-6CC78E4F8339}" type="datetime1">
              <a:rPr lang="de-DE" smtClean="0"/>
              <a:t>21.01.17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Copyright © 2017 – akquinet AG</a:t>
            </a:r>
            <a:endParaRPr lang="de-DE"/>
          </a:p>
        </p:txBody>
      </p:sp>
      <p:grpSp>
        <p:nvGrpSpPr>
          <p:cNvPr id="12" name="Gruppierung 11"/>
          <p:cNvGrpSpPr/>
          <p:nvPr/>
        </p:nvGrpSpPr>
        <p:grpSpPr>
          <a:xfrm>
            <a:off x="5084800" y="1844780"/>
            <a:ext cx="3735350" cy="2403963"/>
            <a:chOff x="4951301" y="1978115"/>
            <a:chExt cx="3735350" cy="2403963"/>
          </a:xfrm>
        </p:grpSpPr>
        <p:sp>
          <p:nvSpPr>
            <p:cNvPr id="13" name="Abgerundetes Rechteck 12"/>
            <p:cNvSpPr/>
            <p:nvPr/>
          </p:nvSpPr>
          <p:spPr>
            <a:xfrm>
              <a:off x="6165850" y="1978115"/>
              <a:ext cx="1295400" cy="50407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i="0" dirty="0" smtClean="0">
                  <a:latin typeface="Calibri" charset="0"/>
                  <a:ea typeface="Calibri" charset="0"/>
                  <a:cs typeface="Calibri" charset="0"/>
                </a:rPr>
                <a:t>Person</a:t>
              </a:r>
              <a:endParaRPr lang="de-DE" i="0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4" name="Abgerundetes Rechteck 13"/>
            <p:cNvSpPr/>
            <p:nvPr/>
          </p:nvSpPr>
          <p:spPr>
            <a:xfrm>
              <a:off x="6182830" y="2924930"/>
              <a:ext cx="1261440" cy="50407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i="0" dirty="0" err="1">
                  <a:latin typeface="Calibri" charset="0"/>
                  <a:ea typeface="Calibri" charset="0"/>
                  <a:cs typeface="Calibri" charset="0"/>
                </a:rPr>
                <a:t>Employee</a:t>
              </a:r>
              <a:endParaRPr lang="de-DE" i="0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5" name="Abgerundetes Rechteck 14"/>
            <p:cNvSpPr/>
            <p:nvPr/>
          </p:nvSpPr>
          <p:spPr>
            <a:xfrm>
              <a:off x="4951301" y="3878008"/>
              <a:ext cx="1152500" cy="50407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i="0" dirty="0" err="1" smtClean="0">
                  <a:latin typeface="Calibri" charset="0"/>
                  <a:ea typeface="Calibri" charset="0"/>
                  <a:cs typeface="Calibri" charset="0"/>
                </a:rPr>
                <a:t>FullTime</a:t>
              </a:r>
              <a:r>
                <a:rPr lang="de-DE" i="0" dirty="0" smtClean="0">
                  <a:latin typeface="Calibri" charset="0"/>
                  <a:ea typeface="Calibri" charset="0"/>
                  <a:cs typeface="Calibri" charset="0"/>
                </a:rPr>
                <a:t/>
              </a:r>
              <a:br>
                <a:rPr lang="de-DE" i="0" dirty="0" smtClean="0">
                  <a:latin typeface="Calibri" charset="0"/>
                  <a:ea typeface="Calibri" charset="0"/>
                  <a:cs typeface="Calibri" charset="0"/>
                </a:rPr>
              </a:br>
              <a:r>
                <a:rPr lang="de-DE" i="0" dirty="0" err="1" smtClean="0">
                  <a:latin typeface="Calibri" charset="0"/>
                  <a:ea typeface="Calibri" charset="0"/>
                  <a:cs typeface="Calibri" charset="0"/>
                </a:rPr>
                <a:t>Employee</a:t>
              </a:r>
              <a:endParaRPr lang="de-DE" i="0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6" name="Abgerundetes Rechteck 15"/>
            <p:cNvSpPr/>
            <p:nvPr/>
          </p:nvSpPr>
          <p:spPr>
            <a:xfrm>
              <a:off x="6238751" y="3878008"/>
              <a:ext cx="1152500" cy="50407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i="0" dirty="0" err="1" smtClean="0">
                  <a:latin typeface="Calibri" charset="0"/>
                  <a:ea typeface="Calibri" charset="0"/>
                  <a:cs typeface="Calibri" charset="0"/>
                </a:rPr>
                <a:t>External</a:t>
              </a:r>
              <a:r>
                <a:rPr lang="de-DE" i="0" dirty="0" smtClean="0">
                  <a:latin typeface="Calibri" charset="0"/>
                  <a:ea typeface="Calibri" charset="0"/>
                  <a:cs typeface="Calibri" charset="0"/>
                </a:rPr>
                <a:t/>
              </a:r>
              <a:br>
                <a:rPr lang="de-DE" i="0" dirty="0" smtClean="0">
                  <a:latin typeface="Calibri" charset="0"/>
                  <a:ea typeface="Calibri" charset="0"/>
                  <a:cs typeface="Calibri" charset="0"/>
                </a:rPr>
              </a:br>
              <a:r>
                <a:rPr lang="de-DE" i="0" dirty="0" err="1" smtClean="0">
                  <a:latin typeface="Calibri" charset="0"/>
                  <a:ea typeface="Calibri" charset="0"/>
                  <a:cs typeface="Calibri" charset="0"/>
                </a:rPr>
                <a:t>Employee</a:t>
              </a:r>
              <a:endParaRPr lang="de-DE" i="0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7" name="Abgerundetes Rechteck 16"/>
            <p:cNvSpPr/>
            <p:nvPr/>
          </p:nvSpPr>
          <p:spPr>
            <a:xfrm>
              <a:off x="7534151" y="3878008"/>
              <a:ext cx="1152500" cy="50407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i="0" dirty="0" err="1" smtClean="0">
                  <a:latin typeface="Calibri" charset="0"/>
                  <a:ea typeface="Calibri" charset="0"/>
                  <a:cs typeface="Calibri" charset="0"/>
                </a:rPr>
                <a:t>PartTime</a:t>
              </a:r>
              <a:r>
                <a:rPr lang="de-DE" i="0" dirty="0" smtClean="0">
                  <a:latin typeface="Calibri" charset="0"/>
                  <a:ea typeface="Calibri" charset="0"/>
                  <a:cs typeface="Calibri" charset="0"/>
                </a:rPr>
                <a:t/>
              </a:r>
              <a:br>
                <a:rPr lang="de-DE" i="0" dirty="0" smtClean="0">
                  <a:latin typeface="Calibri" charset="0"/>
                  <a:ea typeface="Calibri" charset="0"/>
                  <a:cs typeface="Calibri" charset="0"/>
                </a:rPr>
              </a:br>
              <a:r>
                <a:rPr lang="de-DE" i="0" dirty="0" err="1" smtClean="0">
                  <a:latin typeface="Calibri" charset="0"/>
                  <a:ea typeface="Calibri" charset="0"/>
                  <a:cs typeface="Calibri" charset="0"/>
                </a:rPr>
                <a:t>Employee</a:t>
              </a:r>
              <a:endParaRPr lang="de-DE" i="0" dirty="0">
                <a:latin typeface="Calibri" charset="0"/>
                <a:ea typeface="Calibri" charset="0"/>
                <a:cs typeface="Calibri" charset="0"/>
              </a:endParaRPr>
            </a:p>
          </p:txBody>
        </p:sp>
        <p:cxnSp>
          <p:nvCxnSpPr>
            <p:cNvPr id="18" name="Gerade Verbindung mit Pfeil 17"/>
            <p:cNvCxnSpPr>
              <a:stCxn id="19" idx="0"/>
              <a:endCxn id="18" idx="2"/>
            </p:cNvCxnSpPr>
            <p:nvPr/>
          </p:nvCxnSpPr>
          <p:spPr>
            <a:xfrm flipV="1">
              <a:off x="5527551" y="3429000"/>
              <a:ext cx="1285999" cy="4490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mit Pfeil 18"/>
            <p:cNvCxnSpPr>
              <a:stCxn id="20" idx="0"/>
              <a:endCxn id="18" idx="2"/>
            </p:cNvCxnSpPr>
            <p:nvPr/>
          </p:nvCxnSpPr>
          <p:spPr>
            <a:xfrm flipH="1" flipV="1">
              <a:off x="6813550" y="3429000"/>
              <a:ext cx="1451" cy="4490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mit Pfeil 19"/>
            <p:cNvCxnSpPr>
              <a:stCxn id="21" idx="0"/>
              <a:endCxn id="18" idx="2"/>
            </p:cNvCxnSpPr>
            <p:nvPr/>
          </p:nvCxnSpPr>
          <p:spPr>
            <a:xfrm flipH="1" flipV="1">
              <a:off x="6813550" y="3429000"/>
              <a:ext cx="1296851" cy="4490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mit Pfeil 20"/>
            <p:cNvCxnSpPr>
              <a:stCxn id="18" idx="0"/>
              <a:endCxn id="17" idx="2"/>
            </p:cNvCxnSpPr>
            <p:nvPr/>
          </p:nvCxnSpPr>
          <p:spPr>
            <a:xfrm flipV="1">
              <a:off x="6813550" y="2482185"/>
              <a:ext cx="0" cy="4427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31553971"/>
      </p:ext>
    </p:extLst>
  </p:cSld>
  <p:clrMapOvr>
    <a:masterClrMapping/>
  </p:clrMapOvr>
  <p:transition advClick="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Duplikate im Query Ergebnis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587" lvl="1" indent="0">
              <a:buNone/>
            </a:pPr>
            <a:r>
              <a:rPr lang="de-DE" b="1" dirty="0" smtClean="0"/>
              <a:t>Unerwartete Duplikate </a:t>
            </a:r>
            <a:r>
              <a:rPr lang="de-DE" b="1" dirty="0"/>
              <a:t>im Query </a:t>
            </a:r>
            <a:r>
              <a:rPr lang="de-DE" b="1" dirty="0" smtClean="0"/>
              <a:t>Ergebnis</a:t>
            </a:r>
          </a:p>
          <a:p>
            <a:pPr lvl="1"/>
            <a:r>
              <a:rPr lang="de-DE" dirty="0" smtClean="0"/>
              <a:t>Ursache: </a:t>
            </a:r>
            <a:r>
              <a:rPr lang="de-DE" dirty="0" err="1" smtClean="0"/>
              <a:t>Relationship</a:t>
            </a:r>
            <a:r>
              <a:rPr lang="de-DE" dirty="0" smtClean="0"/>
              <a:t> </a:t>
            </a:r>
            <a:r>
              <a:rPr lang="de-DE" dirty="0" err="1" smtClean="0"/>
              <a:t>Join</a:t>
            </a:r>
            <a:r>
              <a:rPr lang="de-DE" dirty="0"/>
              <a:t>:</a:t>
            </a:r>
            <a:endParaRPr lang="de-DE" dirty="0" smtClean="0"/>
          </a:p>
          <a:p>
            <a:pPr marL="268287" lvl="2" indent="0">
              <a:buNone/>
            </a:pP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>SELECT 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d </a:t>
            </a: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>FROM 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Department d JOIN </a:t>
            </a:r>
            <a:r>
              <a:rPr lang="de-DE" sz="2000" dirty="0" err="1">
                <a:latin typeface="Courier New" charset="0"/>
                <a:ea typeface="Courier New" charset="0"/>
                <a:cs typeface="Courier New" charset="0"/>
              </a:rPr>
              <a:t>d.employees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de-DE" sz="2000" dirty="0" err="1">
                <a:latin typeface="Courier New" charset="0"/>
                <a:ea typeface="Courier New" charset="0"/>
                <a:cs typeface="Courier New" charset="0"/>
              </a:rPr>
              <a:t>e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de-DE" sz="200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WHERE </a:t>
            </a:r>
            <a:r>
              <a:rPr lang="de-DE" sz="2000" dirty="0" err="1">
                <a:latin typeface="Courier New" charset="0"/>
                <a:ea typeface="Courier New" charset="0"/>
                <a:cs typeface="Courier New" charset="0"/>
              </a:rPr>
              <a:t>e.salary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 &gt; </a:t>
            </a: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>1000.0d</a:t>
            </a:r>
          </a:p>
          <a:p>
            <a:pPr marL="344487" lvl="1" indent="-342900"/>
            <a:r>
              <a:rPr lang="de-DE" dirty="0" smtClean="0"/>
              <a:t>Lösung: DISTINCT</a:t>
            </a:r>
          </a:p>
          <a:p>
            <a:pPr marL="268287" lvl="2" indent="0">
              <a:buNone/>
            </a:pP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SELECT </a:t>
            </a: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>DISTINCT d </a:t>
            </a:r>
            <a:b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>FROM 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Department d JOIN </a:t>
            </a:r>
            <a:r>
              <a:rPr lang="de-DE" sz="2000" dirty="0" err="1">
                <a:latin typeface="Courier New" charset="0"/>
                <a:ea typeface="Courier New" charset="0"/>
                <a:cs typeface="Courier New" charset="0"/>
              </a:rPr>
              <a:t>d.employees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de-DE" sz="2000" dirty="0" err="1">
                <a:latin typeface="Courier New" charset="0"/>
                <a:ea typeface="Courier New" charset="0"/>
                <a:cs typeface="Courier New" charset="0"/>
              </a:rPr>
              <a:t>e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de-DE" sz="200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WHERE </a:t>
            </a:r>
            <a:r>
              <a:rPr lang="de-DE" sz="2000" dirty="0" err="1">
                <a:latin typeface="Courier New" charset="0"/>
                <a:ea typeface="Courier New" charset="0"/>
                <a:cs typeface="Courier New" charset="0"/>
              </a:rPr>
              <a:t>e.salary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 &gt; 1000.0d</a:t>
            </a:r>
          </a:p>
          <a:p>
            <a:pPr marL="344487" lvl="1" indent="-342900"/>
            <a:endParaRPr lang="de-DE" dirty="0"/>
          </a:p>
          <a:p>
            <a:pPr lvl="1"/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1BAB3F4-DC41-436B-8B06-25061C82C533}" type="slidenum">
              <a:rPr lang="de-DE" smtClean="0"/>
              <a:pPr/>
              <a:t>8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0BEC9BC-754D-1146-83C2-E61B477F4834}" type="datetime1">
              <a:rPr lang="de-DE" smtClean="0"/>
              <a:t>21.01.17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Copyright © 2017 – akquinet AG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4981401"/>
      </p:ext>
    </p:extLst>
  </p:cSld>
  <p:clrMapOvr>
    <a:masterClrMapping/>
  </p:clrMapOvr>
  <p:transition advClick="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Null Parameter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Parameter Wert null in JPAL Query</a:t>
            </a:r>
          </a:p>
          <a:p>
            <a:pPr lvl="1"/>
            <a:r>
              <a:rPr lang="de-DE" dirty="0" smtClean="0"/>
              <a:t>Parameter Wert null führt zu leerer Ergebnismenge</a:t>
            </a:r>
          </a:p>
          <a:p>
            <a:pPr marL="268287" lvl="2" indent="0">
              <a:buNone/>
            </a:pP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SELECT </a:t>
            </a:r>
            <a:r>
              <a:rPr lang="de-DE" sz="2000" dirty="0" err="1" smtClean="0">
                <a:latin typeface="Courier New" charset="0"/>
                <a:ea typeface="Courier New" charset="0"/>
                <a:cs typeface="Courier New" charset="0"/>
              </a:rPr>
              <a:t>e</a:t>
            </a: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> FROM </a:t>
            </a:r>
            <a:r>
              <a:rPr lang="de-DE" sz="2000" dirty="0" err="1" smtClean="0">
                <a:latin typeface="Courier New" charset="0"/>
                <a:ea typeface="Courier New" charset="0"/>
                <a:cs typeface="Courier New" charset="0"/>
              </a:rPr>
              <a:t>Employee</a:t>
            </a: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>WHERE </a:t>
            </a:r>
            <a:r>
              <a:rPr lang="de-DE" sz="2000" dirty="0" err="1">
                <a:latin typeface="Courier New" charset="0"/>
                <a:ea typeface="Courier New" charset="0"/>
                <a:cs typeface="Courier New" charset="0"/>
              </a:rPr>
              <a:t>e.department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 = :</a:t>
            </a:r>
            <a:r>
              <a:rPr lang="de-DE" sz="2000" dirty="0" err="1" smtClean="0">
                <a:latin typeface="Courier New" charset="0"/>
                <a:ea typeface="Courier New" charset="0"/>
                <a:cs typeface="Courier New" charset="0"/>
              </a:rPr>
              <a:t>dept</a:t>
            </a:r>
            <a:endParaRPr lang="de-DE" sz="200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268287" lvl="2" indent="0">
              <a:buNone/>
            </a:pPr>
            <a:r>
              <a:rPr lang="de-DE" sz="2000" dirty="0" err="1" smtClean="0">
                <a:latin typeface="Courier New" charset="0"/>
                <a:ea typeface="Courier New" charset="0"/>
                <a:cs typeface="Courier New" charset="0"/>
              </a:rPr>
              <a:t>q.setParameter</a:t>
            </a: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>("</a:t>
            </a:r>
            <a:r>
              <a:rPr lang="de-DE" sz="2000" dirty="0" err="1" smtClean="0">
                <a:latin typeface="Courier New" charset="0"/>
                <a:ea typeface="Courier New" charset="0"/>
                <a:cs typeface="Courier New" charset="0"/>
              </a:rPr>
              <a:t>dept</a:t>
            </a: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>", null);</a:t>
            </a:r>
            <a:endParaRPr lang="de-DE" sz="2000" dirty="0" smtClean="0"/>
          </a:p>
          <a:p>
            <a:pPr marL="344487" lvl="1" indent="-342900"/>
            <a:r>
              <a:rPr lang="de-DE" dirty="0" smtClean="0"/>
              <a:t>Lösung</a:t>
            </a:r>
            <a:r>
              <a:rPr lang="de-DE" dirty="0"/>
              <a:t>:</a:t>
            </a:r>
            <a:r>
              <a:rPr lang="de-DE" dirty="0" smtClean="0"/>
              <a:t> IS NULL Query</a:t>
            </a:r>
          </a:p>
          <a:p>
            <a:pPr marL="268287" lvl="2" indent="0">
              <a:buNone/>
            </a:pP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SELECT </a:t>
            </a:r>
            <a:r>
              <a:rPr lang="de-DE" sz="2000" dirty="0" err="1">
                <a:latin typeface="Courier New" charset="0"/>
                <a:ea typeface="Courier New" charset="0"/>
                <a:cs typeface="Courier New" charset="0"/>
              </a:rPr>
              <a:t>e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 FROM </a:t>
            </a:r>
            <a:r>
              <a:rPr lang="de-DE" sz="2000" dirty="0" err="1" smtClean="0">
                <a:latin typeface="Courier New" charset="0"/>
                <a:ea typeface="Courier New" charset="0"/>
                <a:cs typeface="Courier New" charset="0"/>
              </a:rPr>
              <a:t>Employee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>WHERE </a:t>
            </a:r>
            <a:r>
              <a:rPr lang="de-DE" sz="2000" dirty="0" err="1">
                <a:latin typeface="Courier New" charset="0"/>
                <a:ea typeface="Courier New" charset="0"/>
                <a:cs typeface="Courier New" charset="0"/>
              </a:rPr>
              <a:t>e.department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>IS NULL</a:t>
            </a:r>
            <a:endParaRPr lang="de-DE" sz="2000" dirty="0">
              <a:latin typeface="Courier New" charset="0"/>
              <a:ea typeface="Courier New" charset="0"/>
              <a:cs typeface="Courier New" charset="0"/>
            </a:endParaRPr>
          </a:p>
          <a:p>
            <a:pPr marL="344487" lvl="1" indent="-342900"/>
            <a:r>
              <a:rPr lang="de-DE" dirty="0" smtClean="0"/>
              <a:t>Problem, wenn die JPA Query auf Basis von Benutzereingaben generiert werden soll</a:t>
            </a:r>
            <a:endParaRPr lang="de-DE" dirty="0"/>
          </a:p>
          <a:p>
            <a:pPr lvl="1"/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1BAB3F4-DC41-436B-8B06-25061C82C533}" type="slidenum">
              <a:rPr lang="de-DE" smtClean="0"/>
              <a:pPr/>
              <a:t>9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210BB53-AE57-2F40-9E22-D0FE241E0439}" type="datetime1">
              <a:rPr lang="de-DE" smtClean="0"/>
              <a:t>21.01.17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Copyright © 2017 – akquinet AG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2813848"/>
      </p:ext>
    </p:extLst>
  </p:cSld>
  <p:clrMapOvr>
    <a:masterClrMapping/>
  </p:clrMapOvr>
  <p:transition advClick="0"/>
</p:sld>
</file>

<file path=ppt/theme/theme1.xml><?xml version="1.0" encoding="utf-8"?>
<a:theme xmlns:a="http://schemas.openxmlformats.org/drawingml/2006/main" name="Blank">
  <a:themeElements>
    <a:clrScheme name="Blank 13">
      <a:dk1>
        <a:srgbClr val="3F3F3F"/>
      </a:dk1>
      <a:lt1>
        <a:srgbClr val="FFFFFF"/>
      </a:lt1>
      <a:dk2>
        <a:srgbClr val="3F3F3F"/>
      </a:dk2>
      <a:lt2>
        <a:srgbClr val="D9D9D9"/>
      </a:lt2>
      <a:accent1>
        <a:srgbClr val="AEB2CC"/>
      </a:accent1>
      <a:accent2>
        <a:srgbClr val="353E7F"/>
      </a:accent2>
      <a:accent3>
        <a:srgbClr val="FFFFFF"/>
      </a:accent3>
      <a:accent4>
        <a:srgbClr val="343434"/>
      </a:accent4>
      <a:accent5>
        <a:srgbClr val="D3D5E2"/>
      </a:accent5>
      <a:accent6>
        <a:srgbClr val="2F3772"/>
      </a:accent6>
      <a:hlink>
        <a:srgbClr val="007C60"/>
      </a:hlink>
      <a:folHlink>
        <a:srgbClr val="5AB049"/>
      </a:folHlink>
    </a:clrScheme>
    <a:fontScheme name="Blan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3">
        <a:dk1>
          <a:srgbClr val="3F3F3F"/>
        </a:dk1>
        <a:lt1>
          <a:srgbClr val="FFFFFF"/>
        </a:lt1>
        <a:dk2>
          <a:srgbClr val="3F3F3F"/>
        </a:dk2>
        <a:lt2>
          <a:srgbClr val="D9D9D9"/>
        </a:lt2>
        <a:accent1>
          <a:srgbClr val="AEB2CC"/>
        </a:accent1>
        <a:accent2>
          <a:srgbClr val="353E7F"/>
        </a:accent2>
        <a:accent3>
          <a:srgbClr val="FFFFFF"/>
        </a:accent3>
        <a:accent4>
          <a:srgbClr val="343434"/>
        </a:accent4>
        <a:accent5>
          <a:srgbClr val="D3D5E2"/>
        </a:accent5>
        <a:accent6>
          <a:srgbClr val="2F3772"/>
        </a:accent6>
        <a:hlink>
          <a:srgbClr val="007C60"/>
        </a:hlink>
        <a:folHlink>
          <a:srgbClr val="5AB0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1">
        <a:dk1>
          <a:srgbClr val="3F3F3F"/>
        </a:dk1>
        <a:lt1>
          <a:srgbClr val="FFFFFF"/>
        </a:lt1>
        <a:dk2>
          <a:srgbClr val="3F3F3F"/>
        </a:dk2>
        <a:lt2>
          <a:srgbClr val="D9D9D9"/>
        </a:lt2>
        <a:accent1>
          <a:srgbClr val="AEB2CC"/>
        </a:accent1>
        <a:accent2>
          <a:srgbClr val="353E7F"/>
        </a:accent2>
        <a:accent3>
          <a:srgbClr val="FFFFFF"/>
        </a:accent3>
        <a:accent4>
          <a:srgbClr val="343434"/>
        </a:accent4>
        <a:accent5>
          <a:srgbClr val="D3D5E2"/>
        </a:accent5>
        <a:accent6>
          <a:srgbClr val="2F3772"/>
        </a:accent6>
        <a:hlink>
          <a:srgbClr val="007C60"/>
        </a:hlink>
        <a:folHlink>
          <a:srgbClr val="5AB0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1">
        <a:dk1>
          <a:srgbClr val="3F3F3F"/>
        </a:dk1>
        <a:lt1>
          <a:srgbClr val="FFFFFF"/>
        </a:lt1>
        <a:dk2>
          <a:srgbClr val="3F3F3F"/>
        </a:dk2>
        <a:lt2>
          <a:srgbClr val="D9D9D9"/>
        </a:lt2>
        <a:accent1>
          <a:srgbClr val="AEB2CC"/>
        </a:accent1>
        <a:accent2>
          <a:srgbClr val="353E7F"/>
        </a:accent2>
        <a:accent3>
          <a:srgbClr val="FFFFFF"/>
        </a:accent3>
        <a:accent4>
          <a:srgbClr val="343434"/>
        </a:accent4>
        <a:accent5>
          <a:srgbClr val="D3D5E2"/>
        </a:accent5>
        <a:accent6>
          <a:srgbClr val="2F3772"/>
        </a:accent6>
        <a:hlink>
          <a:srgbClr val="007C60"/>
        </a:hlink>
        <a:folHlink>
          <a:srgbClr val="5AB04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304D9EB746E8B44E9F1BBAFD9B59B138" ma:contentTypeVersion="0" ma:contentTypeDescription="Ein neues Dokument erstellen." ma:contentTypeScope="" ma:versionID="78da51550e399193576f338de24f1d7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4f5dc90cf06628c3b90945c8266c24d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3E86DFE-F3D1-4D60-9213-536826FEEF22}">
  <ds:schemaRefs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purl.org/dc/dcmitype/"/>
    <ds:schemaRef ds:uri="http://purl.org/dc/terms/"/>
    <ds:schemaRef ds:uri="http://schemas.microsoft.com/office/2006/metadata/propertie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326176F1-46B4-4F4B-B6F5-21ABB505FCE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9E0132B2-4DD8-42D2-B9B2-66993BDAEE1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605</Words>
  <Application>Microsoft Macintosh PowerPoint</Application>
  <PresentationFormat>Bildschirmpräsentation (4:3)</PresentationFormat>
  <Paragraphs>177</Paragraphs>
  <Slides>18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5" baseType="lpstr">
      <vt:lpstr>Calibri</vt:lpstr>
      <vt:lpstr>Courier New</vt:lpstr>
      <vt:lpstr>ＭＳ Ｐゴシック</vt:lpstr>
      <vt:lpstr>Myriad Pro</vt:lpstr>
      <vt:lpstr>Wingdings 2</vt:lpstr>
      <vt:lpstr>Arial</vt:lpstr>
      <vt:lpstr>Blank</vt:lpstr>
      <vt:lpstr>JPA -Pitfalls</vt:lpstr>
      <vt:lpstr>Die serialisierte Collection</vt:lpstr>
      <vt:lpstr>List oder Set?</vt:lpstr>
      <vt:lpstr>Cascade Persist</vt:lpstr>
      <vt:lpstr>Relationship Owner</vt:lpstr>
      <vt:lpstr>Mapping von Vererbung JOINED</vt:lpstr>
      <vt:lpstr>Mapping von Vererbung TABLE_PER_CLASS</vt:lpstr>
      <vt:lpstr>Duplikate im Query Ergebnis</vt:lpstr>
      <vt:lpstr>Null Parameter</vt:lpstr>
      <vt:lpstr>Nicht gesetzte Relationships</vt:lpstr>
      <vt:lpstr>JPQL UPDATE / DELETE und Kontext</vt:lpstr>
      <vt:lpstr>Query Flush Mode</vt:lpstr>
      <vt:lpstr>Iteration auf der DB</vt:lpstr>
      <vt:lpstr>Sortierung</vt:lpstr>
      <vt:lpstr>Nachladen von Relationships</vt:lpstr>
      <vt:lpstr>Merge Rückgabewert</vt:lpstr>
      <vt:lpstr>Merge DTO Into Entity</vt:lpstr>
      <vt:lpstr>Nutzung von Relationships in JPQL</vt:lpstr>
    </vt:vector>
  </TitlesOfParts>
  <Company>akquinet</Company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Unternehmenspräsentation</dc:title>
  <dc:creator>bjanssen</dc:creator>
  <cp:lastModifiedBy>Michael Bouschen</cp:lastModifiedBy>
  <cp:revision>1129</cp:revision>
  <dcterms:created xsi:type="dcterms:W3CDTF">2006-07-10T12:31:38Z</dcterms:created>
  <dcterms:modified xsi:type="dcterms:W3CDTF">2017-01-21T22:17:09Z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0x010100304D9EB746E8B44E9F1BBAFD9B59B138</vt:lpwstr>
  </property>
</Properties>
</file>