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68" r:id="rId5"/>
    <p:sldId id="269" r:id="rId6"/>
    <p:sldId id="270" r:id="rId7"/>
    <p:sldId id="278" r:id="rId8"/>
    <p:sldId id="284" r:id="rId9"/>
    <p:sldId id="273" r:id="rId10"/>
    <p:sldId id="274" r:id="rId11"/>
    <p:sldId id="280" r:id="rId12"/>
    <p:sldId id="282" r:id="rId13"/>
    <p:sldId id="281" r:id="rId14"/>
    <p:sldId id="276" r:id="rId15"/>
    <p:sldId id="283" r:id="rId16"/>
    <p:sldId id="271" r:id="rId17"/>
    <p:sldId id="275" r:id="rId18"/>
    <p:sldId id="272" r:id="rId19"/>
    <p:sldId id="277" r:id="rId20"/>
    <p:sldId id="285" r:id="rId21"/>
    <p:sldId id="286" r:id="rId22"/>
    <p:sldId id="279" r:id="rId23"/>
    <p:sldId id="287" r:id="rId24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>
          <p15:clr>
            <a:srgbClr val="A4A3A4"/>
          </p15:clr>
        </p15:guide>
        <p15:guide id="2" orient="horz" pos="799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 pos="2880">
          <p15:clr>
            <a:srgbClr val="A4A3A4"/>
          </p15:clr>
        </p15:guide>
        <p15:guide id="5" pos="5556">
          <p15:clr>
            <a:srgbClr val="A4A3A4"/>
          </p15:clr>
        </p15:guide>
        <p15:guide id="6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Hauth" initials="AHA" lastIdx="19" clrIdx="0">
    <p:extLst/>
  </p:cmAuthor>
  <p:cmAuthor id="2" name="Torsten Fink" initials="TF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79"/>
    <a:srgbClr val="F8AD00"/>
    <a:srgbClr val="86B50E"/>
    <a:srgbClr val="1D9531"/>
    <a:srgbClr val="00266E"/>
    <a:srgbClr val="AD0068"/>
    <a:srgbClr val="D8001A"/>
    <a:srgbClr val="EA7600"/>
    <a:srgbClr val="FFD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931" autoAdjust="0"/>
    <p:restoredTop sz="91225" autoAdjust="0"/>
  </p:normalViewPr>
  <p:slideViewPr>
    <p:cSldViewPr snapToObjects="1" showGuides="1">
      <p:cViewPr>
        <p:scale>
          <a:sx n="100" d="100"/>
          <a:sy n="100" d="100"/>
        </p:scale>
        <p:origin x="256" y="256"/>
      </p:cViewPr>
      <p:guideLst>
        <p:guide orient="horz" pos="2387"/>
        <p:guide orient="horz" pos="799"/>
        <p:guide orient="horz" pos="4020"/>
        <p:guide pos="2880"/>
        <p:guide pos="5556"/>
        <p:guide pos="204"/>
      </p:guideLst>
    </p:cSldViewPr>
  </p:slideViewPr>
  <p:outlineViewPr>
    <p:cViewPr>
      <p:scale>
        <a:sx n="33" d="100"/>
        <a:sy n="33" d="100"/>
      </p:scale>
      <p:origin x="0" y="10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Objects="1" showGuides="1">
      <p:cViewPr>
        <p:scale>
          <a:sx n="100" d="100"/>
          <a:sy n="100" d="100"/>
        </p:scale>
        <p:origin x="-2676" y="1818"/>
      </p:cViewPr>
      <p:guideLst>
        <p:guide orient="horz" pos="3224"/>
        <p:guide pos="2236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AB391-F064-9643-AD1D-16C0BE7EEBAD}" type="datetimeFigureOut">
              <a:rPr lang="de-DE" smtClean="0"/>
              <a:t>28.07.17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F8F13-837A-AD49-889D-7D686E7583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444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>
            <a:lvl1pPr defTabSz="947738">
              <a:defRPr sz="1200" i="0"/>
            </a:lvl1pPr>
          </a:lstStyle>
          <a:p>
            <a:endParaRPr lang="de-D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i="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b" anchorCtr="0" compatLnSpc="1">
            <a:prstTxWarp prst="textNoShape">
              <a:avLst/>
            </a:prstTxWarp>
          </a:bodyPr>
          <a:lstStyle>
            <a:lvl1pPr defTabSz="947738">
              <a:defRPr sz="1200" i="0"/>
            </a:lvl1pPr>
          </a:lstStyle>
          <a:p>
            <a:endParaRPr lang="de-D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i="0"/>
            </a:lvl1pPr>
          </a:lstStyle>
          <a:p>
            <a:fld id="{5EF431E7-9370-4A81-8E0C-57EF47BAE86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8904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681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GUI: </a:t>
            </a:r>
            <a:r>
              <a:rPr lang="de-DE" dirty="0" err="1" smtClean="0"/>
              <a:t>query</a:t>
            </a:r>
            <a:r>
              <a:rPr lang="de-DE" dirty="0" smtClean="0"/>
              <a:t> : (3) </a:t>
            </a:r>
            <a:r>
              <a:rPr lang="de-DE" dirty="0" err="1" smtClean="0"/>
              <a:t>outer</a:t>
            </a:r>
            <a:r>
              <a:rPr lang="de-DE" dirty="0" smtClean="0"/>
              <a:t> </a:t>
            </a:r>
            <a:r>
              <a:rPr lang="de-DE" dirty="0" err="1" smtClean="0"/>
              <a:t>join</a:t>
            </a:r>
            <a:endParaRPr lang="de-DE" dirty="0" smtClean="0"/>
          </a:p>
          <a:p>
            <a:r>
              <a:rPr lang="de-DE" dirty="0" smtClean="0"/>
              <a:t>PKG: ... </a:t>
            </a:r>
            <a:r>
              <a:rPr lang="de-DE" dirty="0" err="1" smtClean="0"/>
              <a:t>query.</a:t>
            </a:r>
            <a:r>
              <a:rPr lang="de-DE" dirty="0" err="1" smtClean="0">
                <a:effectLst/>
              </a:rPr>
              <a:t>outerjoin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434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GUI: </a:t>
            </a:r>
            <a:r>
              <a:rPr lang="de-DE" dirty="0" err="1" smtClean="0"/>
              <a:t>query</a:t>
            </a:r>
            <a:r>
              <a:rPr lang="de-DE" dirty="0" smtClean="0"/>
              <a:t> : (4) update/</a:t>
            </a: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query</a:t>
            </a:r>
            <a:endParaRPr lang="de-DE" dirty="0" smtClean="0"/>
          </a:p>
          <a:p>
            <a:r>
              <a:rPr lang="de-DE" dirty="0" smtClean="0"/>
              <a:t>PKG: ... </a:t>
            </a:r>
            <a:r>
              <a:rPr lang="de-DE" dirty="0" err="1" smtClean="0"/>
              <a:t>query.</a:t>
            </a:r>
            <a:r>
              <a:rPr lang="de-DE" dirty="0" err="1" smtClean="0">
                <a:effectLst/>
              </a:rPr>
              <a:t>update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8116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GUI: </a:t>
            </a:r>
            <a:r>
              <a:rPr lang="de-DE" dirty="0" err="1" smtClean="0"/>
              <a:t>query</a:t>
            </a:r>
            <a:r>
              <a:rPr lang="de-DE" dirty="0" smtClean="0"/>
              <a:t> : (5) </a:t>
            </a:r>
            <a:r>
              <a:rPr lang="de-DE" dirty="0" err="1" smtClean="0"/>
              <a:t>flush</a:t>
            </a:r>
            <a:r>
              <a:rPr lang="de-DE" dirty="0" smtClean="0"/>
              <a:t> </a:t>
            </a:r>
            <a:r>
              <a:rPr lang="de-DE" dirty="0" err="1" smtClean="0"/>
              <a:t>mode</a:t>
            </a:r>
            <a:endParaRPr lang="de-DE" dirty="0" smtClean="0"/>
          </a:p>
          <a:p>
            <a:r>
              <a:rPr lang="de-DE" dirty="0" smtClean="0"/>
              <a:t>PKG: ... </a:t>
            </a:r>
            <a:r>
              <a:rPr lang="de-DE" dirty="0" err="1" smtClean="0"/>
              <a:t>query.</a:t>
            </a:r>
            <a:r>
              <a:rPr lang="de-DE" dirty="0" err="1" smtClean="0">
                <a:effectLst/>
              </a:rPr>
              <a:t>flushmode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467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GUI: </a:t>
            </a:r>
            <a:r>
              <a:rPr lang="de-DE" dirty="0" err="1" smtClean="0"/>
              <a:t>runtime</a:t>
            </a:r>
            <a:r>
              <a:rPr lang="de-DE" dirty="0" smtClean="0"/>
              <a:t> : (1) </a:t>
            </a:r>
            <a:r>
              <a:rPr lang="de-DE" dirty="0" err="1" smtClean="0"/>
              <a:t>iteration</a:t>
            </a:r>
            <a:endParaRPr lang="de-DE" dirty="0" smtClean="0"/>
          </a:p>
          <a:p>
            <a:r>
              <a:rPr lang="de-DE" dirty="0" smtClean="0"/>
              <a:t>PKG: ... </a:t>
            </a:r>
            <a:r>
              <a:rPr lang="de-DE" dirty="0" err="1" smtClean="0"/>
              <a:t>runtime.</a:t>
            </a:r>
            <a:r>
              <a:rPr lang="de-DE" dirty="0" err="1" smtClean="0">
                <a:effectLst/>
              </a:rPr>
              <a:t>iteration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623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GUI: </a:t>
            </a:r>
            <a:r>
              <a:rPr lang="de-DE" dirty="0" err="1" smtClean="0"/>
              <a:t>runtime</a:t>
            </a:r>
            <a:r>
              <a:rPr lang="de-DE" dirty="0" smtClean="0"/>
              <a:t> : (2) </a:t>
            </a:r>
            <a:r>
              <a:rPr lang="de-DE" dirty="0" err="1" smtClean="0"/>
              <a:t>orderingInDB</a:t>
            </a:r>
            <a:endParaRPr lang="de-DE" dirty="0" smtClean="0"/>
          </a:p>
          <a:p>
            <a:r>
              <a:rPr lang="de-DE" dirty="0" smtClean="0"/>
              <a:t>PKG: ... </a:t>
            </a:r>
            <a:r>
              <a:rPr lang="de-DE" dirty="0" err="1" smtClean="0"/>
              <a:t>runtime.</a:t>
            </a:r>
            <a:r>
              <a:rPr lang="de-DE" dirty="0" err="1" smtClean="0">
                <a:effectLst/>
              </a:rPr>
              <a:t>ordering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61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GUI: </a:t>
            </a:r>
            <a:r>
              <a:rPr lang="de-DE" dirty="0" err="1" smtClean="0"/>
              <a:t>runtime</a:t>
            </a:r>
            <a:r>
              <a:rPr lang="de-DE" dirty="0" smtClean="0"/>
              <a:t> : (3) </a:t>
            </a:r>
            <a:r>
              <a:rPr lang="de-DE" dirty="0" err="1" smtClean="0"/>
              <a:t>loading</a:t>
            </a:r>
            <a:r>
              <a:rPr lang="de-DE" dirty="0" smtClean="0"/>
              <a:t> </a:t>
            </a:r>
            <a:r>
              <a:rPr lang="de-DE" dirty="0" err="1" smtClean="0"/>
              <a:t>relationships</a:t>
            </a:r>
            <a:endParaRPr lang="de-DE" dirty="0" smtClean="0"/>
          </a:p>
          <a:p>
            <a:r>
              <a:rPr lang="de-DE" dirty="0" smtClean="0"/>
              <a:t>PKG: ... </a:t>
            </a:r>
            <a:r>
              <a:rPr lang="de-DE" dirty="0" err="1" smtClean="0"/>
              <a:t>runtime.</a:t>
            </a:r>
            <a:r>
              <a:rPr lang="de-DE" dirty="0" err="1" smtClean="0">
                <a:effectLst/>
              </a:rPr>
              <a:t>loadingrelationships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901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GUI: </a:t>
            </a:r>
            <a:r>
              <a:rPr lang="de-DE" dirty="0" err="1" smtClean="0"/>
              <a:t>runtime</a:t>
            </a:r>
            <a:r>
              <a:rPr lang="de-DE" dirty="0" smtClean="0"/>
              <a:t> : (4)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endParaRPr lang="de-DE" dirty="0" smtClean="0"/>
          </a:p>
          <a:p>
            <a:r>
              <a:rPr lang="de-DE" dirty="0" smtClean="0"/>
              <a:t>PKG: ... </a:t>
            </a:r>
            <a:r>
              <a:rPr lang="de-DE" dirty="0" err="1" smtClean="0"/>
              <a:t>runtime.</a:t>
            </a:r>
            <a:r>
              <a:rPr lang="de-DE" dirty="0" err="1" smtClean="0">
                <a:effectLst/>
              </a:rPr>
              <a:t>merge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3666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GUI: </a:t>
            </a:r>
            <a:r>
              <a:rPr lang="de-DE" dirty="0" err="1" smtClean="0"/>
              <a:t>runtime</a:t>
            </a:r>
            <a:r>
              <a:rPr lang="de-DE" dirty="0" smtClean="0"/>
              <a:t> : (5) </a:t>
            </a:r>
            <a:r>
              <a:rPr lang="de-DE" dirty="0" err="1" smtClean="0"/>
              <a:t>copy</a:t>
            </a:r>
            <a:r>
              <a:rPr lang="de-DE" dirty="0" smtClean="0"/>
              <a:t> </a:t>
            </a:r>
            <a:r>
              <a:rPr lang="de-DE" dirty="0" err="1" smtClean="0"/>
              <a:t>dto</a:t>
            </a:r>
            <a:endParaRPr lang="de-DE" dirty="0" smtClean="0"/>
          </a:p>
          <a:p>
            <a:r>
              <a:rPr lang="de-DE" dirty="0" smtClean="0"/>
              <a:t>PKG: ... </a:t>
            </a:r>
            <a:r>
              <a:rPr lang="de-DE" dirty="0" err="1" smtClean="0"/>
              <a:t>runtime.</a:t>
            </a:r>
            <a:r>
              <a:rPr lang="de-DE" dirty="0" err="1" smtClean="0">
                <a:effectLst/>
              </a:rPr>
              <a:t>dto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18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GUI: </a:t>
            </a:r>
            <a:r>
              <a:rPr lang="de-DE" dirty="0" err="1" smtClean="0"/>
              <a:t>mapping</a:t>
            </a:r>
            <a:r>
              <a:rPr lang="de-DE" dirty="0" smtClean="0"/>
              <a:t> : (1) </a:t>
            </a:r>
            <a:r>
              <a:rPr lang="de-DE" dirty="0" err="1" smtClean="0"/>
              <a:t>serialized</a:t>
            </a:r>
            <a:r>
              <a:rPr lang="de-DE" dirty="0" smtClean="0"/>
              <a:t> </a:t>
            </a:r>
            <a:r>
              <a:rPr lang="de-DE" dirty="0" err="1" smtClean="0"/>
              <a:t>collection</a:t>
            </a:r>
            <a:endParaRPr lang="de-DE" dirty="0" smtClean="0"/>
          </a:p>
          <a:p>
            <a:r>
              <a:rPr lang="de-DE" dirty="0" smtClean="0"/>
              <a:t>PKG: ...</a:t>
            </a:r>
            <a:r>
              <a:rPr lang="de-DE" dirty="0" err="1" smtClean="0"/>
              <a:t>mapping.</a:t>
            </a:r>
            <a:r>
              <a:rPr lang="de-DE" dirty="0" err="1" smtClean="0">
                <a:effectLst/>
              </a:rPr>
              <a:t>serializedcollection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072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GUI: </a:t>
            </a:r>
            <a:r>
              <a:rPr lang="de-DE" dirty="0" err="1" smtClean="0"/>
              <a:t>mapping</a:t>
            </a:r>
            <a:r>
              <a:rPr lang="de-DE" dirty="0" smtClean="0"/>
              <a:t> : (2) </a:t>
            </a:r>
            <a:r>
              <a:rPr lang="de-DE" dirty="0" err="1" smtClean="0"/>
              <a:t>list</a:t>
            </a:r>
            <a:r>
              <a:rPr lang="de-DE" dirty="0" smtClean="0"/>
              <a:t> vs. </a:t>
            </a:r>
            <a:r>
              <a:rPr lang="de-DE" dirty="0" err="1" smtClean="0"/>
              <a:t>set</a:t>
            </a:r>
            <a:endParaRPr lang="de-DE" dirty="0" smtClean="0"/>
          </a:p>
          <a:p>
            <a:r>
              <a:rPr lang="de-DE" dirty="0" smtClean="0"/>
              <a:t>PKG: ...</a:t>
            </a:r>
            <a:r>
              <a:rPr lang="de-DE" dirty="0" err="1" smtClean="0"/>
              <a:t>mapping.</a:t>
            </a:r>
            <a:r>
              <a:rPr lang="de-DE" dirty="0" err="1" smtClean="0">
                <a:effectLst/>
              </a:rPr>
              <a:t>listset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464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GUI: </a:t>
            </a:r>
            <a:r>
              <a:rPr lang="de-DE" dirty="0" err="1" smtClean="0"/>
              <a:t>mapping</a:t>
            </a:r>
            <a:r>
              <a:rPr lang="de-DE" dirty="0" smtClean="0"/>
              <a:t> : (3) </a:t>
            </a:r>
            <a:r>
              <a:rPr lang="de-DE" dirty="0" err="1" smtClean="0"/>
              <a:t>cascade</a:t>
            </a:r>
            <a:r>
              <a:rPr lang="de-DE" dirty="0" smtClean="0"/>
              <a:t>=</a:t>
            </a:r>
            <a:r>
              <a:rPr lang="de-DE" dirty="0" err="1" smtClean="0"/>
              <a:t>persist</a:t>
            </a:r>
            <a:endParaRPr lang="de-DE" dirty="0" smtClean="0"/>
          </a:p>
          <a:p>
            <a:r>
              <a:rPr lang="de-DE" dirty="0" smtClean="0"/>
              <a:t>PKG: ... </a:t>
            </a:r>
            <a:r>
              <a:rPr lang="de-DE" dirty="0" err="1" smtClean="0"/>
              <a:t>mapping.</a:t>
            </a:r>
            <a:r>
              <a:rPr lang="de-DE" dirty="0" err="1" smtClean="0">
                <a:effectLst/>
              </a:rPr>
              <a:t>cascadepersist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168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GUI: </a:t>
            </a:r>
            <a:r>
              <a:rPr lang="de-DE" dirty="0" err="1" smtClean="0"/>
              <a:t>mapping</a:t>
            </a:r>
            <a:r>
              <a:rPr lang="de-DE" dirty="0" smtClean="0"/>
              <a:t> : (4) </a:t>
            </a:r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owner</a:t>
            </a:r>
            <a:endParaRPr lang="de-DE" dirty="0" smtClean="0"/>
          </a:p>
          <a:p>
            <a:r>
              <a:rPr lang="de-DE" dirty="0" smtClean="0"/>
              <a:t>PKG: ... </a:t>
            </a:r>
            <a:r>
              <a:rPr lang="de-DE" dirty="0" err="1" smtClean="0"/>
              <a:t>mapping.</a:t>
            </a:r>
            <a:r>
              <a:rPr lang="de-DE" dirty="0" err="1" smtClean="0">
                <a:effectLst/>
              </a:rPr>
              <a:t>owner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601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GUI: </a:t>
            </a:r>
            <a:r>
              <a:rPr lang="de-DE" dirty="0" err="1" smtClean="0"/>
              <a:t>mapping</a:t>
            </a:r>
            <a:r>
              <a:rPr lang="de-DE" dirty="0" smtClean="0"/>
              <a:t> : (5) </a:t>
            </a:r>
            <a:r>
              <a:rPr lang="de-DE" dirty="0" err="1" smtClean="0"/>
              <a:t>joined</a:t>
            </a:r>
            <a:r>
              <a:rPr lang="de-DE" dirty="0" smtClean="0"/>
              <a:t> </a:t>
            </a:r>
            <a:r>
              <a:rPr lang="de-DE" dirty="0" err="1" smtClean="0"/>
              <a:t>inheritance</a:t>
            </a:r>
            <a:endParaRPr lang="de-DE" dirty="0" smtClean="0"/>
          </a:p>
          <a:p>
            <a:r>
              <a:rPr lang="de-DE" dirty="0" smtClean="0"/>
              <a:t>PKG: ... </a:t>
            </a:r>
            <a:r>
              <a:rPr lang="de-DE" dirty="0" err="1" smtClean="0"/>
              <a:t>mapping.</a:t>
            </a:r>
            <a:r>
              <a:rPr lang="de-DE" dirty="0" err="1" smtClean="0">
                <a:effectLst/>
              </a:rPr>
              <a:t>joined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9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GUI: </a:t>
            </a:r>
            <a:r>
              <a:rPr lang="de-DE" dirty="0" err="1" smtClean="0"/>
              <a:t>mapping</a:t>
            </a:r>
            <a:r>
              <a:rPr lang="de-DE" dirty="0" smtClean="0"/>
              <a:t> : (6) </a:t>
            </a:r>
            <a:r>
              <a:rPr lang="de-DE" dirty="0" err="1" smtClean="0"/>
              <a:t>table</a:t>
            </a:r>
            <a:r>
              <a:rPr lang="de-DE" dirty="0" smtClean="0"/>
              <a:t> per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inheritance</a:t>
            </a:r>
            <a:endParaRPr lang="de-DE" dirty="0" smtClean="0"/>
          </a:p>
          <a:p>
            <a:r>
              <a:rPr lang="de-DE" dirty="0" smtClean="0"/>
              <a:t>PKG: ... </a:t>
            </a:r>
            <a:r>
              <a:rPr lang="de-DE" dirty="0" err="1" smtClean="0"/>
              <a:t>mapping.</a:t>
            </a:r>
            <a:r>
              <a:rPr lang="de-DE" dirty="0" err="1" smtClean="0">
                <a:effectLst/>
              </a:rPr>
              <a:t>tableperclass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096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GUI: </a:t>
            </a:r>
            <a:r>
              <a:rPr lang="de-DE" dirty="0" err="1" smtClean="0"/>
              <a:t>query</a:t>
            </a:r>
            <a:r>
              <a:rPr lang="de-DE" dirty="0" smtClean="0"/>
              <a:t> : (1) </a:t>
            </a:r>
            <a:r>
              <a:rPr lang="de-DE" dirty="0" err="1" smtClean="0"/>
              <a:t>duplicatesInQueryResult</a:t>
            </a:r>
            <a:endParaRPr lang="de-DE" dirty="0" smtClean="0"/>
          </a:p>
          <a:p>
            <a:r>
              <a:rPr lang="de-DE" dirty="0" smtClean="0"/>
              <a:t>PKG: ... </a:t>
            </a:r>
            <a:r>
              <a:rPr lang="de-DE" dirty="0" err="1" smtClean="0"/>
              <a:t>query.duplicates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280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GUI: </a:t>
            </a:r>
            <a:r>
              <a:rPr lang="de-DE" dirty="0" err="1" smtClean="0"/>
              <a:t>query</a:t>
            </a:r>
            <a:r>
              <a:rPr lang="de-DE" dirty="0" smtClean="0"/>
              <a:t> : (2) </a:t>
            </a:r>
            <a:r>
              <a:rPr lang="de-DE" dirty="0" err="1" smtClean="0"/>
              <a:t>isNull</a:t>
            </a:r>
            <a:endParaRPr lang="de-DE" dirty="0" smtClean="0"/>
          </a:p>
          <a:p>
            <a:r>
              <a:rPr lang="de-DE" dirty="0" smtClean="0"/>
              <a:t>PKG: ... </a:t>
            </a:r>
            <a:r>
              <a:rPr lang="de-DE" dirty="0" err="1" smtClean="0"/>
              <a:t>query.</a:t>
            </a:r>
            <a:r>
              <a:rPr lang="de-DE" dirty="0" err="1" smtClean="0">
                <a:effectLst/>
              </a:rPr>
              <a:t>isnull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136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7"/>
          <p:cNvSpPr>
            <a:spLocks noChangeArrowheads="1"/>
          </p:cNvSpPr>
          <p:nvPr userDrawn="1"/>
        </p:nvSpPr>
        <p:spPr bwMode="auto">
          <a:xfrm>
            <a:off x="0" y="4652963"/>
            <a:ext cx="9144000" cy="115252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331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323850" y="1916113"/>
            <a:ext cx="8031163" cy="1470025"/>
          </a:xfrm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1" hangingPunct="1">
              <a:lnSpc>
                <a:spcPct val="100000"/>
              </a:lnSpc>
              <a:defRPr sz="3600" smtClean="0"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13318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573463"/>
            <a:ext cx="8031163" cy="609600"/>
          </a:xfrm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eaLnBrk="1" hangingPunct="1">
              <a:buFont typeface="Calibri" pitchFamily="34" charset="0"/>
              <a:buNone/>
              <a:defRPr sz="2000" b="0" smtClean="0"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pic>
        <p:nvPicPr>
          <p:cNvPr id="13327" name="Picture 37" descr="akquinet-Logo-4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5" y="204788"/>
            <a:ext cx="1762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53" name="Group 41"/>
          <p:cNvGrpSpPr>
            <a:grpSpLocks/>
          </p:cNvGrpSpPr>
          <p:nvPr userDrawn="1"/>
        </p:nvGrpSpPr>
        <p:grpSpPr bwMode="auto">
          <a:xfrm>
            <a:off x="-182563" y="-182563"/>
            <a:ext cx="9002713" cy="6564313"/>
            <a:chOff x="-115" y="-115"/>
            <a:chExt cx="5671" cy="4135"/>
          </a:xfrm>
        </p:grpSpPr>
        <p:sp>
          <p:nvSpPr>
            <p:cNvPr id="2064" name="Line 16"/>
            <p:cNvSpPr>
              <a:spLocks noChangeShapeType="1"/>
            </p:cNvSpPr>
            <p:nvPr userDrawn="1"/>
          </p:nvSpPr>
          <p:spPr bwMode="auto">
            <a:xfrm flipH="1">
              <a:off x="-115" y="799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5" name="Line 17"/>
            <p:cNvSpPr>
              <a:spLocks noChangeShapeType="1"/>
            </p:cNvSpPr>
            <p:nvPr userDrawn="1"/>
          </p:nvSpPr>
          <p:spPr bwMode="auto">
            <a:xfrm flipH="1">
              <a:off x="-115" y="238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6" name="Line 18"/>
            <p:cNvSpPr>
              <a:spLocks noChangeShapeType="1"/>
            </p:cNvSpPr>
            <p:nvPr userDrawn="1"/>
          </p:nvSpPr>
          <p:spPr bwMode="auto">
            <a:xfrm flipH="1">
              <a:off x="-115" y="4020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7" name="Line 19"/>
            <p:cNvSpPr>
              <a:spLocks noChangeShapeType="1"/>
            </p:cNvSpPr>
            <p:nvPr userDrawn="1"/>
          </p:nvSpPr>
          <p:spPr bwMode="auto">
            <a:xfrm rot="16200000" flipH="1">
              <a:off x="146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8" name="Line 20"/>
            <p:cNvSpPr>
              <a:spLocks noChangeShapeType="1"/>
            </p:cNvSpPr>
            <p:nvPr userDrawn="1"/>
          </p:nvSpPr>
          <p:spPr bwMode="auto">
            <a:xfrm rot="16200000" flipH="1">
              <a:off x="2822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9" name="Line 21"/>
            <p:cNvSpPr>
              <a:spLocks noChangeShapeType="1"/>
            </p:cNvSpPr>
            <p:nvPr userDrawn="1"/>
          </p:nvSpPr>
          <p:spPr bwMode="auto">
            <a:xfrm rot="16200000" flipH="1">
              <a:off x="5498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</p:grpSp>
      <p:grpSp>
        <p:nvGrpSpPr>
          <p:cNvPr id="26" name="Gruppierung 28"/>
          <p:cNvGrpSpPr>
            <a:grpSpLocks/>
          </p:cNvGrpSpPr>
          <p:nvPr userDrawn="1"/>
        </p:nvGrpSpPr>
        <p:grpSpPr bwMode="auto">
          <a:xfrm>
            <a:off x="-1588" y="980660"/>
            <a:ext cx="9144001" cy="179388"/>
            <a:chOff x="0" y="968375"/>
            <a:chExt cx="9144000" cy="179388"/>
          </a:xfrm>
        </p:grpSpPr>
        <p:sp>
          <p:nvSpPr>
            <p:cNvPr id="27" name="Rectangle 29"/>
            <p:cNvSpPr>
              <a:spLocks noChangeArrowheads="1"/>
            </p:cNvSpPr>
            <p:nvPr userDrawn="1"/>
          </p:nvSpPr>
          <p:spPr bwMode="auto">
            <a:xfrm>
              <a:off x="1525588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28" name="Rechteck 27"/>
            <p:cNvSpPr>
              <a:spLocks noChangeArrowheads="1"/>
            </p:cNvSpPr>
            <p:nvPr userDrawn="1"/>
          </p:nvSpPr>
          <p:spPr bwMode="auto">
            <a:xfrm>
              <a:off x="1525588" y="968375"/>
              <a:ext cx="1511300" cy="3651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29" name="Rectangle 31"/>
            <p:cNvSpPr>
              <a:spLocks noChangeArrowheads="1"/>
            </p:cNvSpPr>
            <p:nvPr userDrawn="1"/>
          </p:nvSpPr>
          <p:spPr bwMode="auto">
            <a:xfrm>
              <a:off x="3052763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0" name="Rechteck 29"/>
            <p:cNvSpPr>
              <a:spLocks noChangeArrowheads="1"/>
            </p:cNvSpPr>
            <p:nvPr userDrawn="1"/>
          </p:nvSpPr>
          <p:spPr bwMode="auto">
            <a:xfrm>
              <a:off x="3052763" y="968375"/>
              <a:ext cx="1511300" cy="36513"/>
            </a:xfrm>
            <a:prstGeom prst="rect">
              <a:avLst/>
            </a:prstGeom>
            <a:solidFill>
              <a:srgbClr val="AD006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1" name="Rectangle 33"/>
            <p:cNvSpPr>
              <a:spLocks noChangeArrowheads="1"/>
            </p:cNvSpPr>
            <p:nvPr userDrawn="1"/>
          </p:nvSpPr>
          <p:spPr bwMode="auto">
            <a:xfrm>
              <a:off x="4578350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2" name="Rechteck 31"/>
            <p:cNvSpPr>
              <a:spLocks noChangeArrowheads="1"/>
            </p:cNvSpPr>
            <p:nvPr userDrawn="1"/>
          </p:nvSpPr>
          <p:spPr bwMode="auto">
            <a:xfrm>
              <a:off x="4578350" y="968375"/>
              <a:ext cx="1511300" cy="36513"/>
            </a:xfrm>
            <a:prstGeom prst="rect">
              <a:avLst/>
            </a:prstGeom>
            <a:solidFill>
              <a:srgbClr val="0026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3" name="Rectangle 35"/>
            <p:cNvSpPr>
              <a:spLocks noChangeArrowheads="1"/>
            </p:cNvSpPr>
            <p:nvPr userDrawn="1"/>
          </p:nvSpPr>
          <p:spPr bwMode="auto">
            <a:xfrm>
              <a:off x="6105525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4" name="Rechteck 33"/>
            <p:cNvSpPr>
              <a:spLocks noChangeArrowheads="1"/>
            </p:cNvSpPr>
            <p:nvPr userDrawn="1"/>
          </p:nvSpPr>
          <p:spPr bwMode="auto">
            <a:xfrm>
              <a:off x="6105525" y="968375"/>
              <a:ext cx="1511300" cy="36513"/>
            </a:xfrm>
            <a:prstGeom prst="rect">
              <a:avLst/>
            </a:prstGeom>
            <a:solidFill>
              <a:srgbClr val="00695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5" name="Rectangle 37"/>
            <p:cNvSpPr>
              <a:spLocks noChangeArrowheads="1"/>
            </p:cNvSpPr>
            <p:nvPr userDrawn="1"/>
          </p:nvSpPr>
          <p:spPr bwMode="auto">
            <a:xfrm>
              <a:off x="7632700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de-DE"/>
            </a:p>
          </p:txBody>
        </p:sp>
        <p:sp>
          <p:nvSpPr>
            <p:cNvPr id="36" name="Rechteck 35"/>
            <p:cNvSpPr>
              <a:spLocks noChangeArrowheads="1"/>
            </p:cNvSpPr>
            <p:nvPr userDrawn="1"/>
          </p:nvSpPr>
          <p:spPr bwMode="auto">
            <a:xfrm>
              <a:off x="7632700" y="968375"/>
              <a:ext cx="1511300" cy="36513"/>
            </a:xfrm>
            <a:prstGeom prst="rect">
              <a:avLst/>
            </a:prstGeom>
            <a:solidFill>
              <a:srgbClr val="1D953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7" name="Rectangle 39"/>
            <p:cNvSpPr>
              <a:spLocks noChangeArrowheads="1"/>
            </p:cNvSpPr>
            <p:nvPr userDrawn="1"/>
          </p:nvSpPr>
          <p:spPr bwMode="auto">
            <a:xfrm>
              <a:off x="0" y="968375"/>
              <a:ext cx="1511301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8" name="Rechteck 37"/>
            <p:cNvSpPr>
              <a:spLocks noChangeArrowheads="1"/>
            </p:cNvSpPr>
            <p:nvPr userDrawn="1"/>
          </p:nvSpPr>
          <p:spPr bwMode="auto">
            <a:xfrm>
              <a:off x="0" y="968375"/>
              <a:ext cx="1511301" cy="36513"/>
            </a:xfrm>
            <a:prstGeom prst="rect">
              <a:avLst/>
            </a:prstGeom>
            <a:solidFill>
              <a:srgbClr val="F8AD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</p:grp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127000"/>
            <a:ext cx="6496050" cy="7302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268413"/>
            <a:ext cx="8496300" cy="51133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601800"/>
            <a:ext cx="3603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i="0">
                <a:solidFill>
                  <a:srgbClr val="595959"/>
                </a:solidFill>
              </a:defRPr>
            </a:lvl1pPr>
          </a:lstStyle>
          <a:p>
            <a:fld id="{21BAB3F4-DC41-436B-8B06-25061C82C53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0" y="6601800"/>
            <a:ext cx="91598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fld id="{F83D804D-B1FF-3445-B74B-E1902EDCF3B2}" type="datetime1">
              <a:rPr lang="de-DE" smtClean="0"/>
              <a:t>28.07.17</a:t>
            </a:fld>
            <a:endParaRPr lang="de-DE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601800"/>
            <a:ext cx="6913563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007517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/>
          <p:cNvSpPr>
            <a:spLocks noChangeArrowheads="1"/>
          </p:cNvSpPr>
          <p:nvPr userDrawn="1"/>
        </p:nvSpPr>
        <p:spPr bwMode="auto">
          <a:xfrm>
            <a:off x="0" y="6498000"/>
            <a:ext cx="9144000" cy="360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i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601800"/>
            <a:ext cx="3603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i="0">
                <a:solidFill>
                  <a:srgbClr val="595959"/>
                </a:solidFill>
              </a:defRPr>
            </a:lvl1pPr>
          </a:lstStyle>
          <a:p>
            <a:fld id="{21BAB3F4-DC41-436B-8B06-25061C82C53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127000"/>
            <a:ext cx="64960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2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0" y="6601800"/>
            <a:ext cx="91598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fld id="{5882B6C0-5A1E-2048-8776-CE11CE5C9FB6}" type="datetime1">
              <a:rPr lang="de-DE" smtClean="0"/>
              <a:t>28.07.17</a:t>
            </a:fld>
            <a:endParaRPr lang="de-DE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601800"/>
            <a:ext cx="6913563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r>
              <a:rPr lang="de-DE" smtClean="0"/>
              <a:t>Copyright © 2017 – akquinet AG</a:t>
            </a:r>
            <a:endParaRPr lang="de-DE"/>
          </a:p>
        </p:txBody>
      </p:sp>
      <p:grpSp>
        <p:nvGrpSpPr>
          <p:cNvPr id="1051" name="Group 27"/>
          <p:cNvGrpSpPr>
            <a:grpSpLocks/>
          </p:cNvGrpSpPr>
          <p:nvPr userDrawn="1"/>
        </p:nvGrpSpPr>
        <p:grpSpPr bwMode="auto">
          <a:xfrm>
            <a:off x="-182563" y="-182563"/>
            <a:ext cx="9002713" cy="6564313"/>
            <a:chOff x="-115" y="-115"/>
            <a:chExt cx="5671" cy="4135"/>
          </a:xfrm>
        </p:grpSpPr>
        <p:sp>
          <p:nvSpPr>
            <p:cNvPr id="2064" name="Line 16"/>
            <p:cNvSpPr>
              <a:spLocks noChangeShapeType="1"/>
            </p:cNvSpPr>
            <p:nvPr userDrawn="1"/>
          </p:nvSpPr>
          <p:spPr bwMode="auto">
            <a:xfrm flipH="1">
              <a:off x="-115" y="799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5" name="Line 17"/>
            <p:cNvSpPr>
              <a:spLocks noChangeShapeType="1"/>
            </p:cNvSpPr>
            <p:nvPr userDrawn="1"/>
          </p:nvSpPr>
          <p:spPr bwMode="auto">
            <a:xfrm flipH="1">
              <a:off x="-115" y="238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6" name="Line 18"/>
            <p:cNvSpPr>
              <a:spLocks noChangeShapeType="1"/>
            </p:cNvSpPr>
            <p:nvPr userDrawn="1"/>
          </p:nvSpPr>
          <p:spPr bwMode="auto">
            <a:xfrm flipH="1">
              <a:off x="-115" y="4020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7" name="Line 19"/>
            <p:cNvSpPr>
              <a:spLocks noChangeShapeType="1"/>
            </p:cNvSpPr>
            <p:nvPr userDrawn="1"/>
          </p:nvSpPr>
          <p:spPr bwMode="auto">
            <a:xfrm rot="16200000" flipH="1">
              <a:off x="146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8" name="Line 20"/>
            <p:cNvSpPr>
              <a:spLocks noChangeShapeType="1"/>
            </p:cNvSpPr>
            <p:nvPr userDrawn="1"/>
          </p:nvSpPr>
          <p:spPr bwMode="auto">
            <a:xfrm rot="16200000" flipH="1">
              <a:off x="2822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9" name="Line 21"/>
            <p:cNvSpPr>
              <a:spLocks noChangeShapeType="1"/>
            </p:cNvSpPr>
            <p:nvPr userDrawn="1"/>
          </p:nvSpPr>
          <p:spPr bwMode="auto">
            <a:xfrm rot="16200000" flipH="1">
              <a:off x="5498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</p:grpSp>
      <p:pic>
        <p:nvPicPr>
          <p:cNvPr id="1039" name="Picture 37" descr="akquinet-Logo-4C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5" y="204788"/>
            <a:ext cx="1762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" name="Gruppierung 28"/>
          <p:cNvGrpSpPr>
            <a:grpSpLocks/>
          </p:cNvGrpSpPr>
          <p:nvPr userDrawn="1"/>
        </p:nvGrpSpPr>
        <p:grpSpPr bwMode="auto">
          <a:xfrm>
            <a:off x="-1588" y="980660"/>
            <a:ext cx="9144001" cy="179388"/>
            <a:chOff x="0" y="968375"/>
            <a:chExt cx="9144000" cy="179388"/>
          </a:xfrm>
        </p:grpSpPr>
        <p:sp>
          <p:nvSpPr>
            <p:cNvPr id="30" name="Rectangle 29"/>
            <p:cNvSpPr>
              <a:spLocks noChangeArrowheads="1"/>
            </p:cNvSpPr>
            <p:nvPr userDrawn="1"/>
          </p:nvSpPr>
          <p:spPr bwMode="auto">
            <a:xfrm>
              <a:off x="1525588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1" name="Rechteck 30"/>
            <p:cNvSpPr>
              <a:spLocks noChangeArrowheads="1"/>
            </p:cNvSpPr>
            <p:nvPr userDrawn="1"/>
          </p:nvSpPr>
          <p:spPr bwMode="auto">
            <a:xfrm>
              <a:off x="1525588" y="968375"/>
              <a:ext cx="1511300" cy="3651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 userDrawn="1"/>
          </p:nvSpPr>
          <p:spPr bwMode="auto">
            <a:xfrm>
              <a:off x="3052763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3" name="Rechteck 32"/>
            <p:cNvSpPr>
              <a:spLocks noChangeArrowheads="1"/>
            </p:cNvSpPr>
            <p:nvPr userDrawn="1"/>
          </p:nvSpPr>
          <p:spPr bwMode="auto">
            <a:xfrm>
              <a:off x="3052763" y="968375"/>
              <a:ext cx="1511300" cy="36513"/>
            </a:xfrm>
            <a:prstGeom prst="rect">
              <a:avLst/>
            </a:prstGeom>
            <a:solidFill>
              <a:srgbClr val="AD006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 userDrawn="1"/>
          </p:nvSpPr>
          <p:spPr bwMode="auto">
            <a:xfrm>
              <a:off x="4578350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5" name="Rechteck 34"/>
            <p:cNvSpPr>
              <a:spLocks noChangeArrowheads="1"/>
            </p:cNvSpPr>
            <p:nvPr userDrawn="1"/>
          </p:nvSpPr>
          <p:spPr bwMode="auto">
            <a:xfrm>
              <a:off x="4578350" y="968375"/>
              <a:ext cx="1511300" cy="36513"/>
            </a:xfrm>
            <a:prstGeom prst="rect">
              <a:avLst/>
            </a:prstGeom>
            <a:solidFill>
              <a:srgbClr val="0026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105525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7" name="Rechteck 36"/>
            <p:cNvSpPr>
              <a:spLocks noChangeArrowheads="1"/>
            </p:cNvSpPr>
            <p:nvPr userDrawn="1"/>
          </p:nvSpPr>
          <p:spPr bwMode="auto">
            <a:xfrm>
              <a:off x="6105525" y="968375"/>
              <a:ext cx="1511300" cy="36513"/>
            </a:xfrm>
            <a:prstGeom prst="rect">
              <a:avLst/>
            </a:prstGeom>
            <a:solidFill>
              <a:srgbClr val="00695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7632700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de-DE"/>
            </a:p>
          </p:txBody>
        </p:sp>
        <p:sp>
          <p:nvSpPr>
            <p:cNvPr id="39" name="Rechteck 38"/>
            <p:cNvSpPr>
              <a:spLocks noChangeArrowheads="1"/>
            </p:cNvSpPr>
            <p:nvPr userDrawn="1"/>
          </p:nvSpPr>
          <p:spPr bwMode="auto">
            <a:xfrm>
              <a:off x="7632700" y="968375"/>
              <a:ext cx="1511300" cy="36513"/>
            </a:xfrm>
            <a:prstGeom prst="rect">
              <a:avLst/>
            </a:prstGeom>
            <a:solidFill>
              <a:srgbClr val="1D953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 userDrawn="1"/>
          </p:nvSpPr>
          <p:spPr bwMode="auto">
            <a:xfrm>
              <a:off x="0" y="968375"/>
              <a:ext cx="1511301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41" name="Rechteck 40"/>
            <p:cNvSpPr>
              <a:spLocks noChangeArrowheads="1"/>
            </p:cNvSpPr>
            <p:nvPr userDrawn="1"/>
          </p:nvSpPr>
          <p:spPr bwMode="auto">
            <a:xfrm>
              <a:off x="0" y="968375"/>
              <a:ext cx="1511301" cy="36513"/>
            </a:xfrm>
            <a:prstGeom prst="rect">
              <a:avLst/>
            </a:prstGeom>
            <a:solidFill>
              <a:srgbClr val="F8AD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ransition advClick="0"/>
  <p:hf hdr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ts val="600"/>
        </a:spcAft>
        <a:buClr>
          <a:schemeClr val="tx1"/>
        </a:buClr>
        <a:buFont typeface="Wingdings 2" pitchFamily="18" charset="2"/>
        <a:defRPr sz="2800" b="1">
          <a:solidFill>
            <a:srgbClr val="3F3F3F"/>
          </a:solidFill>
          <a:latin typeface="Calibri" pitchFamily="34" charset="0"/>
          <a:ea typeface="+mn-ea"/>
          <a:cs typeface="Calibri" pitchFamily="34" charset="0"/>
        </a:defRPr>
      </a:lvl1pPr>
      <a:lvl2pPr marL="273050" indent="-271463" algn="l" rtl="0" eaLnBrk="0" fontAlgn="base" hangingPunct="0">
        <a:spcBef>
          <a:spcPct val="30000"/>
        </a:spcBef>
        <a:spcAft>
          <a:spcPts val="600"/>
        </a:spcAft>
        <a:buClr>
          <a:schemeClr val="tx1"/>
        </a:buClr>
        <a:buFont typeface="Wingdings 2" pitchFamily="18" charset="2"/>
        <a:buChar char="¡"/>
        <a:defRPr sz="2800">
          <a:solidFill>
            <a:srgbClr val="3F3F3F"/>
          </a:solidFill>
          <a:latin typeface="Calibri" pitchFamily="34" charset="0"/>
          <a:cs typeface="Calibri" pitchFamily="34" charset="0"/>
        </a:defRPr>
      </a:lvl2pPr>
      <a:lvl3pPr marL="539750" indent="-252413" algn="l" rtl="0" eaLnBrk="0" fontAlgn="base" hangingPunct="0">
        <a:spcBef>
          <a:spcPct val="10000"/>
        </a:spcBef>
        <a:spcAft>
          <a:spcPts val="600"/>
        </a:spcAft>
        <a:buClr>
          <a:schemeClr val="tx1"/>
        </a:buClr>
        <a:buChar char="–"/>
        <a:defRPr sz="2400">
          <a:solidFill>
            <a:srgbClr val="3F3F3F"/>
          </a:solidFill>
          <a:latin typeface="Calibri" pitchFamily="34" charset="0"/>
          <a:cs typeface="Calibri" pitchFamily="34" charset="0"/>
        </a:defRPr>
      </a:lvl3pPr>
      <a:lvl4pPr marL="814388" indent="-2524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Wingdings 2" pitchFamily="18" charset="2"/>
        <a:buChar char=""/>
        <a:defRPr sz="2400">
          <a:solidFill>
            <a:srgbClr val="3F3F3F"/>
          </a:solidFill>
          <a:latin typeface="Calibri" pitchFamily="34" charset="0"/>
          <a:cs typeface="Calibri" pitchFamily="34" charset="0"/>
        </a:defRPr>
      </a:lvl4pPr>
      <a:lvl5pPr marL="1073150" indent="-23018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sz="2400">
          <a:solidFill>
            <a:srgbClr val="3F3F3F"/>
          </a:solidFill>
          <a:latin typeface="Calibri" pitchFamily="34" charset="0"/>
          <a:cs typeface="Calibri" pitchFamily="34" charset="0"/>
        </a:defRPr>
      </a:lvl5pPr>
      <a:lvl6pPr marL="27241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6pPr>
      <a:lvl7pPr marL="31813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7pPr>
      <a:lvl8pPr marL="36385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8pPr>
      <a:lvl9pPr marL="40957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blog.akquinet.de/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.spree.de/scm-manager/git/intern/JPA-Pitfall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JPA -</a:t>
            </a:r>
            <a:r>
              <a:rPr lang="de-DE" dirty="0" err="1" smtClean="0"/>
              <a:t>Pitfalls</a:t>
            </a:r>
            <a:endParaRPr 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>
          <a:xfrm>
            <a:off x="323851" y="3573462"/>
            <a:ext cx="3888100" cy="935687"/>
          </a:xfrm>
        </p:spPr>
        <p:txBody>
          <a:bodyPr/>
          <a:lstStyle/>
          <a:p>
            <a:r>
              <a:rPr lang="de-DE" dirty="0" smtClean="0"/>
              <a:t>Wo sind </a:t>
            </a:r>
            <a:r>
              <a:rPr lang="de-DE" smtClean="0"/>
              <a:t>die typischen Fallgruben und wie kann man sie vermeiden?</a:t>
            </a:r>
            <a:endParaRPr lang="de-DE" dirty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638" y="3422181"/>
            <a:ext cx="3810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4433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Nicht gesetzte </a:t>
            </a:r>
            <a:r>
              <a:rPr lang="de-DE" dirty="0" err="1" smtClean="0"/>
              <a:t>Relationships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Fehlende Elemente im Query Resultat</a:t>
            </a:r>
          </a:p>
          <a:p>
            <a:pPr lvl="1"/>
            <a:r>
              <a:rPr lang="de-DE" dirty="0" err="1"/>
              <a:t>Relationship</a:t>
            </a:r>
            <a:r>
              <a:rPr lang="de-DE" dirty="0"/>
              <a:t> Navigation in JPQL resultiert in INNER JOIN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e.department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endParaRPr lang="de-DE" sz="2000" dirty="0">
              <a:ea typeface="ＭＳ Ｐゴシック" charset="-128"/>
              <a:cs typeface="ＭＳ Ｐゴシック" charset="-128"/>
            </a:endParaRPr>
          </a:p>
          <a:p>
            <a:pPr marL="344487" lvl="1" indent="-342900"/>
            <a:r>
              <a:rPr lang="de-DE" dirty="0" err="1" smtClean="0"/>
              <a:t>Employees</a:t>
            </a:r>
            <a:r>
              <a:rPr lang="de-DE" dirty="0" smtClean="0"/>
              <a:t> ohne Department werden nicht berücksichtigt</a:t>
            </a:r>
          </a:p>
          <a:p>
            <a:pPr marL="344487" lvl="1" indent="-342900"/>
            <a:r>
              <a:rPr lang="de-DE" dirty="0" smtClean="0"/>
              <a:t>Lösung: OUTER JOIN Query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SELECT DISTINCT d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LEFT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OUTER JOIN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e.department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d</a:t>
            </a:r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8B71C2-6347-8A42-9511-CBEFEE28CC08}" type="datetime1">
              <a:rPr lang="de-DE" smtClean="0"/>
              <a:t>28.07.17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8775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JPQL UPDATE / DELETE und Kontext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Persistenzkontext</a:t>
            </a:r>
            <a:r>
              <a:rPr lang="de-DE" dirty="0"/>
              <a:t> </a:t>
            </a:r>
            <a:r>
              <a:rPr lang="de-DE" dirty="0" smtClean="0"/>
              <a:t>bei </a:t>
            </a:r>
            <a:r>
              <a:rPr lang="de-DE" dirty="0"/>
              <a:t>UPDATE oder DELETE JPQL </a:t>
            </a:r>
            <a:r>
              <a:rPr lang="de-DE" dirty="0" smtClean="0"/>
              <a:t>Query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UPDATE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Insurance i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SET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i.carrier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= 'UPDATED' WHERE i = :ins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DELETE FROM Insurance i WHERE i = :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ins</a:t>
            </a:r>
          </a:p>
          <a:p>
            <a:pPr marL="344487" lvl="1" indent="-342900"/>
            <a:r>
              <a:rPr lang="de-DE" dirty="0" err="1"/>
              <a:t>Persistenzkontext</a:t>
            </a:r>
            <a:r>
              <a:rPr lang="de-DE" dirty="0"/>
              <a:t> wird nicht synchronisiert</a:t>
            </a:r>
          </a:p>
          <a:p>
            <a:pPr marL="344487" lvl="1" indent="-342900"/>
            <a:r>
              <a:rPr lang="de-DE" dirty="0"/>
              <a:t>Insurance Instanz im Speicher wird nicht geändert bzw. ist nicht gelöscht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C14B45-0029-6046-B705-490F949C6771}" type="datetime1">
              <a:rPr lang="de-DE" smtClean="0"/>
              <a:t>28.07.17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5183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Query </a:t>
            </a:r>
            <a:r>
              <a:rPr lang="de-DE" dirty="0" err="1"/>
              <a:t>F</a:t>
            </a:r>
            <a:r>
              <a:rPr lang="de-DE" dirty="0" err="1" smtClean="0"/>
              <a:t>lush</a:t>
            </a:r>
            <a:r>
              <a:rPr lang="de-DE" dirty="0" smtClean="0"/>
              <a:t> </a:t>
            </a:r>
            <a:r>
              <a:rPr lang="de-DE" dirty="0"/>
              <a:t>M</a:t>
            </a:r>
            <a:r>
              <a:rPr lang="de-DE" dirty="0" smtClean="0"/>
              <a:t>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587" lvl="1" indent="0">
              <a:buNone/>
            </a:pPr>
            <a:r>
              <a:rPr lang="de-DE" b="1" dirty="0" err="1" smtClean="0"/>
              <a:t>FlushModeType.COMMIT</a:t>
            </a:r>
            <a:r>
              <a:rPr lang="de-DE" b="1" dirty="0" smtClean="0"/>
              <a:t> und Query Resultat</a:t>
            </a:r>
          </a:p>
          <a:p>
            <a:pPr marL="344487" lvl="1" indent="-342900"/>
            <a:r>
              <a:rPr lang="de-DE" dirty="0" smtClean="0"/>
              <a:t>Änderungen werden bei </a:t>
            </a:r>
            <a:r>
              <a:rPr lang="de-DE" dirty="0" err="1" smtClean="0"/>
              <a:t>commit</a:t>
            </a:r>
            <a:r>
              <a:rPr lang="de-DE" dirty="0" smtClean="0"/>
              <a:t> gespeichert</a:t>
            </a:r>
            <a:endParaRPr lang="de-DE" b="1" dirty="0"/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= ... //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with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weekyhours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40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e.setWeeklyhours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(41.0d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em.createQuery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("SELECT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WHERE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e.weeklyhours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&gt; 40.0d");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q.setFlushMode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FlushModeType.COMMIT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List&lt;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result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q.getResultList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result.contains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 -&gt;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false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344487" lvl="1" indent="-342900"/>
            <a:r>
              <a:rPr lang="de-DE" dirty="0" smtClean="0"/>
              <a:t>Alternative</a:t>
            </a:r>
            <a:r>
              <a:rPr lang="de-DE" dirty="0"/>
              <a:t>: </a:t>
            </a:r>
            <a:r>
              <a:rPr lang="de-DE" dirty="0" err="1" smtClean="0"/>
              <a:t>FlushModeType.AUTO</a:t>
            </a:r>
            <a:endParaRPr lang="de-DE" dirty="0" smtClean="0"/>
          </a:p>
          <a:p>
            <a:pPr marL="344487" lvl="1" indent="-342900"/>
            <a:r>
              <a:rPr lang="de-DE" dirty="0" smtClean="0"/>
              <a:t>Änderungen werden vor der Query Ausführung gespeichert</a:t>
            </a:r>
          </a:p>
          <a:p>
            <a:pPr marL="685800" lvl="2" indent="0">
              <a:spcBef>
                <a:spcPts val="600"/>
              </a:spcBef>
              <a:buNone/>
            </a:pPr>
            <a:endParaRPr lang="de-DE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ED7225-290C-1D4B-A00D-F36093D4B0C9}" type="datetime1">
              <a:rPr lang="de-DE" smtClean="0"/>
              <a:t>28.07.17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82387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Iteration auf der DB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Iteration im Speicher oder in der DB?  </a:t>
            </a:r>
          </a:p>
          <a:p>
            <a:pPr lvl="1"/>
            <a:r>
              <a:rPr lang="de-DE" dirty="0" smtClean="0"/>
              <a:t>Laden aller </a:t>
            </a:r>
            <a:r>
              <a:rPr lang="de-DE" dirty="0" err="1" smtClean="0"/>
              <a:t>Employee</a:t>
            </a:r>
            <a:r>
              <a:rPr lang="de-DE" dirty="0" smtClean="0"/>
              <a:t>-Instanzen plus Java-Schleife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for (Employee e :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queryResult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Address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a =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e.getAddress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if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((a != null)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&amp;&amp; "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Berlin".equals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a.getCity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())){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is-IS" sz="20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de-DE" sz="1600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de-DE" dirty="0" smtClean="0"/>
              <a:t>Query mit passender WHERE </a:t>
            </a:r>
            <a:r>
              <a:rPr lang="de-DE" dirty="0" err="1" smtClean="0"/>
              <a:t>clause</a:t>
            </a:r>
            <a:r>
              <a:rPr lang="de-DE" dirty="0" smtClean="0"/>
              <a:t>: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JOIN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e.address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a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a.city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= 'Berlin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3755DB-3A15-3248-8B53-6901EF8CCFC1}" type="datetime1">
              <a:rPr lang="de-DE" smtClean="0"/>
              <a:t>28.07.17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04966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Sortierung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Sortierung im Speicher oder in der DB?</a:t>
            </a:r>
          </a:p>
          <a:p>
            <a:pPr lvl="1"/>
            <a:r>
              <a:rPr lang="de-DE" dirty="0" smtClean="0"/>
              <a:t>Entitäten werden geladen und dann im Speicher sortiert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Query SELECT i FROM Insurance i</a:t>
            </a:r>
          </a:p>
          <a:p>
            <a:pPr lvl="1"/>
            <a:r>
              <a:rPr lang="de-DE" dirty="0" smtClean="0"/>
              <a:t>Navigation Insurance -&gt; </a:t>
            </a:r>
            <a:r>
              <a:rPr lang="de-DE" dirty="0" err="1" smtClean="0"/>
              <a:t>Employee</a:t>
            </a:r>
            <a:r>
              <a:rPr lang="de-DE" dirty="0" smtClean="0"/>
              <a:t> -&gt; </a:t>
            </a:r>
            <a:r>
              <a:rPr lang="de-DE" dirty="0" err="1" smtClean="0"/>
              <a:t>Address</a:t>
            </a:r>
            <a:r>
              <a:rPr lang="de-DE" dirty="0" smtClean="0"/>
              <a:t> bei der Sortierung</a:t>
            </a:r>
          </a:p>
          <a:p>
            <a:pPr lvl="1"/>
            <a:r>
              <a:rPr lang="de-DE" dirty="0" smtClean="0"/>
              <a:t>Sortierung in der DB </a:t>
            </a:r>
            <a:r>
              <a:rPr lang="de-DE" dirty="0">
                <a:ea typeface="Courier New" charset="0"/>
                <a:cs typeface="Courier New" charset="0"/>
              </a:rPr>
              <a:t>meistens effizienter </a:t>
            </a:r>
            <a:endParaRPr lang="de-DE" dirty="0" smtClean="0">
              <a:ea typeface="Courier New" charset="0"/>
              <a:cs typeface="Courier New" charset="0"/>
            </a:endParaRP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SELECT i,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FROM Insurance i JOIN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i.employee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ORDER BY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e.address.city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e.address.zip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BA03CFD-94BB-E34B-B31A-CF6AF51CD07E}" type="datetime1">
              <a:rPr lang="de-DE" smtClean="0"/>
              <a:t>28.07.17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5030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Nachladen von </a:t>
            </a:r>
            <a:r>
              <a:rPr lang="de-DE" dirty="0" err="1" smtClean="0"/>
              <a:t>Relationships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Performance Problem durch Navigation</a:t>
            </a:r>
          </a:p>
          <a:p>
            <a:pPr lvl="1"/>
            <a:r>
              <a:rPr lang="de-DE" dirty="0" smtClean="0"/>
              <a:t>Listen Ansicht zeigt auch Werte von </a:t>
            </a:r>
            <a:r>
              <a:rPr lang="de-DE" dirty="0" err="1" smtClean="0"/>
              <a:t>Relationships</a:t>
            </a:r>
            <a:endParaRPr lang="de-DE" dirty="0"/>
          </a:p>
          <a:p>
            <a:pPr lvl="1"/>
            <a:r>
              <a:rPr lang="de-DE" dirty="0" smtClean="0"/>
              <a:t>Viele DB Zugriffe durch Navigation</a:t>
            </a:r>
          </a:p>
          <a:p>
            <a:pPr lvl="1"/>
            <a:r>
              <a:rPr lang="de-DE" dirty="0" smtClean="0"/>
              <a:t>Besser Navigation durch JPQL Query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e.firstname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e.lastname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d.name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i.carrier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LEFT OUTER JOIN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e.department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d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    LEFT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OUTER JOIN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e.insurance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ORDER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BY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e.lastname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e.firstname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6E7CC8-C9CF-8142-A8C1-5B4E1659A332}" type="datetime1">
              <a:rPr lang="de-DE" smtClean="0"/>
              <a:t>28.07.17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33296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Merge</a:t>
            </a:r>
            <a:r>
              <a:rPr lang="de-DE" dirty="0" smtClean="0"/>
              <a:t> Rückgabewert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587" lvl="1" indent="0">
              <a:buNone/>
            </a:pPr>
            <a:r>
              <a:rPr lang="de-DE" b="1" dirty="0" err="1" smtClean="0"/>
              <a:t>EM.merge</a:t>
            </a:r>
            <a:r>
              <a:rPr lang="de-DE" b="1" dirty="0" smtClean="0"/>
              <a:t> liefert transaktionale Instanz zurück</a:t>
            </a:r>
          </a:p>
          <a:p>
            <a:pPr lvl="1"/>
            <a:r>
              <a:rPr lang="de-DE" dirty="0" smtClean="0"/>
              <a:t>Problem: Rückgabe Wert wird ignoriert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em.merge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emp.setFirstname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("New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"); </a:t>
            </a:r>
          </a:p>
          <a:p>
            <a:pPr lvl="1"/>
            <a:r>
              <a:rPr lang="de-DE" dirty="0" smtClean="0"/>
              <a:t>Fehler fällt nicht auf: Instanz </a:t>
            </a:r>
            <a:r>
              <a:rPr lang="de-DE" dirty="0" err="1" smtClean="0"/>
              <a:t>em</a:t>
            </a:r>
            <a:r>
              <a:rPr lang="de-DE" dirty="0" smtClean="0"/>
              <a:t> ist weiter nutzbar, aber</a:t>
            </a:r>
            <a:r>
              <a:rPr lang="de-DE" dirty="0"/>
              <a:t> </a:t>
            </a:r>
            <a:r>
              <a:rPr lang="de-DE" dirty="0" smtClean="0"/>
              <a:t>Änderung wird nicht persistiert</a:t>
            </a:r>
            <a:endParaRPr lang="de-DE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de-DE" dirty="0" smtClean="0"/>
              <a:t>Besser:</a:t>
            </a:r>
            <a:endParaRPr lang="de-DE" dirty="0"/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mergedEmp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em.merge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mergedEmp.setFirstname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("New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");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685800" lvl="2" indent="0">
              <a:spcBef>
                <a:spcPts val="600"/>
              </a:spcBef>
              <a:buNone/>
            </a:pP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BBEFD7-CB87-F245-B46B-6B59D2499ED3}" type="datetime1">
              <a:rPr lang="de-DE" smtClean="0"/>
              <a:t>28.07.17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71687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Merge</a:t>
            </a:r>
            <a:r>
              <a:rPr lang="de-DE" dirty="0" smtClean="0"/>
              <a:t> DTO </a:t>
            </a:r>
            <a:r>
              <a:rPr lang="de-DE" dirty="0" err="1"/>
              <a:t>I</a:t>
            </a:r>
            <a:r>
              <a:rPr lang="de-DE" dirty="0" err="1" smtClean="0"/>
              <a:t>nto</a:t>
            </a:r>
            <a:r>
              <a:rPr lang="de-DE" dirty="0" smtClean="0"/>
              <a:t> Entity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7" lvl="1" indent="0">
              <a:buNone/>
            </a:pPr>
            <a:r>
              <a:rPr lang="de-DE" b="1" dirty="0" smtClean="0"/>
              <a:t>JPA Instanz auf Basis der Werte eines DTO erzeugen </a:t>
            </a:r>
          </a:p>
          <a:p>
            <a:pPr lvl="1"/>
            <a:r>
              <a:rPr lang="de-DE" dirty="0" smtClean="0"/>
              <a:t>Neue JPA Instanz mit </a:t>
            </a:r>
            <a:r>
              <a:rPr lang="de-DE" dirty="0" err="1" smtClean="0"/>
              <a:t>new</a:t>
            </a:r>
            <a:r>
              <a:rPr lang="de-DE" dirty="0" smtClean="0"/>
              <a:t> erzeugen</a:t>
            </a:r>
          </a:p>
          <a:p>
            <a:pPr lvl="1"/>
            <a:r>
              <a:rPr lang="de-DE" dirty="0" smtClean="0"/>
              <a:t>DTO </a:t>
            </a:r>
            <a:r>
              <a:rPr lang="de-DE" dirty="0"/>
              <a:t>F</a:t>
            </a:r>
            <a:r>
              <a:rPr lang="de-DE" dirty="0" smtClean="0"/>
              <a:t>elder (inkl. </a:t>
            </a:r>
            <a:r>
              <a:rPr lang="de-DE" dirty="0" err="1" smtClean="0"/>
              <a:t>Id</a:t>
            </a:r>
            <a:r>
              <a:rPr lang="de-DE" dirty="0" smtClean="0"/>
              <a:t>) kopieren und </a:t>
            </a:r>
            <a:r>
              <a:rPr lang="de-DE" dirty="0" err="1" smtClean="0"/>
              <a:t>em.merge</a:t>
            </a:r>
            <a:r>
              <a:rPr lang="de-DE" dirty="0" smtClean="0"/>
              <a:t> aufrufen</a:t>
            </a:r>
          </a:p>
          <a:p>
            <a:pPr lvl="1"/>
            <a:r>
              <a:rPr lang="de-DE" dirty="0" smtClean="0"/>
              <a:t>Problem: DTO beinhaltet nicht alle </a:t>
            </a:r>
            <a:r>
              <a:rPr lang="de-DE" dirty="0" err="1"/>
              <a:t>R</a:t>
            </a:r>
            <a:r>
              <a:rPr lang="de-DE" dirty="0" err="1" smtClean="0"/>
              <a:t>elationships</a:t>
            </a:r>
            <a:endParaRPr lang="de-DE" dirty="0" smtClean="0"/>
          </a:p>
          <a:p>
            <a:pPr marL="1587" lvl="1" indent="0">
              <a:buNone/>
            </a:pPr>
            <a:r>
              <a:rPr lang="de-DE" b="1" dirty="0" smtClean="0">
                <a:ea typeface="+mn-ea"/>
              </a:rPr>
              <a:t>Besser</a:t>
            </a:r>
            <a:endParaRPr lang="de-DE" dirty="0" smtClean="0"/>
          </a:p>
          <a:p>
            <a:pPr lvl="1"/>
            <a:r>
              <a:rPr lang="de-DE" dirty="0" err="1" smtClean="0"/>
              <a:t>em.find</a:t>
            </a:r>
            <a:r>
              <a:rPr lang="de-DE" dirty="0" smtClean="0"/>
              <a:t>(</a:t>
            </a:r>
            <a:r>
              <a:rPr lang="de-DE" dirty="0" err="1" smtClean="0"/>
              <a:t>id</a:t>
            </a:r>
            <a:r>
              <a:rPr lang="de-DE" dirty="0" smtClean="0"/>
              <a:t>) aufrufen und die Felder kopieren</a:t>
            </a:r>
          </a:p>
          <a:p>
            <a:pPr lvl="1"/>
            <a:r>
              <a:rPr lang="de-DE" dirty="0" smtClean="0"/>
              <a:t>Schwierig zu generieren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DE1AD2E-1A24-3A40-9366-C084BD9E2DDA}" type="datetime1">
              <a:rPr lang="de-DE" smtClean="0"/>
              <a:t>28.07.17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17419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JPA-</a:t>
            </a:r>
            <a:r>
              <a:rPr lang="de-DE" dirty="0" err="1" smtClean="0"/>
              <a:t>Pitfalls</a:t>
            </a:r>
            <a:r>
              <a:rPr lang="de-DE" dirty="0" smtClean="0"/>
              <a:t> Links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587" lvl="1" indent="0">
              <a:buNone/>
            </a:pPr>
            <a:endParaRPr lang="de-DE" dirty="0" smtClean="0">
              <a:hlinkClick r:id="rId2"/>
            </a:endParaRPr>
          </a:p>
          <a:p>
            <a:pPr marL="1587" lvl="1" indent="0" algn="ctr">
              <a:buNone/>
            </a:pPr>
            <a:r>
              <a:rPr lang="de-DE" sz="3600" b="1" dirty="0" smtClean="0">
                <a:ea typeface="+mn-ea"/>
              </a:rPr>
              <a:t>Danke!</a:t>
            </a:r>
            <a:endParaRPr lang="de-DE" sz="36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DE1AD2E-1A24-3A40-9366-C084BD9E2DDA}" type="datetime1">
              <a:rPr lang="de-DE" smtClean="0"/>
              <a:t>28.07.17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  <p:pic>
        <p:nvPicPr>
          <p:cNvPr id="10" name="Bild 9" descr="JC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734" y="3717040"/>
            <a:ext cx="981477" cy="475498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2832973" y="3717040"/>
            <a:ext cx="3980577" cy="451406"/>
          </a:xfrm>
          <a:prstGeom prst="rect">
            <a:avLst/>
          </a:prstGeom>
        </p:spPr>
        <p:txBody>
          <a:bodyPr vert="horz" wrap="none" anchor="ctr">
            <a:spAutoFit/>
          </a:bodyPr>
          <a:lstStyle/>
          <a:p>
            <a:pPr algn="dist">
              <a:buNone/>
            </a:pPr>
            <a:r>
              <a:rPr lang="de-DE" dirty="0" smtClean="0">
                <a:hlinkClick r:id="rId4"/>
              </a:rPr>
              <a:t>http://jcp.org/en/jsr/detail?id=338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2796448" y="3099190"/>
            <a:ext cx="5448351" cy="369332"/>
          </a:xfrm>
          <a:prstGeom prst="rect">
            <a:avLst/>
          </a:prstGeom>
        </p:spPr>
        <p:txBody>
          <a:bodyPr vert="horz" wrap="none" anchor="ctr">
            <a:spAutoFit/>
          </a:bodyPr>
          <a:lstStyle/>
          <a:p>
            <a:pPr marL="1587" lvl="1" indent="0">
              <a:buNone/>
            </a:pPr>
            <a:r>
              <a:rPr lang="de-DE" dirty="0">
                <a:hlinkClick r:id="rId2"/>
              </a:rPr>
              <a:t>https://git.spree.de/scm-manager/git/intern/JPA-Pitfalls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2859222" y="4421343"/>
            <a:ext cx="3638881" cy="369332"/>
          </a:xfrm>
          <a:prstGeom prst="rect">
            <a:avLst/>
          </a:prstGeom>
        </p:spPr>
        <p:txBody>
          <a:bodyPr vert="horz" wrap="none" anchor="ctr">
            <a:spAutoFit/>
          </a:bodyPr>
          <a:lstStyle/>
          <a:p>
            <a:pPr algn="dist">
              <a:buNone/>
            </a:pPr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github.com/javaee/jpa-spec</a:t>
            </a:r>
            <a:endParaRPr lang="de-DE" dirty="0"/>
          </a:p>
        </p:txBody>
      </p:sp>
      <p:pic>
        <p:nvPicPr>
          <p:cNvPr id="15" name="Bild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285" y="4419630"/>
            <a:ext cx="963926" cy="488751"/>
          </a:xfrm>
          <a:prstGeom prst="rect">
            <a:avLst/>
          </a:prstGeom>
        </p:spPr>
      </p:pic>
      <p:pic>
        <p:nvPicPr>
          <p:cNvPr id="16" name="Bild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646" y="3089933"/>
            <a:ext cx="387846" cy="38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5314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Nutzung von </a:t>
            </a:r>
            <a:r>
              <a:rPr lang="de-DE" dirty="0" err="1" smtClean="0"/>
              <a:t>Relationships</a:t>
            </a:r>
            <a:r>
              <a:rPr lang="de-DE" dirty="0" smtClean="0"/>
              <a:t> in JPQL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Navigation im Speicher</a:t>
            </a:r>
          </a:p>
          <a:p>
            <a:pPr lvl="1"/>
            <a:r>
              <a:rPr lang="de-DE" dirty="0" smtClean="0"/>
              <a:t>Einfach und schnell</a:t>
            </a:r>
          </a:p>
          <a:p>
            <a:pPr marL="1587" lvl="1" indent="0">
              <a:buNone/>
            </a:pPr>
            <a:r>
              <a:rPr lang="de-DE" b="1" dirty="0" smtClean="0"/>
              <a:t>Navigation in JPQL</a:t>
            </a:r>
            <a:endParaRPr lang="de-DE" b="1" dirty="0"/>
          </a:p>
          <a:p>
            <a:pPr lvl="1"/>
            <a:r>
              <a:rPr lang="de-DE" dirty="0"/>
              <a:t>Jeder Pfad Ausdruck führt zu einem </a:t>
            </a:r>
            <a:r>
              <a:rPr lang="de-DE" dirty="0" smtClean="0"/>
              <a:t>bzw. mehreren </a:t>
            </a:r>
            <a:r>
              <a:rPr lang="de-DE" dirty="0" err="1" smtClean="0"/>
              <a:t>Join</a:t>
            </a:r>
            <a:r>
              <a:rPr lang="de-DE" dirty="0" smtClean="0"/>
              <a:t>(s</a:t>
            </a:r>
            <a:r>
              <a:rPr lang="de-DE" smtClean="0"/>
              <a:t>) </a:t>
            </a:r>
            <a:endParaRPr lang="de-DE" dirty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C30B2D2-8E82-CB4D-9F96-067287813C01}" type="datetime1">
              <a:rPr lang="de-DE" smtClean="0"/>
              <a:t>28.07.17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8636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</a:t>
            </a:r>
            <a:r>
              <a:rPr lang="de-DE" dirty="0" err="1" smtClean="0"/>
              <a:t>serialisierte</a:t>
            </a:r>
            <a:r>
              <a:rPr lang="de-DE" dirty="0" smtClean="0"/>
              <a:t> Collection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Collections</a:t>
            </a:r>
            <a:r>
              <a:rPr lang="de-DE" dirty="0" smtClean="0"/>
              <a:t> ohne Annotation werden </a:t>
            </a:r>
            <a:r>
              <a:rPr lang="de-DE" dirty="0" err="1" smtClean="0"/>
              <a:t>serialisiert</a:t>
            </a:r>
            <a:r>
              <a:rPr lang="de-DE" dirty="0" smtClean="0"/>
              <a:t>.</a:t>
            </a:r>
          </a:p>
          <a:p>
            <a:pPr marL="268287" lvl="2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Set&lt;Student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students</a:t>
            </a:r>
            <a:endParaRPr lang="de-DE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de-DE" dirty="0" smtClean="0"/>
              <a:t>Problem ist </a:t>
            </a:r>
            <a:r>
              <a:rPr lang="de-DE" dirty="0"/>
              <a:t>zunächst nicht zu erkennen.</a:t>
            </a:r>
          </a:p>
          <a:p>
            <a:pPr lvl="1"/>
            <a:r>
              <a:rPr lang="de-DE" dirty="0" err="1"/>
              <a:t>Blobs</a:t>
            </a:r>
            <a:r>
              <a:rPr lang="de-DE" dirty="0"/>
              <a:t> im Schema sind verdächtig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Relationship</a:t>
            </a:r>
            <a:r>
              <a:rPr lang="de-DE" dirty="0" smtClean="0"/>
              <a:t> Annotation</a:t>
            </a:r>
            <a:endParaRPr lang="de-DE" dirty="0"/>
          </a:p>
          <a:p>
            <a:pPr marL="268287" lvl="2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OneToMany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Set&lt;Student&gt;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students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BEBCBD9-FF91-1D44-80A3-F726896079A4}" type="datetime1">
              <a:rPr lang="de-DE" smtClean="0"/>
              <a:t>28.07.17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0433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Annotation für Schema-Generierung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Einige </a:t>
            </a:r>
            <a:r>
              <a:rPr lang="de-DE" dirty="0" smtClean="0"/>
              <a:t>Annotation bzw. Attribute werden nur für Schema-Generierung genutzt</a:t>
            </a:r>
            <a:endParaRPr lang="de-DE" dirty="0" smtClean="0"/>
          </a:p>
          <a:p>
            <a:pPr lvl="1"/>
            <a:r>
              <a:rPr lang="de-DE" dirty="0" err="1" smtClean="0"/>
              <a:t>ForeignKey</a:t>
            </a:r>
            <a:r>
              <a:rPr lang="de-DE" dirty="0" smtClean="0"/>
              <a:t>, Index, ...</a:t>
            </a:r>
          </a:p>
          <a:p>
            <a:pPr lvl="1"/>
            <a:r>
              <a:rPr lang="de-DE" dirty="0" err="1" smtClean="0"/>
              <a:t>Column.nullable</a:t>
            </a:r>
            <a:r>
              <a:rPr lang="de-DE" dirty="0" smtClean="0"/>
              <a:t>, </a:t>
            </a:r>
            <a:r>
              <a:rPr lang="de-DE" dirty="0" err="1" smtClean="0"/>
              <a:t>JoinTable.uniqueConstraints</a:t>
            </a:r>
            <a:r>
              <a:rPr lang="de-DE" dirty="0" smtClean="0"/>
              <a:t>, </a:t>
            </a:r>
            <a:r>
              <a:rPr lang="de-DE" dirty="0" err="1" smtClean="0"/>
              <a:t>JoinColums.foreignKey</a:t>
            </a:r>
            <a:r>
              <a:rPr lang="de-DE" dirty="0" smtClean="0"/>
              <a:t>, ...</a:t>
            </a:r>
            <a:endParaRPr lang="de-DE" dirty="0" smtClean="0"/>
          </a:p>
          <a:p>
            <a:pPr lvl="1"/>
            <a:r>
              <a:rPr lang="de-DE" dirty="0" smtClean="0"/>
              <a:t>Hat keine Auswirkung auf das Laufzeitverhalten, z.B. keine automatischen Null-Checks bei </a:t>
            </a:r>
            <a:r>
              <a:rPr lang="de-DE" smtClean="0"/>
              <a:t>nullable</a:t>
            </a:r>
            <a:r>
              <a:rPr lang="de-DE" dirty="0" smtClean="0"/>
              <a:t>=</a:t>
            </a:r>
            <a:r>
              <a:rPr lang="de-DE" dirty="0" err="1" smtClean="0"/>
              <a:t>false</a:t>
            </a:r>
            <a:r>
              <a:rPr lang="de-DE" dirty="0" smtClean="0"/>
              <a:t>  </a:t>
            </a:r>
            <a:endParaRPr lang="de-DE" dirty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C30B2D2-8E82-CB4D-9F96-067287813C01}" type="datetime1">
              <a:rPr lang="de-DE" smtClean="0"/>
              <a:t>28.07.17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62994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List oder Set?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Assoziation in Java als Liste, obwohl diese fachlich nicht notwendig ist</a:t>
            </a:r>
          </a:p>
          <a:p>
            <a:pPr marL="268287" lvl="2" indent="0">
              <a:buNone/>
            </a:pP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OneToMany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mappedBy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= "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department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OrderColumn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private List&lt;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EmployeeUsingList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employees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lvl="1"/>
            <a:r>
              <a:rPr lang="de-DE" dirty="0" smtClean="0"/>
              <a:t>Aufwändiges Mapping auf der DB </a:t>
            </a:r>
            <a:br>
              <a:rPr lang="de-DE" dirty="0" smtClean="0"/>
            </a:br>
            <a:r>
              <a:rPr lang="de-DE" dirty="0" smtClean="0"/>
              <a:t>(zusätzliche Spalte für den Index)</a:t>
            </a:r>
          </a:p>
          <a:p>
            <a:pPr lvl="1"/>
            <a:r>
              <a:rPr lang="de-DE" dirty="0" smtClean="0"/>
              <a:t>Index-Berechnung beim Einfügen</a:t>
            </a:r>
          </a:p>
          <a:p>
            <a:pPr lvl="1"/>
            <a:r>
              <a:rPr lang="de-DE" dirty="0" smtClean="0"/>
              <a:t>Besser:</a:t>
            </a:r>
          </a:p>
          <a:p>
            <a:pPr marL="268287" lvl="2" indent="0">
              <a:buNone/>
            </a:pPr>
            <a:r>
              <a:rPr lang="de-DE" sz="2100" dirty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de-DE" sz="2100" dirty="0" err="1">
                <a:latin typeface="Courier New" charset="0"/>
                <a:ea typeface="Courier New" charset="0"/>
                <a:cs typeface="Courier New" charset="0"/>
              </a:rPr>
              <a:t>OneToMany</a:t>
            </a:r>
            <a:r>
              <a:rPr lang="de-DE" sz="21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100" dirty="0" err="1">
                <a:latin typeface="Courier New" charset="0"/>
                <a:ea typeface="Courier New" charset="0"/>
                <a:cs typeface="Courier New" charset="0"/>
              </a:rPr>
              <a:t>mappedBy</a:t>
            </a:r>
            <a:r>
              <a:rPr lang="de-DE" sz="2100" dirty="0">
                <a:latin typeface="Courier New" charset="0"/>
                <a:ea typeface="Courier New" charset="0"/>
                <a:cs typeface="Courier New" charset="0"/>
              </a:rPr>
              <a:t> = "</a:t>
            </a:r>
            <a:r>
              <a:rPr lang="de-DE" sz="2100" dirty="0" err="1">
                <a:latin typeface="Courier New" charset="0"/>
                <a:ea typeface="Courier New" charset="0"/>
                <a:cs typeface="Courier New" charset="0"/>
              </a:rPr>
              <a:t>department</a:t>
            </a:r>
            <a:r>
              <a:rPr lang="de-DE" sz="2100" dirty="0">
                <a:latin typeface="Courier New" charset="0"/>
                <a:ea typeface="Courier New" charset="0"/>
                <a:cs typeface="Courier New" charset="0"/>
              </a:rPr>
              <a:t>) </a:t>
            </a:r>
            <a:br>
              <a:rPr lang="de-DE" sz="21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100" dirty="0">
                <a:latin typeface="Courier New" charset="0"/>
                <a:ea typeface="Courier New" charset="0"/>
                <a:cs typeface="Courier New" charset="0"/>
              </a:rPr>
              <a:t>private Set&lt;</a:t>
            </a:r>
            <a:r>
              <a:rPr lang="de-DE" sz="2100" dirty="0" err="1">
                <a:latin typeface="Courier New" charset="0"/>
                <a:ea typeface="Courier New" charset="0"/>
                <a:cs typeface="Courier New" charset="0"/>
              </a:rPr>
              <a:t>EmployeeUsingSet</a:t>
            </a:r>
            <a:r>
              <a:rPr lang="de-DE" sz="2100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de-DE" sz="2100" dirty="0" err="1">
                <a:latin typeface="Courier New" charset="0"/>
                <a:ea typeface="Courier New" charset="0"/>
                <a:cs typeface="Courier New" charset="0"/>
              </a:rPr>
              <a:t>employees</a:t>
            </a:r>
            <a:r>
              <a:rPr lang="de-DE" sz="21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C6873C-8111-7F45-A7BE-933B4DE2F40D}" type="datetime1">
              <a:rPr lang="de-DE" smtClean="0"/>
              <a:t>28.07.17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235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Cascade</a:t>
            </a:r>
            <a:r>
              <a:rPr lang="de-DE" dirty="0" smtClean="0"/>
              <a:t> </a:t>
            </a:r>
            <a:r>
              <a:rPr lang="de-DE" dirty="0" err="1"/>
              <a:t>P</a:t>
            </a:r>
            <a:r>
              <a:rPr lang="de-DE" dirty="0" err="1" smtClean="0"/>
              <a:t>ersist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Entities</a:t>
            </a:r>
            <a:r>
              <a:rPr lang="de-DE" dirty="0" smtClean="0"/>
              <a:t> werden nicht persistiert</a:t>
            </a:r>
          </a:p>
          <a:p>
            <a:pPr marL="268287" lvl="2" indent="0">
              <a:buNone/>
            </a:pP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dept.addEmployee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(emp1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dept.addEmployee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(emp2);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em.persist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dept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de-DE" dirty="0" err="1" smtClean="0"/>
              <a:t>Employees</a:t>
            </a:r>
            <a:r>
              <a:rPr lang="de-DE" dirty="0" smtClean="0"/>
              <a:t>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emp1</a:t>
            </a:r>
            <a:r>
              <a:rPr lang="de-DE" dirty="0" smtClean="0"/>
              <a:t> und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emp2</a:t>
            </a:r>
            <a:r>
              <a:rPr lang="de-DE" dirty="0" smtClean="0"/>
              <a:t> sind nicht in der DB</a:t>
            </a:r>
          </a:p>
          <a:p>
            <a:pPr lvl="1"/>
            <a:r>
              <a:rPr lang="de-DE" dirty="0" err="1" smtClean="0"/>
              <a:t>Reachabiliy</a:t>
            </a:r>
            <a:r>
              <a:rPr lang="de-DE" dirty="0" smtClean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 smtClean="0"/>
              <a:t>cascade</a:t>
            </a:r>
            <a:r>
              <a:rPr lang="de-DE" dirty="0" smtClean="0"/>
              <a:t>=</a:t>
            </a:r>
            <a:r>
              <a:rPr lang="de-DE" dirty="0" err="1" smtClean="0"/>
              <a:t>persist</a:t>
            </a:r>
            <a:endParaRPr lang="de-DE" dirty="0" smtClean="0"/>
          </a:p>
          <a:p>
            <a:pPr marL="268287" lvl="2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OneToMany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mappedBy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= "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department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",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cascade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CascadeType.PERSIST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CascadeType.MERGE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})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private Set&lt;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employees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E4A19BA-41E2-C042-8713-45BADC4EE82A}" type="datetime1">
              <a:rPr lang="de-DE" smtClean="0"/>
              <a:t>28.07.17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24731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Owner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Wer ist für </a:t>
            </a:r>
            <a:r>
              <a:rPr lang="de-DE" dirty="0"/>
              <a:t>die </a:t>
            </a:r>
            <a:r>
              <a:rPr lang="de-DE" dirty="0" err="1" smtClean="0"/>
              <a:t>Relationship</a:t>
            </a:r>
            <a:r>
              <a:rPr lang="de-DE" dirty="0" smtClean="0"/>
              <a:t>-Behandlung verantwortlich?</a:t>
            </a:r>
          </a:p>
          <a:p>
            <a:pPr lvl="1"/>
            <a:r>
              <a:rPr lang="de-DE" dirty="0" smtClean="0"/>
              <a:t>JPA </a:t>
            </a:r>
            <a:r>
              <a:rPr lang="de-DE" dirty="0" err="1" smtClean="0"/>
              <a:t>Spec</a:t>
            </a:r>
            <a:r>
              <a:rPr lang="de-DE" dirty="0" smtClean="0"/>
              <a:t>: </a:t>
            </a:r>
            <a:r>
              <a:rPr lang="de-DE" dirty="0" err="1" smtClean="0"/>
              <a:t>Bidirectional</a:t>
            </a:r>
            <a:r>
              <a:rPr lang="de-DE" dirty="0" smtClean="0"/>
              <a:t> </a:t>
            </a:r>
            <a:r>
              <a:rPr lang="de-DE" dirty="0" err="1"/>
              <a:t>relationships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persisted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owning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relationship</a:t>
            </a:r>
            <a:endParaRPr lang="de-DE" dirty="0" smtClean="0"/>
          </a:p>
          <a:p>
            <a:pPr marL="268287" lvl="2" indent="0">
              <a:buNone/>
            </a:pP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ManyToOne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DepartmentOwner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department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268287" lvl="2" indent="0">
              <a:buNone/>
            </a:pP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OneToMany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mappedBy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="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department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") 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Set&lt;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EmployeeOwner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employees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;</a:t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dept.addEmployee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); // Reicht nicht alleine</a:t>
            </a:r>
          </a:p>
          <a:p>
            <a:pPr marL="268287" lvl="2" indent="0">
              <a:buNone/>
            </a:pP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emp.setDepartment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dept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); // OK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266EE62-481F-2F48-8D5C-A71639B4BBF5}" type="datetime1">
              <a:rPr lang="de-DE" smtClean="0"/>
              <a:t>28.07.17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68860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von Vererbung </a:t>
            </a:r>
            <a:r>
              <a:rPr lang="de-DE" dirty="0"/>
              <a:t>JOINED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7" lvl="1" indent="0">
              <a:buNone/>
            </a:pPr>
            <a:r>
              <a:rPr lang="de-DE" b="1" dirty="0"/>
              <a:t>JPA Vererbungs-Strategie: JOINED</a:t>
            </a:r>
          </a:p>
          <a:p>
            <a:pPr lvl="1"/>
            <a:r>
              <a:rPr lang="de-DE" dirty="0" smtClean="0"/>
              <a:t>Normalisierung auf der Datenbank </a:t>
            </a:r>
          </a:p>
          <a:p>
            <a:pPr lvl="1"/>
            <a:r>
              <a:rPr lang="de-DE" dirty="0" smtClean="0"/>
              <a:t>Jede Klasse erhält eigene Tabelle</a:t>
            </a:r>
            <a:br>
              <a:rPr lang="de-DE" dirty="0" smtClean="0"/>
            </a:br>
            <a:r>
              <a:rPr lang="de-DE" dirty="0" smtClean="0"/>
              <a:t>für deklarierte Felder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=&gt; Viele </a:t>
            </a:r>
            <a:r>
              <a:rPr lang="de-DE" dirty="0" err="1" smtClean="0"/>
              <a:t>Joins</a:t>
            </a:r>
            <a:r>
              <a:rPr lang="de-DE" dirty="0" smtClean="0"/>
              <a:t> beim Laden von Instanzen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CCCC64-9CD8-E04D-BADD-1EDEE83CAAAB}" type="datetime1">
              <a:rPr lang="de-DE" smtClean="0"/>
              <a:t>28.07.17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  <p:grpSp>
        <p:nvGrpSpPr>
          <p:cNvPr id="46" name="Gruppierung 45"/>
          <p:cNvGrpSpPr/>
          <p:nvPr/>
        </p:nvGrpSpPr>
        <p:grpSpPr>
          <a:xfrm>
            <a:off x="4945875" y="1844780"/>
            <a:ext cx="3735350" cy="2403963"/>
            <a:chOff x="4951301" y="1978115"/>
            <a:chExt cx="3735350" cy="2403963"/>
          </a:xfrm>
        </p:grpSpPr>
        <p:sp>
          <p:nvSpPr>
            <p:cNvPr id="7" name="Abgerundetes Rechteck 6"/>
            <p:cNvSpPr/>
            <p:nvPr/>
          </p:nvSpPr>
          <p:spPr>
            <a:xfrm>
              <a:off x="6165850" y="1978115"/>
              <a:ext cx="129540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  <a:t>Person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6182830" y="2924930"/>
              <a:ext cx="126144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err="1">
                  <a:latin typeface="Calibri" charset="0"/>
                  <a:ea typeface="Calibri" charset="0"/>
                  <a:cs typeface="Calibri" charset="0"/>
                </a:rPr>
                <a:t>Employee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4951301" y="3878008"/>
              <a:ext cx="115250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FullTime</a:t>
              </a:r>
              <a: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Employee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6238751" y="3878008"/>
              <a:ext cx="115250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External</a:t>
              </a:r>
              <a: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Employee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7534151" y="3878008"/>
              <a:ext cx="115250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PartTime</a:t>
              </a:r>
              <a: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Employee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18" name="Gerade Verbindung mit Pfeil 17"/>
            <p:cNvCxnSpPr>
              <a:stCxn id="9" idx="0"/>
              <a:endCxn id="8" idx="2"/>
            </p:cNvCxnSpPr>
            <p:nvPr/>
          </p:nvCxnSpPr>
          <p:spPr>
            <a:xfrm flipV="1">
              <a:off x="5527551" y="3429000"/>
              <a:ext cx="1285999" cy="449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10" idx="0"/>
              <a:endCxn id="8" idx="2"/>
            </p:cNvCxnSpPr>
            <p:nvPr/>
          </p:nvCxnSpPr>
          <p:spPr>
            <a:xfrm flipH="1" flipV="1">
              <a:off x="6813550" y="3429000"/>
              <a:ext cx="1451" cy="449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>
              <a:stCxn id="11" idx="0"/>
              <a:endCxn id="8" idx="2"/>
            </p:cNvCxnSpPr>
            <p:nvPr/>
          </p:nvCxnSpPr>
          <p:spPr>
            <a:xfrm flipH="1" flipV="1">
              <a:off x="6813550" y="3429000"/>
              <a:ext cx="1296851" cy="449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/>
            <p:cNvCxnSpPr>
              <a:stCxn id="8" idx="0"/>
              <a:endCxn id="7" idx="2"/>
            </p:cNvCxnSpPr>
            <p:nvPr/>
          </p:nvCxnSpPr>
          <p:spPr>
            <a:xfrm flipV="1">
              <a:off x="6813550" y="2482185"/>
              <a:ext cx="0" cy="442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535509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127000"/>
            <a:ext cx="6702840" cy="73025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Mapping von Vererbung TABLE_PER_CLASS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7" lvl="1" indent="0">
              <a:buNone/>
            </a:pPr>
            <a:r>
              <a:rPr lang="de-DE" b="1" dirty="0"/>
              <a:t>JPA Vererbungs-Strategie: TABLE_PER_CLASS</a:t>
            </a:r>
          </a:p>
          <a:p>
            <a:pPr lvl="1"/>
            <a:r>
              <a:rPr lang="de-DE" dirty="0" smtClean="0"/>
              <a:t>Tabelle für jede konkrete Subklasse</a:t>
            </a:r>
          </a:p>
          <a:p>
            <a:pPr lvl="1"/>
            <a:r>
              <a:rPr lang="de-DE" dirty="0" smtClean="0"/>
              <a:t>Tabelle enthält auch geerbte Felder 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smtClean="0"/>
              <a:t>=&gt; SQL UNION bei </a:t>
            </a:r>
            <a:r>
              <a:rPr lang="de-DE" dirty="0" err="1" smtClean="0"/>
              <a:t>Queries</a:t>
            </a:r>
            <a:r>
              <a:rPr lang="de-DE" dirty="0" smtClean="0"/>
              <a:t> über Superklasse</a:t>
            </a:r>
          </a:p>
          <a:p>
            <a:pPr lvl="1"/>
            <a:r>
              <a:rPr lang="de-DE" dirty="0" smtClean="0"/>
              <a:t>=&gt; Navigation schwierig, z.B. </a:t>
            </a:r>
            <a:r>
              <a:rPr lang="de-DE" dirty="0"/>
              <a:t>I</a:t>
            </a:r>
            <a:r>
              <a:rPr lang="de-DE" dirty="0" smtClean="0"/>
              <a:t>nsurance -&gt; </a:t>
            </a:r>
            <a:r>
              <a:rPr lang="de-DE" dirty="0" err="1" smtClean="0"/>
              <a:t>Employee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7DA42F9-2F5E-A94D-8018-6CC78E4F8339}" type="datetime1">
              <a:rPr lang="de-DE" smtClean="0"/>
              <a:t>28.07.17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  <p:grpSp>
        <p:nvGrpSpPr>
          <p:cNvPr id="12" name="Gruppierung 11"/>
          <p:cNvGrpSpPr/>
          <p:nvPr/>
        </p:nvGrpSpPr>
        <p:grpSpPr>
          <a:xfrm>
            <a:off x="5084800" y="1844780"/>
            <a:ext cx="3735350" cy="2403963"/>
            <a:chOff x="4951301" y="1978115"/>
            <a:chExt cx="3735350" cy="2403963"/>
          </a:xfrm>
        </p:grpSpPr>
        <p:sp>
          <p:nvSpPr>
            <p:cNvPr id="13" name="Abgerundetes Rechteck 12"/>
            <p:cNvSpPr/>
            <p:nvPr/>
          </p:nvSpPr>
          <p:spPr>
            <a:xfrm>
              <a:off x="6165850" y="1978115"/>
              <a:ext cx="129540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  <a:t>Person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4" name="Abgerundetes Rechteck 13"/>
            <p:cNvSpPr/>
            <p:nvPr/>
          </p:nvSpPr>
          <p:spPr>
            <a:xfrm>
              <a:off x="6182830" y="2924930"/>
              <a:ext cx="126144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err="1">
                  <a:latin typeface="Calibri" charset="0"/>
                  <a:ea typeface="Calibri" charset="0"/>
                  <a:cs typeface="Calibri" charset="0"/>
                </a:rPr>
                <a:t>Employee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4951301" y="3878008"/>
              <a:ext cx="115250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FullTime</a:t>
              </a:r>
              <a: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Employee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6238751" y="3878008"/>
              <a:ext cx="115250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External</a:t>
              </a:r>
              <a: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Employee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7534151" y="3878008"/>
              <a:ext cx="115250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PartTime</a:t>
              </a:r>
              <a: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Employee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18" name="Gerade Verbindung mit Pfeil 17"/>
            <p:cNvCxnSpPr>
              <a:stCxn id="19" idx="0"/>
              <a:endCxn id="18" idx="2"/>
            </p:cNvCxnSpPr>
            <p:nvPr/>
          </p:nvCxnSpPr>
          <p:spPr>
            <a:xfrm flipV="1">
              <a:off x="5527551" y="3429000"/>
              <a:ext cx="1285999" cy="449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20" idx="0"/>
              <a:endCxn id="18" idx="2"/>
            </p:cNvCxnSpPr>
            <p:nvPr/>
          </p:nvCxnSpPr>
          <p:spPr>
            <a:xfrm flipH="1" flipV="1">
              <a:off x="6813550" y="3429000"/>
              <a:ext cx="1451" cy="449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>
              <a:stCxn id="21" idx="0"/>
              <a:endCxn id="18" idx="2"/>
            </p:cNvCxnSpPr>
            <p:nvPr/>
          </p:nvCxnSpPr>
          <p:spPr>
            <a:xfrm flipH="1" flipV="1">
              <a:off x="6813550" y="3429000"/>
              <a:ext cx="1296851" cy="449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>
              <a:stCxn id="18" idx="0"/>
              <a:endCxn id="17" idx="2"/>
            </p:cNvCxnSpPr>
            <p:nvPr/>
          </p:nvCxnSpPr>
          <p:spPr>
            <a:xfrm flipV="1">
              <a:off x="6813550" y="2482185"/>
              <a:ext cx="0" cy="442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155397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Duplikate im Query Ergebnis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7" lvl="1" indent="0">
              <a:buNone/>
            </a:pPr>
            <a:r>
              <a:rPr lang="de-DE" b="1" dirty="0" smtClean="0"/>
              <a:t>Unerwartete Duplikate </a:t>
            </a:r>
            <a:r>
              <a:rPr lang="de-DE" b="1" dirty="0"/>
              <a:t>im Query </a:t>
            </a:r>
            <a:r>
              <a:rPr lang="de-DE" b="1" dirty="0" smtClean="0"/>
              <a:t>Ergebnis</a:t>
            </a:r>
          </a:p>
          <a:p>
            <a:pPr lvl="1"/>
            <a:r>
              <a:rPr lang="de-DE" dirty="0" smtClean="0"/>
              <a:t>Ursache: </a:t>
            </a:r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Join</a:t>
            </a:r>
            <a:r>
              <a:rPr lang="de-DE" dirty="0"/>
              <a:t>:</a:t>
            </a:r>
            <a:endParaRPr lang="de-DE" dirty="0" smtClean="0"/>
          </a:p>
          <a:p>
            <a:pPr marL="268287" lvl="2" indent="0">
              <a:buNone/>
            </a:pP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d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Department d JOIN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d.employees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e.salary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1000.0d</a:t>
            </a:r>
          </a:p>
          <a:p>
            <a:pPr marL="344487" lvl="1" indent="-342900"/>
            <a:r>
              <a:rPr lang="de-DE" dirty="0" smtClean="0"/>
              <a:t>Lösung: DISTINCT</a:t>
            </a:r>
          </a:p>
          <a:p>
            <a:pPr marL="268287" lvl="2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DISTINCT d 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Department d JOIN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d.employees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e.salary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&gt; 1000.0d</a:t>
            </a:r>
          </a:p>
          <a:p>
            <a:pPr marL="344487" lvl="1" indent="-342900"/>
            <a:endParaRPr lang="de-DE" dirty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0BEC9BC-754D-1146-83C2-E61B477F4834}" type="datetime1">
              <a:rPr lang="de-DE" smtClean="0"/>
              <a:t>28.07.17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98140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Null Parameter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Parameter Wert null in JPQL Query</a:t>
            </a:r>
          </a:p>
          <a:p>
            <a:pPr lvl="1"/>
            <a:r>
              <a:rPr lang="de-DE" dirty="0" smtClean="0"/>
              <a:t>Parameter Wert null führt zu leerer Ergebnismenge</a:t>
            </a:r>
          </a:p>
          <a:p>
            <a:pPr marL="268287" lvl="2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e.department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= :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dept</a:t>
            </a:r>
            <a:endParaRPr lang="de-DE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268287" lvl="2" indent="0">
              <a:buNone/>
            </a:pP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q.setParameter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dept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", null);</a:t>
            </a:r>
            <a:endParaRPr lang="de-DE" sz="2000" dirty="0" smtClean="0"/>
          </a:p>
          <a:p>
            <a:pPr marL="344487" lvl="1" indent="-342900"/>
            <a:r>
              <a:rPr lang="de-DE" dirty="0" smtClean="0"/>
              <a:t>Lösung</a:t>
            </a:r>
            <a:r>
              <a:rPr lang="de-DE" dirty="0"/>
              <a:t>:</a:t>
            </a:r>
            <a:r>
              <a:rPr lang="de-DE" dirty="0" smtClean="0"/>
              <a:t> IS NULL Query</a:t>
            </a:r>
          </a:p>
          <a:p>
            <a:pPr marL="268287" lvl="2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e.department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IS NULL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344487" lvl="1" indent="-342900"/>
            <a:r>
              <a:rPr lang="de-DE" dirty="0" smtClean="0"/>
              <a:t>Problem, wenn die JPA Query auf Basis von Benutzereingaben generiert werden soll</a:t>
            </a:r>
            <a:endParaRPr lang="de-DE" dirty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10BB53-AE57-2F40-9E22-D0FE241E0439}" type="datetime1">
              <a:rPr lang="de-DE" smtClean="0"/>
              <a:t>28.07.17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81384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3">
      <a:dk1>
        <a:srgbClr val="3F3F3F"/>
      </a:dk1>
      <a:lt1>
        <a:srgbClr val="FFFFFF"/>
      </a:lt1>
      <a:dk2>
        <a:srgbClr val="3F3F3F"/>
      </a:dk2>
      <a:lt2>
        <a:srgbClr val="D9D9D9"/>
      </a:lt2>
      <a:accent1>
        <a:srgbClr val="AEB2CC"/>
      </a:accent1>
      <a:accent2>
        <a:srgbClr val="353E7F"/>
      </a:accent2>
      <a:accent3>
        <a:srgbClr val="FFFFFF"/>
      </a:accent3>
      <a:accent4>
        <a:srgbClr val="343434"/>
      </a:accent4>
      <a:accent5>
        <a:srgbClr val="D3D5E2"/>
      </a:accent5>
      <a:accent6>
        <a:srgbClr val="2F3772"/>
      </a:accent6>
      <a:hlink>
        <a:srgbClr val="007C60"/>
      </a:hlink>
      <a:folHlink>
        <a:srgbClr val="5AB049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04D9EB746E8B44E9F1BBAFD9B59B138" ma:contentTypeVersion="0" ma:contentTypeDescription="Ein neues Dokument erstellen." ma:contentTypeScope="" ma:versionID="78da51550e399193576f338de24f1d7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E86DFE-F3D1-4D60-9213-536826FEEF22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26176F1-46B4-4F4B-B6F5-21ABB505FC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E0132B2-4DD8-42D2-B9B2-66993BDAEE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895</Words>
  <Application>Microsoft Macintosh PowerPoint</Application>
  <PresentationFormat>Bildschirmpräsentation (4:3)</PresentationFormat>
  <Paragraphs>243</Paragraphs>
  <Slides>20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7" baseType="lpstr">
      <vt:lpstr>Calibri</vt:lpstr>
      <vt:lpstr>Courier New</vt:lpstr>
      <vt:lpstr>ＭＳ Ｐゴシック</vt:lpstr>
      <vt:lpstr>Myriad Pro</vt:lpstr>
      <vt:lpstr>Wingdings 2</vt:lpstr>
      <vt:lpstr>Arial</vt:lpstr>
      <vt:lpstr>Blank</vt:lpstr>
      <vt:lpstr>JPA -Pitfalls</vt:lpstr>
      <vt:lpstr>Die serialisierte Collection</vt:lpstr>
      <vt:lpstr>List oder Set?</vt:lpstr>
      <vt:lpstr>Cascade Persist</vt:lpstr>
      <vt:lpstr>Relationship Owner</vt:lpstr>
      <vt:lpstr>Mapping von Vererbung JOINED</vt:lpstr>
      <vt:lpstr>Mapping von Vererbung TABLE_PER_CLASS</vt:lpstr>
      <vt:lpstr>Duplikate im Query Ergebnis</vt:lpstr>
      <vt:lpstr>Null Parameter</vt:lpstr>
      <vt:lpstr>Nicht gesetzte Relationships</vt:lpstr>
      <vt:lpstr>JPQL UPDATE / DELETE und Kontext</vt:lpstr>
      <vt:lpstr>Query Flush Mode</vt:lpstr>
      <vt:lpstr>Iteration auf der DB</vt:lpstr>
      <vt:lpstr>Sortierung</vt:lpstr>
      <vt:lpstr>Nachladen von Relationships</vt:lpstr>
      <vt:lpstr>Merge Rückgabewert</vt:lpstr>
      <vt:lpstr>Merge DTO Into Entity</vt:lpstr>
      <vt:lpstr>JPA-Pitfalls Links</vt:lpstr>
      <vt:lpstr>Nutzung von Relationships in JPQL</vt:lpstr>
      <vt:lpstr>Annotation für Schema-Generierung</vt:lpstr>
    </vt:vector>
  </TitlesOfParts>
  <Company>akquinet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Unternehmenspräsentation</dc:title>
  <dc:creator>bjanssen</dc:creator>
  <cp:lastModifiedBy>Bouschen, Michael</cp:lastModifiedBy>
  <cp:revision>1140</cp:revision>
  <dcterms:created xsi:type="dcterms:W3CDTF">2006-07-10T12:31:38Z</dcterms:created>
  <dcterms:modified xsi:type="dcterms:W3CDTF">2017-07-28T08:48:31Z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0x010100304D9EB746E8B44E9F1BBAFD9B59B138</vt:lpwstr>
  </property>
</Properties>
</file>