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8" r:id="rId21"/>
    <p:sldId id="285" r:id="rId22"/>
    <p:sldId id="286" r:id="rId23"/>
    <p:sldId id="279" r:id="rId24"/>
    <p:sldId id="287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1229" autoAdjust="0"/>
  </p:normalViewPr>
  <p:slideViewPr>
    <p:cSldViewPr snapToObjects="1" showGuides="1">
      <p:cViewPr>
        <p:scale>
          <a:sx n="100" d="100"/>
          <a:sy n="100" d="100"/>
        </p:scale>
        <p:origin x="856" y="48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(3) </a:t>
            </a:r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outerjoin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(4) update/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update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1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(5) </a:t>
            </a:r>
            <a:r>
              <a:rPr lang="de-DE" dirty="0" err="1" smtClean="0"/>
              <a:t>flush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flushmode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6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(1) </a:t>
            </a:r>
            <a:r>
              <a:rPr lang="de-DE" dirty="0" err="1" smtClean="0"/>
              <a:t>iteration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iteration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62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(2) </a:t>
            </a:r>
            <a:r>
              <a:rPr lang="de-DE" dirty="0" err="1" smtClean="0"/>
              <a:t>orderingInDB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ordering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(3) </a:t>
            </a: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relationships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loadingrelationships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0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(4)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merge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6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(4)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merge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7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(5)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dto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dto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8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(1) </a:t>
            </a:r>
            <a:r>
              <a:rPr lang="de-DE" dirty="0" err="1" smtClean="0"/>
              <a:t>serialized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serializedcollection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07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(2) </a:t>
            </a:r>
            <a:r>
              <a:rPr lang="de-DE" dirty="0" err="1" smtClean="0"/>
              <a:t>list</a:t>
            </a:r>
            <a:r>
              <a:rPr lang="de-DE" dirty="0" smtClean="0"/>
              <a:t> vs. </a:t>
            </a:r>
            <a:r>
              <a:rPr lang="de-DE" dirty="0" err="1" smtClean="0"/>
              <a:t>set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listset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6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(3)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cascadepersist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6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(4)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owner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0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(5) </a:t>
            </a:r>
            <a:r>
              <a:rPr lang="de-DE" dirty="0" err="1" smtClean="0"/>
              <a:t>joined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joined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(6) </a:t>
            </a:r>
            <a:r>
              <a:rPr lang="de-DE" dirty="0" err="1" smtClean="0"/>
              <a:t>table</a:t>
            </a:r>
            <a:r>
              <a:rPr lang="de-DE" dirty="0" smtClean="0"/>
              <a:t> 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tableperclass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9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(1) </a:t>
            </a:r>
            <a:r>
              <a:rPr lang="de-DE" dirty="0" err="1" smtClean="0"/>
              <a:t>duplicatesInQueryResult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query.duplicates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8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(2) </a:t>
            </a:r>
            <a:r>
              <a:rPr lang="de-DE" dirty="0" err="1" smtClean="0"/>
              <a:t>isNull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isnull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14.11.17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14.11.17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blog.akquinet.de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spree.de/scm-manager/git/intern/JPA-Pitfa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Employee</a:t>
            </a:r>
            <a:r>
              <a:rPr lang="de-DE" dirty="0" smtClean="0"/>
              <a:t> 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</a:p>
          <a:p>
            <a:pPr lvl="1"/>
            <a:r>
              <a:rPr lang="de-DE" dirty="0" smtClean="0"/>
              <a:t>Listen Ansicht zeigt 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DB Zugriffe durch Navigation</a:t>
            </a:r>
          </a:p>
          <a:p>
            <a:pPr lvl="1"/>
            <a:r>
              <a:rPr lang="de-DE" dirty="0" smtClean="0"/>
              <a:t>Besser Navigation durch JPQL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Persist</a:t>
            </a:r>
            <a:r>
              <a:rPr lang="de-DE" dirty="0" smtClean="0"/>
              <a:t> und Transaktionen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smtClean="0"/>
              <a:t>Frage: Was ist das Ergebnis von </a:t>
            </a:r>
            <a:r>
              <a:rPr lang="de-DE" b="1" dirty="0" err="1" smtClean="0"/>
              <a:t>EM.persist</a:t>
            </a:r>
            <a:r>
              <a:rPr lang="de-DE" b="1" dirty="0" smtClean="0"/>
              <a:t>? </a:t>
            </a:r>
            <a:endParaRPr lang="de-DE" b="1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(...);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de-DE" dirty="0" smtClean="0"/>
              <a:t>Antwort</a:t>
            </a:r>
            <a:r>
              <a:rPr lang="de-DE" smtClean="0"/>
              <a:t>: das hängt davon ab!</a:t>
            </a:r>
          </a:p>
          <a:p>
            <a:pPr lvl="1"/>
            <a:r>
              <a:rPr lang="de-DE" dirty="0" smtClean="0"/>
              <a:t>Erfolg nur bei aktiver Transaktion</a:t>
            </a:r>
          </a:p>
          <a:p>
            <a:pPr lvl="1"/>
            <a:r>
              <a:rPr lang="de-DE" dirty="0" smtClean="0"/>
              <a:t>Außerhalb einer TX</a:t>
            </a:r>
            <a:r>
              <a:rPr lang="de-DE" dirty="0" smtClean="0"/>
              <a:t> 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de-DE" dirty="0" smtClean="0"/>
              <a:t>Container-</a:t>
            </a:r>
            <a:r>
              <a:rPr lang="de-DE" dirty="0" err="1" smtClean="0"/>
              <a:t>managed</a:t>
            </a:r>
            <a:r>
              <a:rPr lang="de-DE" dirty="0"/>
              <a:t> EM =&gt; </a:t>
            </a:r>
            <a:r>
              <a:rPr lang="de-DE" dirty="0" err="1"/>
              <a:t>TransactionRequiredException</a:t>
            </a:r>
            <a:endParaRPr lang="de-DE" dirty="0" smtClean="0"/>
          </a:p>
          <a:p>
            <a:pPr lvl="2"/>
            <a:r>
              <a:rPr lang="de-DE" dirty="0" err="1" smtClean="0"/>
              <a:t>Application-managed</a:t>
            </a:r>
            <a:r>
              <a:rPr lang="de-DE" dirty="0" smtClean="0"/>
              <a:t> EM =&gt; Instanz nicht persistiert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5286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JPA-</a:t>
            </a:r>
            <a:r>
              <a:rPr lang="de-DE" dirty="0" err="1" smtClean="0"/>
              <a:t>Pitfalls</a:t>
            </a:r>
            <a:r>
              <a:rPr lang="de-DE" dirty="0" smtClean="0"/>
              <a:t>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endParaRPr lang="de-DE" dirty="0" smtClean="0">
              <a:hlinkClick r:id="rId2"/>
            </a:endParaRPr>
          </a:p>
          <a:p>
            <a:pPr marL="1587" lvl="1" indent="0" algn="ctr">
              <a:buNone/>
            </a:pPr>
            <a:r>
              <a:rPr lang="de-DE" sz="3600" b="1" dirty="0" smtClean="0">
                <a:ea typeface="+mn-ea"/>
              </a:rPr>
              <a:t>Danke!</a:t>
            </a:r>
            <a:endParaRPr lang="de-DE" sz="3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pic>
        <p:nvPicPr>
          <p:cNvPr id="10" name="Bild 9" descr="J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34" y="3717040"/>
            <a:ext cx="981477" cy="47549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832973" y="3717040"/>
            <a:ext cx="3980577" cy="451406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 smtClean="0">
                <a:hlinkClick r:id="rId4"/>
              </a:rPr>
              <a:t>http://jcp.org/en/jsr/detail?id=338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6448" y="3099190"/>
            <a:ext cx="544835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1587" lvl="1" indent="0">
              <a:buNone/>
            </a:pPr>
            <a:r>
              <a:rPr lang="de-DE" dirty="0">
                <a:hlinkClick r:id="rId2"/>
              </a:rPr>
              <a:t>https://git.spree.de/scm-manager/git/intern/JPA-Pitfalls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859222" y="4421343"/>
            <a:ext cx="363888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github.com/javaee/jpa-spec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5" y="4419630"/>
            <a:ext cx="963926" cy="4887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6" y="3089933"/>
            <a:ext cx="387846" cy="3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31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Set&lt;Student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 für Schema-Generierung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Annotation bzw. Attribute werden nur für Schema-Generierung genutzt</a:t>
            </a:r>
          </a:p>
          <a:p>
            <a:pPr lvl="1"/>
            <a:r>
              <a:rPr lang="de-DE" dirty="0" err="1" smtClean="0"/>
              <a:t>ForeignKey</a:t>
            </a:r>
            <a:r>
              <a:rPr lang="de-DE" dirty="0" smtClean="0"/>
              <a:t>, Index, ...</a:t>
            </a:r>
          </a:p>
          <a:p>
            <a:pPr lvl="1"/>
            <a:r>
              <a:rPr lang="de-DE" dirty="0" err="1" smtClean="0"/>
              <a:t>Column.nullable</a:t>
            </a:r>
            <a:r>
              <a:rPr lang="de-DE" dirty="0" smtClean="0"/>
              <a:t>, </a:t>
            </a:r>
            <a:r>
              <a:rPr lang="de-DE" dirty="0" err="1" smtClean="0"/>
              <a:t>JoinTable.uniqueConstraints</a:t>
            </a:r>
            <a:r>
              <a:rPr lang="de-DE" dirty="0" smtClean="0"/>
              <a:t>, </a:t>
            </a:r>
            <a:r>
              <a:rPr lang="de-DE" dirty="0" err="1" smtClean="0"/>
              <a:t>JoinColums.foreignKey</a:t>
            </a:r>
            <a:r>
              <a:rPr lang="de-DE" dirty="0" smtClean="0"/>
              <a:t>, ...</a:t>
            </a:r>
          </a:p>
          <a:p>
            <a:pPr lvl="1"/>
            <a:r>
              <a:rPr lang="de-DE" dirty="0" smtClean="0"/>
              <a:t>Hat keine Auswirkung auf das Laufzeitverhalten, z.B. keine automatischen Null-Checks bei </a:t>
            </a:r>
            <a:r>
              <a:rPr lang="de-DE" smtClean="0"/>
              <a:t>nullable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299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</a:p>
          <a:p>
            <a:pPr lvl="1"/>
            <a:r>
              <a:rPr lang="de-DE" dirty="0" smtClean="0"/>
              <a:t>Besser:</a:t>
            </a:r>
          </a:p>
          <a:p>
            <a:pPr marL="268287" lvl="2" indent="0">
              <a:buNone/>
            </a:pP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JPQL 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935</Words>
  <Application>Microsoft Macintosh PowerPoint</Application>
  <PresentationFormat>Bildschirmpräsentation (4:3)</PresentationFormat>
  <Paragraphs>257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ＭＳ Ｐゴシック</vt:lpstr>
      <vt:lpstr>Myriad Pro</vt:lpstr>
      <vt:lpstr>Wingdings 2</vt:lpstr>
      <vt:lpstr>Arial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Persist und Transaktionen</vt:lpstr>
      <vt:lpstr>Merge DTO Into Entity</vt:lpstr>
      <vt:lpstr>JPA-Pitfalls Links</vt:lpstr>
      <vt:lpstr>Nutzung von Relationships in JPQL</vt:lpstr>
      <vt:lpstr>Annotation für Schema-Generierung</vt:lpstr>
    </vt:vector>
  </TitlesOfParts>
  <Company>akquinet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Bouschen, Michael</cp:lastModifiedBy>
  <cp:revision>1142</cp:revision>
  <dcterms:created xsi:type="dcterms:W3CDTF">2006-07-10T12:31:38Z</dcterms:created>
  <dcterms:modified xsi:type="dcterms:W3CDTF">2017-11-14T13:47:36Z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