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65" r:id="rId4"/>
    <p:sldId id="266" r:id="rId5"/>
    <p:sldId id="259" r:id="rId6"/>
    <p:sldId id="260" r:id="rId7"/>
    <p:sldId id="261" r:id="rId8"/>
    <p:sldId id="264" r:id="rId9"/>
  </p:sldIdLst>
  <p:sldSz cx="9144000" cy="5143500" type="screen16x9"/>
  <p:notesSz cx="6858000" cy="9144000"/>
  <p:embeddedFontLst>
    <p:embeddedFont>
      <p:font typeface="Old Standard TT" panose="020B0604020202020204" charset="0"/>
      <p:regular r:id="rId11"/>
      <p:bold r:id="rId12"/>
      <p: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922"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90357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9035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3a6d94bd4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3a6d94bd4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3a6d94bd4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3a6d94bd4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c6f90357f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c6f90357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3" name="Rectangle 2">
            <a:extLst>
              <a:ext uri="{FF2B5EF4-FFF2-40B4-BE49-F238E27FC236}">
                <a16:creationId xmlns:a16="http://schemas.microsoft.com/office/drawing/2014/main" id="{AE410900-1677-98FA-D240-B635ABCAEA5E}"/>
              </a:ext>
            </a:extLst>
          </p:cNvPr>
          <p:cNvSpPr/>
          <p:nvPr/>
        </p:nvSpPr>
        <p:spPr>
          <a:xfrm>
            <a:off x="0" y="1723002"/>
            <a:ext cx="9144000" cy="34204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FE398CFD-5467-B50F-FF27-67446859901F}"/>
              </a:ext>
            </a:extLst>
          </p:cNvPr>
          <p:cNvSpPr/>
          <p:nvPr/>
        </p:nvSpPr>
        <p:spPr>
          <a:xfrm>
            <a:off x="0" y="0"/>
            <a:ext cx="9144000" cy="172300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59" name="Google Shape;59;p1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Intermediate Code Generation</a:t>
            </a:r>
            <a:endParaRPr dirty="0"/>
          </a:p>
        </p:txBody>
      </p:sp>
      <p:sp>
        <p:nvSpPr>
          <p:cNvPr id="60" name="Google Shape;60;p1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Nitin Manoj (RA201102601083)</a:t>
            </a:r>
            <a:endParaRPr dirty="0"/>
          </a:p>
          <a:p>
            <a:pPr marL="0" lvl="0" indent="0" algn="l" rtl="0">
              <a:spcBef>
                <a:spcPts val="0"/>
              </a:spcBef>
              <a:spcAft>
                <a:spcPts val="0"/>
              </a:spcAft>
              <a:buNone/>
            </a:pPr>
            <a:r>
              <a:rPr lang="en" dirty="0"/>
              <a:t>Aravind Krishnan (RA2011026010077)</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body" idx="1"/>
          </p:nvPr>
        </p:nvSpPr>
        <p:spPr>
          <a:xfrm>
            <a:off x="100103" y="1043110"/>
            <a:ext cx="8620703" cy="3397200"/>
          </a:xfrm>
          <a:prstGeom prst="rect">
            <a:avLst/>
          </a:prstGeom>
        </p:spPr>
        <p:txBody>
          <a:bodyPr spcFirstLastPara="1" wrap="square" lIns="91425" tIns="91425" rIns="91425" bIns="91425" anchor="t" anchorCtr="0">
            <a:noAutofit/>
          </a:bodyPr>
          <a:lstStyle/>
          <a:p>
            <a:pPr algn="l"/>
            <a:r>
              <a:rPr lang="en-US" sz="1600" b="0" i="0" dirty="0">
                <a:solidFill>
                  <a:srgbClr val="374151"/>
                </a:solidFill>
                <a:effectLst/>
                <a:latin typeface="Söhne"/>
              </a:rPr>
              <a:t>Compiler design is a complex and challenging task that involves transforming source code written in one language into executable machine code in another language. One important step in the compiler design process is intermediate code generation, which involves generating an intermediate representation of the source code that can be further optimized and transformed before being translated into machine code.</a:t>
            </a:r>
          </a:p>
          <a:p>
            <a:pPr algn="l"/>
            <a:r>
              <a:rPr lang="en-US" sz="1600" b="0" i="0" dirty="0">
                <a:solidFill>
                  <a:srgbClr val="374151"/>
                </a:solidFill>
                <a:effectLst/>
                <a:latin typeface="Söhne"/>
              </a:rPr>
              <a:t>The goal of our project is to design and implement an intermediate code generator that can take input in a high-level programming language and produce 3-address code as output. This intermediate code can then be used for further optimization and transformation before being translated into machine code.</a:t>
            </a:r>
          </a:p>
        </p:txBody>
      </p:sp>
      <p:sp>
        <p:nvSpPr>
          <p:cNvPr id="67" name="Google Shape;67;p14"/>
          <p:cNvSpPr txBox="1">
            <a:spLocks noGrp="1"/>
          </p:cNvSpPr>
          <p:nvPr>
            <p:ph type="title"/>
          </p:nvPr>
        </p:nvSpPr>
        <p:spPr>
          <a:xfrm>
            <a:off x="311699" y="188086"/>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Introduction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092FF-2F8E-71C4-7893-3CFDEDE08D9F}"/>
              </a:ext>
            </a:extLst>
          </p:cNvPr>
          <p:cNvSpPr>
            <a:spLocks noGrp="1"/>
          </p:cNvSpPr>
          <p:nvPr>
            <p:ph type="title"/>
          </p:nvPr>
        </p:nvSpPr>
        <p:spPr/>
        <p:txBody>
          <a:bodyPr/>
          <a:lstStyle/>
          <a:p>
            <a:r>
              <a:rPr lang="en-IN" dirty="0"/>
              <a:t>Problem Statement</a:t>
            </a:r>
            <a:br>
              <a:rPr lang="en-IN" dirty="0"/>
            </a:br>
            <a:endParaRPr lang="en-IN" dirty="0"/>
          </a:p>
        </p:txBody>
      </p:sp>
      <p:sp>
        <p:nvSpPr>
          <p:cNvPr id="3" name="Text Placeholder 2">
            <a:extLst>
              <a:ext uri="{FF2B5EF4-FFF2-40B4-BE49-F238E27FC236}">
                <a16:creationId xmlns:a16="http://schemas.microsoft.com/office/drawing/2014/main" id="{3F2DB9F5-C134-227B-57B2-EBE8D146837A}"/>
              </a:ext>
            </a:extLst>
          </p:cNvPr>
          <p:cNvSpPr>
            <a:spLocks noGrp="1"/>
          </p:cNvSpPr>
          <p:nvPr>
            <p:ph type="body" idx="1"/>
          </p:nvPr>
        </p:nvSpPr>
        <p:spPr>
          <a:xfrm>
            <a:off x="311699" y="1171675"/>
            <a:ext cx="8520599" cy="3397200"/>
          </a:xfrm>
        </p:spPr>
        <p:txBody>
          <a:bodyPr/>
          <a:lstStyle/>
          <a:p>
            <a:pPr algn="l"/>
            <a:r>
              <a:rPr lang="en-US" sz="1600" b="0" i="0" dirty="0">
                <a:solidFill>
                  <a:srgbClr val="374151"/>
                </a:solidFill>
                <a:effectLst/>
                <a:latin typeface="Söhne"/>
              </a:rPr>
              <a:t>The task of designing and implementing a compiler that can translate high-level programming languages into executable machine code is a complex and challenging one. One of the most important steps in this process is intermediate code generation, which involves producing an intermediate representation of the source code that can be further optimized and transformed before being translated into machine code.</a:t>
            </a:r>
          </a:p>
          <a:p>
            <a:pPr algn="l"/>
            <a:r>
              <a:rPr lang="en-US" sz="1600" b="0" i="0" dirty="0">
                <a:solidFill>
                  <a:srgbClr val="374151"/>
                </a:solidFill>
                <a:effectLst/>
                <a:latin typeface="Söhne"/>
              </a:rPr>
              <a:t>The problem we are addressing is the need for a robust and efficient intermediate code generator that can produce 3-address code from input in a high-level programming language. Our goal is to develop a generator that can accurately represent the semantics of the input language and produce code that is easy to optimize and transform into machine code.</a:t>
            </a:r>
          </a:p>
          <a:p>
            <a:endParaRPr lang="en-IN" dirty="0"/>
          </a:p>
        </p:txBody>
      </p:sp>
    </p:spTree>
    <p:extLst>
      <p:ext uri="{BB962C8B-B14F-4D97-AF65-F5344CB8AC3E}">
        <p14:creationId xmlns:p14="http://schemas.microsoft.com/office/powerpoint/2010/main" val="1402482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F9A96-4CFC-D6E7-B018-D00EEF0455CD}"/>
              </a:ext>
            </a:extLst>
          </p:cNvPr>
          <p:cNvSpPr>
            <a:spLocks noGrp="1"/>
          </p:cNvSpPr>
          <p:nvPr>
            <p:ph type="title"/>
          </p:nvPr>
        </p:nvSpPr>
        <p:spPr/>
        <p:txBody>
          <a:bodyPr/>
          <a:lstStyle/>
          <a:p>
            <a:r>
              <a:rPr lang="en-IN" dirty="0"/>
              <a:t>Methodology </a:t>
            </a:r>
          </a:p>
        </p:txBody>
      </p:sp>
      <p:sp>
        <p:nvSpPr>
          <p:cNvPr id="3" name="Text Placeholder 2">
            <a:extLst>
              <a:ext uri="{FF2B5EF4-FFF2-40B4-BE49-F238E27FC236}">
                <a16:creationId xmlns:a16="http://schemas.microsoft.com/office/drawing/2014/main" id="{71CDC00B-08A9-E997-4E02-3A342656226F}"/>
              </a:ext>
            </a:extLst>
          </p:cNvPr>
          <p:cNvSpPr>
            <a:spLocks noGrp="1"/>
          </p:cNvSpPr>
          <p:nvPr>
            <p:ph type="body" idx="1"/>
          </p:nvPr>
        </p:nvSpPr>
        <p:spPr>
          <a:xfrm>
            <a:off x="311700" y="1171675"/>
            <a:ext cx="8431778" cy="3397200"/>
          </a:xfrm>
        </p:spPr>
        <p:txBody>
          <a:bodyPr/>
          <a:lstStyle/>
          <a:p>
            <a:pPr marL="139700" indent="0" algn="l">
              <a:buNone/>
            </a:pPr>
            <a:r>
              <a:rPr lang="en-US" b="0" i="0" dirty="0">
                <a:solidFill>
                  <a:srgbClr val="374151"/>
                </a:solidFill>
                <a:effectLst/>
                <a:latin typeface="Söhne"/>
              </a:rPr>
              <a:t>Our approach to solving the problem of intermediate code generation involves the following steps:</a:t>
            </a:r>
          </a:p>
          <a:p>
            <a:pPr algn="l">
              <a:buFont typeface="+mj-lt"/>
              <a:buAutoNum type="arabicPeriod"/>
            </a:pPr>
            <a:r>
              <a:rPr lang="en-US" b="0" i="0" dirty="0">
                <a:solidFill>
                  <a:srgbClr val="374151"/>
                </a:solidFill>
                <a:effectLst/>
                <a:latin typeface="Söhne"/>
              </a:rPr>
              <a:t>Lexical analysis: The first step in our methodology is to perform lexical analysis on the input source code to identify the tokens and their types.</a:t>
            </a:r>
          </a:p>
          <a:p>
            <a:pPr algn="l">
              <a:buFont typeface="+mj-lt"/>
              <a:buAutoNum type="arabicPeriod"/>
            </a:pPr>
            <a:r>
              <a:rPr lang="en-US" b="0" i="0" dirty="0">
                <a:solidFill>
                  <a:srgbClr val="374151"/>
                </a:solidFill>
                <a:effectLst/>
                <a:latin typeface="Söhne"/>
              </a:rPr>
              <a:t>Syntax analysis: The next step is to perform syntax analysis to identify the structure of the program and check if it adheres to the grammar rules of the input language.</a:t>
            </a:r>
          </a:p>
          <a:p>
            <a:pPr algn="l">
              <a:buFont typeface="+mj-lt"/>
              <a:buAutoNum type="arabicPeriod"/>
            </a:pPr>
            <a:r>
              <a:rPr lang="en-US" b="0" i="0" dirty="0">
                <a:solidFill>
                  <a:srgbClr val="374151"/>
                </a:solidFill>
                <a:effectLst/>
                <a:latin typeface="Söhne"/>
              </a:rPr>
              <a:t>Semantic analysis: After the syntax analysis, we perform semantic analysis to check if the program is semantically correct and to assign types to the variables and expressions.</a:t>
            </a:r>
          </a:p>
          <a:p>
            <a:pPr algn="l">
              <a:buFont typeface="+mj-lt"/>
              <a:buAutoNum type="arabicPeriod"/>
            </a:pPr>
            <a:r>
              <a:rPr lang="en-US" b="0" i="0" dirty="0">
                <a:solidFill>
                  <a:srgbClr val="374151"/>
                </a:solidFill>
                <a:effectLst/>
                <a:latin typeface="Söhne"/>
              </a:rPr>
              <a:t>Intermediate code generation: Once the program has been analyzed and verified, we generate the intermediate code in 3-address format. Our approach involves generating code for each statement in the input program and using a symbol table to keep track of the variables and their addresses.</a:t>
            </a:r>
          </a:p>
          <a:p>
            <a:pPr algn="l">
              <a:buFont typeface="+mj-lt"/>
              <a:buAutoNum type="arabicPeriod"/>
            </a:pPr>
            <a:r>
              <a:rPr lang="en-US" b="0" i="0" dirty="0">
                <a:solidFill>
                  <a:srgbClr val="374151"/>
                </a:solidFill>
                <a:effectLst/>
                <a:latin typeface="Söhne"/>
              </a:rPr>
              <a:t>Optimization: Finally, we perform optimization on the generated intermediate code to improve its performance and efficiency. Our approach involves applying common optimization techniques such as constant folding, common subexpression elimination, and loop optimization.</a:t>
            </a:r>
          </a:p>
          <a:p>
            <a:endParaRPr lang="en-IN" dirty="0"/>
          </a:p>
        </p:txBody>
      </p:sp>
    </p:spTree>
    <p:extLst>
      <p:ext uri="{BB962C8B-B14F-4D97-AF65-F5344CB8AC3E}">
        <p14:creationId xmlns:p14="http://schemas.microsoft.com/office/powerpoint/2010/main" val="1881842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rgbClr val="374151"/>
                </a:solidFill>
                <a:latin typeface="Söhne"/>
              </a:rPr>
              <a:t>I</a:t>
            </a:r>
            <a:r>
              <a:rPr lang="en-IN" b="0" i="0" dirty="0">
                <a:solidFill>
                  <a:srgbClr val="374151"/>
                </a:solidFill>
                <a:effectLst/>
                <a:latin typeface="Söhne"/>
              </a:rPr>
              <a:t>mplementation:</a:t>
            </a:r>
            <a:endParaRPr dirty="0"/>
          </a:p>
        </p:txBody>
      </p:sp>
      <p:sp>
        <p:nvSpPr>
          <p:cNvPr id="79" name="Google Shape;79;p16"/>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AutoNum type="arabicPeriod"/>
            </a:pPr>
            <a:r>
              <a:rPr lang="en" sz="1600" dirty="0"/>
              <a:t>Enter the productions in the editor box</a:t>
            </a:r>
            <a:endParaRPr sz="1600" dirty="0"/>
          </a:p>
          <a:p>
            <a:pPr marL="457200" lvl="0" indent="-330200" algn="l" rtl="0">
              <a:spcBef>
                <a:spcPts val="1600"/>
              </a:spcBef>
              <a:spcAft>
                <a:spcPts val="0"/>
              </a:spcAft>
              <a:buSzPts val="1600"/>
              <a:buAutoNum type="arabicPeriod"/>
            </a:pPr>
            <a:r>
              <a:rPr lang="en" sz="1600" dirty="0"/>
              <a:t>Enter only atomic characters. </a:t>
            </a:r>
            <a:endParaRPr sz="1600" dirty="0"/>
          </a:p>
          <a:p>
            <a:pPr marL="457200" lvl="0" indent="-330200" algn="l" rtl="0">
              <a:spcBef>
                <a:spcPts val="1600"/>
              </a:spcBef>
              <a:spcAft>
                <a:spcPts val="0"/>
              </a:spcAft>
              <a:buSzPts val="1600"/>
              <a:buAutoNum type="arabicPeriod"/>
            </a:pPr>
            <a:r>
              <a:rPr lang="en" sz="1600" dirty="0"/>
              <a:t>The prototype built cannot handle duplicate productions.</a:t>
            </a:r>
            <a:endParaRPr sz="1600" dirty="0"/>
          </a:p>
          <a:p>
            <a:pPr marL="457200" lvl="0" indent="0" algn="l" rtl="0">
              <a:spcBef>
                <a:spcPts val="1600"/>
              </a:spcBef>
              <a:spcAft>
                <a:spcPts val="1600"/>
              </a:spcAft>
              <a:buNone/>
            </a:pPr>
            <a:endParaRPr sz="1600" dirty="0"/>
          </a:p>
        </p:txBody>
      </p:sp>
      <p:pic>
        <p:nvPicPr>
          <p:cNvPr id="2" name="Picture 1">
            <a:extLst>
              <a:ext uri="{FF2B5EF4-FFF2-40B4-BE49-F238E27FC236}">
                <a16:creationId xmlns:a16="http://schemas.microsoft.com/office/drawing/2014/main" id="{3BC6C21A-2F70-2909-E747-F03949F039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1600" y="238292"/>
            <a:ext cx="4112636" cy="446018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Output</a:t>
            </a:r>
            <a:br>
              <a:rPr lang="en" dirty="0"/>
            </a:br>
            <a:endParaRPr dirty="0"/>
          </a:p>
        </p:txBody>
      </p:sp>
      <p:sp>
        <p:nvSpPr>
          <p:cNvPr id="86" name="Google Shape;86;p17"/>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127000" lvl="0" indent="0" algn="l" rtl="0">
              <a:spcBef>
                <a:spcPts val="0"/>
              </a:spcBef>
              <a:spcAft>
                <a:spcPts val="0"/>
              </a:spcAft>
              <a:buSzPts val="1600"/>
              <a:buNone/>
            </a:pPr>
            <a:r>
              <a:rPr lang="en-US" sz="2000" b="0" i="0" dirty="0">
                <a:solidFill>
                  <a:srgbClr val="374151"/>
                </a:solidFill>
                <a:effectLst/>
                <a:latin typeface="Söhne"/>
              </a:rPr>
              <a:t>Our intermediate code generator was implemented using the Python programming language and the </a:t>
            </a:r>
            <a:r>
              <a:rPr lang="en-US" sz="2000" b="0" i="0" dirty="0" err="1">
                <a:solidFill>
                  <a:srgbClr val="374151"/>
                </a:solidFill>
                <a:effectLst/>
                <a:latin typeface="Söhne"/>
              </a:rPr>
              <a:t>tkinter</a:t>
            </a:r>
            <a:r>
              <a:rPr lang="en-US" sz="2000" b="0" i="0" dirty="0">
                <a:solidFill>
                  <a:srgbClr val="374151"/>
                </a:solidFill>
                <a:effectLst/>
                <a:latin typeface="Söhne"/>
              </a:rPr>
              <a:t> framework for creating the user interface. The generator takes input in a high-level programming language from the user and produces 3-address code as output.</a:t>
            </a:r>
            <a:endParaRPr sz="1600" dirty="0"/>
          </a:p>
        </p:txBody>
      </p:sp>
      <p:pic>
        <p:nvPicPr>
          <p:cNvPr id="2" name="Picture 1">
            <a:extLst>
              <a:ext uri="{FF2B5EF4-FFF2-40B4-BE49-F238E27FC236}">
                <a16:creationId xmlns:a16="http://schemas.microsoft.com/office/drawing/2014/main" id="{D4E953A4-91BF-EE20-EC6F-025472C494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62097"/>
            <a:ext cx="4366074" cy="461930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Working</a:t>
            </a:r>
            <a:endParaRPr dirty="0"/>
          </a:p>
        </p:txBody>
      </p:sp>
      <p:sp>
        <p:nvSpPr>
          <p:cNvPr id="93" name="Google Shape;93;p18"/>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algn="just"/>
            <a:r>
              <a:rPr lang="en-US" b="0" i="0" dirty="0">
                <a:solidFill>
                  <a:srgbClr val="374151"/>
                </a:solidFill>
                <a:effectLst/>
                <a:latin typeface="Söhne"/>
              </a:rPr>
              <a:t>The implementation of our generator involved the following components:</a:t>
            </a:r>
          </a:p>
          <a:p>
            <a:pPr algn="just"/>
            <a:endParaRPr lang="en-US" b="0" i="0" dirty="0">
              <a:solidFill>
                <a:srgbClr val="374151"/>
              </a:solidFill>
              <a:effectLst/>
              <a:latin typeface="Söhne"/>
            </a:endParaRPr>
          </a:p>
          <a:p>
            <a:pPr algn="just"/>
            <a:r>
              <a:rPr lang="en-US" b="0" i="0" dirty="0">
                <a:solidFill>
                  <a:srgbClr val="374151"/>
                </a:solidFill>
                <a:effectLst/>
                <a:latin typeface="Söhne"/>
              </a:rPr>
              <a:t>User interface: We used the </a:t>
            </a:r>
            <a:r>
              <a:rPr lang="en-US" b="0" i="0" dirty="0" err="1">
                <a:solidFill>
                  <a:srgbClr val="374151"/>
                </a:solidFill>
                <a:effectLst/>
                <a:latin typeface="Söhne"/>
              </a:rPr>
              <a:t>tkinter</a:t>
            </a:r>
            <a:r>
              <a:rPr lang="en-US" b="0" i="0" dirty="0">
                <a:solidFill>
                  <a:srgbClr val="374151"/>
                </a:solidFill>
                <a:effectLst/>
                <a:latin typeface="Söhne"/>
              </a:rPr>
              <a:t> framework to create a user-friendly interface for the generator. The interface allows the user to input source code in a high-level programming language and provides feedback on the generated 3-address code.</a:t>
            </a:r>
          </a:p>
          <a:p>
            <a:pPr algn="just"/>
            <a:endParaRPr lang="en-US" b="0" i="0" dirty="0">
              <a:solidFill>
                <a:srgbClr val="374151"/>
              </a:solidFill>
              <a:effectLst/>
              <a:latin typeface="Söhne"/>
            </a:endParaRPr>
          </a:p>
          <a:p>
            <a:pPr algn="just"/>
            <a:r>
              <a:rPr lang="en-US" b="0" i="0" dirty="0">
                <a:solidFill>
                  <a:srgbClr val="374151"/>
                </a:solidFill>
                <a:effectLst/>
                <a:latin typeface="Söhne"/>
              </a:rPr>
              <a:t>Scanner: We implemented the lexical analyzer using Python's built-in regular expressions module, which reads the input source code and generates a stream of tokens.</a:t>
            </a:r>
          </a:p>
          <a:p>
            <a:pPr marL="457200" lvl="0" indent="0" algn="l" rtl="0">
              <a:spcBef>
                <a:spcPts val="1600"/>
              </a:spcBef>
              <a:spcAft>
                <a:spcPts val="1600"/>
              </a:spcAft>
              <a:buNone/>
            </a:pPr>
            <a:endParaRPr sz="1100" dirty="0"/>
          </a:p>
        </p:txBody>
      </p:sp>
      <p:sp>
        <p:nvSpPr>
          <p:cNvPr id="3" name="TextBox 2">
            <a:extLst>
              <a:ext uri="{FF2B5EF4-FFF2-40B4-BE49-F238E27FC236}">
                <a16:creationId xmlns:a16="http://schemas.microsoft.com/office/drawing/2014/main" id="{CCAACB0B-B8E5-39BD-A9BD-EDFE264DFFD1}"/>
              </a:ext>
            </a:extLst>
          </p:cNvPr>
          <p:cNvSpPr txBox="1"/>
          <p:nvPr/>
        </p:nvSpPr>
        <p:spPr>
          <a:xfrm>
            <a:off x="4311600" y="1281604"/>
            <a:ext cx="4572000" cy="2677656"/>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374151"/>
                </a:solidFill>
                <a:effectLst/>
                <a:latin typeface="Söhne"/>
              </a:rPr>
              <a:t>Parser: We implemented a recursive descent parser to perform syntax and semantic analysis on the input source code. The parser checks the input code for adherence to the grammar rules of the input language and assigns types to the variables and expressions.</a:t>
            </a:r>
          </a:p>
          <a:p>
            <a:pPr marL="285750" indent="-285750" algn="just">
              <a:buFont typeface="Arial" panose="020B0604020202020204" pitchFamily="34" charset="0"/>
              <a:buChar char="•"/>
            </a:pPr>
            <a:endParaRPr lang="en-US" b="0" i="0" dirty="0">
              <a:solidFill>
                <a:srgbClr val="374151"/>
              </a:solidFill>
              <a:effectLst/>
              <a:latin typeface="Söhne"/>
            </a:endParaRPr>
          </a:p>
          <a:p>
            <a:pPr marL="285750" indent="-285750" algn="l">
              <a:buFont typeface="Arial" panose="020B0604020202020204" pitchFamily="34" charset="0"/>
              <a:buChar char="•"/>
            </a:pPr>
            <a:r>
              <a:rPr lang="en-US" b="0" i="0" dirty="0">
                <a:solidFill>
                  <a:srgbClr val="374151"/>
                </a:solidFill>
                <a:effectLst/>
                <a:latin typeface="Söhne"/>
              </a:rPr>
              <a:t>Intermediate code generation: Once the program has been analyzed and verified, we generate the intermediate code in 3-address format. Our approach involves generating code for each statement in the input program and using a symbol table to keep track of the variables and their addresses.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3" name="Text Placeholder 2">
            <a:extLst>
              <a:ext uri="{FF2B5EF4-FFF2-40B4-BE49-F238E27FC236}">
                <a16:creationId xmlns:a16="http://schemas.microsoft.com/office/drawing/2014/main" id="{B96E8B53-D17A-0A25-7E2B-54789B2F9A11}"/>
              </a:ext>
            </a:extLst>
          </p:cNvPr>
          <p:cNvSpPr>
            <a:spLocks noGrp="1"/>
          </p:cNvSpPr>
          <p:nvPr>
            <p:ph type="body" idx="1"/>
          </p:nvPr>
        </p:nvSpPr>
        <p:spPr>
          <a:xfrm>
            <a:off x="3145200" y="2269200"/>
            <a:ext cx="5998800" cy="605100"/>
          </a:xfrm>
        </p:spPr>
        <p:txBody>
          <a:bodyPr/>
          <a:lstStyle/>
          <a:p>
            <a:r>
              <a:rPr lang="en-IN" dirty="0"/>
              <a:t> THANK YOU</a:t>
            </a: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683</Words>
  <Application>Microsoft Office PowerPoint</Application>
  <PresentationFormat>On-screen Show (16:9)</PresentationFormat>
  <Paragraphs>32</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Söhne</vt:lpstr>
      <vt:lpstr>Arial</vt:lpstr>
      <vt:lpstr>Old Standard TT</vt:lpstr>
      <vt:lpstr>Paperback</vt:lpstr>
      <vt:lpstr>Intermediate Code Generation</vt:lpstr>
      <vt:lpstr>Introduction</vt:lpstr>
      <vt:lpstr>Problem Statement </vt:lpstr>
      <vt:lpstr>Methodology </vt:lpstr>
      <vt:lpstr>Implementation:</vt:lpstr>
      <vt:lpstr>Output </vt:lpstr>
      <vt:lpstr>Working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Code Generation</dc:title>
  <dc:creator>Nitin Manoj</dc:creator>
  <cp:lastModifiedBy>Nitin Manoj</cp:lastModifiedBy>
  <cp:revision>1</cp:revision>
  <dcterms:modified xsi:type="dcterms:W3CDTF">2023-05-14T10:25:49Z</dcterms:modified>
</cp:coreProperties>
</file>