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4" r:id="rId3"/>
    <p:sldId id="288" r:id="rId4"/>
    <p:sldId id="286" r:id="rId5"/>
    <p:sldId id="273" r:id="rId6"/>
    <p:sldId id="283" r:id="rId7"/>
    <p:sldId id="285" r:id="rId8"/>
    <p:sldId id="274" r:id="rId9"/>
    <p:sldId id="261" r:id="rId10"/>
    <p:sldId id="260" r:id="rId11"/>
    <p:sldId id="262" r:id="rId12"/>
    <p:sldId id="263" r:id="rId13"/>
    <p:sldId id="270" r:id="rId14"/>
    <p:sldId id="290" r:id="rId15"/>
    <p:sldId id="293" r:id="rId16"/>
    <p:sldId id="291" r:id="rId17"/>
    <p:sldId id="292" r:id="rId18"/>
    <p:sldId id="267" r:id="rId19"/>
    <p:sldId id="265" r:id="rId20"/>
    <p:sldId id="275" r:id="rId21"/>
    <p:sldId id="289"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75" d="100"/>
          <a:sy n="75"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squares"/>
          <p:cNvGrpSpPr/>
          <p:nvPr/>
        </p:nvGrpSpPr>
        <p:grpSpPr>
          <a:xfrm>
            <a:off x="0" y="1135744"/>
            <a:ext cx="1622755"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1828801" y="362396"/>
            <a:ext cx="9144000"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801" y="2089595"/>
            <a:ext cx="9144000"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10/5/2023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69321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10/5/2023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7549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5642" y="233796"/>
            <a:ext cx="1063300"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grpSp>
        <p:nvGrpSpPr>
          <p:cNvPr id="15" name="bottom graphic"/>
          <p:cNvGrpSpPr/>
          <p:nvPr/>
        </p:nvGrpSpPr>
        <p:grpSpPr>
          <a:xfrm>
            <a:off x="1" y="5395518"/>
            <a:ext cx="12192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Vertical Title 1"/>
          <p:cNvSpPr>
            <a:spLocks noGrp="1"/>
          </p:cNvSpPr>
          <p:nvPr>
            <p:ph type="title" orient="vert"/>
          </p:nvPr>
        </p:nvSpPr>
        <p:spPr>
          <a:xfrm>
            <a:off x="9753600" y="1150515"/>
            <a:ext cx="1828800"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1150515"/>
            <a:ext cx="8229600"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10/5/2023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57492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10/5/2023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56591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755"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grpSp>
        <p:nvGrpSpPr>
          <p:cNvPr id="19" name="bottom graphic"/>
          <p:cNvGrpSpPr/>
          <p:nvPr/>
        </p:nvGrpSpPr>
        <p:grpSpPr>
          <a:xfrm>
            <a:off x="1" y="5409217"/>
            <a:ext cx="12192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title"/>
          </p:nvPr>
        </p:nvSpPr>
        <p:spPr>
          <a:xfrm>
            <a:off x="1828801" y="1932519"/>
            <a:ext cx="9144000"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801" y="4084265"/>
            <a:ext cx="9144000"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10/5/2023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11069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p>
            <a:r>
              <a:rPr lang="en-US"/>
              <a:t>Click to edit Master title style</a:t>
            </a:r>
            <a:endParaRPr/>
          </a:p>
        </p:txBody>
      </p:sp>
      <p:sp>
        <p:nvSpPr>
          <p:cNvPr id="3" name="Content Placeholder 2"/>
          <p:cNvSpPr>
            <a:spLocks noGrp="1"/>
          </p:cNvSpPr>
          <p:nvPr>
            <p:ph sz="half" idx="1"/>
          </p:nvPr>
        </p:nvSpPr>
        <p:spPr>
          <a:xfrm>
            <a:off x="114170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599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10/5/2023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75509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709" y="1524001"/>
            <a:ext cx="487680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70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5999" y="1524001"/>
            <a:ext cx="487680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599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10/5/2023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74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10/5/2023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474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1" y="5409217"/>
            <a:ext cx="12192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10/5/2023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06215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6800" y="1600200"/>
            <a:ext cx="6096001"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9200" y="1600202"/>
            <a:ext cx="34544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10/5/2023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54220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9205" y="1600200"/>
            <a:ext cx="6705596"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8000" y="1600200"/>
            <a:ext cx="2844800"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10/5/2023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70870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1" y="5409217"/>
            <a:ext cx="12192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grpSp>
        <p:nvGrpSpPr>
          <p:cNvPr id="7" name="squares"/>
          <p:cNvGrpSpPr/>
          <p:nvPr/>
        </p:nvGrpSpPr>
        <p:grpSpPr>
          <a:xfrm>
            <a:off x="1" y="800552"/>
            <a:ext cx="1063300"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152400"/>
            <a:ext cx="975360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600200"/>
            <a:ext cx="975360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9201" y="6448425"/>
            <a:ext cx="8290560"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50400" y="6448425"/>
            <a:ext cx="142240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10/5/2023</a:t>
            </a:fld>
            <a:endParaRPr dirty="0"/>
          </a:p>
        </p:txBody>
      </p:sp>
      <p:sp>
        <p:nvSpPr>
          <p:cNvPr id="6" name="Slide Number Placeholder 5"/>
          <p:cNvSpPr>
            <a:spLocks noGrp="1"/>
          </p:cNvSpPr>
          <p:nvPr>
            <p:ph type="sldNum" sz="quarter" idx="4"/>
          </p:nvPr>
        </p:nvSpPr>
        <p:spPr>
          <a:xfrm>
            <a:off x="11074400" y="6448425"/>
            <a:ext cx="8128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2682281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ink.springer.com/article/10.1007/s12393-021-09290-z" TargetMode="External"/><Relationship Id="rId7" Type="http://schemas.openxmlformats.org/officeDocument/2006/relationships/hyperlink" Target="https://www.researchgate.net/publication/356749657_Smart_Food_Monitoring_System" TargetMode="External"/><Relationship Id="rId2" Type="http://schemas.openxmlformats.org/officeDocument/2006/relationships/hyperlink" Target="https://www.mdpi.com/2073-8994/11/3/374" TargetMode="External"/><Relationship Id="rId1" Type="http://schemas.openxmlformats.org/officeDocument/2006/relationships/slideLayout" Target="../slideLayouts/slideLayout2.xml"/><Relationship Id="rId6" Type="http://schemas.openxmlformats.org/officeDocument/2006/relationships/hyperlink" Target="https://iotdesignpro.com/projects/iot-based-food-monitoring-system" TargetMode="External"/><Relationship Id="rId5" Type="http://schemas.openxmlformats.org/officeDocument/2006/relationships/hyperlink" Target="https://www.hindawi.com/journals/jfq/2022/6302331/" TargetMode="External"/><Relationship Id="rId4" Type="http://schemas.openxmlformats.org/officeDocument/2006/relationships/hyperlink" Target="https://www.sciencedirect.com/science/article/abs/pii/B978032391001900001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880" y="172720"/>
            <a:ext cx="10728960" cy="2607756"/>
          </a:xfrm>
        </p:spPr>
        <p:txBody>
          <a:bodyPr/>
          <a:lstStyle/>
          <a:p>
            <a:pPr algn="ctr"/>
            <a:r>
              <a:rPr lang="en-US" dirty="0"/>
              <a:t>Implementing IOT &amp; AI Based Food Quality Monitoring System</a:t>
            </a:r>
          </a:p>
        </p:txBody>
      </p:sp>
      <p:sp>
        <p:nvSpPr>
          <p:cNvPr id="3" name="TextBox 2">
            <a:extLst>
              <a:ext uri="{FF2B5EF4-FFF2-40B4-BE49-F238E27FC236}">
                <a16:creationId xmlns:a16="http://schemas.microsoft.com/office/drawing/2014/main" id="{CA444464-563F-7221-822D-36A056E6AE83}"/>
              </a:ext>
            </a:extLst>
          </p:cNvPr>
          <p:cNvSpPr txBox="1"/>
          <p:nvPr/>
        </p:nvSpPr>
        <p:spPr>
          <a:xfrm>
            <a:off x="421319" y="5518455"/>
            <a:ext cx="4763233" cy="954107"/>
          </a:xfrm>
          <a:prstGeom prst="rect">
            <a:avLst/>
          </a:prstGeom>
          <a:noFill/>
        </p:spPr>
        <p:txBody>
          <a:bodyPr wrap="square" rtlCol="0">
            <a:spAutoFit/>
          </a:bodyPr>
          <a:lstStyle/>
          <a:p>
            <a:r>
              <a:rPr lang="en-GB" sz="2800" b="1" dirty="0"/>
              <a:t>Supervised By: </a:t>
            </a:r>
          </a:p>
          <a:p>
            <a:r>
              <a:rPr lang="en-GB" sz="2800" b="1"/>
              <a:t>Prof. </a:t>
            </a:r>
            <a:r>
              <a:rPr lang="en-GB" sz="2800" b="1" dirty="0"/>
              <a:t>Asanga </a:t>
            </a:r>
            <a:r>
              <a:rPr lang="en-GB" sz="2800" b="1" dirty="0" err="1"/>
              <a:t>Rathnaweera</a:t>
            </a:r>
            <a:endParaRPr lang="en-GB" sz="2800" b="1" dirty="0"/>
          </a:p>
        </p:txBody>
      </p:sp>
      <p:sp>
        <p:nvSpPr>
          <p:cNvPr id="5" name="TextBox 4">
            <a:extLst>
              <a:ext uri="{FF2B5EF4-FFF2-40B4-BE49-F238E27FC236}">
                <a16:creationId xmlns:a16="http://schemas.microsoft.com/office/drawing/2014/main" id="{C4AF0967-15F4-2681-8458-6E6E6D17C8F7}"/>
              </a:ext>
            </a:extLst>
          </p:cNvPr>
          <p:cNvSpPr txBox="1"/>
          <p:nvPr/>
        </p:nvSpPr>
        <p:spPr>
          <a:xfrm>
            <a:off x="7741917" y="5523191"/>
            <a:ext cx="4028764" cy="954107"/>
          </a:xfrm>
          <a:prstGeom prst="rect">
            <a:avLst/>
          </a:prstGeom>
          <a:noFill/>
        </p:spPr>
        <p:txBody>
          <a:bodyPr wrap="square" rtlCol="0">
            <a:spAutoFit/>
          </a:bodyPr>
          <a:lstStyle/>
          <a:p>
            <a:r>
              <a:rPr lang="en-GB" sz="2800" b="1" dirty="0"/>
              <a:t>E/17/285</a:t>
            </a:r>
          </a:p>
          <a:p>
            <a:r>
              <a:rPr lang="en-GB" sz="2800" b="1" dirty="0"/>
              <a:t>Rathnayaka R.M.A.K.</a:t>
            </a:r>
          </a:p>
        </p:txBody>
      </p:sp>
      <p:pic>
        <p:nvPicPr>
          <p:cNvPr id="6" name="Picture 5" descr="A picture containing cuisine, meal, food, dish&#10;&#10;Description automatically generated">
            <a:extLst>
              <a:ext uri="{FF2B5EF4-FFF2-40B4-BE49-F238E27FC236}">
                <a16:creationId xmlns:a16="http://schemas.microsoft.com/office/drawing/2014/main" id="{86A01336-63C9-41D2-1348-F2DFEAD53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55598" y="2242852"/>
            <a:ext cx="4622798" cy="29827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Picture 7" descr="A collage of different types of food&#10;&#10;Description automatically generated with low confidence">
            <a:extLst>
              <a:ext uri="{FF2B5EF4-FFF2-40B4-BE49-F238E27FC236}">
                <a16:creationId xmlns:a16="http://schemas.microsoft.com/office/drawing/2014/main" id="{7B68CA78-CEF2-D1C1-4713-4208A4582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559" y="2242852"/>
            <a:ext cx="4145281" cy="31682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 name="Picture 9" descr="A picture containing food, cuisine, meal, fast food&#10;&#10;Description automatically generated">
            <a:extLst>
              <a:ext uri="{FF2B5EF4-FFF2-40B4-BE49-F238E27FC236}">
                <a16:creationId xmlns:a16="http://schemas.microsoft.com/office/drawing/2014/main" id="{1D2B7998-A7E2-43D0-36F4-41132F01D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47051">
            <a:off x="4921748" y="2871251"/>
            <a:ext cx="2574975" cy="286243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9666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69D49-C382-8A65-EA87-68EE830F4256}"/>
              </a:ext>
            </a:extLst>
          </p:cNvPr>
          <p:cNvSpPr>
            <a:spLocks noGrp="1"/>
          </p:cNvSpPr>
          <p:nvPr>
            <p:ph idx="1"/>
          </p:nvPr>
        </p:nvSpPr>
        <p:spPr>
          <a:xfrm>
            <a:off x="2011681" y="1423784"/>
            <a:ext cx="8861367" cy="4711007"/>
          </a:xfrm>
        </p:spPr>
        <p:txBody>
          <a:bodyPr>
            <a:normAutofit/>
          </a:bodyPr>
          <a:lstStyle/>
          <a:p>
            <a:r>
              <a:rPr lang="en-US" sz="4000" dirty="0"/>
              <a:t>Define the food quality parameters</a:t>
            </a:r>
          </a:p>
          <a:p>
            <a:pPr marL="1810275" lvl="3" indent="-457200">
              <a:buFont typeface="+mj-lt"/>
              <a:buAutoNum type="arabicPeriod"/>
            </a:pPr>
            <a:r>
              <a:rPr lang="en-US" sz="3200" dirty="0"/>
              <a:t>Aroma/smell(gas concentration)</a:t>
            </a:r>
          </a:p>
          <a:p>
            <a:pPr marL="1810275" lvl="3" indent="-457200">
              <a:buFont typeface="+mj-lt"/>
              <a:buAutoNum type="arabicPeriod"/>
            </a:pPr>
            <a:r>
              <a:rPr lang="en-US" sz="3200" dirty="0"/>
              <a:t>Color</a:t>
            </a:r>
          </a:p>
          <a:p>
            <a:pPr marL="1810275" lvl="3" indent="-457200">
              <a:buFont typeface="+mj-lt"/>
              <a:buAutoNum type="arabicPeriod"/>
            </a:pPr>
            <a:r>
              <a:rPr lang="en-US" sz="3200" dirty="0"/>
              <a:t>Air quality</a:t>
            </a:r>
          </a:p>
          <a:p>
            <a:pPr marL="1810275" lvl="3" indent="-457200">
              <a:buFont typeface="+mj-lt"/>
              <a:buAutoNum type="arabicPeriod"/>
            </a:pPr>
            <a:r>
              <a:rPr lang="en-US" sz="3200" dirty="0"/>
              <a:t>Humidity</a:t>
            </a:r>
          </a:p>
          <a:p>
            <a:pPr marL="1810275" lvl="3" indent="-457200">
              <a:buFont typeface="+mj-lt"/>
              <a:buAutoNum type="arabicPeriod"/>
            </a:pPr>
            <a:r>
              <a:rPr lang="en-US" sz="3200" dirty="0"/>
              <a:t>pH value</a:t>
            </a:r>
          </a:p>
          <a:p>
            <a:pPr marL="1810275" lvl="3" indent="-457200">
              <a:buFont typeface="+mj-lt"/>
              <a:buAutoNum type="arabicPeriod"/>
            </a:pPr>
            <a:r>
              <a:rPr lang="en-US" sz="3200" dirty="0"/>
              <a:t>Temperature</a:t>
            </a:r>
          </a:p>
          <a:p>
            <a:pPr marL="1810275" lvl="3" indent="-457200">
              <a:buFont typeface="+mj-lt"/>
              <a:buAutoNum type="arabicPeriod"/>
            </a:pPr>
            <a:r>
              <a:rPr lang="en-US" sz="3200" dirty="0"/>
              <a:t>Pressure</a:t>
            </a:r>
          </a:p>
        </p:txBody>
      </p:sp>
      <p:sp>
        <p:nvSpPr>
          <p:cNvPr id="2" name="Title 1">
            <a:extLst>
              <a:ext uri="{FF2B5EF4-FFF2-40B4-BE49-F238E27FC236}">
                <a16:creationId xmlns:a16="http://schemas.microsoft.com/office/drawing/2014/main" id="{765F4BDE-9794-18CD-5559-6DB7B835781B}"/>
              </a:ext>
            </a:extLst>
          </p:cNvPr>
          <p:cNvSpPr>
            <a:spLocks noGrp="1"/>
          </p:cNvSpPr>
          <p:nvPr>
            <p:ph type="title"/>
          </p:nvPr>
        </p:nvSpPr>
        <p:spPr>
          <a:xfrm>
            <a:off x="1429790" y="258120"/>
            <a:ext cx="10324406" cy="896925"/>
          </a:xfrm>
        </p:spPr>
        <p:txBody>
          <a:bodyPr>
            <a:noAutofit/>
          </a:bodyPr>
          <a:lstStyle/>
          <a:p>
            <a:r>
              <a:rPr lang="en-US" sz="5000" dirty="0"/>
              <a:t>Choose the appropriate sensors</a:t>
            </a:r>
          </a:p>
        </p:txBody>
      </p:sp>
    </p:spTree>
    <p:extLst>
      <p:ext uri="{BB962C8B-B14F-4D97-AF65-F5344CB8AC3E}">
        <p14:creationId xmlns:p14="http://schemas.microsoft.com/office/powerpoint/2010/main" val="123590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A713-9167-72A0-9D3B-B959B422DB78}"/>
              </a:ext>
            </a:extLst>
          </p:cNvPr>
          <p:cNvSpPr>
            <a:spLocks noGrp="1"/>
          </p:cNvSpPr>
          <p:nvPr>
            <p:ph type="title"/>
          </p:nvPr>
        </p:nvSpPr>
        <p:spPr>
          <a:xfrm>
            <a:off x="2700302" y="259643"/>
            <a:ext cx="7157155" cy="570779"/>
          </a:xfrm>
        </p:spPr>
        <p:txBody>
          <a:bodyPr>
            <a:normAutofit fontScale="90000"/>
          </a:bodyPr>
          <a:lstStyle/>
          <a:p>
            <a:r>
              <a:rPr lang="en-US" dirty="0"/>
              <a:t>Choose the appropriate sensors</a:t>
            </a:r>
          </a:p>
        </p:txBody>
      </p:sp>
      <p:sp>
        <p:nvSpPr>
          <p:cNvPr id="3" name="Content Placeholder 2">
            <a:extLst>
              <a:ext uri="{FF2B5EF4-FFF2-40B4-BE49-F238E27FC236}">
                <a16:creationId xmlns:a16="http://schemas.microsoft.com/office/drawing/2014/main" id="{26617E4B-F13F-E9F5-5847-8CB100777F4F}"/>
              </a:ext>
            </a:extLst>
          </p:cNvPr>
          <p:cNvSpPr>
            <a:spLocks noGrp="1"/>
          </p:cNvSpPr>
          <p:nvPr>
            <p:ph idx="1"/>
          </p:nvPr>
        </p:nvSpPr>
        <p:spPr>
          <a:xfrm>
            <a:off x="1148080" y="1448845"/>
            <a:ext cx="9753600" cy="5409155"/>
          </a:xfrm>
        </p:spPr>
        <p:txBody>
          <a:bodyPr>
            <a:normAutofit/>
          </a:bodyPr>
          <a:lstStyle/>
          <a:p>
            <a:r>
              <a:rPr lang="en-US" dirty="0"/>
              <a:t>Gas sensors</a:t>
            </a:r>
          </a:p>
          <a:p>
            <a:pPr lvl="1"/>
            <a:r>
              <a:rPr lang="en-US" dirty="0"/>
              <a:t>A gas sensor, such as a carbon dioxide or oxygen sensor, is used to measure the concentration of gases in the environment surrounding the food. The concentration of gases can affect the microbial growth and quality of the food.</a:t>
            </a:r>
          </a:p>
          <a:p>
            <a:pPr lvl="3"/>
            <a:r>
              <a:rPr lang="en-US" b="1" dirty="0">
                <a:latin typeface="Arial" panose="020B0604020202020204" pitchFamily="34" charset="0"/>
                <a:cs typeface="Arial" panose="020B0604020202020204" pitchFamily="34" charset="0"/>
              </a:rPr>
              <a:t>MQ-2</a:t>
            </a:r>
            <a:r>
              <a:rPr lang="en-US" dirty="0">
                <a:latin typeface="Arial" panose="020B0604020202020204" pitchFamily="34" charset="0"/>
                <a:cs typeface="Arial" panose="020B0604020202020204" pitchFamily="34" charset="0"/>
              </a:rPr>
              <a:t>: The MQ-2 sensor is a general-purpose gas sensor that can detect gases such as smoke, propane, and methane. It is relatively low-cost and has a high sensitivity to these gases.</a:t>
            </a:r>
          </a:p>
          <a:p>
            <a:pPr lvl="3"/>
            <a:r>
              <a:rPr lang="en-US" b="1" dirty="0">
                <a:latin typeface="Arial" panose="020B0604020202020204" pitchFamily="34" charset="0"/>
                <a:cs typeface="Arial" panose="020B0604020202020204" pitchFamily="34" charset="0"/>
              </a:rPr>
              <a:t>MQ-5</a:t>
            </a:r>
            <a:r>
              <a:rPr lang="en-US" dirty="0">
                <a:latin typeface="Arial" panose="020B0604020202020204" pitchFamily="34" charset="0"/>
                <a:cs typeface="Arial" panose="020B0604020202020204" pitchFamily="34" charset="0"/>
              </a:rPr>
              <a:t>: The MQ-5 sensor is a gas sensor that can detect gases such as natural gas, liquefied petroleum gas (LPG), and carbon monoxide (CO). It has a high sensitivity and can detect gases at low concentrations.</a:t>
            </a:r>
          </a:p>
          <a:p>
            <a:pPr lvl="3"/>
            <a:r>
              <a:rPr lang="en-US" b="1" dirty="0">
                <a:latin typeface="Arial" panose="020B0604020202020204" pitchFamily="34" charset="0"/>
                <a:cs typeface="Arial" panose="020B0604020202020204" pitchFamily="34" charset="0"/>
              </a:rPr>
              <a:t>MQ-7</a:t>
            </a:r>
            <a:r>
              <a:rPr lang="en-US" dirty="0">
                <a:latin typeface="Arial" panose="020B0604020202020204" pitchFamily="34" charset="0"/>
                <a:cs typeface="Arial" panose="020B0604020202020204" pitchFamily="34" charset="0"/>
              </a:rPr>
              <a:t>: The MQ-7 sensor is a gas sensor that can detect carbon monoxide (CO) gas. It is sensitive and can detect CO at low concentrations.</a:t>
            </a:r>
          </a:p>
          <a:p>
            <a:pPr lvl="3"/>
            <a:endParaRPr lang="en-US" sz="2000" dirty="0"/>
          </a:p>
          <a:p>
            <a:pPr marL="2255125" lvl="5" indent="0">
              <a:buNone/>
            </a:pPr>
            <a:endParaRPr lang="en-US" baseline="-25000" dirty="0">
              <a:latin typeface="Arial" panose="020B0604020202020204" pitchFamily="34" charset="0"/>
              <a:cs typeface="Arial" panose="020B0604020202020204" pitchFamily="34" charset="0"/>
            </a:endParaRPr>
          </a:p>
          <a:p>
            <a:pPr lvl="3"/>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80F74E8-C7F4-570B-87CF-3D1118C2DF6F}"/>
              </a:ext>
            </a:extLst>
          </p:cNvPr>
          <p:cNvSpPr txBox="1">
            <a:spLocks/>
          </p:cNvSpPr>
          <p:nvPr/>
        </p:nvSpPr>
        <p:spPr>
          <a:xfrm>
            <a:off x="1402079" y="854244"/>
            <a:ext cx="9753600" cy="570779"/>
          </a:xfrm>
          <a:prstGeom prst="rect">
            <a:avLst/>
          </a:prstGeom>
        </p:spPr>
        <p:txBody>
          <a:bodyPr vert="horz" lIns="121899" tIns="60949" rIns="121899" bIns="60949" rtlCol="0" anchor="b">
            <a:normAutofit fontScale="92500" lnSpcReduction="2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t>Main sensors that are used in this project</a:t>
            </a:r>
          </a:p>
        </p:txBody>
      </p:sp>
    </p:spTree>
    <p:extLst>
      <p:ext uri="{BB962C8B-B14F-4D97-AF65-F5344CB8AC3E}">
        <p14:creationId xmlns:p14="http://schemas.microsoft.com/office/powerpoint/2010/main" val="30664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98F01-4358-4CB2-DF68-AC92C4FF660E}"/>
              </a:ext>
            </a:extLst>
          </p:cNvPr>
          <p:cNvSpPr>
            <a:spLocks noGrp="1"/>
          </p:cNvSpPr>
          <p:nvPr>
            <p:ph idx="1"/>
          </p:nvPr>
        </p:nvSpPr>
        <p:spPr>
          <a:xfrm>
            <a:off x="1219200" y="380999"/>
            <a:ext cx="9753600" cy="5681133"/>
          </a:xfrm>
        </p:spPr>
        <p:txBody>
          <a:bodyPr>
            <a:normAutofit/>
          </a:bodyPr>
          <a:lstStyle/>
          <a:p>
            <a:r>
              <a:rPr lang="en-US" dirty="0"/>
              <a:t>Air Quality</a:t>
            </a:r>
          </a:p>
          <a:p>
            <a:pPr lvl="1"/>
            <a:r>
              <a:rPr lang="en-US" sz="2000" b="1" dirty="0">
                <a:latin typeface="Arial" panose="020B0604020202020204" pitchFamily="34" charset="0"/>
                <a:cs typeface="Arial" panose="020B0604020202020204" pitchFamily="34" charset="0"/>
              </a:rPr>
              <a:t>MQ-135</a:t>
            </a:r>
            <a:r>
              <a:rPr lang="en-US" sz="2000" dirty="0">
                <a:latin typeface="Arial" panose="020B0604020202020204" pitchFamily="34" charset="0"/>
                <a:cs typeface="Arial" panose="020B0604020202020204" pitchFamily="34" charset="0"/>
              </a:rPr>
              <a:t>: The MQ-135 sensor is a gas sensor that can detect gases such as ammonia, nitrogen oxides, benzene, and smoke. It has a high sensitivity to these gases and can detect them at low concentrations.</a:t>
            </a:r>
          </a:p>
          <a:p>
            <a:pPr lvl="1"/>
            <a:endParaRPr lang="en-US" dirty="0"/>
          </a:p>
          <a:p>
            <a:r>
              <a:rPr lang="en-US" dirty="0"/>
              <a:t>Color sensors</a:t>
            </a:r>
          </a:p>
          <a:p>
            <a:pPr lvl="1"/>
            <a:r>
              <a:rPr lang="en-US" sz="2000" dirty="0">
                <a:latin typeface="Arial" panose="020B0604020202020204" pitchFamily="34" charset="0"/>
                <a:cs typeface="Arial" panose="020B0604020202020204" pitchFamily="34" charset="0"/>
              </a:rPr>
              <a:t>A color sensor can be used to measure the color of the food, which is an important quality factor for many food products, such as meat, fruits, and vegetables.</a:t>
            </a:r>
          </a:p>
          <a:p>
            <a:pPr lvl="3"/>
            <a:r>
              <a:rPr lang="en-US" b="1" dirty="0">
                <a:latin typeface="Arial" panose="020B0604020202020204" pitchFamily="34" charset="0"/>
                <a:cs typeface="Arial" panose="020B0604020202020204" pitchFamily="34" charset="0"/>
              </a:rPr>
              <a:t>TCS3200</a:t>
            </a:r>
          </a:p>
          <a:p>
            <a:pPr lvl="3"/>
            <a:r>
              <a:rPr lang="en-US" b="1" dirty="0">
                <a:latin typeface="Arial" panose="020B0604020202020204" pitchFamily="34" charset="0"/>
                <a:cs typeface="Arial" panose="020B0604020202020204" pitchFamily="34" charset="0"/>
              </a:rPr>
              <a:t>Camera Module – OV7670</a:t>
            </a:r>
            <a:endParaRPr lang="en-US" b="1" baseline="-25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99070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C1A856-9325-CA4D-8964-E8CE00909D45}"/>
              </a:ext>
            </a:extLst>
          </p:cNvPr>
          <p:cNvSpPr>
            <a:spLocks noGrp="1"/>
          </p:cNvSpPr>
          <p:nvPr>
            <p:ph idx="1"/>
          </p:nvPr>
        </p:nvSpPr>
        <p:spPr>
          <a:xfrm>
            <a:off x="1219200" y="380999"/>
            <a:ext cx="9753600" cy="5681133"/>
          </a:xfrm>
        </p:spPr>
        <p:txBody>
          <a:bodyPr>
            <a:normAutofit/>
          </a:bodyPr>
          <a:lstStyle/>
          <a:p>
            <a:r>
              <a:rPr lang="en-US" dirty="0"/>
              <a:t>Temperature and Humidity</a:t>
            </a:r>
          </a:p>
          <a:p>
            <a:pPr lvl="1"/>
            <a:r>
              <a:rPr lang="en-US" sz="2400" dirty="0">
                <a:latin typeface="Arial" panose="020B0604020202020204" pitchFamily="34" charset="0"/>
                <a:cs typeface="Arial" panose="020B0604020202020204" pitchFamily="34" charset="0"/>
              </a:rPr>
              <a:t>Temperature is an important parameter in determining food quality, as it affects the rate of microbial growth, enzymatic activity, and chemical reactions.</a:t>
            </a:r>
            <a:endParaRPr lang="en-US" dirty="0"/>
          </a:p>
          <a:p>
            <a:pPr lvl="1"/>
            <a:r>
              <a:rPr lang="en-US" sz="2000" dirty="0">
                <a:latin typeface="Arial" panose="020B0604020202020204" pitchFamily="34" charset="0"/>
                <a:cs typeface="Arial" panose="020B0604020202020204" pitchFamily="34" charset="0"/>
              </a:rPr>
              <a:t>A humidity sensor, such as a capacitive or resistive sensor, is used to measure the relative humidity of the environment surrounding the food. Humidity affects the water activity of the food, which can impact its microbial stability, texture, and shelf life.</a:t>
            </a:r>
          </a:p>
          <a:p>
            <a:pPr lvl="3"/>
            <a:r>
              <a:rPr lang="en-US" b="1" dirty="0">
                <a:latin typeface="Arial" panose="020B0604020202020204" pitchFamily="34" charset="0"/>
                <a:cs typeface="Arial" panose="020B0604020202020204" pitchFamily="34" charset="0"/>
              </a:rPr>
              <a:t>DHT11</a:t>
            </a:r>
          </a:p>
          <a:p>
            <a:r>
              <a:rPr lang="en-US" dirty="0"/>
              <a:t>pH value</a:t>
            </a:r>
          </a:p>
          <a:p>
            <a:pPr lvl="1"/>
            <a:r>
              <a:rPr lang="en-US" sz="2000" dirty="0">
                <a:latin typeface="Arial" panose="020B0604020202020204" pitchFamily="34" charset="0"/>
                <a:cs typeface="Arial" panose="020B0604020202020204" pitchFamily="34" charset="0"/>
              </a:rPr>
              <a:t>A pH sensor is used to measure the acidity or alkalinity of the food. pH is an important factor in determining the safety and quality of many foods, such as dairy products, meats, and fruits.</a:t>
            </a:r>
          </a:p>
          <a:p>
            <a:pPr lvl="3"/>
            <a:r>
              <a:rPr lang="en-US" dirty="0">
                <a:latin typeface="Arial" panose="020B0604020202020204" pitchFamily="34" charset="0"/>
                <a:cs typeface="Arial" panose="020B0604020202020204" pitchFamily="34" charset="0"/>
              </a:rPr>
              <a:t>Liquid PH Value Detection Detect Sensor Module</a:t>
            </a:r>
          </a:p>
          <a:p>
            <a:pPr marL="1353075" lvl="3" indent="0">
              <a:buNone/>
            </a:pP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889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A74-2B85-D0B2-86A3-958A71A0EDB1}"/>
              </a:ext>
            </a:extLst>
          </p:cNvPr>
          <p:cNvSpPr>
            <a:spLocks noGrp="1"/>
          </p:cNvSpPr>
          <p:nvPr>
            <p:ph type="title"/>
          </p:nvPr>
        </p:nvSpPr>
        <p:spPr/>
        <p:txBody>
          <a:bodyPr>
            <a:normAutofit/>
          </a:bodyPr>
          <a:lstStyle/>
          <a:p>
            <a:r>
              <a:rPr lang="en-US" dirty="0"/>
              <a:t>Food Quality Assessment through Gas Analysis: A Glimpse into Gaseous Signatures of Freshness</a:t>
            </a:r>
          </a:p>
        </p:txBody>
      </p:sp>
      <p:sp>
        <p:nvSpPr>
          <p:cNvPr id="3" name="Content Placeholder 2">
            <a:extLst>
              <a:ext uri="{FF2B5EF4-FFF2-40B4-BE49-F238E27FC236}">
                <a16:creationId xmlns:a16="http://schemas.microsoft.com/office/drawing/2014/main" id="{F4D2FF97-661D-07D9-BC53-403DA2B4066E}"/>
              </a:ext>
            </a:extLst>
          </p:cNvPr>
          <p:cNvSpPr>
            <a:spLocks noGrp="1"/>
          </p:cNvSpPr>
          <p:nvPr>
            <p:ph idx="1"/>
          </p:nvPr>
        </p:nvSpPr>
        <p:spPr>
          <a:xfrm>
            <a:off x="5766319" y="1670180"/>
            <a:ext cx="6242178" cy="5915608"/>
          </a:xfrm>
        </p:spPr>
        <p:txBody>
          <a:bodyPr>
            <a:normAutofit/>
          </a:bodyPr>
          <a:lstStyle/>
          <a:p>
            <a:pPr marL="0" indent="0">
              <a:buNone/>
            </a:pPr>
            <a:endParaRPr lang="en-US" dirty="0"/>
          </a:p>
          <a:p>
            <a:pPr marL="0" indent="0">
              <a:buNone/>
            </a:pPr>
            <a:r>
              <a:rPr lang="en-US" dirty="0"/>
              <a:t>1. Fruits:</a:t>
            </a:r>
          </a:p>
          <a:p>
            <a:pPr marL="0" indent="0">
              <a:buNone/>
            </a:pPr>
            <a:r>
              <a:rPr lang="en-US" dirty="0"/>
              <a:t>   - Ethylene: A natural plant hormone responsible for fruit ripening. Fruits like bananas, apples, and tomatoes release ethylene as they ripen.</a:t>
            </a:r>
          </a:p>
          <a:p>
            <a:pPr marL="0" indent="0">
              <a:buNone/>
            </a:pPr>
            <a:r>
              <a:rPr lang="en-US" dirty="0"/>
              <a:t>   2.  Dairy Products: </a:t>
            </a:r>
          </a:p>
          <a:p>
            <a:pPr marL="0" indent="0">
              <a:buNone/>
            </a:pPr>
            <a:r>
              <a:rPr lang="en-US" dirty="0"/>
              <a:t>   - Ammonia: Can indicate spoilage in dairy products like milk and cheese.</a:t>
            </a:r>
          </a:p>
          <a:p>
            <a:pPr marL="0" indent="0">
              <a:buNone/>
            </a:pPr>
            <a:r>
              <a:rPr lang="en-US" dirty="0"/>
              <a:t>   </a:t>
            </a:r>
          </a:p>
        </p:txBody>
      </p:sp>
      <p:pic>
        <p:nvPicPr>
          <p:cNvPr id="5" name="Picture 4">
            <a:extLst>
              <a:ext uri="{FF2B5EF4-FFF2-40B4-BE49-F238E27FC236}">
                <a16:creationId xmlns:a16="http://schemas.microsoft.com/office/drawing/2014/main" id="{CC223227-5585-6A72-C244-9C2A53B18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03" y="1707026"/>
            <a:ext cx="4390932" cy="2287457"/>
          </a:xfrm>
          <a:prstGeom prst="rect">
            <a:avLst/>
          </a:prstGeom>
        </p:spPr>
      </p:pic>
      <p:pic>
        <p:nvPicPr>
          <p:cNvPr id="7" name="Picture 6">
            <a:extLst>
              <a:ext uri="{FF2B5EF4-FFF2-40B4-BE49-F238E27FC236}">
                <a16:creationId xmlns:a16="http://schemas.microsoft.com/office/drawing/2014/main" id="{B5B2CF9B-59BF-0E8F-5828-9B91C43FC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03" y="4141414"/>
            <a:ext cx="4390932" cy="2451891"/>
          </a:xfrm>
          <a:prstGeom prst="rect">
            <a:avLst/>
          </a:prstGeom>
        </p:spPr>
      </p:pic>
    </p:spTree>
    <p:extLst>
      <p:ext uri="{BB962C8B-B14F-4D97-AF65-F5344CB8AC3E}">
        <p14:creationId xmlns:p14="http://schemas.microsoft.com/office/powerpoint/2010/main" val="11048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05E2E-5B63-672F-167E-9EF0339C9221}"/>
              </a:ext>
            </a:extLst>
          </p:cNvPr>
          <p:cNvSpPr>
            <a:spLocks noGrp="1"/>
          </p:cNvSpPr>
          <p:nvPr>
            <p:ph idx="1"/>
          </p:nvPr>
        </p:nvSpPr>
        <p:spPr>
          <a:xfrm>
            <a:off x="6298163" y="345233"/>
            <a:ext cx="4674638" cy="7034135"/>
          </a:xfrm>
        </p:spPr>
        <p:txBody>
          <a:bodyPr>
            <a:normAutofit fontScale="92500" lnSpcReduction="10000"/>
          </a:bodyPr>
          <a:lstStyle/>
          <a:p>
            <a:pPr marL="0" indent="0">
              <a:buNone/>
            </a:pPr>
            <a:r>
              <a:rPr lang="en-US" dirty="0"/>
              <a:t>3. Meat:</a:t>
            </a:r>
          </a:p>
          <a:p>
            <a:pPr marL="0" indent="0">
              <a:buNone/>
            </a:pPr>
            <a:r>
              <a:rPr lang="en-US" dirty="0"/>
              <a:t>   - Sulfur Compounds: Spoilage of meat products can result in the release of sulfur compounds, leading to a foul smell.</a:t>
            </a:r>
          </a:p>
          <a:p>
            <a:pPr marL="0" indent="0">
              <a:buNone/>
            </a:pPr>
            <a:r>
              <a:rPr lang="en-US" dirty="0"/>
              <a:t>   4.  Fish: </a:t>
            </a:r>
          </a:p>
          <a:p>
            <a:pPr marL="0" indent="0">
              <a:buNone/>
            </a:pPr>
            <a:r>
              <a:rPr lang="en-US" dirty="0"/>
              <a:t>   - Trimethylamine (TMA): The "fishy" smell associated with fish spoilage is often due to the release of TMA.</a:t>
            </a:r>
          </a:p>
          <a:p>
            <a:pPr marL="0" indent="0">
              <a:buNone/>
            </a:pPr>
            <a:r>
              <a:rPr lang="en-US" dirty="0"/>
              <a:t>   5.  Bread and Bakery Items: </a:t>
            </a:r>
          </a:p>
          <a:p>
            <a:pPr marL="0" indent="0">
              <a:buNone/>
            </a:pPr>
            <a:r>
              <a:rPr lang="en-US" dirty="0"/>
              <a:t>- Acetic Acid: Can be produced by spoilage microorganisms in baked goods.</a:t>
            </a:r>
          </a:p>
          <a:p>
            <a:pPr marL="0" indent="0">
              <a:buNone/>
            </a:pPr>
            <a:r>
              <a:rPr lang="en-US" dirty="0"/>
              <a:t>   </a:t>
            </a:r>
          </a:p>
          <a:p>
            <a:endParaRPr lang="en-US" dirty="0"/>
          </a:p>
        </p:txBody>
      </p:sp>
      <p:pic>
        <p:nvPicPr>
          <p:cNvPr id="5" name="Picture 4">
            <a:extLst>
              <a:ext uri="{FF2B5EF4-FFF2-40B4-BE49-F238E27FC236}">
                <a16:creationId xmlns:a16="http://schemas.microsoft.com/office/drawing/2014/main" id="{E44EAA53-06DC-6670-B045-11A016691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9" y="227097"/>
            <a:ext cx="4674638" cy="1954630"/>
          </a:xfrm>
          <a:prstGeom prst="rect">
            <a:avLst/>
          </a:prstGeom>
        </p:spPr>
      </p:pic>
      <p:pic>
        <p:nvPicPr>
          <p:cNvPr id="7" name="Picture 6">
            <a:extLst>
              <a:ext uri="{FF2B5EF4-FFF2-40B4-BE49-F238E27FC236}">
                <a16:creationId xmlns:a16="http://schemas.microsoft.com/office/drawing/2014/main" id="{3D19509F-7187-AC22-9FA0-4919BF7E0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29" y="2387618"/>
            <a:ext cx="4674638" cy="2082763"/>
          </a:xfrm>
          <a:prstGeom prst="rect">
            <a:avLst/>
          </a:prstGeom>
        </p:spPr>
      </p:pic>
      <p:pic>
        <p:nvPicPr>
          <p:cNvPr id="9" name="Picture 8">
            <a:extLst>
              <a:ext uri="{FF2B5EF4-FFF2-40B4-BE49-F238E27FC236}">
                <a16:creationId xmlns:a16="http://schemas.microsoft.com/office/drawing/2014/main" id="{7DCCD634-9E0F-9148-A468-DB122B29A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29" y="4676272"/>
            <a:ext cx="4674638" cy="1954630"/>
          </a:xfrm>
          <a:prstGeom prst="rect">
            <a:avLst/>
          </a:prstGeom>
        </p:spPr>
      </p:pic>
    </p:spTree>
    <p:extLst>
      <p:ext uri="{BB962C8B-B14F-4D97-AF65-F5344CB8AC3E}">
        <p14:creationId xmlns:p14="http://schemas.microsoft.com/office/powerpoint/2010/main" val="34107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F4A6F-5878-8561-E14A-74A9FD970470}"/>
              </a:ext>
            </a:extLst>
          </p:cNvPr>
          <p:cNvSpPr>
            <a:spLocks noGrp="1"/>
          </p:cNvSpPr>
          <p:nvPr>
            <p:ph idx="1"/>
          </p:nvPr>
        </p:nvSpPr>
        <p:spPr>
          <a:xfrm>
            <a:off x="5262465" y="363894"/>
            <a:ext cx="5710336" cy="5808306"/>
          </a:xfrm>
        </p:spPr>
        <p:txBody>
          <a:bodyPr>
            <a:normAutofit/>
          </a:bodyPr>
          <a:lstStyle/>
          <a:p>
            <a:pPr marL="0" indent="0">
              <a:buNone/>
            </a:pPr>
            <a:r>
              <a:rPr lang="en-US" dirty="0"/>
              <a:t>6. Vegetables:</a:t>
            </a:r>
          </a:p>
          <a:p>
            <a:pPr marL="0" indent="0">
              <a:buNone/>
            </a:pPr>
            <a:r>
              <a:rPr lang="en-US" dirty="0"/>
              <a:t>   - Methane and Ethylene: Vegetables such as broccoli and cabbage can release gases like methane and ethylene during degradation.</a:t>
            </a:r>
          </a:p>
          <a:p>
            <a:pPr marL="0" indent="0">
              <a:buNone/>
            </a:pPr>
            <a:r>
              <a:rPr lang="en-US" dirty="0"/>
              <a:t>   7. Coffee:</a:t>
            </a:r>
          </a:p>
          <a:p>
            <a:pPr marL="0" indent="0">
              <a:buNone/>
            </a:pPr>
            <a:r>
              <a:rPr lang="en-US" dirty="0"/>
              <a:t>   - Carbon Dioxide (CO2): Freshly roasted coffee beans release CO2 as they degas after the roasting process.</a:t>
            </a:r>
          </a:p>
          <a:p>
            <a:pPr marL="0" indent="0">
              <a:buNone/>
            </a:pPr>
            <a:endParaRPr lang="en-US" dirty="0"/>
          </a:p>
        </p:txBody>
      </p:sp>
      <p:pic>
        <p:nvPicPr>
          <p:cNvPr id="5" name="Picture 4">
            <a:extLst>
              <a:ext uri="{FF2B5EF4-FFF2-40B4-BE49-F238E27FC236}">
                <a16:creationId xmlns:a16="http://schemas.microsoft.com/office/drawing/2014/main" id="{3E19662C-D3BB-F817-C058-5FFC6A94F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51" y="354159"/>
            <a:ext cx="4178969" cy="2613630"/>
          </a:xfrm>
          <a:prstGeom prst="rect">
            <a:avLst/>
          </a:prstGeom>
        </p:spPr>
      </p:pic>
      <p:pic>
        <p:nvPicPr>
          <p:cNvPr id="7" name="Picture 6">
            <a:extLst>
              <a:ext uri="{FF2B5EF4-FFF2-40B4-BE49-F238E27FC236}">
                <a16:creationId xmlns:a16="http://schemas.microsoft.com/office/drawing/2014/main" id="{37A2E444-C62E-74F3-119B-9B68737F0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88" y="3429000"/>
            <a:ext cx="4304631" cy="2613630"/>
          </a:xfrm>
          <a:prstGeom prst="rect">
            <a:avLst/>
          </a:prstGeom>
        </p:spPr>
      </p:pic>
    </p:spTree>
    <p:extLst>
      <p:ext uri="{BB962C8B-B14F-4D97-AF65-F5344CB8AC3E}">
        <p14:creationId xmlns:p14="http://schemas.microsoft.com/office/powerpoint/2010/main" val="301633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197A7-0784-68DF-C4DE-4622B4C5FA4B}"/>
              </a:ext>
            </a:extLst>
          </p:cNvPr>
          <p:cNvSpPr>
            <a:spLocks noGrp="1"/>
          </p:cNvSpPr>
          <p:nvPr>
            <p:ph idx="1"/>
          </p:nvPr>
        </p:nvSpPr>
        <p:spPr>
          <a:xfrm>
            <a:off x="3918856" y="200607"/>
            <a:ext cx="8080311" cy="6168109"/>
          </a:xfrm>
        </p:spPr>
        <p:txBody>
          <a:bodyPr>
            <a:normAutofit/>
          </a:bodyPr>
          <a:lstStyle/>
          <a:p>
            <a:pPr marL="0" indent="0">
              <a:buNone/>
            </a:pPr>
            <a:r>
              <a:rPr lang="en-US" dirty="0"/>
              <a:t>8.Onions and Garlic:</a:t>
            </a:r>
          </a:p>
          <a:p>
            <a:pPr marL="0" indent="0">
              <a:buNone/>
            </a:pPr>
            <a:r>
              <a:rPr lang="en-US" dirty="0"/>
              <a:t>   - Sulfur Compounds: These vegetables release sulfur compounds when they are cut or damaged.</a:t>
            </a:r>
          </a:p>
          <a:p>
            <a:pPr marL="0" indent="0">
              <a:buNone/>
            </a:pPr>
            <a:r>
              <a:rPr lang="en-US" dirty="0"/>
              <a:t>9. Citrus Fruits:</a:t>
            </a:r>
          </a:p>
          <a:p>
            <a:pPr marL="0" indent="0">
              <a:buNone/>
            </a:pPr>
            <a:r>
              <a:rPr lang="en-US" dirty="0"/>
              <a:t>   - Limonene: Citrus fruits release limonene, which contributes to their characteristic aroma.</a:t>
            </a:r>
          </a:p>
          <a:p>
            <a:pPr marL="0" indent="0">
              <a:buNone/>
            </a:pPr>
            <a:r>
              <a:rPr lang="en-US" dirty="0"/>
              <a:t>10. Wine:</a:t>
            </a:r>
          </a:p>
          <a:p>
            <a:pPr marL="0" indent="0">
              <a:buNone/>
            </a:pPr>
            <a:r>
              <a:rPr lang="en-US" dirty="0"/>
              <a:t>    - Carbon Dioxide (CO2) and Ethanol: During fermentation, yeast produces CO2 and ethanol in wine.</a:t>
            </a:r>
          </a:p>
          <a:p>
            <a:endParaRPr lang="en-US" dirty="0"/>
          </a:p>
        </p:txBody>
      </p:sp>
      <p:pic>
        <p:nvPicPr>
          <p:cNvPr id="5" name="Picture 4">
            <a:extLst>
              <a:ext uri="{FF2B5EF4-FFF2-40B4-BE49-F238E27FC236}">
                <a16:creationId xmlns:a16="http://schemas.microsoft.com/office/drawing/2014/main" id="{84634348-DD8A-382A-2A71-9BA61A394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3" y="244724"/>
            <a:ext cx="3352472" cy="1600200"/>
          </a:xfrm>
          <a:prstGeom prst="rect">
            <a:avLst/>
          </a:prstGeom>
        </p:spPr>
      </p:pic>
      <p:pic>
        <p:nvPicPr>
          <p:cNvPr id="7" name="Picture 6">
            <a:extLst>
              <a:ext uri="{FF2B5EF4-FFF2-40B4-BE49-F238E27FC236}">
                <a16:creationId xmlns:a16="http://schemas.microsoft.com/office/drawing/2014/main" id="{F09461DB-E764-95E1-4F39-640700E88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33" y="2060157"/>
            <a:ext cx="3352472" cy="1743075"/>
          </a:xfrm>
          <a:prstGeom prst="rect">
            <a:avLst/>
          </a:prstGeom>
        </p:spPr>
      </p:pic>
      <p:pic>
        <p:nvPicPr>
          <p:cNvPr id="9" name="Picture 8">
            <a:extLst>
              <a:ext uri="{FF2B5EF4-FFF2-40B4-BE49-F238E27FC236}">
                <a16:creationId xmlns:a16="http://schemas.microsoft.com/office/drawing/2014/main" id="{37AAC38B-CE7D-1FFF-18EE-F6BFB3D3C1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7" y="3898001"/>
            <a:ext cx="3471108" cy="2715276"/>
          </a:xfrm>
          <a:prstGeom prst="rect">
            <a:avLst/>
          </a:prstGeom>
        </p:spPr>
      </p:pic>
    </p:spTree>
    <p:extLst>
      <p:ext uri="{BB962C8B-B14F-4D97-AF65-F5344CB8AC3E}">
        <p14:creationId xmlns:p14="http://schemas.microsoft.com/office/powerpoint/2010/main" val="207163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111E-0061-2E45-15BB-482C2A91F0DC}"/>
              </a:ext>
            </a:extLst>
          </p:cNvPr>
          <p:cNvSpPr>
            <a:spLocks noGrp="1"/>
          </p:cNvSpPr>
          <p:nvPr>
            <p:ph type="title"/>
          </p:nvPr>
        </p:nvSpPr>
        <p:spPr/>
        <p:txBody>
          <a:bodyPr/>
          <a:lstStyle/>
          <a:p>
            <a:pPr algn="ctr"/>
            <a:r>
              <a:rPr lang="en-US" sz="5000" dirty="0"/>
              <a:t>4.Expected Outcomes:</a:t>
            </a:r>
          </a:p>
        </p:txBody>
      </p:sp>
      <p:sp>
        <p:nvSpPr>
          <p:cNvPr id="3" name="Content Placeholder 2">
            <a:extLst>
              <a:ext uri="{FF2B5EF4-FFF2-40B4-BE49-F238E27FC236}">
                <a16:creationId xmlns:a16="http://schemas.microsoft.com/office/drawing/2014/main" id="{724A52DB-8F3B-951B-BF7E-FB2B2372F0C4}"/>
              </a:ext>
            </a:extLst>
          </p:cNvPr>
          <p:cNvSpPr>
            <a:spLocks noGrp="1"/>
          </p:cNvSpPr>
          <p:nvPr>
            <p:ph idx="1"/>
          </p:nvPr>
        </p:nvSpPr>
        <p:spPr>
          <a:xfrm>
            <a:off x="568960" y="1600200"/>
            <a:ext cx="11104879" cy="4572000"/>
          </a:xfrm>
        </p:spPr>
        <p:txBody>
          <a:bodyPr>
            <a:normAutofit lnSpcReduction="10000"/>
          </a:bodyPr>
          <a:lstStyle/>
          <a:p>
            <a:pPr algn="l">
              <a:buFont typeface="+mj-lt"/>
              <a:buAutoNum type="arabicPeriod"/>
            </a:pPr>
            <a:r>
              <a:rPr lang="en-US" dirty="0"/>
              <a:t>Real-time monitoring of food quality parameters such as temperature, humidity, and pH level.</a:t>
            </a:r>
          </a:p>
          <a:p>
            <a:pPr algn="l">
              <a:buFont typeface="+mj-lt"/>
              <a:buAutoNum type="arabicPeriod"/>
            </a:pPr>
            <a:r>
              <a:rPr lang="en-US" dirty="0"/>
              <a:t>Early identification of potential issues and trends using AI algorithms.</a:t>
            </a:r>
          </a:p>
          <a:p>
            <a:pPr algn="l">
              <a:buFont typeface="+mj-lt"/>
              <a:buAutoNum type="arabicPeriod"/>
            </a:pPr>
            <a:r>
              <a:rPr lang="en-US" dirty="0"/>
              <a:t>Notification of relevant personnel when food quality parameters go outside of acceptable ranges.</a:t>
            </a:r>
          </a:p>
          <a:p>
            <a:pPr algn="l">
              <a:buFont typeface="+mj-lt"/>
              <a:buAutoNum type="arabicPeriod"/>
            </a:pPr>
            <a:r>
              <a:rPr lang="en-US" dirty="0"/>
              <a:t>Easy analysis of the collected data using data visualization tools.</a:t>
            </a:r>
          </a:p>
          <a:p>
            <a:pPr algn="l">
              <a:buFont typeface="+mj-lt"/>
              <a:buAutoNum type="arabicPeriod"/>
            </a:pPr>
            <a:r>
              <a:rPr lang="en-US" dirty="0"/>
              <a:t>Improved food quality and safety.</a:t>
            </a:r>
          </a:p>
          <a:p>
            <a:pPr algn="l">
              <a:buFont typeface="+mj-lt"/>
              <a:buAutoNum type="arabicPeriod"/>
            </a:pPr>
            <a:r>
              <a:rPr lang="en-US" dirty="0"/>
              <a:t>Reduce food wastage</a:t>
            </a:r>
          </a:p>
          <a:p>
            <a:endParaRPr lang="en-US" dirty="0"/>
          </a:p>
        </p:txBody>
      </p:sp>
    </p:spTree>
    <p:extLst>
      <p:ext uri="{BB962C8B-B14F-4D97-AF65-F5344CB8AC3E}">
        <p14:creationId xmlns:p14="http://schemas.microsoft.com/office/powerpoint/2010/main" val="275457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B1FD-AF9D-554A-5598-9C527C308F8D}"/>
              </a:ext>
            </a:extLst>
          </p:cNvPr>
          <p:cNvSpPr>
            <a:spLocks noGrp="1"/>
          </p:cNvSpPr>
          <p:nvPr>
            <p:ph type="title"/>
          </p:nvPr>
        </p:nvSpPr>
        <p:spPr>
          <a:xfrm>
            <a:off x="1219200" y="152400"/>
            <a:ext cx="9753600" cy="939800"/>
          </a:xfrm>
        </p:spPr>
        <p:txBody>
          <a:bodyPr/>
          <a:lstStyle/>
          <a:p>
            <a:pPr algn="ctr"/>
            <a:r>
              <a:rPr lang="en-US" sz="5000" dirty="0"/>
              <a:t>5.Project planning</a:t>
            </a:r>
          </a:p>
        </p:txBody>
      </p:sp>
      <p:pic>
        <p:nvPicPr>
          <p:cNvPr id="5" name="Picture 4">
            <a:extLst>
              <a:ext uri="{FF2B5EF4-FFF2-40B4-BE49-F238E27FC236}">
                <a16:creationId xmlns:a16="http://schemas.microsoft.com/office/drawing/2014/main" id="{AC780876-C01F-A887-6E44-C47696ABE44E}"/>
              </a:ext>
            </a:extLst>
          </p:cNvPr>
          <p:cNvPicPr>
            <a:picLocks noChangeAspect="1"/>
          </p:cNvPicPr>
          <p:nvPr/>
        </p:nvPicPr>
        <p:blipFill>
          <a:blip r:embed="rId2"/>
          <a:stretch>
            <a:fillRect/>
          </a:stretch>
        </p:blipFill>
        <p:spPr>
          <a:xfrm>
            <a:off x="428852" y="1092200"/>
            <a:ext cx="11082428" cy="5298730"/>
          </a:xfrm>
          <a:prstGeom prst="rect">
            <a:avLst/>
          </a:prstGeom>
        </p:spPr>
      </p:pic>
    </p:spTree>
    <p:extLst>
      <p:ext uri="{BB962C8B-B14F-4D97-AF65-F5344CB8AC3E}">
        <p14:creationId xmlns:p14="http://schemas.microsoft.com/office/powerpoint/2010/main" val="1293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2C6C0-A8FD-2DD7-02E9-B670E274735D}"/>
              </a:ext>
            </a:extLst>
          </p:cNvPr>
          <p:cNvSpPr>
            <a:spLocks noGrp="1"/>
          </p:cNvSpPr>
          <p:nvPr>
            <p:ph idx="1"/>
          </p:nvPr>
        </p:nvSpPr>
        <p:spPr>
          <a:xfrm>
            <a:off x="2997201" y="1488440"/>
            <a:ext cx="5384799" cy="4505632"/>
          </a:xfrm>
        </p:spPr>
        <p:txBody>
          <a:bodyPr/>
          <a:lstStyle/>
          <a:p>
            <a:pPr marL="342900" indent="-342900">
              <a:buFont typeface="+mj-lt"/>
              <a:buAutoNum type="arabicPeriod"/>
            </a:pPr>
            <a:r>
              <a:rPr lang="en-GB" sz="2800" dirty="0"/>
              <a:t>Introduction</a:t>
            </a:r>
          </a:p>
          <a:p>
            <a:pPr marL="342900" indent="-342900">
              <a:buFont typeface="+mj-lt"/>
              <a:buAutoNum type="arabicPeriod"/>
            </a:pPr>
            <a:r>
              <a:rPr lang="en-GB" sz="2800" dirty="0"/>
              <a:t>Aims &amp; Objectives</a:t>
            </a:r>
          </a:p>
          <a:p>
            <a:pPr marL="342900" indent="-342900">
              <a:buFont typeface="+mj-lt"/>
              <a:buAutoNum type="arabicPeriod"/>
            </a:pPr>
            <a:r>
              <a:rPr lang="en-GB" sz="2800" dirty="0"/>
              <a:t>Methodology</a:t>
            </a:r>
          </a:p>
          <a:p>
            <a:pPr marL="342900" indent="-342900">
              <a:buFont typeface="+mj-lt"/>
              <a:buAutoNum type="arabicPeriod"/>
            </a:pPr>
            <a:r>
              <a:rPr lang="en-GB" dirty="0"/>
              <a:t>Expected Outcomes</a:t>
            </a:r>
            <a:endParaRPr lang="en-GB" sz="2800" dirty="0"/>
          </a:p>
          <a:p>
            <a:pPr marL="342900" indent="-342900">
              <a:buFont typeface="+mj-lt"/>
              <a:buAutoNum type="arabicPeriod"/>
            </a:pPr>
            <a:r>
              <a:rPr lang="en-GB" sz="2800" dirty="0"/>
              <a:t>Project planning Timeline</a:t>
            </a:r>
          </a:p>
          <a:p>
            <a:pPr marL="342900" indent="-342900">
              <a:buFont typeface="+mj-lt"/>
              <a:buAutoNum type="arabicPeriod"/>
            </a:pPr>
            <a:r>
              <a:rPr lang="en-GB" dirty="0"/>
              <a:t>Conclusion</a:t>
            </a:r>
            <a:endParaRPr lang="en-GB" sz="2800" dirty="0"/>
          </a:p>
          <a:p>
            <a:pPr marL="342900" indent="-342900">
              <a:buFont typeface="+mj-lt"/>
              <a:buAutoNum type="arabicPeriod"/>
            </a:pPr>
            <a:r>
              <a:rPr lang="en-GB" sz="2800" dirty="0"/>
              <a:t>References</a:t>
            </a:r>
          </a:p>
        </p:txBody>
      </p:sp>
      <p:sp>
        <p:nvSpPr>
          <p:cNvPr id="4" name="Title 1">
            <a:extLst>
              <a:ext uri="{FF2B5EF4-FFF2-40B4-BE49-F238E27FC236}">
                <a16:creationId xmlns:a16="http://schemas.microsoft.com/office/drawing/2014/main" id="{DCDC819D-1A03-1B71-6B98-5C6C45302972}"/>
              </a:ext>
            </a:extLst>
          </p:cNvPr>
          <p:cNvSpPr>
            <a:spLocks noGrp="1"/>
          </p:cNvSpPr>
          <p:nvPr>
            <p:ph type="title"/>
          </p:nvPr>
        </p:nvSpPr>
        <p:spPr>
          <a:xfrm>
            <a:off x="1219201" y="193040"/>
            <a:ext cx="9753600" cy="1295400"/>
          </a:xfrm>
        </p:spPr>
        <p:txBody>
          <a:bodyPr>
            <a:normAutofit/>
          </a:bodyPr>
          <a:lstStyle/>
          <a:p>
            <a:pPr algn="ctr"/>
            <a:r>
              <a:rPr lang="en-GB" sz="6000" dirty="0"/>
              <a:t>Content</a:t>
            </a:r>
          </a:p>
        </p:txBody>
      </p:sp>
    </p:spTree>
    <p:extLst>
      <p:ext uri="{BB962C8B-B14F-4D97-AF65-F5344CB8AC3E}">
        <p14:creationId xmlns:p14="http://schemas.microsoft.com/office/powerpoint/2010/main" val="282917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6D87-4964-7787-2317-1C11D5532EBE}"/>
              </a:ext>
            </a:extLst>
          </p:cNvPr>
          <p:cNvSpPr>
            <a:spLocks noGrp="1"/>
          </p:cNvSpPr>
          <p:nvPr>
            <p:ph type="title"/>
          </p:nvPr>
        </p:nvSpPr>
        <p:spPr/>
        <p:txBody>
          <a:bodyPr/>
          <a:lstStyle/>
          <a:p>
            <a:pPr algn="ctr"/>
            <a:r>
              <a:rPr lang="en-US" sz="5000" dirty="0"/>
              <a:t>Conclusion</a:t>
            </a:r>
          </a:p>
        </p:txBody>
      </p:sp>
      <p:sp>
        <p:nvSpPr>
          <p:cNvPr id="3" name="Content Placeholder 2">
            <a:extLst>
              <a:ext uri="{FF2B5EF4-FFF2-40B4-BE49-F238E27FC236}">
                <a16:creationId xmlns:a16="http://schemas.microsoft.com/office/drawing/2014/main" id="{D05D6292-6034-4E7B-B3E7-4A06575C0AE1}"/>
              </a:ext>
            </a:extLst>
          </p:cNvPr>
          <p:cNvSpPr>
            <a:spLocks noGrp="1"/>
          </p:cNvSpPr>
          <p:nvPr>
            <p:ph idx="1"/>
          </p:nvPr>
        </p:nvSpPr>
        <p:spPr>
          <a:xfrm>
            <a:off x="1219200" y="2425700"/>
            <a:ext cx="9753600" cy="2006600"/>
          </a:xfrm>
        </p:spPr>
        <p:txBody>
          <a:bodyPr/>
          <a:lstStyle/>
          <a:p>
            <a:r>
              <a:rPr lang="en-US" b="0" i="0" dirty="0">
                <a:effectLst/>
                <a:latin typeface="Söhne"/>
              </a:rPr>
              <a:t>The proposed IoT and AI-based food quality monitoring system will help improve food quality and safety by providing real-time monitoring of food quality parameters, early identification of potential issues, and easy analysis of the collected data. </a:t>
            </a:r>
          </a:p>
        </p:txBody>
      </p:sp>
    </p:spTree>
    <p:extLst>
      <p:ext uri="{BB962C8B-B14F-4D97-AF65-F5344CB8AC3E}">
        <p14:creationId xmlns:p14="http://schemas.microsoft.com/office/powerpoint/2010/main" val="394723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4614-0602-A039-38C2-C398E1F2A618}"/>
              </a:ext>
            </a:extLst>
          </p:cNvPr>
          <p:cNvSpPr>
            <a:spLocks noGrp="1"/>
          </p:cNvSpPr>
          <p:nvPr>
            <p:ph type="title"/>
          </p:nvPr>
        </p:nvSpPr>
        <p:spPr/>
        <p:txBody>
          <a:bodyPr/>
          <a:lstStyle/>
          <a:p>
            <a:pPr algn="ctr"/>
            <a:r>
              <a:rPr lang="en-US" sz="5000" dirty="0"/>
              <a:t>References</a:t>
            </a:r>
          </a:p>
        </p:txBody>
      </p:sp>
      <p:sp>
        <p:nvSpPr>
          <p:cNvPr id="3" name="Content Placeholder 2">
            <a:extLst>
              <a:ext uri="{FF2B5EF4-FFF2-40B4-BE49-F238E27FC236}">
                <a16:creationId xmlns:a16="http://schemas.microsoft.com/office/drawing/2014/main" id="{722739BD-75F4-EE66-7062-BE61060984CF}"/>
              </a:ext>
            </a:extLst>
          </p:cNvPr>
          <p:cNvSpPr>
            <a:spLocks noGrp="1"/>
          </p:cNvSpPr>
          <p:nvPr>
            <p:ph idx="1"/>
          </p:nvPr>
        </p:nvSpPr>
        <p:spPr>
          <a:xfrm>
            <a:off x="1219201" y="1783080"/>
            <a:ext cx="9753600" cy="3652520"/>
          </a:xfrm>
        </p:spPr>
        <p:txBody>
          <a:bodyPr>
            <a:normAutofit/>
          </a:bodyPr>
          <a:lstStyle/>
          <a:p>
            <a:r>
              <a:rPr lang="en-US" sz="2000" dirty="0">
                <a:hlinkClick r:id="rId2"/>
              </a:rPr>
              <a:t>Symmetry | Free Full-Text | An Intelligent IoT-Based Food Quality Monitoring Approach Using Low-Cost Sensors (mdpi.com)</a:t>
            </a:r>
            <a:endParaRPr lang="en-US" sz="2000" dirty="0"/>
          </a:p>
          <a:p>
            <a:r>
              <a:rPr lang="en-US" sz="2000" dirty="0">
                <a:hlinkClick r:id="rId3"/>
              </a:rPr>
              <a:t>Application of Artificial Intelligence in Food Industry—a Guideline | SpringerLink</a:t>
            </a:r>
            <a:endParaRPr lang="en-US" sz="2000" dirty="0"/>
          </a:p>
          <a:p>
            <a:r>
              <a:rPr lang="en-US" sz="2000" dirty="0">
                <a:hlinkClick r:id="rId4"/>
              </a:rPr>
              <a:t>ICT applications for the food industry – ScienceDirect</a:t>
            </a:r>
            <a:endParaRPr lang="en-US" sz="2000" dirty="0"/>
          </a:p>
          <a:p>
            <a:r>
              <a:rPr lang="en-US" sz="2000" dirty="0">
                <a:hlinkClick r:id="rId5"/>
              </a:rPr>
              <a:t>An IoT and Machine Learning-Based Model to Monitor Perishable Food towards Improving Food Safety and Quality (hindawi.com)</a:t>
            </a:r>
            <a:endParaRPr lang="en-US" sz="2000" dirty="0"/>
          </a:p>
          <a:p>
            <a:r>
              <a:rPr lang="en-US" sz="2000" dirty="0">
                <a:hlinkClick r:id="rId6"/>
              </a:rPr>
              <a:t>IoT Based Food Monitoring System (iotdesignpro.com)</a:t>
            </a:r>
            <a:endParaRPr lang="en-US" sz="2000" dirty="0"/>
          </a:p>
          <a:p>
            <a:r>
              <a:rPr lang="en-US" sz="2000" dirty="0">
                <a:hlinkClick r:id="rId7"/>
              </a:rPr>
              <a:t>(PDF) Smart Food Monitoring System (researchgate.net)</a:t>
            </a:r>
            <a:endParaRPr lang="en-US" sz="3200" dirty="0"/>
          </a:p>
        </p:txBody>
      </p:sp>
    </p:spTree>
    <p:extLst>
      <p:ext uri="{BB962C8B-B14F-4D97-AF65-F5344CB8AC3E}">
        <p14:creationId xmlns:p14="http://schemas.microsoft.com/office/powerpoint/2010/main" val="359213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2643-FE3F-EFA5-6730-59A04B68D311}"/>
              </a:ext>
            </a:extLst>
          </p:cNvPr>
          <p:cNvSpPr>
            <a:spLocks noGrp="1"/>
          </p:cNvSpPr>
          <p:nvPr>
            <p:ph type="title"/>
          </p:nvPr>
        </p:nvSpPr>
        <p:spPr/>
        <p:txBody>
          <a:bodyPr>
            <a:normAutofit fontScale="90000"/>
          </a:bodyPr>
          <a:lstStyle/>
          <a:p>
            <a:pPr algn="ctr"/>
            <a:r>
              <a:rPr lang="en-US" sz="8000" b="1" dirty="0"/>
              <a:t>Thank You</a:t>
            </a:r>
          </a:p>
        </p:txBody>
      </p:sp>
      <p:pic>
        <p:nvPicPr>
          <p:cNvPr id="5" name="Content Placeholder 4" descr="A picture containing joint, art&#10;&#10;Description automatically generated">
            <a:extLst>
              <a:ext uri="{FF2B5EF4-FFF2-40B4-BE49-F238E27FC236}">
                <a16:creationId xmlns:a16="http://schemas.microsoft.com/office/drawing/2014/main" id="{94A77E84-967F-1820-6A27-7B9EF6F4F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1682688"/>
            <a:ext cx="4362195" cy="4572000"/>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A364E473-8FD2-A0B2-70E0-13B70974B19C}"/>
              </a:ext>
            </a:extLst>
          </p:cNvPr>
          <p:cNvSpPr txBox="1">
            <a:spLocks/>
          </p:cNvSpPr>
          <p:nvPr/>
        </p:nvSpPr>
        <p:spPr>
          <a:xfrm>
            <a:off x="2557721" y="701750"/>
            <a:ext cx="9898439" cy="4167962"/>
          </a:xfrm>
          <a:prstGeom prst="rect">
            <a:avLst/>
          </a:prstGeom>
        </p:spPr>
        <p:txBody>
          <a:bodyPr vert="horz" lIns="121899" tIns="60949" rIns="121899" bIns="60949" rtlCol="0" anchor="b">
            <a:normAutofit fontScale="97500"/>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8500" b="1" dirty="0"/>
              <a:t>Any </a:t>
            </a:r>
          </a:p>
          <a:p>
            <a:pPr algn="ctr"/>
            <a:r>
              <a:rPr lang="en-US" sz="8500" b="1" dirty="0">
                <a:solidFill>
                  <a:schemeClr val="accent4"/>
                </a:solidFill>
              </a:rPr>
              <a:t>Q</a:t>
            </a:r>
            <a:r>
              <a:rPr lang="en-US" sz="8500" b="1" dirty="0"/>
              <a:t>uestions?</a:t>
            </a:r>
          </a:p>
        </p:txBody>
      </p:sp>
    </p:spTree>
    <p:extLst>
      <p:ext uri="{BB962C8B-B14F-4D97-AF65-F5344CB8AC3E}">
        <p14:creationId xmlns:p14="http://schemas.microsoft.com/office/powerpoint/2010/main" val="415189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53FC-2CFC-AA57-0985-F264911D02A8}"/>
              </a:ext>
            </a:extLst>
          </p:cNvPr>
          <p:cNvSpPr>
            <a:spLocks noGrp="1"/>
          </p:cNvSpPr>
          <p:nvPr>
            <p:ph type="title"/>
          </p:nvPr>
        </p:nvSpPr>
        <p:spPr/>
        <p:txBody>
          <a:bodyPr/>
          <a:lstStyle/>
          <a:p>
            <a:pPr algn="ctr"/>
            <a:r>
              <a:rPr lang="en-US" sz="6000" dirty="0"/>
              <a:t>1.Introduction</a:t>
            </a:r>
          </a:p>
        </p:txBody>
      </p:sp>
      <p:sp>
        <p:nvSpPr>
          <p:cNvPr id="3" name="Content Placeholder 2">
            <a:extLst>
              <a:ext uri="{FF2B5EF4-FFF2-40B4-BE49-F238E27FC236}">
                <a16:creationId xmlns:a16="http://schemas.microsoft.com/office/drawing/2014/main" id="{E8DB6204-F787-9784-8EC7-54C7F47A3461}"/>
              </a:ext>
            </a:extLst>
          </p:cNvPr>
          <p:cNvSpPr>
            <a:spLocks noGrp="1"/>
          </p:cNvSpPr>
          <p:nvPr>
            <p:ph idx="1"/>
          </p:nvPr>
        </p:nvSpPr>
        <p:spPr/>
        <p:txBody>
          <a:bodyPr/>
          <a:lstStyle/>
          <a:p>
            <a:r>
              <a:rPr lang="en-US" sz="2800" dirty="0"/>
              <a:t>Implementing an IoT and AI-based food quality monitoring system involves combining the capabilities of IoT devices, sensors, and AI algorithms to collect, analyze, and manage data related to food quality</a:t>
            </a:r>
          </a:p>
          <a:p>
            <a:endParaRPr lang="en-US" dirty="0"/>
          </a:p>
          <a:p>
            <a:r>
              <a:rPr lang="en-US" sz="2800" dirty="0"/>
              <a:t>The system will use sensors to collect data related to food quality parameters such as smell, temperature, humidity, and pH level, and will analyze the data using AI algorithms to identify potential issues before they become serious.</a:t>
            </a:r>
          </a:p>
          <a:p>
            <a:endParaRPr lang="en-US" sz="2800" dirty="0"/>
          </a:p>
          <a:p>
            <a:endParaRPr lang="en-US" dirty="0"/>
          </a:p>
        </p:txBody>
      </p:sp>
    </p:spTree>
    <p:extLst>
      <p:ext uri="{BB962C8B-B14F-4D97-AF65-F5344CB8AC3E}">
        <p14:creationId xmlns:p14="http://schemas.microsoft.com/office/powerpoint/2010/main" val="343911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FE2-904D-0CCD-8053-1440F5AC5B83}"/>
              </a:ext>
            </a:extLst>
          </p:cNvPr>
          <p:cNvSpPr>
            <a:spLocks noGrp="1"/>
          </p:cNvSpPr>
          <p:nvPr>
            <p:ph type="title"/>
          </p:nvPr>
        </p:nvSpPr>
        <p:spPr>
          <a:xfrm>
            <a:off x="1219200" y="467360"/>
            <a:ext cx="9753600" cy="1295400"/>
          </a:xfrm>
        </p:spPr>
        <p:txBody>
          <a:bodyPr/>
          <a:lstStyle/>
          <a:p>
            <a:r>
              <a:rPr lang="en-US" dirty="0"/>
              <a:t>What are the real world application of this </a:t>
            </a:r>
            <a:br>
              <a:rPr lang="en-US" dirty="0"/>
            </a:br>
            <a:r>
              <a:rPr lang="en-US" dirty="0"/>
              <a:t>project</a:t>
            </a:r>
          </a:p>
        </p:txBody>
      </p:sp>
      <p:sp>
        <p:nvSpPr>
          <p:cNvPr id="3" name="Content Placeholder 2">
            <a:extLst>
              <a:ext uri="{FF2B5EF4-FFF2-40B4-BE49-F238E27FC236}">
                <a16:creationId xmlns:a16="http://schemas.microsoft.com/office/drawing/2014/main" id="{4F2E7898-2C6F-A6BC-BA77-4FCAF075E143}"/>
              </a:ext>
            </a:extLst>
          </p:cNvPr>
          <p:cNvSpPr>
            <a:spLocks noGrp="1"/>
          </p:cNvSpPr>
          <p:nvPr>
            <p:ph idx="1"/>
          </p:nvPr>
        </p:nvSpPr>
        <p:spPr>
          <a:xfrm>
            <a:off x="3460831" y="2555625"/>
            <a:ext cx="4880529" cy="2539615"/>
          </a:xfrm>
        </p:spPr>
        <p:txBody>
          <a:bodyPr>
            <a:normAutofit/>
          </a:bodyPr>
          <a:lstStyle/>
          <a:p>
            <a:r>
              <a:rPr lang="en-US" dirty="0"/>
              <a:t>Domestic uses </a:t>
            </a:r>
          </a:p>
          <a:p>
            <a:r>
              <a:rPr lang="en-US" dirty="0"/>
              <a:t>Canteen</a:t>
            </a:r>
          </a:p>
          <a:p>
            <a:r>
              <a:rPr lang="en-US" dirty="0"/>
              <a:t>Food making shops</a:t>
            </a:r>
          </a:p>
          <a:p>
            <a:r>
              <a:rPr lang="en-US" dirty="0"/>
              <a:t>Hotel industry</a:t>
            </a:r>
          </a:p>
          <a:p>
            <a:endParaRPr lang="en-US" dirty="0"/>
          </a:p>
          <a:p>
            <a:endParaRPr lang="en-US" dirty="0"/>
          </a:p>
        </p:txBody>
      </p:sp>
    </p:spTree>
    <p:extLst>
      <p:ext uri="{BB962C8B-B14F-4D97-AF65-F5344CB8AC3E}">
        <p14:creationId xmlns:p14="http://schemas.microsoft.com/office/powerpoint/2010/main" val="69422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8DAE-BDEB-68F3-3AC7-1695E338F952}"/>
              </a:ext>
            </a:extLst>
          </p:cNvPr>
          <p:cNvSpPr>
            <a:spLocks noGrp="1"/>
          </p:cNvSpPr>
          <p:nvPr>
            <p:ph type="title"/>
          </p:nvPr>
        </p:nvSpPr>
        <p:spPr>
          <a:xfrm>
            <a:off x="1544320" y="365760"/>
            <a:ext cx="8696960" cy="1295400"/>
          </a:xfrm>
        </p:spPr>
        <p:txBody>
          <a:bodyPr>
            <a:normAutofit fontScale="90000"/>
          </a:bodyPr>
          <a:lstStyle/>
          <a:p>
            <a:r>
              <a:rPr lang="en-US" sz="5400" dirty="0"/>
              <a:t>Why we need to monitor </a:t>
            </a:r>
            <a:br>
              <a:rPr lang="en-US" sz="5400" dirty="0"/>
            </a:br>
            <a:r>
              <a:rPr lang="en-US" sz="5400" dirty="0"/>
              <a:t>			Quality of food</a:t>
            </a:r>
            <a:endParaRPr lang="en-US" sz="5000" dirty="0"/>
          </a:p>
        </p:txBody>
      </p:sp>
      <p:sp>
        <p:nvSpPr>
          <p:cNvPr id="3" name="Content Placeholder 2">
            <a:extLst>
              <a:ext uri="{FF2B5EF4-FFF2-40B4-BE49-F238E27FC236}">
                <a16:creationId xmlns:a16="http://schemas.microsoft.com/office/drawing/2014/main" id="{980AA961-D1A7-EE40-E906-AC6DCAD91716}"/>
              </a:ext>
            </a:extLst>
          </p:cNvPr>
          <p:cNvSpPr>
            <a:spLocks noGrp="1"/>
          </p:cNvSpPr>
          <p:nvPr>
            <p:ph idx="1"/>
          </p:nvPr>
        </p:nvSpPr>
        <p:spPr>
          <a:xfrm>
            <a:off x="497840" y="2001520"/>
            <a:ext cx="11196320" cy="4074160"/>
          </a:xfrm>
        </p:spPr>
        <p:txBody>
          <a:bodyPr/>
          <a:lstStyle/>
          <a:p>
            <a:r>
              <a:rPr lang="en-US" dirty="0"/>
              <a:t>Food quality and safety are critical concerns for consumers, producers, and regulatory bodies. However, traditional methods of monitoring food quality are often slow, manual, and prone to errors.</a:t>
            </a:r>
          </a:p>
          <a:p>
            <a:pPr marL="0" indent="0">
              <a:buNone/>
            </a:pPr>
            <a:endParaRPr lang="en-US" dirty="0"/>
          </a:p>
          <a:p>
            <a:r>
              <a:rPr lang="en-US" dirty="0"/>
              <a:t> This can lead to issues such as spoilage, contamination, and foodborne illness, which can have serious health and financial implications.</a:t>
            </a:r>
          </a:p>
        </p:txBody>
      </p:sp>
    </p:spTree>
    <p:extLst>
      <p:ext uri="{BB962C8B-B14F-4D97-AF65-F5344CB8AC3E}">
        <p14:creationId xmlns:p14="http://schemas.microsoft.com/office/powerpoint/2010/main" val="64194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plate of food&#10;&#10;Description automatically generated with low confidence">
            <a:extLst>
              <a:ext uri="{FF2B5EF4-FFF2-40B4-BE49-F238E27FC236}">
                <a16:creationId xmlns:a16="http://schemas.microsoft.com/office/drawing/2014/main" id="{DB8BB60A-29D0-308A-7DDE-0DED8517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1079"/>
            <a:ext cx="5855289" cy="38791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descr="A child holding a plate of food&#10;&#10;Description automatically generated with medium confidence">
            <a:extLst>
              <a:ext uri="{FF2B5EF4-FFF2-40B4-BE49-F238E27FC236}">
                <a16:creationId xmlns:a16="http://schemas.microsoft.com/office/drawing/2014/main" id="{CD507358-B0DB-8E56-08DB-89C957312887}"/>
              </a:ext>
            </a:extLst>
          </p:cNvPr>
          <p:cNvPicPr>
            <a:picLocks noChangeAspect="1"/>
          </p:cNvPicPr>
          <p:nvPr/>
        </p:nvPicPr>
        <p:blipFill rotWithShape="1">
          <a:blip r:embed="rId3">
            <a:extLst>
              <a:ext uri="{28A0092B-C50C-407E-A947-70E740481C1C}">
                <a14:useLocalDpi xmlns:a14="http://schemas.microsoft.com/office/drawing/2010/main" val="0"/>
              </a:ext>
            </a:extLst>
          </a:blip>
          <a:srcRect b="374"/>
          <a:stretch/>
        </p:blipFill>
        <p:spPr>
          <a:xfrm>
            <a:off x="525033" y="2005921"/>
            <a:ext cx="6705596" cy="3953185"/>
          </a:xfrm>
          <a:prstGeom prst="roundRect">
            <a:avLst>
              <a:gd name="adj" fmla="val 3098"/>
            </a:avLst>
          </a:prstGeom>
          <a:noFill/>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Content Placeholder 2">
            <a:extLst>
              <a:ext uri="{FF2B5EF4-FFF2-40B4-BE49-F238E27FC236}">
                <a16:creationId xmlns:a16="http://schemas.microsoft.com/office/drawing/2014/main" id="{9B9EA745-1153-DE1B-5A35-315F46DB4352}"/>
              </a:ext>
            </a:extLst>
          </p:cNvPr>
          <p:cNvSpPr>
            <a:spLocks noGrp="1"/>
          </p:cNvSpPr>
          <p:nvPr>
            <p:ph type="body" sz="half" idx="2"/>
          </p:nvPr>
        </p:nvSpPr>
        <p:spPr>
          <a:xfrm>
            <a:off x="1573489" y="806351"/>
            <a:ext cx="5089825" cy="1310782"/>
          </a:xfrm>
        </p:spPr>
        <p:txBody>
          <a:bodyPr anchor="b">
            <a:normAutofit/>
          </a:bodyPr>
          <a:lstStyle/>
          <a:p>
            <a:r>
              <a:rPr lang="en-US" dirty="0"/>
              <a:t>To reduce health issues</a:t>
            </a:r>
          </a:p>
          <a:p>
            <a:endParaRPr lang="en-US" dirty="0"/>
          </a:p>
        </p:txBody>
      </p:sp>
      <p:sp>
        <p:nvSpPr>
          <p:cNvPr id="2" name="Title 1">
            <a:extLst>
              <a:ext uri="{FF2B5EF4-FFF2-40B4-BE49-F238E27FC236}">
                <a16:creationId xmlns:a16="http://schemas.microsoft.com/office/drawing/2014/main" id="{E971C270-D4D4-9221-33F5-D4994554AC72}"/>
              </a:ext>
            </a:extLst>
          </p:cNvPr>
          <p:cNvSpPr>
            <a:spLocks noGrp="1"/>
          </p:cNvSpPr>
          <p:nvPr>
            <p:ph type="title"/>
          </p:nvPr>
        </p:nvSpPr>
        <p:spPr>
          <a:xfrm>
            <a:off x="1219200" y="0"/>
            <a:ext cx="9753600" cy="829561"/>
          </a:xfrm>
        </p:spPr>
        <p:txBody>
          <a:bodyPr anchor="b">
            <a:normAutofit/>
          </a:bodyPr>
          <a:lstStyle/>
          <a:p>
            <a:r>
              <a:rPr lang="en-US" dirty="0"/>
              <a:t>Why we need to monitor Quality of food</a:t>
            </a:r>
          </a:p>
        </p:txBody>
      </p:sp>
      <p:sp>
        <p:nvSpPr>
          <p:cNvPr id="8" name="Content Placeholder 2">
            <a:extLst>
              <a:ext uri="{FF2B5EF4-FFF2-40B4-BE49-F238E27FC236}">
                <a16:creationId xmlns:a16="http://schemas.microsoft.com/office/drawing/2014/main" id="{90A68BFA-F70C-38CD-C830-9A68450B0AA2}"/>
              </a:ext>
            </a:extLst>
          </p:cNvPr>
          <p:cNvSpPr txBox="1">
            <a:spLocks/>
          </p:cNvSpPr>
          <p:nvPr/>
        </p:nvSpPr>
        <p:spPr>
          <a:xfrm>
            <a:off x="7045466" y="812514"/>
            <a:ext cx="4523670" cy="1310782"/>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l" defTabSz="1218987" rtl="0" eaLnBrk="1" latinLnBrk="0" hangingPunct="1">
              <a:lnSpc>
                <a:spcPct val="90000"/>
              </a:lnSpc>
              <a:spcBef>
                <a:spcPts val="1200"/>
              </a:spcBef>
              <a:buClr>
                <a:schemeClr val="accent1">
                  <a:lumMod val="75000"/>
                </a:schemeClr>
              </a:buClr>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lumMod val="75000"/>
                </a:schemeClr>
              </a:buClr>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lumMod val="75000"/>
                </a:schemeClr>
              </a:buClr>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lumMod val="75000"/>
                </a:schemeClr>
              </a:buClr>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Font typeface="Arial" pitchFamily="34" charset="0"/>
              <a:buNone/>
              <a:defRPr sz="1200" kern="1200" baseline="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Font typeface="Arial" pitchFamily="34" charset="0"/>
              <a:buNone/>
              <a:defRPr sz="1200" kern="1200" baseline="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Font typeface="Arial" pitchFamily="34" charset="0"/>
              <a:buNone/>
              <a:defRPr sz="1200" kern="1200" baseline="0">
                <a:solidFill>
                  <a:schemeClr val="tx1"/>
                </a:solidFill>
                <a:latin typeface="+mn-lt"/>
                <a:ea typeface="+mn-ea"/>
                <a:cs typeface="+mn-cs"/>
              </a:defRPr>
            </a:lvl9pPr>
          </a:lstStyle>
          <a:p>
            <a:r>
              <a:rPr lang="en-US" dirty="0"/>
              <a:t>To prevent food wastage</a:t>
            </a:r>
          </a:p>
          <a:p>
            <a:endParaRPr lang="en-US" dirty="0"/>
          </a:p>
        </p:txBody>
      </p:sp>
    </p:spTree>
    <p:extLst>
      <p:ext uri="{BB962C8B-B14F-4D97-AF65-F5344CB8AC3E}">
        <p14:creationId xmlns:p14="http://schemas.microsoft.com/office/powerpoint/2010/main" val="64125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FA5B-E7EC-F662-AD85-EE18BB932F35}"/>
              </a:ext>
            </a:extLst>
          </p:cNvPr>
          <p:cNvSpPr>
            <a:spLocks noGrp="1"/>
          </p:cNvSpPr>
          <p:nvPr>
            <p:ph type="title"/>
          </p:nvPr>
        </p:nvSpPr>
        <p:spPr/>
        <p:txBody>
          <a:bodyPr/>
          <a:lstStyle/>
          <a:p>
            <a:pPr algn="ctr"/>
            <a:r>
              <a:rPr lang="en-GB" sz="6000" dirty="0">
                <a:solidFill>
                  <a:schemeClr val="tx1">
                    <a:lumMod val="95000"/>
                    <a:lumOff val="5000"/>
                  </a:schemeClr>
                </a:solidFill>
              </a:rPr>
              <a:t>2.Aims &amp; Objectives</a:t>
            </a:r>
            <a:endParaRPr lang="en-US" sz="6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5345D8A-AB69-D6E8-3A01-1E98F24BE048}"/>
              </a:ext>
            </a:extLst>
          </p:cNvPr>
          <p:cNvSpPr>
            <a:spLocks noGrp="1"/>
          </p:cNvSpPr>
          <p:nvPr>
            <p:ph idx="1"/>
          </p:nvPr>
        </p:nvSpPr>
        <p:spPr>
          <a:xfrm>
            <a:off x="650240" y="1447800"/>
            <a:ext cx="10454641" cy="4572000"/>
          </a:xfrm>
        </p:spPr>
        <p:txBody>
          <a:bodyPr/>
          <a:lstStyle/>
          <a:p>
            <a:pPr marL="0" indent="0">
              <a:buNone/>
            </a:pPr>
            <a:r>
              <a:rPr kumimoji="0" lang="en-US" altLang="en-US" sz="4000" b="1" i="0" u="none" strike="noStrike" cap="none" normalizeH="0" baseline="0" dirty="0">
                <a:ln>
                  <a:noFill/>
                </a:ln>
                <a:effectLst/>
                <a:latin typeface="Söhne"/>
              </a:rPr>
              <a:t>Aims: </a:t>
            </a:r>
          </a:p>
          <a:p>
            <a:r>
              <a:rPr kumimoji="0" lang="en-US" altLang="en-US" sz="2800" b="0" i="0" u="none" strike="noStrike" cap="none" normalizeH="0" baseline="0" dirty="0">
                <a:ln>
                  <a:noFill/>
                </a:ln>
                <a:effectLst/>
                <a:latin typeface="Söhne"/>
              </a:rPr>
              <a:t>The main aim of this project is to develop an IoT and AI-based food quality monitoring system that can monitor the quality parameters of food products in real-time and alert relevant personnel when there are any issues or potential risks.</a:t>
            </a:r>
          </a:p>
          <a:p>
            <a:r>
              <a:rPr kumimoji="0" lang="en-US" altLang="en-US" sz="2800" b="0" i="0" u="none" strike="noStrike" cap="none" normalizeH="0" baseline="0" dirty="0">
                <a:ln>
                  <a:noFill/>
                </a:ln>
                <a:effectLst/>
                <a:latin typeface="Söhne"/>
              </a:rPr>
              <a:t> The system should provide a reliable and efficient way to ensure that food products meet quality standards and are safe for consumption.</a:t>
            </a:r>
          </a:p>
          <a:p>
            <a:endParaRPr lang="en-US" dirty="0"/>
          </a:p>
        </p:txBody>
      </p:sp>
    </p:spTree>
    <p:extLst>
      <p:ext uri="{BB962C8B-B14F-4D97-AF65-F5344CB8AC3E}">
        <p14:creationId xmlns:p14="http://schemas.microsoft.com/office/powerpoint/2010/main" val="11040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9DC8-A067-689D-8EA3-1D932D854FEE}"/>
              </a:ext>
            </a:extLst>
          </p:cNvPr>
          <p:cNvSpPr>
            <a:spLocks noGrp="1"/>
          </p:cNvSpPr>
          <p:nvPr>
            <p:ph type="title"/>
          </p:nvPr>
        </p:nvSpPr>
        <p:spPr/>
        <p:txBody>
          <a:bodyPr/>
          <a:lstStyle/>
          <a:p>
            <a:pPr algn="ctr"/>
            <a:r>
              <a:rPr lang="en-US" sz="5000" dirty="0"/>
              <a:t>Project Objectives</a:t>
            </a:r>
            <a:r>
              <a:rPr lang="en-US" b="0" i="0" dirty="0">
                <a:solidFill>
                  <a:srgbClr val="D1D5DB"/>
                </a:solidFill>
                <a:effectLst/>
                <a:latin typeface="Söhne"/>
              </a:rPr>
              <a:t>:</a:t>
            </a:r>
            <a:endParaRPr lang="en-US" dirty="0"/>
          </a:p>
        </p:txBody>
      </p:sp>
      <p:sp>
        <p:nvSpPr>
          <p:cNvPr id="3" name="Content Placeholder 2">
            <a:extLst>
              <a:ext uri="{FF2B5EF4-FFF2-40B4-BE49-F238E27FC236}">
                <a16:creationId xmlns:a16="http://schemas.microsoft.com/office/drawing/2014/main" id="{A91C5E94-BADB-5EDB-F944-9632D27BA9C9}"/>
              </a:ext>
            </a:extLst>
          </p:cNvPr>
          <p:cNvSpPr>
            <a:spLocks noGrp="1"/>
          </p:cNvSpPr>
          <p:nvPr>
            <p:ph idx="1"/>
          </p:nvPr>
        </p:nvSpPr>
        <p:spPr/>
        <p:txBody>
          <a:bodyPr/>
          <a:lstStyle/>
          <a:p>
            <a:pPr algn="l">
              <a:buFont typeface="+mj-lt"/>
              <a:buAutoNum type="arabicPeriod"/>
            </a:pPr>
            <a:r>
              <a:rPr lang="en-US" dirty="0"/>
              <a:t>To develop an IoT-based system for real-time monitoring of food quality parameters such as smell, temperature, humidity, and pH level.</a:t>
            </a:r>
          </a:p>
          <a:p>
            <a:pPr algn="l">
              <a:buFont typeface="+mj-lt"/>
              <a:buAutoNum type="arabicPeriod"/>
            </a:pPr>
            <a:r>
              <a:rPr lang="en-US" dirty="0"/>
              <a:t>To implement AI algorithms for analysis of the collected data to identify potential issues and trends.</a:t>
            </a:r>
          </a:p>
          <a:p>
            <a:pPr algn="l">
              <a:buFont typeface="+mj-lt"/>
              <a:buAutoNum type="arabicPeriod"/>
            </a:pPr>
            <a:r>
              <a:rPr lang="en-US" dirty="0"/>
              <a:t>To provide an alert system to notify relevant personnel when food quality parameters go outside of acceptable ranges.</a:t>
            </a:r>
          </a:p>
          <a:p>
            <a:pPr algn="l">
              <a:buFont typeface="+mj-lt"/>
              <a:buAutoNum type="arabicPeriod"/>
            </a:pPr>
            <a:r>
              <a:rPr lang="en-US" dirty="0"/>
              <a:t>To provide data visualization tools for easy analysis of the collected data.</a:t>
            </a:r>
          </a:p>
          <a:p>
            <a:endParaRPr lang="en-US" dirty="0"/>
          </a:p>
        </p:txBody>
      </p:sp>
    </p:spTree>
    <p:extLst>
      <p:ext uri="{BB962C8B-B14F-4D97-AF65-F5344CB8AC3E}">
        <p14:creationId xmlns:p14="http://schemas.microsoft.com/office/powerpoint/2010/main" val="93732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67AD-0D31-01E2-94B2-AD7968DC66E9}"/>
              </a:ext>
            </a:extLst>
          </p:cNvPr>
          <p:cNvSpPr>
            <a:spLocks noGrp="1"/>
          </p:cNvSpPr>
          <p:nvPr>
            <p:ph type="title"/>
          </p:nvPr>
        </p:nvSpPr>
        <p:spPr>
          <a:xfrm>
            <a:off x="1219200" y="0"/>
            <a:ext cx="9753600" cy="925286"/>
          </a:xfrm>
        </p:spPr>
        <p:txBody>
          <a:bodyPr>
            <a:normAutofit/>
          </a:bodyPr>
          <a:lstStyle/>
          <a:p>
            <a:pPr algn="ctr"/>
            <a:r>
              <a:rPr lang="en-US" sz="5000" dirty="0"/>
              <a:t>3.Methodology</a:t>
            </a:r>
          </a:p>
        </p:txBody>
      </p:sp>
      <p:sp>
        <p:nvSpPr>
          <p:cNvPr id="3" name="Content Placeholder 2">
            <a:extLst>
              <a:ext uri="{FF2B5EF4-FFF2-40B4-BE49-F238E27FC236}">
                <a16:creationId xmlns:a16="http://schemas.microsoft.com/office/drawing/2014/main" id="{3226633C-13B7-6DFB-8D62-34B7544D2B7E}"/>
              </a:ext>
            </a:extLst>
          </p:cNvPr>
          <p:cNvSpPr>
            <a:spLocks noGrp="1"/>
          </p:cNvSpPr>
          <p:nvPr>
            <p:ph idx="1"/>
          </p:nvPr>
        </p:nvSpPr>
        <p:spPr>
          <a:xfrm>
            <a:off x="1069911" y="984379"/>
            <a:ext cx="10686660" cy="5599301"/>
          </a:xfrm>
        </p:spPr>
        <p:txBody>
          <a:bodyPr>
            <a:normAutofit fontScale="92500" lnSpcReduction="10000"/>
          </a:bodyPr>
          <a:lstStyle/>
          <a:p>
            <a:r>
              <a:rPr lang="en-US" dirty="0"/>
              <a:t>Define the food quality parameters</a:t>
            </a:r>
          </a:p>
          <a:p>
            <a:r>
              <a:rPr lang="en-US" dirty="0"/>
              <a:t>Choose the appropriate sensors</a:t>
            </a:r>
          </a:p>
          <a:p>
            <a:r>
              <a:rPr lang="en-US" dirty="0"/>
              <a:t>Designing and build the sensor</a:t>
            </a:r>
          </a:p>
          <a:p>
            <a:r>
              <a:rPr lang="en-US" dirty="0"/>
              <a:t>Testing the sensor for selected food under different conditions and take the dataset</a:t>
            </a:r>
          </a:p>
          <a:p>
            <a:r>
              <a:rPr lang="en-US" dirty="0"/>
              <a:t>Using above dataset train the model to find the quality of any other food.</a:t>
            </a:r>
          </a:p>
          <a:p>
            <a:r>
              <a:rPr lang="en-US" dirty="0"/>
              <a:t>Implement AI algorithms for data analysis.</a:t>
            </a:r>
          </a:p>
          <a:p>
            <a:r>
              <a:rPr lang="en-US" dirty="0"/>
              <a:t>Optimizing the sensor performance</a:t>
            </a:r>
          </a:p>
          <a:p>
            <a:r>
              <a:rPr lang="en-US" dirty="0"/>
              <a:t>Develop an alert system for notification of relevant personnel.</a:t>
            </a:r>
          </a:p>
          <a:p>
            <a:r>
              <a:rPr lang="en-US" dirty="0"/>
              <a:t>Use data visualization tools for easy analysis of the collected data.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9286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docProps/app.xml><?xml version="1.0" encoding="utf-8"?>
<Properties xmlns="http://schemas.openxmlformats.org/officeDocument/2006/extended-properties" xmlns:vt="http://schemas.openxmlformats.org/officeDocument/2006/docPropsVTypes">
  <TotalTime>432</TotalTime>
  <Words>1320</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Constantia</vt:lpstr>
      <vt:lpstr>Söhne</vt:lpstr>
      <vt:lpstr>Cooking 16x9</vt:lpstr>
      <vt:lpstr>Implementing IOT &amp; AI Based Food Quality Monitoring System</vt:lpstr>
      <vt:lpstr>Content</vt:lpstr>
      <vt:lpstr>1.Introduction</vt:lpstr>
      <vt:lpstr>What are the real world application of this  project</vt:lpstr>
      <vt:lpstr>Why we need to monitor     Quality of food</vt:lpstr>
      <vt:lpstr>Why we need to monitor Quality of food</vt:lpstr>
      <vt:lpstr>2.Aims &amp; Objectives</vt:lpstr>
      <vt:lpstr>Project Objectives:</vt:lpstr>
      <vt:lpstr>3.Methodology</vt:lpstr>
      <vt:lpstr>Choose the appropriate sensors</vt:lpstr>
      <vt:lpstr>Choose the appropriate sensors</vt:lpstr>
      <vt:lpstr>PowerPoint Presentation</vt:lpstr>
      <vt:lpstr>PowerPoint Presentation</vt:lpstr>
      <vt:lpstr>Food Quality Assessment through Gas Analysis: A Glimpse into Gaseous Signatures of Freshness</vt:lpstr>
      <vt:lpstr>PowerPoint Presentation</vt:lpstr>
      <vt:lpstr>PowerPoint Presentation</vt:lpstr>
      <vt:lpstr>PowerPoint Presentation</vt:lpstr>
      <vt:lpstr>4.Expected Outcomes:</vt:lpstr>
      <vt:lpstr>5.Project planning</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Ajith Rathnayaka</dc:creator>
  <cp:lastModifiedBy>Ajith Rathnayaka</cp:lastModifiedBy>
  <cp:revision>273</cp:revision>
  <dcterms:created xsi:type="dcterms:W3CDTF">2023-05-09T07:36:20Z</dcterms:created>
  <dcterms:modified xsi:type="dcterms:W3CDTF">2023-10-05T08:58:51Z</dcterms:modified>
</cp:coreProperties>
</file>