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Default Extension="jpg" ContentType="image/jpg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778821" y="9354736"/>
            <a:ext cx="215264" cy="22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463720"/>
            <a:ext cx="5969635" cy="76606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700" spc="-10">
                <a:latin typeface="Calibri"/>
                <a:cs typeface="Calibri"/>
              </a:rPr>
              <a:t>rapport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200" spc="15">
                <a:latin typeface="Times New Roman"/>
                <a:cs typeface="Times New Roman"/>
              </a:rPr>
              <a:t>December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21,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2023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10">
                <a:latin typeface="Georgia"/>
                <a:cs typeface="Georgia"/>
              </a:rPr>
              <a:t>Compte</a:t>
            </a:r>
            <a:r>
              <a:rPr dirty="0" sz="1100" spc="5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rendu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100" spc="-15">
                <a:latin typeface="Georgia"/>
                <a:cs typeface="Georgia"/>
              </a:rPr>
              <a:t>Faite</a:t>
            </a:r>
            <a:r>
              <a:rPr dirty="0" sz="1100" spc="8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par</a:t>
            </a:r>
            <a:r>
              <a:rPr dirty="0" sz="1100" spc="85">
                <a:latin typeface="Georgia"/>
                <a:cs typeface="Georgia"/>
              </a:rPr>
              <a:t> </a:t>
            </a:r>
            <a:r>
              <a:rPr dirty="0" sz="1100" spc="-45">
                <a:latin typeface="Georgia"/>
                <a:cs typeface="Georgia"/>
              </a:rPr>
              <a:t>:</a:t>
            </a:r>
            <a:r>
              <a:rPr dirty="0" sz="1100" spc="-10">
                <a:latin typeface="Georgia"/>
                <a:cs typeface="Georgia"/>
              </a:rPr>
              <a:t> </a:t>
            </a:r>
            <a:r>
              <a:rPr dirty="0" sz="1100" spc="5">
                <a:latin typeface="Georgia"/>
                <a:cs typeface="Georgia"/>
              </a:rPr>
              <a:t>El</a:t>
            </a:r>
            <a:r>
              <a:rPr dirty="0" sz="1100" spc="85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Ghalbzouri</a:t>
            </a:r>
            <a:r>
              <a:rPr dirty="0" sz="1100" spc="85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Akram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600">
              <a:latin typeface="Georgia"/>
              <a:cs typeface="Georgia"/>
            </a:endParaRPr>
          </a:p>
          <a:p>
            <a:pPr marL="297180" indent="-285115">
              <a:lnSpc>
                <a:spcPct val="100000"/>
              </a:lnSpc>
              <a:spcBef>
                <a:spcPts val="5"/>
              </a:spcBef>
              <a:buFont typeface="Georgia"/>
              <a:buAutoNum type="arabicPlain"/>
              <a:tabLst>
                <a:tab pos="297180" algn="l"/>
                <a:tab pos="297815" algn="l"/>
              </a:tabLst>
            </a:pPr>
            <a:r>
              <a:rPr dirty="0" sz="1400" spc="-40" b="1">
                <a:latin typeface="Georgia"/>
                <a:cs typeface="Georgia"/>
              </a:rPr>
              <a:t>I</a:t>
            </a:r>
            <a:r>
              <a:rPr dirty="0" sz="1400" spc="-40" b="1">
                <a:latin typeface="Georgia"/>
                <a:cs typeface="Georgia"/>
              </a:rPr>
              <a:t>ntroduction:</a:t>
            </a:r>
            <a:endParaRPr sz="1400">
              <a:latin typeface="Georgia"/>
              <a:cs typeface="Georgia"/>
            </a:endParaRPr>
          </a:p>
          <a:p>
            <a:pPr algn="just" marL="12700" marR="5080">
              <a:lnSpc>
                <a:spcPct val="102600"/>
              </a:lnSpc>
              <a:spcBef>
                <a:spcPts val="1019"/>
              </a:spcBef>
            </a:pPr>
            <a:r>
              <a:rPr dirty="0" sz="1100">
                <a:latin typeface="Georgia"/>
                <a:cs typeface="Georgia"/>
              </a:rPr>
              <a:t>L’Analyse </a:t>
            </a:r>
            <a:r>
              <a:rPr dirty="0" sz="1100" spc="-50">
                <a:latin typeface="Georgia"/>
                <a:cs typeface="Georgia"/>
              </a:rPr>
              <a:t>en</a:t>
            </a:r>
            <a:r>
              <a:rPr dirty="0" sz="1100" spc="-4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Composantes</a:t>
            </a:r>
            <a:r>
              <a:rPr dirty="0" sz="1100" spc="-20">
                <a:latin typeface="Georgia"/>
                <a:cs typeface="Georgia"/>
              </a:rPr>
              <a:t> Principales </a:t>
            </a:r>
            <a:r>
              <a:rPr dirty="0" sz="1100" spc="45">
                <a:latin typeface="Georgia"/>
                <a:cs typeface="Georgia"/>
              </a:rPr>
              <a:t>(ACP) </a:t>
            </a:r>
            <a:r>
              <a:rPr dirty="0" sz="1100" spc="-20">
                <a:latin typeface="Georgia"/>
                <a:cs typeface="Georgia"/>
              </a:rPr>
              <a:t>est </a:t>
            </a:r>
            <a:r>
              <a:rPr dirty="0" sz="1100" spc="-40">
                <a:latin typeface="Georgia"/>
                <a:cs typeface="Georgia"/>
              </a:rPr>
              <a:t>une</a:t>
            </a:r>
            <a:r>
              <a:rPr dirty="0" sz="1100" spc="-3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technique</a:t>
            </a:r>
            <a:r>
              <a:rPr dirty="0" sz="1100" spc="-25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statistique </a:t>
            </a:r>
            <a:r>
              <a:rPr dirty="0" sz="1100" spc="-30">
                <a:latin typeface="Georgia"/>
                <a:cs typeface="Georgia"/>
              </a:rPr>
              <a:t>puissante</a:t>
            </a:r>
            <a:r>
              <a:rPr dirty="0" sz="1100" spc="-2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largement </a:t>
            </a:r>
            <a:r>
              <a:rPr dirty="0" sz="1100" spc="-25">
                <a:latin typeface="Georgia"/>
                <a:cs typeface="Georgia"/>
              </a:rPr>
              <a:t> utilisée pour </a:t>
            </a:r>
            <a:r>
              <a:rPr dirty="0" sz="1100" spc="-30">
                <a:latin typeface="Georgia"/>
                <a:cs typeface="Georgia"/>
              </a:rPr>
              <a:t>explorer </a:t>
            </a:r>
            <a:r>
              <a:rPr dirty="0" sz="1100" spc="-5">
                <a:latin typeface="Georgia"/>
                <a:cs typeface="Georgia"/>
              </a:rPr>
              <a:t>et </a:t>
            </a:r>
            <a:r>
              <a:rPr dirty="0" sz="1100" spc="-20">
                <a:latin typeface="Georgia"/>
                <a:cs typeface="Georgia"/>
              </a:rPr>
              <a:t>analyser </a:t>
            </a:r>
            <a:r>
              <a:rPr dirty="0" sz="1100" spc="-40">
                <a:latin typeface="Georgia"/>
                <a:cs typeface="Georgia"/>
              </a:rPr>
              <a:t>des </a:t>
            </a:r>
            <a:r>
              <a:rPr dirty="0" sz="1100" spc="-45">
                <a:latin typeface="Georgia"/>
                <a:cs typeface="Georgia"/>
              </a:rPr>
              <a:t>ensembles </a:t>
            </a:r>
            <a:r>
              <a:rPr dirty="0" sz="1100" spc="-40">
                <a:latin typeface="Georgia"/>
                <a:cs typeface="Georgia"/>
              </a:rPr>
              <a:t>de </a:t>
            </a:r>
            <a:r>
              <a:rPr dirty="0" sz="1100" spc="-45">
                <a:latin typeface="Georgia"/>
                <a:cs typeface="Georgia"/>
              </a:rPr>
              <a:t>données </a:t>
            </a:r>
            <a:r>
              <a:rPr dirty="0" sz="1100" spc="-30">
                <a:latin typeface="Georgia"/>
                <a:cs typeface="Georgia"/>
              </a:rPr>
              <a:t>complexes.</a:t>
            </a:r>
            <a:r>
              <a:rPr dirty="0" sz="1100" spc="-2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Son </a:t>
            </a:r>
            <a:r>
              <a:rPr dirty="0" sz="1100" spc="-10">
                <a:latin typeface="Georgia"/>
                <a:cs typeface="Georgia"/>
              </a:rPr>
              <a:t>objectif </a:t>
            </a:r>
            <a:r>
              <a:rPr dirty="0" sz="1100" spc="-25">
                <a:latin typeface="Georgia"/>
                <a:cs typeface="Georgia"/>
              </a:rPr>
              <a:t>principal </a:t>
            </a:r>
            <a:r>
              <a:rPr dirty="0" sz="1100" spc="-20">
                <a:latin typeface="Georgia"/>
                <a:cs typeface="Georgia"/>
              </a:rPr>
              <a:t>est </a:t>
            </a:r>
            <a:r>
              <a:rPr dirty="0" sz="1100" spc="-40">
                <a:latin typeface="Georgia"/>
                <a:cs typeface="Georgia"/>
              </a:rPr>
              <a:t>de </a:t>
            </a:r>
            <a:r>
              <a:rPr dirty="0" sz="1100" spc="-3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transformer </a:t>
            </a:r>
            <a:r>
              <a:rPr dirty="0" sz="1100" spc="-35">
                <a:latin typeface="Georgia"/>
                <a:cs typeface="Georgia"/>
              </a:rPr>
              <a:t>un </a:t>
            </a:r>
            <a:r>
              <a:rPr dirty="0" sz="1100" spc="-45">
                <a:latin typeface="Georgia"/>
                <a:cs typeface="Georgia"/>
              </a:rPr>
              <a:t>ensemble </a:t>
            </a:r>
            <a:r>
              <a:rPr dirty="0" sz="1100" spc="-40">
                <a:latin typeface="Georgia"/>
                <a:cs typeface="Georgia"/>
              </a:rPr>
              <a:t>de </a:t>
            </a:r>
            <a:r>
              <a:rPr dirty="0" sz="1100" spc="-25">
                <a:latin typeface="Georgia"/>
                <a:cs typeface="Georgia"/>
              </a:rPr>
              <a:t>variables </a:t>
            </a:r>
            <a:r>
              <a:rPr dirty="0" sz="1100" spc="-30">
                <a:latin typeface="Georgia"/>
                <a:cs typeface="Georgia"/>
              </a:rPr>
              <a:t>interdépendantes </a:t>
            </a:r>
            <a:r>
              <a:rPr dirty="0" sz="1100" spc="-50">
                <a:latin typeface="Georgia"/>
                <a:cs typeface="Georgia"/>
              </a:rPr>
              <a:t>en </a:t>
            </a:r>
            <a:r>
              <a:rPr dirty="0" sz="1100" spc="-35">
                <a:latin typeface="Georgia"/>
                <a:cs typeface="Georgia"/>
              </a:rPr>
              <a:t>un </a:t>
            </a:r>
            <a:r>
              <a:rPr dirty="0" sz="1100" spc="-45">
                <a:latin typeface="Georgia"/>
                <a:cs typeface="Georgia"/>
              </a:rPr>
              <a:t>ensemble </a:t>
            </a:r>
            <a:r>
              <a:rPr dirty="0" sz="1100" spc="-40">
                <a:latin typeface="Georgia"/>
                <a:cs typeface="Georgia"/>
              </a:rPr>
              <a:t>de </a:t>
            </a:r>
            <a:r>
              <a:rPr dirty="0" sz="1100" spc="-25">
                <a:latin typeface="Georgia"/>
                <a:cs typeface="Georgia"/>
              </a:rPr>
              <a:t>variables </a:t>
            </a:r>
            <a:r>
              <a:rPr dirty="0" sz="1100" spc="-45">
                <a:latin typeface="Georgia"/>
                <a:cs typeface="Georgia"/>
              </a:rPr>
              <a:t>non </a:t>
            </a:r>
            <a:r>
              <a:rPr dirty="0" sz="1100" spc="-35">
                <a:latin typeface="Georgia"/>
                <a:cs typeface="Georgia"/>
              </a:rPr>
              <a:t>corrélées, </a:t>
            </a:r>
            <a:r>
              <a:rPr dirty="0" sz="1100" spc="-30">
                <a:latin typeface="Georgia"/>
                <a:cs typeface="Georgia"/>
              </a:rPr>
              <a:t> appelées </a:t>
            </a:r>
            <a:r>
              <a:rPr dirty="0" sz="1100" spc="-35">
                <a:latin typeface="Georgia"/>
                <a:cs typeface="Georgia"/>
              </a:rPr>
              <a:t>composantes </a:t>
            </a:r>
            <a:r>
              <a:rPr dirty="0" sz="1100" spc="-25">
                <a:latin typeface="Georgia"/>
                <a:cs typeface="Georgia"/>
              </a:rPr>
              <a:t>principales, </a:t>
            </a:r>
            <a:r>
              <a:rPr dirty="0" sz="1100" spc="-15">
                <a:latin typeface="Georgia"/>
                <a:cs typeface="Georgia"/>
              </a:rPr>
              <a:t>permettant </a:t>
            </a:r>
            <a:r>
              <a:rPr dirty="0" sz="1100" spc="-30">
                <a:latin typeface="Georgia"/>
                <a:cs typeface="Georgia"/>
              </a:rPr>
              <a:t>ainsi </a:t>
            </a:r>
            <a:r>
              <a:rPr dirty="0" sz="1100" spc="-40">
                <a:latin typeface="Georgia"/>
                <a:cs typeface="Georgia"/>
              </a:rPr>
              <a:t>de</a:t>
            </a:r>
            <a:r>
              <a:rPr dirty="0" sz="1100" spc="-35">
                <a:latin typeface="Georgia"/>
                <a:cs typeface="Georgia"/>
              </a:rPr>
              <a:t> réduire </a:t>
            </a:r>
            <a:r>
              <a:rPr dirty="0" sz="1100" spc="-15">
                <a:latin typeface="Georgia"/>
                <a:cs typeface="Georgia"/>
              </a:rPr>
              <a:t>la </a:t>
            </a:r>
            <a:r>
              <a:rPr dirty="0" sz="1100" spc="-30">
                <a:latin typeface="Georgia"/>
                <a:cs typeface="Georgia"/>
              </a:rPr>
              <a:t>dimensionnalité </a:t>
            </a:r>
            <a:r>
              <a:rPr dirty="0" sz="1100" spc="-40">
                <a:latin typeface="Georgia"/>
                <a:cs typeface="Georgia"/>
              </a:rPr>
              <a:t>des</a:t>
            </a:r>
            <a:r>
              <a:rPr dirty="0" sz="1100" spc="185">
                <a:latin typeface="Georgia"/>
                <a:cs typeface="Georgia"/>
              </a:rPr>
              <a:t> </a:t>
            </a:r>
            <a:r>
              <a:rPr dirty="0" sz="1100" spc="-45">
                <a:latin typeface="Georgia"/>
                <a:cs typeface="Georgia"/>
              </a:rPr>
              <a:t>données</a:t>
            </a:r>
            <a:r>
              <a:rPr dirty="0" sz="1100" spc="175">
                <a:latin typeface="Georgia"/>
                <a:cs typeface="Georgia"/>
              </a:rPr>
              <a:t> </a:t>
            </a:r>
            <a:r>
              <a:rPr dirty="0" sz="1100">
                <a:latin typeface="Georgia"/>
                <a:cs typeface="Georgia"/>
              </a:rPr>
              <a:t>tout </a:t>
            </a:r>
            <a:r>
              <a:rPr dirty="0" sz="1100" spc="5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en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préservant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autant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que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possible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les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variations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significatives.</a:t>
            </a:r>
            <a:endParaRPr sz="1100">
              <a:latin typeface="Georgia"/>
              <a:cs typeface="Georgia"/>
            </a:endParaRPr>
          </a:p>
          <a:p>
            <a:pPr algn="just" marL="12700" marR="5080">
              <a:lnSpc>
                <a:spcPct val="102600"/>
              </a:lnSpc>
              <a:spcBef>
                <a:spcPts val="680"/>
              </a:spcBef>
            </a:pPr>
            <a:r>
              <a:rPr dirty="0" sz="1100" spc="-25">
                <a:latin typeface="Georgia"/>
                <a:cs typeface="Georgia"/>
              </a:rPr>
              <a:t>Dans </a:t>
            </a:r>
            <a:r>
              <a:rPr dirty="0" sz="1100" spc="-30">
                <a:latin typeface="Georgia"/>
                <a:cs typeface="Georgia"/>
              </a:rPr>
              <a:t>le </a:t>
            </a:r>
            <a:r>
              <a:rPr dirty="0" sz="1100" spc="-25">
                <a:latin typeface="Georgia"/>
                <a:cs typeface="Georgia"/>
              </a:rPr>
              <a:t>cadre </a:t>
            </a:r>
            <a:r>
              <a:rPr dirty="0" sz="1100" spc="-40">
                <a:latin typeface="Georgia"/>
                <a:cs typeface="Georgia"/>
              </a:rPr>
              <a:t>de </a:t>
            </a:r>
            <a:r>
              <a:rPr dirty="0" sz="1100" spc="-5">
                <a:latin typeface="Georgia"/>
                <a:cs typeface="Georgia"/>
              </a:rPr>
              <a:t>cette </a:t>
            </a:r>
            <a:r>
              <a:rPr dirty="0" sz="1100" spc="-20">
                <a:latin typeface="Georgia"/>
                <a:cs typeface="Georgia"/>
              </a:rPr>
              <a:t>étude, </a:t>
            </a:r>
            <a:r>
              <a:rPr dirty="0" sz="1100" spc="-45">
                <a:latin typeface="Georgia"/>
                <a:cs typeface="Georgia"/>
              </a:rPr>
              <a:t>nous </a:t>
            </a:r>
            <a:r>
              <a:rPr dirty="0" sz="1100" spc="-35">
                <a:latin typeface="Georgia"/>
                <a:cs typeface="Georgia"/>
              </a:rPr>
              <a:t>entreprenons </a:t>
            </a:r>
            <a:r>
              <a:rPr dirty="0" sz="1100" spc="-40">
                <a:latin typeface="Georgia"/>
                <a:cs typeface="Georgia"/>
              </a:rPr>
              <a:t>une </a:t>
            </a:r>
            <a:r>
              <a:rPr dirty="0" sz="1100" spc="65">
                <a:latin typeface="Georgia"/>
                <a:cs typeface="Georgia"/>
              </a:rPr>
              <a:t>ACP </a:t>
            </a:r>
            <a:r>
              <a:rPr dirty="0" sz="1100" spc="-40">
                <a:latin typeface="Georgia"/>
                <a:cs typeface="Georgia"/>
              </a:rPr>
              <a:t>des </a:t>
            </a:r>
            <a:r>
              <a:rPr dirty="0" sz="1100" spc="-30">
                <a:latin typeface="Georgia"/>
                <a:cs typeface="Georgia"/>
              </a:rPr>
              <a:t>notes </a:t>
            </a:r>
            <a:r>
              <a:rPr dirty="0" sz="1100" spc="-40">
                <a:latin typeface="Georgia"/>
                <a:cs typeface="Georgia"/>
              </a:rPr>
              <a:t>des </a:t>
            </a:r>
            <a:r>
              <a:rPr dirty="0" sz="1100" spc="-20">
                <a:latin typeface="Georgia"/>
                <a:cs typeface="Georgia"/>
              </a:rPr>
              <a:t>étudiants </a:t>
            </a:r>
            <a:r>
              <a:rPr dirty="0" sz="1100" spc="-35">
                <a:latin typeface="Georgia"/>
                <a:cs typeface="Georgia"/>
              </a:rPr>
              <a:t>dans différentes </a:t>
            </a:r>
            <a:r>
              <a:rPr dirty="0" sz="1100" spc="-3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matières.</a:t>
            </a:r>
            <a:r>
              <a:rPr dirty="0" sz="1100" spc="-20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L’ampleur </a:t>
            </a:r>
            <a:r>
              <a:rPr dirty="0" sz="1100" spc="-40">
                <a:latin typeface="Georgia"/>
                <a:cs typeface="Georgia"/>
              </a:rPr>
              <a:t>de</a:t>
            </a:r>
            <a:r>
              <a:rPr dirty="0" sz="1100" spc="-35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la </a:t>
            </a:r>
            <a:r>
              <a:rPr dirty="0" sz="1100" spc="-25">
                <a:latin typeface="Georgia"/>
                <a:cs typeface="Georgia"/>
              </a:rPr>
              <a:t>diversité </a:t>
            </a:r>
            <a:r>
              <a:rPr dirty="0" sz="1100" spc="-35">
                <a:latin typeface="Georgia"/>
                <a:cs typeface="Georgia"/>
              </a:rPr>
              <a:t>dans</a:t>
            </a:r>
            <a:r>
              <a:rPr dirty="0" sz="1100" spc="-3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les</a:t>
            </a:r>
            <a:r>
              <a:rPr dirty="0" sz="1100" spc="-3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performances</a:t>
            </a:r>
            <a:r>
              <a:rPr dirty="0" sz="1100" spc="-3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des</a:t>
            </a:r>
            <a:r>
              <a:rPr dirty="0" sz="1100" spc="-3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étudiants </a:t>
            </a:r>
            <a:r>
              <a:rPr dirty="0" sz="1100" spc="-35">
                <a:latin typeface="Georgia"/>
                <a:cs typeface="Georgia"/>
              </a:rPr>
              <a:t>dans</a:t>
            </a:r>
            <a:r>
              <a:rPr dirty="0" sz="1100" spc="-3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les</a:t>
            </a:r>
            <a:r>
              <a:rPr dirty="0" sz="1100" spc="-3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différentes</a:t>
            </a:r>
            <a:r>
              <a:rPr dirty="0" sz="1100" spc="-3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dis- </a:t>
            </a:r>
            <a:r>
              <a:rPr dirty="0" sz="1100" spc="-30">
                <a:latin typeface="Georgia"/>
                <a:cs typeface="Georgia"/>
              </a:rPr>
              <a:t> ciplines</a:t>
            </a:r>
            <a:r>
              <a:rPr dirty="0" sz="1100" spc="-25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offre</a:t>
            </a:r>
            <a:r>
              <a:rPr dirty="0" sz="1100" spc="-35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une</a:t>
            </a:r>
            <a:r>
              <a:rPr dirty="0" sz="1100" spc="-3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opportunité</a:t>
            </a:r>
            <a:r>
              <a:rPr dirty="0" sz="1100" spc="-1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d’appliquer</a:t>
            </a:r>
            <a:r>
              <a:rPr dirty="0" sz="1100" spc="-15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cette</a:t>
            </a:r>
            <a:r>
              <a:rPr dirty="0" sz="110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méthode</a:t>
            </a:r>
            <a:r>
              <a:rPr dirty="0" sz="1100" spc="-2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afin</a:t>
            </a:r>
            <a:r>
              <a:rPr dirty="0" sz="1100" spc="-3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</a:t>
            </a:r>
            <a:r>
              <a:rPr dirty="0" sz="1100" spc="-3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découvrir</a:t>
            </a:r>
            <a:r>
              <a:rPr dirty="0" sz="1100" spc="-2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des</a:t>
            </a:r>
            <a:r>
              <a:rPr dirty="0" sz="1100" spc="-3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structures</a:t>
            </a:r>
            <a:r>
              <a:rPr dirty="0" sz="1100" spc="-15">
                <a:latin typeface="Georgia"/>
                <a:cs typeface="Georgia"/>
              </a:rPr>
              <a:t> </a:t>
            </a:r>
            <a:r>
              <a:rPr dirty="0" sz="1100" spc="-45">
                <a:latin typeface="Georgia"/>
                <a:cs typeface="Georgia"/>
              </a:rPr>
              <a:t>sous- </a:t>
            </a:r>
            <a:r>
              <a:rPr dirty="0" sz="1100" spc="-4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jacentes,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d’identifier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des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tendances,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et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révéler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des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relations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potentielles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entre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les</a:t>
            </a:r>
            <a:r>
              <a:rPr dirty="0" sz="1100" spc="10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matières.</a:t>
            </a:r>
            <a:endParaRPr sz="1100">
              <a:latin typeface="Georgia"/>
              <a:cs typeface="Georgia"/>
            </a:endParaRPr>
          </a:p>
          <a:p>
            <a:pPr algn="just" marL="12700" marR="5080">
              <a:lnSpc>
                <a:spcPct val="102600"/>
              </a:lnSpc>
              <a:spcBef>
                <a:spcPts val="675"/>
              </a:spcBef>
            </a:pPr>
            <a:r>
              <a:rPr dirty="0" sz="1100" spc="15">
                <a:latin typeface="Georgia"/>
                <a:cs typeface="Georgia"/>
              </a:rPr>
              <a:t>Cette </a:t>
            </a:r>
            <a:r>
              <a:rPr dirty="0" sz="1100" spc="-20">
                <a:latin typeface="Georgia"/>
                <a:cs typeface="Georgia"/>
              </a:rPr>
              <a:t>analyse</a:t>
            </a:r>
            <a:r>
              <a:rPr dirty="0" sz="1100" spc="-1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vise</a:t>
            </a:r>
            <a:r>
              <a:rPr dirty="0" sz="1100" spc="-20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à</a:t>
            </a:r>
            <a:r>
              <a:rPr dirty="0" sz="1100" spc="-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répondre</a:t>
            </a:r>
            <a:r>
              <a:rPr dirty="0" sz="1100" spc="-30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à</a:t>
            </a:r>
            <a:r>
              <a:rPr dirty="0" sz="1100" spc="-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plusieurs</a:t>
            </a:r>
            <a:r>
              <a:rPr dirty="0" sz="1100" spc="-2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questions</a:t>
            </a:r>
            <a:r>
              <a:rPr dirty="0" sz="1100" spc="-2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clés:</a:t>
            </a:r>
            <a:r>
              <a:rPr dirty="0" sz="1100" spc="-30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-</a:t>
            </a:r>
            <a:r>
              <a:rPr dirty="0" sz="1100" spc="-45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Existe-t-il</a:t>
            </a:r>
            <a:r>
              <a:rPr dirty="0" sz="1100" spc="-5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des</a:t>
            </a:r>
            <a:r>
              <a:rPr dirty="0" sz="1100" spc="-3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corrélations</a:t>
            </a:r>
            <a:r>
              <a:rPr dirty="0" sz="1100" spc="-2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entre</a:t>
            </a:r>
            <a:r>
              <a:rPr dirty="0" sz="1100" spc="-2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les </a:t>
            </a:r>
            <a:r>
              <a:rPr dirty="0" sz="1100" spc="-30">
                <a:latin typeface="Georgia"/>
                <a:cs typeface="Georgia"/>
              </a:rPr>
              <a:t> matières </a:t>
            </a:r>
            <a:r>
              <a:rPr dirty="0" sz="1100" spc="-15">
                <a:latin typeface="Georgia"/>
                <a:cs typeface="Georgia"/>
              </a:rPr>
              <a:t>d’étude?</a:t>
            </a:r>
            <a:r>
              <a:rPr dirty="0" sz="1100" spc="-10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-</a:t>
            </a:r>
            <a:r>
              <a:rPr dirty="0" sz="1100" spc="-4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Quelles </a:t>
            </a:r>
            <a:r>
              <a:rPr dirty="0" sz="1100" spc="-35">
                <a:latin typeface="Georgia"/>
                <a:cs typeface="Georgia"/>
              </a:rPr>
              <a:t>sont les </a:t>
            </a:r>
            <a:r>
              <a:rPr dirty="0" sz="1100" spc="-30">
                <a:latin typeface="Georgia"/>
                <a:cs typeface="Georgia"/>
              </a:rPr>
              <a:t>matières qui </a:t>
            </a:r>
            <a:r>
              <a:rPr dirty="0" sz="1100" spc="-25">
                <a:latin typeface="Georgia"/>
                <a:cs typeface="Georgia"/>
              </a:rPr>
              <a:t>contribuent </a:t>
            </a:r>
            <a:r>
              <a:rPr dirty="0" sz="1100" spc="-30">
                <a:latin typeface="Georgia"/>
                <a:cs typeface="Georgia"/>
              </a:rPr>
              <a:t>le plus </a:t>
            </a:r>
            <a:r>
              <a:rPr dirty="0" sz="1100" spc="-10">
                <a:latin typeface="Georgia"/>
                <a:cs typeface="Georgia"/>
              </a:rPr>
              <a:t>à </a:t>
            </a:r>
            <a:r>
              <a:rPr dirty="0" sz="1100" spc="-15">
                <a:latin typeface="Georgia"/>
                <a:cs typeface="Georgia"/>
              </a:rPr>
              <a:t>la </a:t>
            </a:r>
            <a:r>
              <a:rPr dirty="0" sz="1100" spc="-25">
                <a:latin typeface="Georgia"/>
                <a:cs typeface="Georgia"/>
              </a:rPr>
              <a:t>variance </a:t>
            </a:r>
            <a:r>
              <a:rPr dirty="0" sz="1100" spc="-40">
                <a:latin typeface="Georgia"/>
                <a:cs typeface="Georgia"/>
              </a:rPr>
              <a:t>des</a:t>
            </a:r>
            <a:r>
              <a:rPr dirty="0" sz="1100" spc="-3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notes </a:t>
            </a:r>
            <a:r>
              <a:rPr dirty="0" sz="1100" spc="-40">
                <a:latin typeface="Georgia"/>
                <a:cs typeface="Georgia"/>
              </a:rPr>
              <a:t>des </a:t>
            </a:r>
            <a:r>
              <a:rPr dirty="0" sz="1100" spc="-3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étudiants?</a:t>
            </a:r>
            <a:r>
              <a:rPr dirty="0" sz="1100" spc="-15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-</a:t>
            </a:r>
            <a:r>
              <a:rPr dirty="0" sz="1100" spc="-4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Les </a:t>
            </a:r>
            <a:r>
              <a:rPr dirty="0" sz="1100" spc="-20">
                <a:latin typeface="Georgia"/>
                <a:cs typeface="Georgia"/>
              </a:rPr>
              <a:t>étudiants </a:t>
            </a:r>
            <a:r>
              <a:rPr dirty="0" sz="1100" spc="-25">
                <a:latin typeface="Georgia"/>
                <a:cs typeface="Georgia"/>
              </a:rPr>
              <a:t>peuvent-ils </a:t>
            </a:r>
            <a:r>
              <a:rPr dirty="0" sz="1100" spc="-20">
                <a:latin typeface="Georgia"/>
                <a:cs typeface="Georgia"/>
              </a:rPr>
              <a:t>être </a:t>
            </a:r>
            <a:r>
              <a:rPr dirty="0" sz="1100" spc="-30">
                <a:latin typeface="Georgia"/>
                <a:cs typeface="Georgia"/>
              </a:rPr>
              <a:t>regroupés </a:t>
            </a:r>
            <a:r>
              <a:rPr dirty="0" sz="1100" spc="-50">
                <a:latin typeface="Georgia"/>
                <a:cs typeface="Georgia"/>
              </a:rPr>
              <a:t>en</a:t>
            </a:r>
            <a:r>
              <a:rPr dirty="0" sz="1100" spc="-4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fonction </a:t>
            </a:r>
            <a:r>
              <a:rPr dirty="0" sz="1100" spc="-40">
                <a:latin typeface="Georgia"/>
                <a:cs typeface="Georgia"/>
              </a:rPr>
              <a:t>de</a:t>
            </a:r>
            <a:r>
              <a:rPr dirty="0" sz="1100" spc="-35">
                <a:latin typeface="Georgia"/>
                <a:cs typeface="Georgia"/>
              </a:rPr>
              <a:t> leurs performances dans les </a:t>
            </a:r>
            <a:r>
              <a:rPr dirty="0" sz="1100" spc="-3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matières?</a:t>
            </a:r>
            <a:endParaRPr sz="1100">
              <a:latin typeface="Georgia"/>
              <a:cs typeface="Georgia"/>
            </a:endParaRPr>
          </a:p>
          <a:p>
            <a:pPr algn="just" marL="12700" marR="5080">
              <a:lnSpc>
                <a:spcPct val="102600"/>
              </a:lnSpc>
              <a:spcBef>
                <a:spcPts val="680"/>
              </a:spcBef>
            </a:pPr>
            <a:r>
              <a:rPr dirty="0" sz="1100" spc="80">
                <a:latin typeface="Georgia"/>
                <a:cs typeface="Georgia"/>
              </a:rPr>
              <a:t>À </a:t>
            </a:r>
            <a:r>
              <a:rPr dirty="0" sz="1100" spc="-20">
                <a:latin typeface="Georgia"/>
                <a:cs typeface="Georgia"/>
              </a:rPr>
              <a:t>travers</a:t>
            </a:r>
            <a:r>
              <a:rPr dirty="0" sz="1100" spc="-1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ce</a:t>
            </a:r>
            <a:r>
              <a:rPr dirty="0" sz="1100" spc="-3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compte</a:t>
            </a:r>
            <a:r>
              <a:rPr dirty="0" sz="1100" spc="-2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rendu,</a:t>
            </a:r>
            <a:r>
              <a:rPr dirty="0" sz="1100" spc="-25">
                <a:latin typeface="Georgia"/>
                <a:cs typeface="Georgia"/>
              </a:rPr>
              <a:t> </a:t>
            </a:r>
            <a:r>
              <a:rPr dirty="0" sz="1100" spc="-45">
                <a:latin typeface="Georgia"/>
                <a:cs typeface="Georgia"/>
              </a:rPr>
              <a:t>nous</a:t>
            </a:r>
            <a:r>
              <a:rPr dirty="0" sz="1100" spc="-40">
                <a:latin typeface="Georgia"/>
                <a:cs typeface="Georgia"/>
              </a:rPr>
              <a:t> présenterons</a:t>
            </a:r>
            <a:r>
              <a:rPr dirty="0" sz="1100" spc="-35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en</a:t>
            </a:r>
            <a:r>
              <a:rPr dirty="0" sz="1100" spc="-45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détail</a:t>
            </a:r>
            <a:r>
              <a:rPr dirty="0" sz="1100" spc="-1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le</a:t>
            </a:r>
            <a:r>
              <a:rPr dirty="0" sz="1100" spc="-2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processus</a:t>
            </a:r>
            <a:r>
              <a:rPr dirty="0" sz="1100" spc="-3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</a:t>
            </a:r>
            <a:r>
              <a:rPr dirty="0" sz="1100" spc="-35">
                <a:latin typeface="Georgia"/>
                <a:cs typeface="Georgia"/>
              </a:rPr>
              <a:t> </a:t>
            </a:r>
            <a:r>
              <a:rPr dirty="0" sz="1100" spc="25">
                <a:latin typeface="Georgia"/>
                <a:cs typeface="Georgia"/>
              </a:rPr>
              <a:t>l’ACP, </a:t>
            </a:r>
            <a:r>
              <a:rPr dirty="0" sz="1100" spc="-40">
                <a:latin typeface="Georgia"/>
                <a:cs typeface="Georgia"/>
              </a:rPr>
              <a:t>des</a:t>
            </a:r>
            <a:r>
              <a:rPr dirty="0" sz="1100" spc="-35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commandes </a:t>
            </a:r>
            <a:r>
              <a:rPr dirty="0" sz="1100" spc="-35">
                <a:latin typeface="Georgia"/>
                <a:cs typeface="Georgia"/>
              </a:rPr>
              <a:t> spécifiques</a:t>
            </a:r>
            <a:r>
              <a:rPr dirty="0" sz="1100" spc="-3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générées</a:t>
            </a:r>
            <a:r>
              <a:rPr dirty="0" sz="1100" spc="-3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par</a:t>
            </a:r>
            <a:r>
              <a:rPr dirty="0" sz="1100" spc="-15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RStudio,</a:t>
            </a:r>
            <a:r>
              <a:rPr dirty="0" sz="1100" spc="-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les</a:t>
            </a:r>
            <a:r>
              <a:rPr dirty="0" sz="1100" spc="-30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résultats</a:t>
            </a:r>
            <a:r>
              <a:rPr dirty="0" sz="1100" spc="-1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obtenus,</a:t>
            </a:r>
            <a:r>
              <a:rPr dirty="0" sz="1100" spc="215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et </a:t>
            </a:r>
            <a:r>
              <a:rPr dirty="0" sz="1100" spc="-35">
                <a:latin typeface="Georgia"/>
                <a:cs typeface="Georgia"/>
              </a:rPr>
              <a:t>enfin,</a:t>
            </a:r>
            <a:r>
              <a:rPr dirty="0" sz="1100" spc="19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les</a:t>
            </a:r>
            <a:r>
              <a:rPr dirty="0" sz="1100" spc="19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interprétations</a:t>
            </a:r>
            <a:r>
              <a:rPr dirty="0" sz="1100" spc="22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pertinentes. </a:t>
            </a:r>
            <a:r>
              <a:rPr dirty="0" sz="1100" spc="-20">
                <a:latin typeface="Georgia"/>
                <a:cs typeface="Georgia"/>
              </a:rPr>
              <a:t> </a:t>
            </a:r>
            <a:r>
              <a:rPr dirty="0" sz="1100">
                <a:latin typeface="Georgia"/>
                <a:cs typeface="Georgia"/>
              </a:rPr>
              <a:t>Cela </a:t>
            </a:r>
            <a:r>
              <a:rPr dirty="0" sz="1100" spc="-45">
                <a:latin typeface="Georgia"/>
                <a:cs typeface="Georgia"/>
              </a:rPr>
              <a:t>nous</a:t>
            </a:r>
            <a:r>
              <a:rPr dirty="0" sz="1100" spc="175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permettra </a:t>
            </a:r>
            <a:r>
              <a:rPr dirty="0" sz="1100" spc="-40">
                <a:latin typeface="Georgia"/>
                <a:cs typeface="Georgia"/>
              </a:rPr>
              <a:t>de</a:t>
            </a:r>
            <a:r>
              <a:rPr dirty="0" sz="1100" spc="18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mieux</a:t>
            </a:r>
            <a:r>
              <a:rPr dirty="0" sz="1100" spc="204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comprendre</a:t>
            </a:r>
            <a:r>
              <a:rPr dirty="0" sz="1100" spc="18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les</a:t>
            </a:r>
            <a:r>
              <a:rPr dirty="0" sz="1100" spc="19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relations</a:t>
            </a:r>
            <a:r>
              <a:rPr dirty="0" sz="1100" spc="21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complexes</a:t>
            </a:r>
            <a:r>
              <a:rPr dirty="0" sz="1100" spc="19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entre</a:t>
            </a:r>
            <a:r>
              <a:rPr dirty="0" sz="1100" spc="204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les</a:t>
            </a:r>
            <a:r>
              <a:rPr dirty="0" sz="1100" spc="19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différentes</a:t>
            </a:r>
            <a:r>
              <a:rPr dirty="0" sz="1100" spc="19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matières </a:t>
            </a:r>
            <a:r>
              <a:rPr dirty="0" sz="1100" spc="-25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et </a:t>
            </a:r>
            <a:r>
              <a:rPr dirty="0" sz="1100" spc="-25">
                <a:latin typeface="Georgia"/>
                <a:cs typeface="Georgia"/>
              </a:rPr>
              <a:t>d’identifier </a:t>
            </a:r>
            <a:r>
              <a:rPr dirty="0" sz="1100" spc="-40">
                <a:latin typeface="Georgia"/>
                <a:cs typeface="Georgia"/>
              </a:rPr>
              <a:t>des</a:t>
            </a:r>
            <a:r>
              <a:rPr dirty="0" sz="1100" spc="-3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motifs </a:t>
            </a:r>
            <a:r>
              <a:rPr dirty="0" sz="1100" spc="-25">
                <a:latin typeface="Georgia"/>
                <a:cs typeface="Georgia"/>
              </a:rPr>
              <a:t>significatifs </a:t>
            </a:r>
            <a:r>
              <a:rPr dirty="0" sz="1100" spc="-30">
                <a:latin typeface="Georgia"/>
                <a:cs typeface="Georgia"/>
              </a:rPr>
              <a:t>qui </a:t>
            </a:r>
            <a:r>
              <a:rPr dirty="0" sz="1100" spc="-25">
                <a:latin typeface="Georgia"/>
                <a:cs typeface="Georgia"/>
              </a:rPr>
              <a:t>peuvent </a:t>
            </a:r>
            <a:r>
              <a:rPr dirty="0" sz="1100" spc="-30">
                <a:latin typeface="Georgia"/>
                <a:cs typeface="Georgia"/>
              </a:rPr>
              <a:t>orienter </a:t>
            </a:r>
            <a:r>
              <a:rPr dirty="0" sz="1100" spc="-40">
                <a:latin typeface="Georgia"/>
                <a:cs typeface="Georgia"/>
              </a:rPr>
              <a:t>des</a:t>
            </a:r>
            <a:r>
              <a:rPr dirty="0" sz="1100" spc="-35">
                <a:latin typeface="Georgia"/>
                <a:cs typeface="Georgia"/>
              </a:rPr>
              <a:t> prises </a:t>
            </a:r>
            <a:r>
              <a:rPr dirty="0" sz="1100" spc="-40">
                <a:latin typeface="Georgia"/>
                <a:cs typeface="Georgia"/>
              </a:rPr>
              <a:t>de</a:t>
            </a:r>
            <a:r>
              <a:rPr dirty="0" sz="1100" spc="-35">
                <a:latin typeface="Georgia"/>
                <a:cs typeface="Georgia"/>
              </a:rPr>
              <a:t> décision </a:t>
            </a:r>
            <a:r>
              <a:rPr dirty="0" sz="1100" spc="-30">
                <a:latin typeface="Georgia"/>
                <a:cs typeface="Georgia"/>
              </a:rPr>
              <a:t>éclairées </a:t>
            </a:r>
            <a:r>
              <a:rPr dirty="0" sz="1100" spc="-35">
                <a:latin typeface="Georgia"/>
                <a:cs typeface="Georgia"/>
              </a:rPr>
              <a:t>dans </a:t>
            </a:r>
            <a:r>
              <a:rPr dirty="0" sz="1100" spc="-30">
                <a:latin typeface="Georgia"/>
                <a:cs typeface="Georgia"/>
              </a:rPr>
              <a:t>le </a:t>
            </a:r>
            <a:r>
              <a:rPr dirty="0" sz="1100" spc="-2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contexte</a:t>
            </a:r>
            <a:r>
              <a:rPr dirty="0" sz="1100" spc="90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éducatif.</a:t>
            </a:r>
            <a:endParaRPr sz="1100">
              <a:latin typeface="Georgia"/>
              <a:cs typeface="Georgia"/>
            </a:endParaRPr>
          </a:p>
          <a:p>
            <a:pPr algn="just" marL="12700" marR="5080">
              <a:lnSpc>
                <a:spcPct val="102600"/>
              </a:lnSpc>
              <a:spcBef>
                <a:spcPts val="680"/>
              </a:spcBef>
            </a:pPr>
            <a:r>
              <a:rPr dirty="0" sz="1100" spc="-10">
                <a:latin typeface="Georgia"/>
                <a:cs typeface="Georgia"/>
              </a:rPr>
              <a:t>L’analyse </a:t>
            </a:r>
            <a:r>
              <a:rPr dirty="0" sz="1100" spc="-50">
                <a:latin typeface="Georgia"/>
                <a:cs typeface="Georgia"/>
              </a:rPr>
              <a:t>en</a:t>
            </a:r>
            <a:r>
              <a:rPr dirty="0" sz="1100" spc="-4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composantes</a:t>
            </a:r>
            <a:r>
              <a:rPr dirty="0" sz="1100" spc="-30">
                <a:latin typeface="Georgia"/>
                <a:cs typeface="Georgia"/>
              </a:rPr>
              <a:t> principales</a:t>
            </a:r>
            <a:r>
              <a:rPr dirty="0" sz="1100" spc="204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représente</a:t>
            </a:r>
            <a:r>
              <a:rPr dirty="0" sz="1100" spc="195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une</a:t>
            </a:r>
            <a:r>
              <a:rPr dirty="0" sz="1100" spc="18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approche</a:t>
            </a:r>
            <a:r>
              <a:rPr dirty="0" sz="1100" spc="204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analytique </a:t>
            </a:r>
            <a:r>
              <a:rPr dirty="0" sz="1100" spc="-35">
                <a:latin typeface="Georgia"/>
                <a:cs typeface="Georgia"/>
              </a:rPr>
              <a:t>précieuse</a:t>
            </a:r>
            <a:r>
              <a:rPr dirty="0" sz="1100" spc="19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pour </a:t>
            </a:r>
            <a:r>
              <a:rPr dirty="0" sz="1100" spc="-30">
                <a:latin typeface="Georgia"/>
                <a:cs typeface="Georgia"/>
              </a:rPr>
              <a:t>explorer </a:t>
            </a:r>
            <a:r>
              <a:rPr dirty="0" sz="1100" spc="-254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et </a:t>
            </a:r>
            <a:r>
              <a:rPr dirty="0" sz="1100" spc="-15">
                <a:latin typeface="Georgia"/>
                <a:cs typeface="Georgia"/>
              </a:rPr>
              <a:t>extraire </a:t>
            </a:r>
            <a:r>
              <a:rPr dirty="0" sz="1100" spc="-40">
                <a:latin typeface="Georgia"/>
                <a:cs typeface="Georgia"/>
              </a:rPr>
              <a:t>des </a:t>
            </a:r>
            <a:r>
              <a:rPr dirty="0" sz="1100" spc="-30">
                <a:latin typeface="Georgia"/>
                <a:cs typeface="Georgia"/>
              </a:rPr>
              <a:t>informations </a:t>
            </a:r>
            <a:r>
              <a:rPr dirty="0" sz="1100" spc="-20">
                <a:latin typeface="Georgia"/>
                <a:cs typeface="Georgia"/>
              </a:rPr>
              <a:t>exploitables </a:t>
            </a:r>
            <a:r>
              <a:rPr dirty="0" sz="1100" spc="-10">
                <a:latin typeface="Georgia"/>
                <a:cs typeface="Georgia"/>
              </a:rPr>
              <a:t>à partir </a:t>
            </a:r>
            <a:r>
              <a:rPr dirty="0" sz="1100" spc="-40">
                <a:latin typeface="Georgia"/>
                <a:cs typeface="Georgia"/>
              </a:rPr>
              <a:t>de </a:t>
            </a:r>
            <a:r>
              <a:rPr dirty="0" sz="1100" spc="-45">
                <a:latin typeface="Georgia"/>
                <a:cs typeface="Georgia"/>
              </a:rPr>
              <a:t>données </a:t>
            </a:r>
            <a:r>
              <a:rPr dirty="0" sz="1100" spc="-35">
                <a:latin typeface="Georgia"/>
                <a:cs typeface="Georgia"/>
              </a:rPr>
              <a:t>multidimensionnelles, </a:t>
            </a:r>
            <a:r>
              <a:rPr dirty="0" sz="1100" spc="-5">
                <a:latin typeface="Georgia"/>
                <a:cs typeface="Georgia"/>
              </a:rPr>
              <a:t>et </a:t>
            </a:r>
            <a:r>
              <a:rPr dirty="0" sz="1100" spc="-45">
                <a:latin typeface="Georgia"/>
                <a:cs typeface="Georgia"/>
              </a:rPr>
              <a:t>nous </a:t>
            </a:r>
            <a:r>
              <a:rPr dirty="0" sz="1100" spc="-55">
                <a:latin typeface="Georgia"/>
                <a:cs typeface="Georgia"/>
              </a:rPr>
              <a:t>sommes </a:t>
            </a:r>
            <a:r>
              <a:rPr dirty="0" sz="1100" spc="-5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impatients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partager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les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résultats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cette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exploration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avec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vous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dans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le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reste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ce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rapport.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600">
              <a:latin typeface="Georgia"/>
              <a:cs typeface="Georgia"/>
            </a:endParaRPr>
          </a:p>
          <a:p>
            <a:pPr marL="297180" indent="-285115">
              <a:lnSpc>
                <a:spcPct val="100000"/>
              </a:lnSpc>
              <a:buFont typeface="Georgia"/>
              <a:buAutoNum type="arabicPlain" startAt="2"/>
              <a:tabLst>
                <a:tab pos="297180" algn="l"/>
                <a:tab pos="297815" algn="l"/>
              </a:tabLst>
            </a:pPr>
            <a:r>
              <a:rPr dirty="0" sz="1400" spc="-15" b="1">
                <a:latin typeface="Georgia"/>
                <a:cs typeface="Georgia"/>
              </a:rPr>
              <a:t>Analyse</a:t>
            </a:r>
            <a:r>
              <a:rPr dirty="0" sz="1400" spc="180" b="1">
                <a:latin typeface="Georgia"/>
                <a:cs typeface="Georgia"/>
              </a:rPr>
              <a:t> </a:t>
            </a:r>
            <a:r>
              <a:rPr dirty="0" sz="1400" spc="-35" b="1">
                <a:latin typeface="Georgia"/>
                <a:cs typeface="Georgia"/>
              </a:rPr>
              <a:t>Exploratoire</a:t>
            </a:r>
            <a:r>
              <a:rPr dirty="0" sz="1400" spc="185" b="1">
                <a:latin typeface="Georgia"/>
                <a:cs typeface="Georgia"/>
              </a:rPr>
              <a:t> </a:t>
            </a:r>
            <a:r>
              <a:rPr dirty="0" sz="1400" spc="-60" b="1">
                <a:latin typeface="Georgia"/>
                <a:cs typeface="Georgia"/>
              </a:rPr>
              <a:t>des</a:t>
            </a:r>
            <a:r>
              <a:rPr dirty="0" sz="1400" spc="185" b="1">
                <a:latin typeface="Georgia"/>
                <a:cs typeface="Georgia"/>
              </a:rPr>
              <a:t> </a:t>
            </a:r>
            <a:r>
              <a:rPr dirty="0" sz="1400" spc="-55" b="1">
                <a:latin typeface="Georgia"/>
                <a:cs typeface="Georgia"/>
              </a:rPr>
              <a:t>Données</a:t>
            </a:r>
            <a:r>
              <a:rPr dirty="0" sz="1400" spc="185" b="1">
                <a:latin typeface="Georgia"/>
                <a:cs typeface="Georgia"/>
              </a:rPr>
              <a:t> </a:t>
            </a:r>
            <a:r>
              <a:rPr dirty="0" sz="1400" spc="55" b="1">
                <a:latin typeface="Georgia"/>
                <a:cs typeface="Georgia"/>
              </a:rPr>
              <a:t>(AED)</a:t>
            </a:r>
            <a:r>
              <a:rPr dirty="0" sz="1400" spc="185" b="1">
                <a:latin typeface="Georgia"/>
                <a:cs typeface="Georgia"/>
              </a:rPr>
              <a:t> </a:t>
            </a:r>
            <a:r>
              <a:rPr dirty="0" sz="1400" spc="-65" b="1">
                <a:latin typeface="Georgia"/>
                <a:cs typeface="Georgia"/>
              </a:rPr>
              <a:t>:</a:t>
            </a:r>
            <a:endParaRPr sz="1400">
              <a:latin typeface="Georgia"/>
              <a:cs typeface="Georgia"/>
            </a:endParaRPr>
          </a:p>
          <a:p>
            <a:pPr algn="just" marL="12700" marR="5080">
              <a:lnSpc>
                <a:spcPct val="102600"/>
              </a:lnSpc>
              <a:spcBef>
                <a:spcPts val="1019"/>
              </a:spcBef>
            </a:pPr>
            <a:r>
              <a:rPr dirty="0" sz="1100" spc="-25">
                <a:latin typeface="Georgia"/>
                <a:cs typeface="Georgia"/>
              </a:rPr>
              <a:t>Avant d’entamer </a:t>
            </a:r>
            <a:r>
              <a:rPr dirty="0" sz="1100">
                <a:latin typeface="Georgia"/>
                <a:cs typeface="Georgia"/>
              </a:rPr>
              <a:t>l’Analyse </a:t>
            </a:r>
            <a:r>
              <a:rPr dirty="0" sz="1100" spc="-50">
                <a:latin typeface="Georgia"/>
                <a:cs typeface="Georgia"/>
              </a:rPr>
              <a:t>en </a:t>
            </a:r>
            <a:r>
              <a:rPr dirty="0" sz="1100" spc="-25">
                <a:latin typeface="Georgia"/>
                <a:cs typeface="Georgia"/>
              </a:rPr>
              <a:t>Composantes </a:t>
            </a:r>
            <a:r>
              <a:rPr dirty="0" sz="1100" spc="-20">
                <a:latin typeface="Georgia"/>
                <a:cs typeface="Georgia"/>
              </a:rPr>
              <a:t>Principales </a:t>
            </a:r>
            <a:r>
              <a:rPr dirty="0" sz="1100" spc="45">
                <a:latin typeface="Georgia"/>
                <a:cs typeface="Georgia"/>
              </a:rPr>
              <a:t>(ACP) </a:t>
            </a:r>
            <a:r>
              <a:rPr dirty="0" sz="1100" spc="-40">
                <a:latin typeface="Georgia"/>
                <a:cs typeface="Georgia"/>
              </a:rPr>
              <a:t>des </a:t>
            </a:r>
            <a:r>
              <a:rPr dirty="0" sz="1100" spc="-30">
                <a:latin typeface="Georgia"/>
                <a:cs typeface="Georgia"/>
              </a:rPr>
              <a:t>notes </a:t>
            </a:r>
            <a:r>
              <a:rPr dirty="0" sz="1100" spc="-40">
                <a:latin typeface="Georgia"/>
                <a:cs typeface="Georgia"/>
              </a:rPr>
              <a:t>des </a:t>
            </a:r>
            <a:r>
              <a:rPr dirty="0" sz="1100" spc="-15">
                <a:latin typeface="Georgia"/>
                <a:cs typeface="Georgia"/>
              </a:rPr>
              <a:t>étudiants, </a:t>
            </a:r>
            <a:r>
              <a:rPr dirty="0" sz="1100" spc="-40">
                <a:latin typeface="Georgia"/>
                <a:cs typeface="Georgia"/>
              </a:rPr>
              <a:t>une </a:t>
            </a:r>
            <a:r>
              <a:rPr dirty="0" sz="1100" spc="-30">
                <a:latin typeface="Georgia"/>
                <a:cs typeface="Georgia"/>
              </a:rPr>
              <a:t>explo- </a:t>
            </a:r>
            <a:r>
              <a:rPr dirty="0" sz="1100" spc="-2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ration </a:t>
            </a:r>
            <a:r>
              <a:rPr dirty="0" sz="1100" spc="-30">
                <a:latin typeface="Georgia"/>
                <a:cs typeface="Georgia"/>
              </a:rPr>
              <a:t>approfondie </a:t>
            </a:r>
            <a:r>
              <a:rPr dirty="0" sz="1100" spc="-40">
                <a:latin typeface="Georgia"/>
                <a:cs typeface="Georgia"/>
              </a:rPr>
              <a:t>des </a:t>
            </a:r>
            <a:r>
              <a:rPr dirty="0" sz="1100" spc="-45">
                <a:latin typeface="Georgia"/>
                <a:cs typeface="Georgia"/>
              </a:rPr>
              <a:t>données </a:t>
            </a:r>
            <a:r>
              <a:rPr dirty="0" sz="1100" spc="-25">
                <a:latin typeface="Georgia"/>
                <a:cs typeface="Georgia"/>
              </a:rPr>
              <a:t>s’impose.</a:t>
            </a:r>
            <a:r>
              <a:rPr dirty="0" sz="1100" spc="-20">
                <a:latin typeface="Georgia"/>
                <a:cs typeface="Georgia"/>
              </a:rPr>
              <a:t> </a:t>
            </a:r>
            <a:r>
              <a:rPr dirty="0" sz="1100">
                <a:latin typeface="Georgia"/>
                <a:cs typeface="Georgia"/>
              </a:rPr>
              <a:t>L’Analyse </a:t>
            </a:r>
            <a:r>
              <a:rPr dirty="0" sz="1100" spc="-15">
                <a:latin typeface="Georgia"/>
                <a:cs typeface="Georgia"/>
              </a:rPr>
              <a:t>Exploratoire </a:t>
            </a:r>
            <a:r>
              <a:rPr dirty="0" sz="1100" spc="-40">
                <a:latin typeface="Georgia"/>
                <a:cs typeface="Georgia"/>
              </a:rPr>
              <a:t>des Données </a:t>
            </a:r>
            <a:r>
              <a:rPr dirty="0" sz="1100" spc="25">
                <a:latin typeface="Georgia"/>
                <a:cs typeface="Georgia"/>
              </a:rPr>
              <a:t>(AED) </a:t>
            </a:r>
            <a:r>
              <a:rPr dirty="0" sz="1100" spc="-20">
                <a:latin typeface="Georgia"/>
                <a:cs typeface="Georgia"/>
              </a:rPr>
              <a:t>constitue </a:t>
            </a:r>
            <a:r>
              <a:rPr dirty="0" sz="1100" spc="-15">
                <a:latin typeface="Georgia"/>
                <a:cs typeface="Georgia"/>
              </a:rPr>
              <a:t>la </a:t>
            </a:r>
            <a:r>
              <a:rPr dirty="0" sz="1100" spc="-1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première </a:t>
            </a:r>
            <a:r>
              <a:rPr dirty="0" sz="1100" spc="-15">
                <a:latin typeface="Georgia"/>
                <a:cs typeface="Georgia"/>
              </a:rPr>
              <a:t>étape </a:t>
            </a:r>
            <a:r>
              <a:rPr dirty="0" sz="1100" spc="-40">
                <a:latin typeface="Georgia"/>
                <a:cs typeface="Georgia"/>
              </a:rPr>
              <a:t>de </a:t>
            </a:r>
            <a:r>
              <a:rPr dirty="0" sz="1100" spc="-5">
                <a:latin typeface="Georgia"/>
                <a:cs typeface="Georgia"/>
              </a:rPr>
              <a:t>cette </a:t>
            </a:r>
            <a:r>
              <a:rPr dirty="0" sz="1100" spc="-40">
                <a:latin typeface="Georgia"/>
                <a:cs typeface="Georgia"/>
              </a:rPr>
              <a:t>démarche </a:t>
            </a:r>
            <a:r>
              <a:rPr dirty="0" sz="1100" spc="-15">
                <a:latin typeface="Georgia"/>
                <a:cs typeface="Georgia"/>
              </a:rPr>
              <a:t>analytique. Elle </a:t>
            </a:r>
            <a:r>
              <a:rPr dirty="0" sz="1100" spc="-25">
                <a:latin typeface="Georgia"/>
                <a:cs typeface="Georgia"/>
              </a:rPr>
              <a:t>vise </a:t>
            </a:r>
            <a:r>
              <a:rPr dirty="0" sz="1100" spc="-10">
                <a:latin typeface="Georgia"/>
                <a:cs typeface="Georgia"/>
              </a:rPr>
              <a:t>à </a:t>
            </a:r>
            <a:r>
              <a:rPr dirty="0" sz="1100" spc="-30">
                <a:latin typeface="Georgia"/>
                <a:cs typeface="Georgia"/>
              </a:rPr>
              <a:t>dévoiler </a:t>
            </a:r>
            <a:r>
              <a:rPr dirty="0" sz="1100" spc="-35">
                <a:latin typeface="Georgia"/>
                <a:cs typeface="Georgia"/>
              </a:rPr>
              <a:t>les </a:t>
            </a:r>
            <a:r>
              <a:rPr dirty="0" sz="1100" spc="-20">
                <a:latin typeface="Georgia"/>
                <a:cs typeface="Georgia"/>
              </a:rPr>
              <a:t>caractéristiques </a:t>
            </a:r>
            <a:r>
              <a:rPr dirty="0" sz="1100" spc="-35">
                <a:latin typeface="Georgia"/>
                <a:cs typeface="Georgia"/>
              </a:rPr>
              <a:t>fondamentales </a:t>
            </a:r>
            <a:r>
              <a:rPr dirty="0" sz="1100" spc="-3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des</a:t>
            </a:r>
            <a:r>
              <a:rPr dirty="0" sz="1100" spc="-3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notes,</a:t>
            </a:r>
            <a:r>
              <a:rPr dirty="0" sz="1100" spc="215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à </a:t>
            </a:r>
            <a:r>
              <a:rPr dirty="0" sz="1100" spc="-30">
                <a:latin typeface="Georgia"/>
                <a:cs typeface="Georgia"/>
              </a:rPr>
              <a:t>identifier</a:t>
            </a:r>
            <a:r>
              <a:rPr dirty="0" sz="1100" spc="204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des</a:t>
            </a:r>
            <a:r>
              <a:rPr dirty="0" sz="1100" spc="18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tendances</a:t>
            </a:r>
            <a:r>
              <a:rPr dirty="0" sz="1100" spc="204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émergentes,</a:t>
            </a:r>
            <a:r>
              <a:rPr dirty="0" sz="1100" spc="195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et </a:t>
            </a:r>
            <a:r>
              <a:rPr dirty="0" sz="1100" spc="-10">
                <a:latin typeface="Georgia"/>
                <a:cs typeface="Georgia"/>
              </a:rPr>
              <a:t>à </a:t>
            </a:r>
            <a:r>
              <a:rPr dirty="0" sz="1100" spc="-20">
                <a:latin typeface="Georgia"/>
                <a:cs typeface="Georgia"/>
              </a:rPr>
              <a:t>anticiper</a:t>
            </a:r>
            <a:r>
              <a:rPr dirty="0" sz="1100" spc="22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les</a:t>
            </a:r>
            <a:r>
              <a:rPr dirty="0" sz="1100" spc="19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opportunités</a:t>
            </a:r>
            <a:r>
              <a:rPr dirty="0" sz="1100" spc="225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et </a:t>
            </a:r>
            <a:r>
              <a:rPr dirty="0" sz="1100" spc="-40">
                <a:latin typeface="Georgia"/>
                <a:cs typeface="Georgia"/>
              </a:rPr>
              <a:t>défis</a:t>
            </a:r>
            <a:r>
              <a:rPr dirty="0" sz="1100" spc="18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inhérents </a:t>
            </a:r>
            <a:r>
              <a:rPr dirty="0" sz="1100" spc="-254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à </a:t>
            </a:r>
            <a:r>
              <a:rPr dirty="0" sz="1100" spc="-30">
                <a:latin typeface="Georgia"/>
                <a:cs typeface="Georgia"/>
              </a:rPr>
              <a:t>l’ensemble </a:t>
            </a:r>
            <a:r>
              <a:rPr dirty="0" sz="1100" spc="-40">
                <a:latin typeface="Georgia"/>
                <a:cs typeface="Georgia"/>
              </a:rPr>
              <a:t>de données.</a:t>
            </a:r>
            <a:r>
              <a:rPr dirty="0" sz="1100" spc="-35">
                <a:latin typeface="Georgia"/>
                <a:cs typeface="Georgia"/>
              </a:rPr>
              <a:t> </a:t>
            </a:r>
            <a:r>
              <a:rPr dirty="0" sz="1100" spc="15">
                <a:latin typeface="Georgia"/>
                <a:cs typeface="Georgia"/>
              </a:rPr>
              <a:t>Cette </a:t>
            </a:r>
            <a:r>
              <a:rPr dirty="0" sz="1100" spc="-30">
                <a:latin typeface="Georgia"/>
                <a:cs typeface="Georgia"/>
              </a:rPr>
              <a:t>brève </a:t>
            </a:r>
            <a:r>
              <a:rPr dirty="0" sz="1100" spc="-20">
                <a:latin typeface="Georgia"/>
                <a:cs typeface="Georgia"/>
              </a:rPr>
              <a:t>analyse </a:t>
            </a:r>
            <a:r>
              <a:rPr dirty="0" sz="1100" spc="-30">
                <a:latin typeface="Georgia"/>
                <a:cs typeface="Georgia"/>
              </a:rPr>
              <a:t>préliminaire </a:t>
            </a:r>
            <a:r>
              <a:rPr dirty="0" sz="1100" spc="-5">
                <a:latin typeface="Georgia"/>
                <a:cs typeface="Georgia"/>
              </a:rPr>
              <a:t>jettera </a:t>
            </a:r>
            <a:r>
              <a:rPr dirty="0" sz="1100" spc="-35">
                <a:latin typeface="Georgia"/>
                <a:cs typeface="Georgia"/>
              </a:rPr>
              <a:t>les bases </a:t>
            </a:r>
            <a:r>
              <a:rPr dirty="0" sz="1100" spc="-40">
                <a:latin typeface="Georgia"/>
                <a:cs typeface="Georgia"/>
              </a:rPr>
              <a:t>nécessaires </a:t>
            </a:r>
            <a:r>
              <a:rPr dirty="0" sz="1100" spc="-10">
                <a:latin typeface="Georgia"/>
                <a:cs typeface="Georgia"/>
              </a:rPr>
              <a:t>à </a:t>
            </a:r>
            <a:r>
              <a:rPr dirty="0" sz="1100" spc="-40">
                <a:latin typeface="Georgia"/>
                <a:cs typeface="Georgia"/>
              </a:rPr>
              <a:t>une </a:t>
            </a:r>
            <a:r>
              <a:rPr dirty="0" sz="1100" spc="65">
                <a:latin typeface="Georgia"/>
                <a:cs typeface="Georgia"/>
              </a:rPr>
              <a:t>ACP </a:t>
            </a:r>
            <a:r>
              <a:rPr dirty="0" sz="1100" spc="7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éclairée,</a:t>
            </a:r>
            <a:r>
              <a:rPr dirty="0" sz="1100" spc="25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permettant</a:t>
            </a:r>
            <a:r>
              <a:rPr dirty="0" sz="1100" spc="1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ainsi</a:t>
            </a:r>
            <a:r>
              <a:rPr dirty="0" sz="1100" spc="15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une</a:t>
            </a:r>
            <a:r>
              <a:rPr dirty="0" sz="1100" spc="1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compréhension</a:t>
            </a:r>
            <a:r>
              <a:rPr dirty="0" sz="1100" spc="1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plus</a:t>
            </a:r>
            <a:r>
              <a:rPr dirty="0" sz="1100" spc="1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profonde</a:t>
            </a:r>
            <a:r>
              <a:rPr dirty="0" sz="1100" spc="1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des</a:t>
            </a:r>
            <a:r>
              <a:rPr dirty="0" sz="1100" spc="1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relations</a:t>
            </a:r>
            <a:r>
              <a:rPr dirty="0" sz="1100" spc="1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entre</a:t>
            </a:r>
            <a:r>
              <a:rPr dirty="0" sz="1100" spc="1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les</a:t>
            </a:r>
            <a:r>
              <a:rPr dirty="0" sz="1100" spc="1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matières</a:t>
            </a:r>
            <a:r>
              <a:rPr dirty="0" sz="1100" spc="1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étudiées.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5"/>
              <a:t>13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8821" y="971707"/>
            <a:ext cx="5234747" cy="522201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14400" y="6792645"/>
            <a:ext cx="5944235" cy="249554"/>
            <a:chOff x="914400" y="6792645"/>
            <a:chExt cx="5944235" cy="249554"/>
          </a:xfrm>
        </p:grpSpPr>
        <p:sp>
          <p:nvSpPr>
            <p:cNvPr id="4" name="object 4"/>
            <p:cNvSpPr/>
            <p:nvPr/>
          </p:nvSpPr>
          <p:spPr>
            <a:xfrm>
              <a:off x="914400" y="6792645"/>
              <a:ext cx="5944235" cy="249554"/>
            </a:xfrm>
            <a:custGeom>
              <a:avLst/>
              <a:gdLst/>
              <a:ahLst/>
              <a:cxnLst/>
              <a:rect l="l" t="t" r="r" b="b"/>
              <a:pathLst>
                <a:path w="5944234" h="249554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223691"/>
                  </a:lnTo>
                  <a:lnTo>
                    <a:pt x="1988" y="233541"/>
                  </a:lnTo>
                  <a:lnTo>
                    <a:pt x="7411" y="241585"/>
                  </a:lnTo>
                  <a:lnTo>
                    <a:pt x="15455" y="247008"/>
                  </a:lnTo>
                  <a:lnTo>
                    <a:pt x="25305" y="248996"/>
                  </a:lnTo>
                  <a:lnTo>
                    <a:pt x="5918371" y="248996"/>
                  </a:lnTo>
                  <a:lnTo>
                    <a:pt x="5928221" y="247008"/>
                  </a:lnTo>
                  <a:lnTo>
                    <a:pt x="5936265" y="241585"/>
                  </a:lnTo>
                  <a:lnTo>
                    <a:pt x="5941688" y="233541"/>
                  </a:lnTo>
                  <a:lnTo>
                    <a:pt x="5943676" y="223691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27052" y="6805297"/>
              <a:ext cx="5918835" cy="224154"/>
            </a:xfrm>
            <a:custGeom>
              <a:avLst/>
              <a:gdLst/>
              <a:ahLst/>
              <a:cxnLst/>
              <a:rect l="l" t="t" r="r" b="b"/>
              <a:pathLst>
                <a:path w="5918834" h="224154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211038"/>
                  </a:lnTo>
                  <a:lnTo>
                    <a:pt x="0" y="218027"/>
                  </a:lnTo>
                  <a:lnTo>
                    <a:pt x="5664" y="223691"/>
                  </a:lnTo>
                  <a:lnTo>
                    <a:pt x="5912706" y="223691"/>
                  </a:lnTo>
                  <a:lnTo>
                    <a:pt x="5918371" y="218027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72795" y="6788161"/>
            <a:ext cx="3168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0">
                <a:solidFill>
                  <a:srgbClr val="2F3E9F"/>
                </a:solidFill>
                <a:latin typeface="SimSun"/>
                <a:cs typeface="SimSun"/>
              </a:rPr>
              <a:t>[</a:t>
            </a:r>
            <a:r>
              <a:rPr dirty="0" sz="1100" spc="-60">
                <a:solidFill>
                  <a:srgbClr val="2F3E9F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2F3E9F"/>
                </a:solidFill>
                <a:latin typeface="SimSun"/>
                <a:cs typeface="SimSun"/>
              </a:rPr>
              <a:t>]: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5"/>
              <a:t>13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927052" y="6805297"/>
            <a:ext cx="5918835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20">
                <a:solidFill>
                  <a:srgbClr val="0000FF"/>
                </a:solidFill>
                <a:latin typeface="SimSun"/>
                <a:cs typeface="SimSun"/>
              </a:rPr>
              <a:t>fviz_contrib</a:t>
            </a:r>
            <a:r>
              <a:rPr dirty="0" sz="1100" spc="20">
                <a:latin typeface="SimSun"/>
                <a:cs typeface="SimSun"/>
              </a:rPr>
              <a:t>(data.acp, choice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"var"</a:t>
            </a:r>
            <a:r>
              <a:rPr dirty="0" sz="1100" spc="20">
                <a:latin typeface="SimSun"/>
                <a:cs typeface="SimSun"/>
              </a:rPr>
              <a:t>,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axes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dirty="0" sz="1100" spc="2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2</a:t>
            </a:r>
            <a:r>
              <a:rPr dirty="0" sz="1100" spc="20">
                <a:latin typeface="SimSun"/>
                <a:cs typeface="SimSun"/>
              </a:rPr>
              <a:t>,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top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dirty="0" sz="1100" spc="2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10</a:t>
            </a:r>
            <a:r>
              <a:rPr dirty="0" sz="1100" spc="20">
                <a:latin typeface="SimSun"/>
                <a:cs typeface="SimSun"/>
              </a:rPr>
              <a:t>)</a:t>
            </a:r>
            <a:endParaRPr sz="11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8821" y="971707"/>
            <a:ext cx="5234747" cy="522201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14400" y="6792645"/>
            <a:ext cx="5944235" cy="249554"/>
            <a:chOff x="914400" y="6792645"/>
            <a:chExt cx="5944235" cy="249554"/>
          </a:xfrm>
        </p:grpSpPr>
        <p:sp>
          <p:nvSpPr>
            <p:cNvPr id="4" name="object 4"/>
            <p:cNvSpPr/>
            <p:nvPr/>
          </p:nvSpPr>
          <p:spPr>
            <a:xfrm>
              <a:off x="914400" y="6792645"/>
              <a:ext cx="5944235" cy="249554"/>
            </a:xfrm>
            <a:custGeom>
              <a:avLst/>
              <a:gdLst/>
              <a:ahLst/>
              <a:cxnLst/>
              <a:rect l="l" t="t" r="r" b="b"/>
              <a:pathLst>
                <a:path w="5944234" h="249554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223691"/>
                  </a:lnTo>
                  <a:lnTo>
                    <a:pt x="1988" y="233541"/>
                  </a:lnTo>
                  <a:lnTo>
                    <a:pt x="7411" y="241585"/>
                  </a:lnTo>
                  <a:lnTo>
                    <a:pt x="15455" y="247008"/>
                  </a:lnTo>
                  <a:lnTo>
                    <a:pt x="25305" y="248996"/>
                  </a:lnTo>
                  <a:lnTo>
                    <a:pt x="5918371" y="248996"/>
                  </a:lnTo>
                  <a:lnTo>
                    <a:pt x="5928221" y="247008"/>
                  </a:lnTo>
                  <a:lnTo>
                    <a:pt x="5936265" y="241585"/>
                  </a:lnTo>
                  <a:lnTo>
                    <a:pt x="5941688" y="233541"/>
                  </a:lnTo>
                  <a:lnTo>
                    <a:pt x="5943676" y="223691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27052" y="6805297"/>
              <a:ext cx="5918835" cy="224154"/>
            </a:xfrm>
            <a:custGeom>
              <a:avLst/>
              <a:gdLst/>
              <a:ahLst/>
              <a:cxnLst/>
              <a:rect l="l" t="t" r="r" b="b"/>
              <a:pathLst>
                <a:path w="5918834" h="224154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211038"/>
                  </a:lnTo>
                  <a:lnTo>
                    <a:pt x="0" y="218027"/>
                  </a:lnTo>
                  <a:lnTo>
                    <a:pt x="5664" y="223691"/>
                  </a:lnTo>
                  <a:lnTo>
                    <a:pt x="5912706" y="223691"/>
                  </a:lnTo>
                  <a:lnTo>
                    <a:pt x="5918371" y="218027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72795" y="6788161"/>
            <a:ext cx="3168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0">
                <a:solidFill>
                  <a:srgbClr val="2F3E9F"/>
                </a:solidFill>
                <a:latin typeface="SimSun"/>
                <a:cs typeface="SimSun"/>
              </a:rPr>
              <a:t>[</a:t>
            </a:r>
            <a:r>
              <a:rPr dirty="0" sz="1100" spc="-60">
                <a:solidFill>
                  <a:srgbClr val="2F3E9F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2F3E9F"/>
                </a:solidFill>
                <a:latin typeface="SimSun"/>
                <a:cs typeface="SimSun"/>
              </a:rPr>
              <a:t>]: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5"/>
              <a:t>13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927052" y="6805297"/>
            <a:ext cx="5918835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20">
                <a:solidFill>
                  <a:srgbClr val="0000FF"/>
                </a:solidFill>
                <a:latin typeface="SimSun"/>
                <a:cs typeface="SimSun"/>
              </a:rPr>
              <a:t>fviz_contrib</a:t>
            </a:r>
            <a:r>
              <a:rPr dirty="0" sz="1100" spc="20">
                <a:latin typeface="SimSun"/>
                <a:cs typeface="SimSun"/>
              </a:rPr>
              <a:t>(data.acp, choice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"var"</a:t>
            </a:r>
            <a:r>
              <a:rPr dirty="0" sz="1100" spc="20">
                <a:latin typeface="SimSun"/>
                <a:cs typeface="SimSun"/>
              </a:rPr>
              <a:t>,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axes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dirty="0" sz="1100" spc="2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3</a:t>
            </a:r>
            <a:r>
              <a:rPr dirty="0" sz="1100" spc="20">
                <a:latin typeface="SimSun"/>
                <a:cs typeface="SimSun"/>
              </a:rPr>
              <a:t>,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top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dirty="0" sz="1100" spc="2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10</a:t>
            </a:r>
            <a:r>
              <a:rPr dirty="0" sz="1100" spc="20">
                <a:latin typeface="SimSun"/>
                <a:cs typeface="SimSun"/>
              </a:rPr>
              <a:t>)</a:t>
            </a:r>
            <a:endParaRPr sz="11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8821" y="971707"/>
            <a:ext cx="5234747" cy="522201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1700" y="6799005"/>
            <a:ext cx="2806700" cy="568325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382905" algn="l"/>
              </a:tabLst>
            </a:pPr>
            <a:r>
              <a:rPr dirty="0" sz="1200" spc="-60" b="1">
                <a:latin typeface="Georgia"/>
                <a:cs typeface="Georgia"/>
              </a:rPr>
              <a:t>3.2	</a:t>
            </a:r>
            <a:r>
              <a:rPr dirty="0" sz="1200" spc="-40" b="1">
                <a:latin typeface="Georgia"/>
                <a:cs typeface="Georgia"/>
              </a:rPr>
              <a:t>Contribution</a:t>
            </a:r>
            <a:r>
              <a:rPr dirty="0" sz="1200" spc="110" b="1">
                <a:latin typeface="Georgia"/>
                <a:cs typeface="Georgia"/>
              </a:rPr>
              <a:t> </a:t>
            </a:r>
            <a:r>
              <a:rPr dirty="0" sz="1200" spc="-70" b="1">
                <a:latin typeface="Georgia"/>
                <a:cs typeface="Georgia"/>
              </a:rPr>
              <a:t>des</a:t>
            </a:r>
            <a:r>
              <a:rPr dirty="0" sz="1200" spc="114" b="1">
                <a:latin typeface="Georgia"/>
                <a:cs typeface="Georgia"/>
              </a:rPr>
              <a:t> </a:t>
            </a:r>
            <a:r>
              <a:rPr dirty="0" sz="1200" spc="-50" b="1">
                <a:latin typeface="Georgia"/>
                <a:cs typeface="Georgia"/>
              </a:rPr>
              <a:t>individus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10">
                <a:latin typeface="Georgia"/>
                <a:cs typeface="Georgia"/>
              </a:rPr>
              <a:t>On</a:t>
            </a:r>
            <a:r>
              <a:rPr dirty="0" sz="1100" spc="9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va</a:t>
            </a:r>
            <a:r>
              <a:rPr dirty="0" sz="1100" spc="9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faire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le</a:t>
            </a:r>
            <a:r>
              <a:rPr dirty="0" sz="1100" spc="90">
                <a:latin typeface="Georgia"/>
                <a:cs typeface="Georgia"/>
              </a:rPr>
              <a:t> </a:t>
            </a:r>
            <a:r>
              <a:rPr dirty="0" sz="1100" spc="-55">
                <a:latin typeface="Georgia"/>
                <a:cs typeface="Georgia"/>
              </a:rPr>
              <a:t>même</a:t>
            </a:r>
            <a:r>
              <a:rPr dirty="0" sz="1100" spc="90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travail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pour</a:t>
            </a:r>
            <a:r>
              <a:rPr dirty="0" sz="1100" spc="9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les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individus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4400" y="7452375"/>
            <a:ext cx="5944235" cy="593725"/>
            <a:chOff x="914400" y="7452375"/>
            <a:chExt cx="5944235" cy="593725"/>
          </a:xfrm>
        </p:grpSpPr>
        <p:sp>
          <p:nvSpPr>
            <p:cNvPr id="5" name="object 5"/>
            <p:cNvSpPr/>
            <p:nvPr/>
          </p:nvSpPr>
          <p:spPr>
            <a:xfrm>
              <a:off x="914400" y="7452375"/>
              <a:ext cx="5944235" cy="593725"/>
            </a:xfrm>
            <a:custGeom>
              <a:avLst/>
              <a:gdLst/>
              <a:ahLst/>
              <a:cxnLst/>
              <a:rect l="l" t="t" r="r" b="b"/>
              <a:pathLst>
                <a:path w="5944234" h="593725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567845"/>
                  </a:lnTo>
                  <a:lnTo>
                    <a:pt x="1988" y="577695"/>
                  </a:lnTo>
                  <a:lnTo>
                    <a:pt x="7411" y="585739"/>
                  </a:lnTo>
                  <a:lnTo>
                    <a:pt x="15455" y="591162"/>
                  </a:lnTo>
                  <a:lnTo>
                    <a:pt x="25305" y="593150"/>
                  </a:lnTo>
                  <a:lnTo>
                    <a:pt x="5918371" y="593150"/>
                  </a:lnTo>
                  <a:lnTo>
                    <a:pt x="5928221" y="591162"/>
                  </a:lnTo>
                  <a:lnTo>
                    <a:pt x="5936265" y="585739"/>
                  </a:lnTo>
                  <a:lnTo>
                    <a:pt x="5941688" y="577695"/>
                  </a:lnTo>
                  <a:lnTo>
                    <a:pt x="5943676" y="567845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27052" y="7465027"/>
              <a:ext cx="5918835" cy="568325"/>
            </a:xfrm>
            <a:custGeom>
              <a:avLst/>
              <a:gdLst/>
              <a:ahLst/>
              <a:cxnLst/>
              <a:rect l="l" t="t" r="r" b="b"/>
              <a:pathLst>
                <a:path w="5918834" h="568325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555192"/>
                  </a:lnTo>
                  <a:lnTo>
                    <a:pt x="0" y="562181"/>
                  </a:lnTo>
                  <a:lnTo>
                    <a:pt x="5664" y="567845"/>
                  </a:lnTo>
                  <a:lnTo>
                    <a:pt x="5912706" y="567845"/>
                  </a:lnTo>
                  <a:lnTo>
                    <a:pt x="5918371" y="562181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72795" y="7447888"/>
            <a:ext cx="3168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0">
                <a:solidFill>
                  <a:srgbClr val="2F3E9F"/>
                </a:solidFill>
                <a:latin typeface="SimSun"/>
                <a:cs typeface="SimSun"/>
              </a:rPr>
              <a:t>[</a:t>
            </a:r>
            <a:r>
              <a:rPr dirty="0" sz="1100" spc="-60">
                <a:solidFill>
                  <a:srgbClr val="2F3E9F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2F3E9F"/>
                </a:solidFill>
                <a:latin typeface="SimSun"/>
                <a:cs typeface="SimSun"/>
              </a:rPr>
              <a:t>]: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5"/>
              <a:t>13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927052" y="7465028"/>
            <a:ext cx="5918835" cy="568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20">
                <a:solidFill>
                  <a:srgbClr val="0000FF"/>
                </a:solidFill>
                <a:latin typeface="SimSun"/>
                <a:cs typeface="SimSun"/>
              </a:rPr>
              <a:t>fviz_contrib</a:t>
            </a:r>
            <a:r>
              <a:rPr dirty="0" sz="1100" spc="20">
                <a:latin typeface="SimSun"/>
                <a:cs typeface="SimSun"/>
              </a:rPr>
              <a:t>(data.acp, choice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"ind"</a:t>
            </a:r>
            <a:r>
              <a:rPr dirty="0" sz="1100" spc="20">
                <a:latin typeface="SimSun"/>
                <a:cs typeface="SimSun"/>
              </a:rPr>
              <a:t>,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axes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 1</a:t>
            </a:r>
            <a:r>
              <a:rPr dirty="0" sz="1100" spc="20">
                <a:latin typeface="SimSun"/>
                <a:cs typeface="SimSun"/>
              </a:rPr>
              <a:t>,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top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 10</a:t>
            </a:r>
            <a:r>
              <a:rPr dirty="0" sz="1100" spc="20">
                <a:latin typeface="SimSun"/>
                <a:cs typeface="SimSun"/>
              </a:rPr>
              <a:t>)</a:t>
            </a:r>
            <a:endParaRPr sz="1100">
              <a:latin typeface="SimSun"/>
              <a:cs typeface="SimSun"/>
            </a:endParaRPr>
          </a:p>
          <a:p>
            <a:pPr marL="37465" marR="1653539">
              <a:lnSpc>
                <a:spcPct val="102600"/>
              </a:lnSpc>
            </a:pPr>
            <a:r>
              <a:rPr dirty="0" sz="1100" spc="20">
                <a:solidFill>
                  <a:srgbClr val="0000FF"/>
                </a:solidFill>
                <a:latin typeface="SimSun"/>
                <a:cs typeface="SimSun"/>
              </a:rPr>
              <a:t>fviz_contrib</a:t>
            </a:r>
            <a:r>
              <a:rPr dirty="0" sz="1100" spc="20">
                <a:latin typeface="SimSun"/>
                <a:cs typeface="SimSun"/>
              </a:rPr>
              <a:t>(data.acp, choice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"ind"</a:t>
            </a:r>
            <a:r>
              <a:rPr dirty="0" sz="1100" spc="20">
                <a:latin typeface="SimSun"/>
                <a:cs typeface="SimSun"/>
              </a:rPr>
              <a:t>,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axes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 2</a:t>
            </a:r>
            <a:r>
              <a:rPr dirty="0" sz="1100" spc="20">
                <a:latin typeface="SimSun"/>
                <a:cs typeface="SimSun"/>
              </a:rPr>
              <a:t>,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top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 10</a:t>
            </a:r>
            <a:r>
              <a:rPr dirty="0" sz="1100" spc="20">
                <a:latin typeface="SimSun"/>
                <a:cs typeface="SimSun"/>
              </a:rPr>
              <a:t>) </a:t>
            </a:r>
            <a:r>
              <a:rPr dirty="0" sz="1100" spc="-53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0000FF"/>
                </a:solidFill>
                <a:latin typeface="SimSun"/>
                <a:cs typeface="SimSun"/>
              </a:rPr>
              <a:t>fviz_contrib</a:t>
            </a:r>
            <a:r>
              <a:rPr dirty="0" sz="1100" spc="20">
                <a:latin typeface="SimSun"/>
                <a:cs typeface="SimSun"/>
              </a:rPr>
              <a:t>(data.acp, choice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"ind"</a:t>
            </a:r>
            <a:r>
              <a:rPr dirty="0" sz="1100" spc="20">
                <a:latin typeface="SimSun"/>
                <a:cs typeface="SimSun"/>
              </a:rPr>
              <a:t>,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axes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 3</a:t>
            </a:r>
            <a:r>
              <a:rPr dirty="0" sz="1100" spc="20">
                <a:latin typeface="SimSun"/>
                <a:cs typeface="SimSun"/>
              </a:rPr>
              <a:t>,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top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 10</a:t>
            </a:r>
            <a:r>
              <a:rPr dirty="0" sz="1100" spc="20">
                <a:latin typeface="SimSun"/>
                <a:cs typeface="SimSun"/>
              </a:rPr>
              <a:t>)</a:t>
            </a:r>
            <a:endParaRPr sz="11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8821" y="971707"/>
            <a:ext cx="5234747" cy="522201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5"/>
              <a:t>13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8821" y="971707"/>
            <a:ext cx="5234747" cy="522201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5"/>
              <a:t>13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8821" y="971707"/>
            <a:ext cx="5234747" cy="522201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1700" y="6800836"/>
            <a:ext cx="32372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Georgia"/>
                <a:cs typeface="Georgia"/>
              </a:rPr>
              <a:t>Maintenant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on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va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combiner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les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deux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dans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un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biplot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45">
                <a:latin typeface="Georgia"/>
                <a:cs typeface="Georgia"/>
              </a:rPr>
              <a:t>: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5"/>
              <a:t>13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72795" y="7073162"/>
            <a:ext cx="3168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0">
                <a:solidFill>
                  <a:srgbClr val="2F3E9F"/>
                </a:solidFill>
                <a:latin typeface="SimSun"/>
                <a:cs typeface="SimSun"/>
              </a:rPr>
              <a:t>[</a:t>
            </a:r>
            <a:r>
              <a:rPr dirty="0" sz="1100" spc="-60">
                <a:solidFill>
                  <a:srgbClr val="2F3E9F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2F3E9F"/>
                </a:solidFill>
                <a:latin typeface="SimSun"/>
                <a:cs typeface="SimSun"/>
              </a:rPr>
              <a:t>]: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7052" y="7090269"/>
            <a:ext cx="5918835" cy="194310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20">
                <a:solidFill>
                  <a:srgbClr val="0000FF"/>
                </a:solidFill>
                <a:latin typeface="SimSun"/>
                <a:cs typeface="SimSun"/>
              </a:rPr>
              <a:t>fviz_pca</a:t>
            </a:r>
            <a:r>
              <a:rPr dirty="0" sz="1100" spc="20">
                <a:latin typeface="SimSun"/>
                <a:cs typeface="SimSun"/>
              </a:rPr>
              <a:t>(data.acp,</a:t>
            </a:r>
            <a:endParaRPr sz="1100">
              <a:latin typeface="SimSun"/>
              <a:cs typeface="SimSun"/>
            </a:endParaRPr>
          </a:p>
          <a:p>
            <a:pPr marL="182880" marR="4272280">
              <a:lnSpc>
                <a:spcPct val="102699"/>
              </a:lnSpc>
            </a:pPr>
            <a:r>
              <a:rPr dirty="0" sz="1100" spc="20">
                <a:latin typeface="SimSun"/>
                <a:cs typeface="SimSun"/>
              </a:rPr>
              <a:t>col.var</a:t>
            </a:r>
            <a:r>
              <a:rPr dirty="0" sz="1100" spc="-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dirty="0" sz="1100" spc="-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"contrib"</a:t>
            </a:r>
            <a:r>
              <a:rPr dirty="0" sz="1100" spc="20">
                <a:latin typeface="SimSun"/>
                <a:cs typeface="SimSun"/>
              </a:rPr>
              <a:t>, </a:t>
            </a:r>
            <a:r>
              <a:rPr dirty="0" sz="1100" spc="-535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col.ind</a:t>
            </a:r>
            <a:r>
              <a:rPr dirty="0" sz="1100" spc="-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dirty="0" sz="1100" spc="-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"contrib"</a:t>
            </a:r>
            <a:r>
              <a:rPr dirty="0" sz="1100" spc="20">
                <a:latin typeface="SimSun"/>
                <a:cs typeface="SimSun"/>
              </a:rPr>
              <a:t>,</a:t>
            </a:r>
            <a:endParaRPr sz="1100">
              <a:latin typeface="SimSun"/>
              <a:cs typeface="SimSun"/>
            </a:endParaRPr>
          </a:p>
          <a:p>
            <a:pPr marL="182880">
              <a:lnSpc>
                <a:spcPct val="100000"/>
              </a:lnSpc>
              <a:spcBef>
                <a:spcPts val="35"/>
              </a:spcBef>
            </a:pPr>
            <a:r>
              <a:rPr dirty="0" sz="1100" spc="20">
                <a:latin typeface="SimSun"/>
                <a:cs typeface="SimSun"/>
              </a:rPr>
              <a:t>gradient.cols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dirty="0" sz="1100" spc="2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0000FF"/>
                </a:solidFill>
                <a:latin typeface="SimSun"/>
                <a:cs typeface="SimSun"/>
              </a:rPr>
              <a:t>c</a:t>
            </a:r>
            <a:r>
              <a:rPr dirty="0" sz="1100" spc="20">
                <a:latin typeface="SimSun"/>
                <a:cs typeface="SimSun"/>
              </a:rPr>
              <a:t>(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"#00AFBB"</a:t>
            </a:r>
            <a:r>
              <a:rPr dirty="0" sz="1100" spc="20">
                <a:latin typeface="SimSun"/>
                <a:cs typeface="SimSun"/>
              </a:rPr>
              <a:t>,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"#E7B800"</a:t>
            </a:r>
            <a:r>
              <a:rPr dirty="0" sz="1100" spc="20">
                <a:latin typeface="SimSun"/>
                <a:cs typeface="SimSun"/>
              </a:rPr>
              <a:t>,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"#FC4E07"</a:t>
            </a:r>
            <a:r>
              <a:rPr dirty="0" sz="1100" spc="20">
                <a:latin typeface="SimSun"/>
                <a:cs typeface="SimSun"/>
              </a:rPr>
              <a:t>),</a:t>
            </a:r>
            <a:endParaRPr sz="1100">
              <a:latin typeface="SimSun"/>
              <a:cs typeface="SimSun"/>
            </a:endParaRPr>
          </a:p>
          <a:p>
            <a:pPr marL="182880">
              <a:lnSpc>
                <a:spcPct val="100000"/>
              </a:lnSpc>
              <a:spcBef>
                <a:spcPts val="35"/>
              </a:spcBef>
            </a:pPr>
            <a:r>
              <a:rPr dirty="0" sz="1100" spc="20">
                <a:latin typeface="SimSun"/>
                <a:cs typeface="SimSun"/>
              </a:rPr>
              <a:t>repel</a:t>
            </a:r>
            <a:r>
              <a:rPr dirty="0" sz="1100" spc="1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dirty="0" sz="1100" spc="1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-70" b="1">
                <a:solidFill>
                  <a:srgbClr val="007F00"/>
                </a:solidFill>
                <a:latin typeface="Courier New"/>
                <a:cs typeface="Courier New"/>
              </a:rPr>
              <a:t>TRUE</a:t>
            </a:r>
            <a:r>
              <a:rPr dirty="0" sz="1100" spc="-70">
                <a:latin typeface="SimSun"/>
                <a:cs typeface="SimSun"/>
              </a:rPr>
              <a:t>,</a:t>
            </a:r>
            <a:r>
              <a:rPr dirty="0" sz="1100" spc="15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axes</a:t>
            </a:r>
            <a:r>
              <a:rPr dirty="0" sz="1100" spc="1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dirty="0" sz="1100" spc="1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0000FF"/>
                </a:solidFill>
                <a:latin typeface="SimSun"/>
                <a:cs typeface="SimSun"/>
              </a:rPr>
              <a:t>c</a:t>
            </a:r>
            <a:r>
              <a:rPr dirty="0" sz="1100" spc="20">
                <a:latin typeface="SimSun"/>
                <a:cs typeface="SimSun"/>
              </a:rPr>
              <a:t>(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1</a:t>
            </a:r>
            <a:r>
              <a:rPr dirty="0" sz="1100" spc="20">
                <a:latin typeface="SimSun"/>
                <a:cs typeface="SimSun"/>
              </a:rPr>
              <a:t>,</a:t>
            </a:r>
            <a:r>
              <a:rPr dirty="0" sz="1100" spc="1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2</a:t>
            </a:r>
            <a:r>
              <a:rPr dirty="0" sz="1100" spc="20">
                <a:latin typeface="SimSun"/>
                <a:cs typeface="SimSun"/>
              </a:rPr>
              <a:t>)</a:t>
            </a:r>
            <a:endParaRPr sz="1100">
              <a:latin typeface="SimSun"/>
              <a:cs typeface="SimSun"/>
            </a:endParaRPr>
          </a:p>
          <a:p>
            <a:pPr marL="37465">
              <a:lnSpc>
                <a:spcPct val="100000"/>
              </a:lnSpc>
              <a:spcBef>
                <a:spcPts val="30"/>
              </a:spcBef>
            </a:pPr>
            <a:r>
              <a:rPr dirty="0" sz="1100" spc="20">
                <a:latin typeface="SimSun"/>
                <a:cs typeface="SimSun"/>
              </a:rPr>
              <a:t>)</a:t>
            </a:r>
            <a:endParaRPr sz="11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SimSun"/>
              <a:cs typeface="SimSun"/>
            </a:endParaRPr>
          </a:p>
          <a:p>
            <a:pPr marL="182880" marR="4272280" indent="-146050">
              <a:lnSpc>
                <a:spcPct val="102600"/>
              </a:lnSpc>
              <a:spcBef>
                <a:spcPts val="5"/>
              </a:spcBef>
            </a:pPr>
            <a:r>
              <a:rPr dirty="0" sz="1100" spc="20">
                <a:solidFill>
                  <a:srgbClr val="0000FF"/>
                </a:solidFill>
                <a:latin typeface="SimSun"/>
                <a:cs typeface="SimSun"/>
              </a:rPr>
              <a:t>fviz_pca</a:t>
            </a:r>
            <a:r>
              <a:rPr dirty="0" sz="1100" spc="20">
                <a:latin typeface="SimSun"/>
                <a:cs typeface="SimSun"/>
              </a:rPr>
              <a:t>(data.acp, 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col.var</a:t>
            </a:r>
            <a:r>
              <a:rPr dirty="0" sz="1100" spc="-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dirty="0" sz="1100" spc="-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"contrib"</a:t>
            </a:r>
            <a:r>
              <a:rPr dirty="0" sz="1100" spc="20">
                <a:latin typeface="SimSun"/>
                <a:cs typeface="SimSun"/>
              </a:rPr>
              <a:t>, </a:t>
            </a:r>
            <a:r>
              <a:rPr dirty="0" sz="1100" spc="-535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col.ind</a:t>
            </a:r>
            <a:r>
              <a:rPr dirty="0" sz="1100" spc="-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dirty="0" sz="1100" spc="-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"contrib"</a:t>
            </a:r>
            <a:r>
              <a:rPr dirty="0" sz="1100" spc="20">
                <a:latin typeface="SimSun"/>
                <a:cs typeface="SimSun"/>
              </a:rPr>
              <a:t>,</a:t>
            </a:r>
            <a:endParaRPr sz="1100">
              <a:latin typeface="SimSun"/>
              <a:cs typeface="SimSun"/>
            </a:endParaRPr>
          </a:p>
          <a:p>
            <a:pPr marL="182880">
              <a:lnSpc>
                <a:spcPct val="100000"/>
              </a:lnSpc>
              <a:spcBef>
                <a:spcPts val="35"/>
              </a:spcBef>
            </a:pPr>
            <a:r>
              <a:rPr dirty="0" sz="1100" spc="20">
                <a:latin typeface="SimSun"/>
                <a:cs typeface="SimSun"/>
              </a:rPr>
              <a:t>gradient.cols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dirty="0" sz="1100" spc="2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0000FF"/>
                </a:solidFill>
                <a:latin typeface="SimSun"/>
                <a:cs typeface="SimSun"/>
              </a:rPr>
              <a:t>c</a:t>
            </a:r>
            <a:r>
              <a:rPr dirty="0" sz="1100" spc="20">
                <a:latin typeface="SimSun"/>
                <a:cs typeface="SimSun"/>
              </a:rPr>
              <a:t>(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"#00AFBB"</a:t>
            </a:r>
            <a:r>
              <a:rPr dirty="0" sz="1100" spc="20">
                <a:latin typeface="SimSun"/>
                <a:cs typeface="SimSun"/>
              </a:rPr>
              <a:t>,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"#E7B800"</a:t>
            </a:r>
            <a:r>
              <a:rPr dirty="0" sz="1100" spc="20">
                <a:latin typeface="SimSun"/>
                <a:cs typeface="SimSun"/>
              </a:rPr>
              <a:t>,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"#FC4E07"</a:t>
            </a:r>
            <a:r>
              <a:rPr dirty="0" sz="1100" spc="20">
                <a:latin typeface="SimSun"/>
                <a:cs typeface="SimSun"/>
              </a:rPr>
              <a:t>),</a:t>
            </a:r>
            <a:endParaRPr sz="11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7052" y="914373"/>
            <a:ext cx="5918835" cy="162306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16510" rIns="0" bIns="0" rtlCol="0" vert="horz">
            <a:spAutoFit/>
          </a:bodyPr>
          <a:lstStyle/>
          <a:p>
            <a:pPr marL="182880">
              <a:lnSpc>
                <a:spcPct val="100000"/>
              </a:lnSpc>
              <a:spcBef>
                <a:spcPts val="130"/>
              </a:spcBef>
            </a:pPr>
            <a:r>
              <a:rPr dirty="0" sz="1100" spc="20">
                <a:latin typeface="SimSun"/>
                <a:cs typeface="SimSun"/>
              </a:rPr>
              <a:t>repel</a:t>
            </a:r>
            <a:r>
              <a:rPr dirty="0" sz="1100" spc="1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dirty="0" sz="1100" spc="1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-70" b="1">
                <a:solidFill>
                  <a:srgbClr val="007F00"/>
                </a:solidFill>
                <a:latin typeface="Courier New"/>
                <a:cs typeface="Courier New"/>
              </a:rPr>
              <a:t>TRUE</a:t>
            </a:r>
            <a:r>
              <a:rPr dirty="0" sz="1100" spc="-70">
                <a:latin typeface="SimSun"/>
                <a:cs typeface="SimSun"/>
              </a:rPr>
              <a:t>,</a:t>
            </a:r>
            <a:r>
              <a:rPr dirty="0" sz="1100" spc="15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axes</a:t>
            </a:r>
            <a:r>
              <a:rPr dirty="0" sz="1100" spc="1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dirty="0" sz="1100" spc="1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0000FF"/>
                </a:solidFill>
                <a:latin typeface="SimSun"/>
                <a:cs typeface="SimSun"/>
              </a:rPr>
              <a:t>c</a:t>
            </a:r>
            <a:r>
              <a:rPr dirty="0" sz="1100" spc="20">
                <a:latin typeface="SimSun"/>
                <a:cs typeface="SimSun"/>
              </a:rPr>
              <a:t>(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1</a:t>
            </a:r>
            <a:r>
              <a:rPr dirty="0" sz="1100" spc="20">
                <a:latin typeface="SimSun"/>
                <a:cs typeface="SimSun"/>
              </a:rPr>
              <a:t>,</a:t>
            </a:r>
            <a:r>
              <a:rPr dirty="0" sz="1100" spc="1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3</a:t>
            </a:r>
            <a:r>
              <a:rPr dirty="0" sz="1100" spc="20">
                <a:latin typeface="SimSun"/>
                <a:cs typeface="SimSun"/>
              </a:rPr>
              <a:t>)</a:t>
            </a:r>
            <a:endParaRPr sz="1100">
              <a:latin typeface="SimSun"/>
              <a:cs typeface="SimSun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20">
                <a:latin typeface="SimSun"/>
                <a:cs typeface="SimSun"/>
              </a:rPr>
              <a:t>)</a:t>
            </a:r>
            <a:endParaRPr sz="11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SimSun"/>
              <a:cs typeface="SimSun"/>
            </a:endParaRPr>
          </a:p>
          <a:p>
            <a:pPr marL="182880" marR="4272280" indent="-146050">
              <a:lnSpc>
                <a:spcPct val="102600"/>
              </a:lnSpc>
            </a:pPr>
            <a:r>
              <a:rPr dirty="0" sz="1100" spc="20">
                <a:solidFill>
                  <a:srgbClr val="0000FF"/>
                </a:solidFill>
                <a:latin typeface="SimSun"/>
                <a:cs typeface="SimSun"/>
              </a:rPr>
              <a:t>fviz_pca</a:t>
            </a:r>
            <a:r>
              <a:rPr dirty="0" sz="1100" spc="20">
                <a:latin typeface="SimSun"/>
                <a:cs typeface="SimSun"/>
              </a:rPr>
              <a:t>(data.acp, 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col.var</a:t>
            </a:r>
            <a:r>
              <a:rPr dirty="0" sz="1100" spc="-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dirty="0" sz="1100" spc="-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"contrib"</a:t>
            </a:r>
            <a:r>
              <a:rPr dirty="0" sz="1100" spc="20">
                <a:latin typeface="SimSun"/>
                <a:cs typeface="SimSun"/>
              </a:rPr>
              <a:t>, </a:t>
            </a:r>
            <a:r>
              <a:rPr dirty="0" sz="1100" spc="-535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col.ind</a:t>
            </a:r>
            <a:r>
              <a:rPr dirty="0" sz="1100" spc="-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dirty="0" sz="1100" spc="-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"contrib"</a:t>
            </a:r>
            <a:r>
              <a:rPr dirty="0" sz="1100" spc="20">
                <a:latin typeface="SimSun"/>
                <a:cs typeface="SimSun"/>
              </a:rPr>
              <a:t>,</a:t>
            </a:r>
            <a:endParaRPr sz="1100">
              <a:latin typeface="SimSun"/>
              <a:cs typeface="SimSun"/>
            </a:endParaRPr>
          </a:p>
          <a:p>
            <a:pPr marL="182880">
              <a:lnSpc>
                <a:spcPct val="100000"/>
              </a:lnSpc>
              <a:spcBef>
                <a:spcPts val="35"/>
              </a:spcBef>
            </a:pPr>
            <a:r>
              <a:rPr dirty="0" sz="1100" spc="20">
                <a:latin typeface="SimSun"/>
                <a:cs typeface="SimSun"/>
              </a:rPr>
              <a:t>gradient.cols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dirty="0" sz="1100" spc="2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0000FF"/>
                </a:solidFill>
                <a:latin typeface="SimSun"/>
                <a:cs typeface="SimSun"/>
              </a:rPr>
              <a:t>c</a:t>
            </a:r>
            <a:r>
              <a:rPr dirty="0" sz="1100" spc="20">
                <a:latin typeface="SimSun"/>
                <a:cs typeface="SimSun"/>
              </a:rPr>
              <a:t>(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"#00AFBB"</a:t>
            </a:r>
            <a:r>
              <a:rPr dirty="0" sz="1100" spc="20">
                <a:latin typeface="SimSun"/>
                <a:cs typeface="SimSun"/>
              </a:rPr>
              <a:t>,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"#E7B800"</a:t>
            </a:r>
            <a:r>
              <a:rPr dirty="0" sz="1100" spc="20">
                <a:latin typeface="SimSun"/>
                <a:cs typeface="SimSun"/>
              </a:rPr>
              <a:t>,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"#FC4E07"</a:t>
            </a:r>
            <a:r>
              <a:rPr dirty="0" sz="1100" spc="20">
                <a:latin typeface="SimSun"/>
                <a:cs typeface="SimSun"/>
              </a:rPr>
              <a:t>),</a:t>
            </a:r>
            <a:endParaRPr sz="1100">
              <a:latin typeface="SimSun"/>
              <a:cs typeface="SimSun"/>
            </a:endParaRPr>
          </a:p>
          <a:p>
            <a:pPr marL="182880">
              <a:lnSpc>
                <a:spcPct val="100000"/>
              </a:lnSpc>
              <a:spcBef>
                <a:spcPts val="35"/>
              </a:spcBef>
            </a:pPr>
            <a:r>
              <a:rPr dirty="0" sz="1100" spc="20">
                <a:latin typeface="SimSun"/>
                <a:cs typeface="SimSun"/>
              </a:rPr>
              <a:t>repel</a:t>
            </a:r>
            <a:r>
              <a:rPr dirty="0" sz="1100" spc="1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dirty="0" sz="1100" spc="1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-70" b="1">
                <a:solidFill>
                  <a:srgbClr val="007F00"/>
                </a:solidFill>
                <a:latin typeface="Courier New"/>
                <a:cs typeface="Courier New"/>
              </a:rPr>
              <a:t>TRUE</a:t>
            </a:r>
            <a:r>
              <a:rPr dirty="0" sz="1100" spc="-70">
                <a:latin typeface="SimSun"/>
                <a:cs typeface="SimSun"/>
              </a:rPr>
              <a:t>,</a:t>
            </a:r>
            <a:r>
              <a:rPr dirty="0" sz="1100" spc="15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axes</a:t>
            </a:r>
            <a:r>
              <a:rPr dirty="0" sz="1100" spc="1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dirty="0" sz="1100" spc="1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0000FF"/>
                </a:solidFill>
                <a:latin typeface="SimSun"/>
                <a:cs typeface="SimSun"/>
              </a:rPr>
              <a:t>c</a:t>
            </a:r>
            <a:r>
              <a:rPr dirty="0" sz="1100" spc="20">
                <a:latin typeface="SimSun"/>
                <a:cs typeface="SimSun"/>
              </a:rPr>
              <a:t>(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2</a:t>
            </a:r>
            <a:r>
              <a:rPr dirty="0" sz="1100" spc="20">
                <a:latin typeface="SimSun"/>
                <a:cs typeface="SimSun"/>
              </a:rPr>
              <a:t>,</a:t>
            </a:r>
            <a:r>
              <a:rPr dirty="0" sz="1100" spc="1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3</a:t>
            </a:r>
            <a:r>
              <a:rPr dirty="0" sz="1100" spc="20">
                <a:latin typeface="SimSun"/>
                <a:cs typeface="SimSun"/>
              </a:rPr>
              <a:t>)</a:t>
            </a:r>
            <a:endParaRPr sz="1100">
              <a:latin typeface="SimSun"/>
              <a:cs typeface="SimSun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20">
                <a:latin typeface="SimSun"/>
                <a:cs typeface="SimSun"/>
              </a:rPr>
              <a:t>)</a:t>
            </a:r>
            <a:endParaRPr sz="1100">
              <a:latin typeface="SimSun"/>
              <a:cs typeface="SimSu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8821" y="2705691"/>
            <a:ext cx="5171064" cy="52283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5"/>
              <a:t>13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8821" y="971707"/>
            <a:ext cx="5171064" cy="52283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5"/>
              <a:t>13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8821" y="971707"/>
            <a:ext cx="5171064" cy="52283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1700" y="6800836"/>
            <a:ext cx="5969635" cy="11633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5">
                <a:latin typeface="Georgia"/>
                <a:cs typeface="Georgia"/>
              </a:rPr>
              <a:t>D’après</a:t>
            </a:r>
            <a:r>
              <a:rPr dirty="0" sz="1100" spc="6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ces</a:t>
            </a:r>
            <a:r>
              <a:rPr dirty="0" sz="1100" spc="6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graphes</a:t>
            </a:r>
            <a:r>
              <a:rPr dirty="0" sz="1100" spc="60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on</a:t>
            </a:r>
            <a:r>
              <a:rPr dirty="0" sz="1100" spc="65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peut</a:t>
            </a:r>
            <a:r>
              <a:rPr dirty="0" sz="1100" spc="6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déjà</a:t>
            </a:r>
            <a:r>
              <a:rPr dirty="0" sz="1100" spc="6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voir</a:t>
            </a:r>
            <a:r>
              <a:rPr dirty="0" sz="1100" spc="65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qu’il</a:t>
            </a:r>
            <a:r>
              <a:rPr dirty="0" sz="1100" spc="6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ya</a:t>
            </a:r>
            <a:r>
              <a:rPr dirty="0" sz="1100" spc="65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des</a:t>
            </a:r>
            <a:r>
              <a:rPr dirty="0" sz="1100" spc="6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individus</a:t>
            </a:r>
            <a:r>
              <a:rPr dirty="0" sz="1100" spc="6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qui</a:t>
            </a:r>
            <a:r>
              <a:rPr dirty="0" sz="1100" spc="60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ne</a:t>
            </a:r>
            <a:r>
              <a:rPr dirty="0" sz="1100" spc="6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contribue</a:t>
            </a:r>
            <a:r>
              <a:rPr dirty="0" sz="1100" spc="65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a</a:t>
            </a:r>
            <a:r>
              <a:rPr dirty="0" sz="1100" spc="6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aucune</a:t>
            </a:r>
            <a:r>
              <a:rPr dirty="0" sz="1100" spc="6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composante, </a:t>
            </a:r>
            <a:r>
              <a:rPr dirty="0" sz="1100" spc="-250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comme</a:t>
            </a:r>
            <a:r>
              <a:rPr dirty="0" sz="1100" spc="9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E2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et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E10.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382905" algn="l"/>
              </a:tabLst>
            </a:pPr>
            <a:r>
              <a:rPr dirty="0" sz="1200" spc="-60" b="1">
                <a:latin typeface="Georgia"/>
                <a:cs typeface="Georgia"/>
              </a:rPr>
              <a:t>3.3	</a:t>
            </a:r>
            <a:r>
              <a:rPr dirty="0" sz="1200" spc="-35" b="1">
                <a:latin typeface="Georgia"/>
                <a:cs typeface="Georgia"/>
              </a:rPr>
              <a:t>Qualité</a:t>
            </a:r>
            <a:r>
              <a:rPr dirty="0" sz="1200" spc="140" b="1">
                <a:latin typeface="Georgia"/>
                <a:cs typeface="Georgia"/>
              </a:rPr>
              <a:t> </a:t>
            </a:r>
            <a:r>
              <a:rPr dirty="0" sz="1200" spc="-65" b="1">
                <a:latin typeface="Georgia"/>
                <a:cs typeface="Georgia"/>
              </a:rPr>
              <a:t>de</a:t>
            </a:r>
            <a:r>
              <a:rPr dirty="0" sz="1200" spc="140" b="1">
                <a:latin typeface="Georgia"/>
                <a:cs typeface="Georgia"/>
              </a:rPr>
              <a:t> </a:t>
            </a:r>
            <a:r>
              <a:rPr dirty="0" sz="1200" spc="-60" b="1">
                <a:latin typeface="Georgia"/>
                <a:cs typeface="Georgia"/>
              </a:rPr>
              <a:t>représentation</a:t>
            </a:r>
            <a:r>
              <a:rPr dirty="0" sz="1200" spc="145" b="1">
                <a:latin typeface="Georgia"/>
                <a:cs typeface="Georgia"/>
              </a:rPr>
              <a:t> </a:t>
            </a:r>
            <a:r>
              <a:rPr dirty="0" sz="1200" spc="-70" b="1">
                <a:latin typeface="Georgia"/>
                <a:cs typeface="Georgia"/>
              </a:rPr>
              <a:t>des</a:t>
            </a:r>
            <a:r>
              <a:rPr dirty="0" sz="1200" spc="140" b="1">
                <a:latin typeface="Georgia"/>
                <a:cs typeface="Georgia"/>
              </a:rPr>
              <a:t> </a:t>
            </a:r>
            <a:r>
              <a:rPr dirty="0" sz="1200" spc="-60" b="1">
                <a:latin typeface="Georgia"/>
                <a:cs typeface="Georgia"/>
              </a:rPr>
              <a:t>variables</a:t>
            </a:r>
            <a:r>
              <a:rPr dirty="0" sz="1200" spc="145" b="1">
                <a:latin typeface="Georgia"/>
                <a:cs typeface="Georgia"/>
              </a:rPr>
              <a:t> </a:t>
            </a:r>
            <a:r>
              <a:rPr dirty="0" sz="1200" spc="-15" b="1">
                <a:latin typeface="Georgia"/>
                <a:cs typeface="Georgia"/>
              </a:rPr>
              <a:t>et</a:t>
            </a:r>
            <a:r>
              <a:rPr dirty="0" sz="1200" spc="140" b="1">
                <a:latin typeface="Georgia"/>
                <a:cs typeface="Georgia"/>
              </a:rPr>
              <a:t> </a:t>
            </a:r>
            <a:r>
              <a:rPr dirty="0" sz="1200" spc="-50" b="1">
                <a:latin typeface="Georgia"/>
                <a:cs typeface="Georgia"/>
              </a:rPr>
              <a:t>individus</a:t>
            </a:r>
            <a:endParaRPr sz="1200">
              <a:latin typeface="Georgia"/>
              <a:cs typeface="Georgia"/>
            </a:endParaRPr>
          </a:p>
          <a:p>
            <a:pPr marL="12700" marR="5080">
              <a:lnSpc>
                <a:spcPct val="102600"/>
              </a:lnSpc>
              <a:spcBef>
                <a:spcPts val="685"/>
              </a:spcBef>
            </a:pPr>
            <a:r>
              <a:rPr dirty="0" sz="1100" spc="-10">
                <a:latin typeface="Georgia"/>
                <a:cs typeface="Georgia"/>
              </a:rPr>
              <a:t>On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va</a:t>
            </a:r>
            <a:r>
              <a:rPr dirty="0" sz="1100" spc="10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voir</a:t>
            </a:r>
            <a:r>
              <a:rPr dirty="0" sz="1100" spc="10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pour</a:t>
            </a:r>
            <a:r>
              <a:rPr dirty="0" sz="1100" spc="10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chaque</a:t>
            </a:r>
            <a:r>
              <a:rPr dirty="0" sz="1100" spc="10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variable</a:t>
            </a:r>
            <a:r>
              <a:rPr dirty="0" sz="1100" spc="105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et</a:t>
            </a:r>
            <a:r>
              <a:rPr dirty="0" sz="1100" spc="10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individu,</a:t>
            </a:r>
            <a:r>
              <a:rPr dirty="0" sz="1100" spc="110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la</a:t>
            </a:r>
            <a:r>
              <a:rPr dirty="0" sz="1100" spc="10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qualité</a:t>
            </a:r>
            <a:r>
              <a:rPr dirty="0" sz="1100" spc="105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</a:t>
            </a:r>
            <a:r>
              <a:rPr dirty="0" sz="1100" spc="11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sa</a:t>
            </a:r>
            <a:r>
              <a:rPr dirty="0" sz="1100" spc="10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représentation</a:t>
            </a:r>
            <a:r>
              <a:rPr dirty="0" sz="1100" spc="10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dans</a:t>
            </a:r>
            <a:r>
              <a:rPr dirty="0" sz="1100" spc="10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les</a:t>
            </a:r>
            <a:r>
              <a:rPr dirty="0" sz="1100" spc="11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composantes, </a:t>
            </a:r>
            <a:r>
              <a:rPr dirty="0" sz="1100" spc="-250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on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va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utiliser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le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biplot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avec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la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méthode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cos2.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4400" y="8049228"/>
            <a:ext cx="5944235" cy="1095375"/>
            <a:chOff x="914400" y="8049228"/>
            <a:chExt cx="5944235" cy="1095375"/>
          </a:xfrm>
        </p:grpSpPr>
        <p:sp>
          <p:nvSpPr>
            <p:cNvPr id="5" name="object 5"/>
            <p:cNvSpPr/>
            <p:nvPr/>
          </p:nvSpPr>
          <p:spPr>
            <a:xfrm>
              <a:off x="914400" y="8049228"/>
              <a:ext cx="5944235" cy="1095375"/>
            </a:xfrm>
            <a:custGeom>
              <a:avLst/>
              <a:gdLst/>
              <a:ahLst/>
              <a:cxnLst/>
              <a:rect l="l" t="t" r="r" b="b"/>
              <a:pathLst>
                <a:path w="5944234" h="1095375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1069465"/>
                  </a:lnTo>
                  <a:lnTo>
                    <a:pt x="1988" y="1079316"/>
                  </a:lnTo>
                  <a:lnTo>
                    <a:pt x="7411" y="1087359"/>
                  </a:lnTo>
                  <a:lnTo>
                    <a:pt x="15455" y="1092782"/>
                  </a:lnTo>
                  <a:lnTo>
                    <a:pt x="25305" y="1094771"/>
                  </a:lnTo>
                  <a:lnTo>
                    <a:pt x="5918371" y="1094771"/>
                  </a:lnTo>
                  <a:lnTo>
                    <a:pt x="5928221" y="1092782"/>
                  </a:lnTo>
                  <a:lnTo>
                    <a:pt x="5936265" y="1087359"/>
                  </a:lnTo>
                  <a:lnTo>
                    <a:pt x="5941688" y="1079316"/>
                  </a:lnTo>
                  <a:lnTo>
                    <a:pt x="5943676" y="1069465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27052" y="8061881"/>
              <a:ext cx="5918835" cy="1082675"/>
            </a:xfrm>
            <a:custGeom>
              <a:avLst/>
              <a:gdLst/>
              <a:ahLst/>
              <a:cxnLst/>
              <a:rect l="l" t="t" r="r" b="b"/>
              <a:pathLst>
                <a:path w="5918834" h="1082675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1069465"/>
                  </a:lnTo>
                  <a:lnTo>
                    <a:pt x="0" y="1076454"/>
                  </a:lnTo>
                  <a:lnTo>
                    <a:pt x="5664" y="1082118"/>
                  </a:lnTo>
                  <a:lnTo>
                    <a:pt x="5912706" y="1082118"/>
                  </a:lnTo>
                  <a:lnTo>
                    <a:pt x="5918371" y="1076454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72795" y="8044763"/>
            <a:ext cx="3168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0">
                <a:solidFill>
                  <a:srgbClr val="2F3E9F"/>
                </a:solidFill>
                <a:latin typeface="SimSun"/>
                <a:cs typeface="SimSun"/>
              </a:rPr>
              <a:t>[</a:t>
            </a:r>
            <a:r>
              <a:rPr dirty="0" sz="1100" spc="-60">
                <a:solidFill>
                  <a:srgbClr val="2F3E9F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2F3E9F"/>
                </a:solidFill>
                <a:latin typeface="SimSun"/>
                <a:cs typeface="SimSun"/>
              </a:rPr>
              <a:t>]: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5"/>
              <a:t>13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927052" y="8061881"/>
            <a:ext cx="5918835" cy="1082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20">
                <a:solidFill>
                  <a:srgbClr val="0000FF"/>
                </a:solidFill>
                <a:latin typeface="SimSun"/>
                <a:cs typeface="SimSun"/>
              </a:rPr>
              <a:t>fviz_pca</a:t>
            </a:r>
            <a:r>
              <a:rPr dirty="0" sz="1100" spc="20">
                <a:latin typeface="SimSun"/>
                <a:cs typeface="SimSun"/>
              </a:rPr>
              <a:t>(data.acp,</a:t>
            </a:r>
            <a:endParaRPr sz="1100">
              <a:latin typeface="SimSun"/>
              <a:cs typeface="SimSun"/>
            </a:endParaRPr>
          </a:p>
          <a:p>
            <a:pPr marL="182880" marR="4490720">
              <a:lnSpc>
                <a:spcPct val="102600"/>
              </a:lnSpc>
            </a:pPr>
            <a:r>
              <a:rPr dirty="0" sz="1100" spc="20">
                <a:latin typeface="SimSun"/>
                <a:cs typeface="SimSun"/>
              </a:rPr>
              <a:t>col.ind</a:t>
            </a:r>
            <a:r>
              <a:rPr dirty="0" sz="1100" spc="-10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dirty="0" sz="1100" spc="-1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"cos2"</a:t>
            </a:r>
            <a:r>
              <a:rPr dirty="0" sz="1100" spc="20">
                <a:latin typeface="SimSun"/>
                <a:cs typeface="SimSun"/>
              </a:rPr>
              <a:t>, </a:t>
            </a:r>
            <a:r>
              <a:rPr dirty="0" sz="1100" spc="-535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col.var</a:t>
            </a:r>
            <a:r>
              <a:rPr dirty="0" sz="1100" spc="-10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dirty="0" sz="1100" spc="-1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"cos2"</a:t>
            </a:r>
            <a:r>
              <a:rPr dirty="0" sz="1100" spc="20">
                <a:latin typeface="SimSun"/>
                <a:cs typeface="SimSun"/>
              </a:rPr>
              <a:t>,</a:t>
            </a:r>
            <a:endParaRPr sz="1100">
              <a:latin typeface="SimSun"/>
              <a:cs typeface="SimSun"/>
            </a:endParaRPr>
          </a:p>
          <a:p>
            <a:pPr marL="182880">
              <a:lnSpc>
                <a:spcPct val="100000"/>
              </a:lnSpc>
              <a:spcBef>
                <a:spcPts val="35"/>
              </a:spcBef>
            </a:pPr>
            <a:r>
              <a:rPr dirty="0" sz="1100" spc="20">
                <a:latin typeface="SimSun"/>
                <a:cs typeface="SimSun"/>
              </a:rPr>
              <a:t>gradient.cols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dirty="0" sz="1100" spc="2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0000FF"/>
                </a:solidFill>
                <a:latin typeface="SimSun"/>
                <a:cs typeface="SimSun"/>
              </a:rPr>
              <a:t>c</a:t>
            </a:r>
            <a:r>
              <a:rPr dirty="0" sz="1100" spc="20">
                <a:latin typeface="SimSun"/>
                <a:cs typeface="SimSun"/>
              </a:rPr>
              <a:t>(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"#00AFBB"</a:t>
            </a:r>
            <a:r>
              <a:rPr dirty="0" sz="1100" spc="20">
                <a:latin typeface="SimSun"/>
                <a:cs typeface="SimSun"/>
              </a:rPr>
              <a:t>,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"#E7B800"</a:t>
            </a:r>
            <a:r>
              <a:rPr dirty="0" sz="1100" spc="20">
                <a:latin typeface="SimSun"/>
                <a:cs typeface="SimSun"/>
              </a:rPr>
              <a:t>,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"#FC4E07"</a:t>
            </a:r>
            <a:r>
              <a:rPr dirty="0" sz="1100" spc="20">
                <a:latin typeface="SimSun"/>
                <a:cs typeface="SimSun"/>
              </a:rPr>
              <a:t>),</a:t>
            </a:r>
            <a:endParaRPr sz="1100">
              <a:latin typeface="SimSun"/>
              <a:cs typeface="SimSun"/>
            </a:endParaRPr>
          </a:p>
          <a:p>
            <a:pPr marL="182880">
              <a:lnSpc>
                <a:spcPct val="100000"/>
              </a:lnSpc>
              <a:spcBef>
                <a:spcPts val="35"/>
              </a:spcBef>
            </a:pPr>
            <a:r>
              <a:rPr dirty="0" sz="1100" spc="20">
                <a:latin typeface="SimSun"/>
                <a:cs typeface="SimSun"/>
              </a:rPr>
              <a:t>repel</a:t>
            </a:r>
            <a:r>
              <a:rPr dirty="0" sz="1100" spc="1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dirty="0" sz="1100" spc="1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-70" b="1">
                <a:solidFill>
                  <a:srgbClr val="007F00"/>
                </a:solidFill>
                <a:latin typeface="Courier New"/>
                <a:cs typeface="Courier New"/>
              </a:rPr>
              <a:t>TRUE</a:t>
            </a:r>
            <a:r>
              <a:rPr dirty="0" sz="1100" spc="-70">
                <a:latin typeface="SimSun"/>
                <a:cs typeface="SimSun"/>
              </a:rPr>
              <a:t>,</a:t>
            </a:r>
            <a:r>
              <a:rPr dirty="0" sz="1100" spc="15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axes</a:t>
            </a:r>
            <a:r>
              <a:rPr dirty="0" sz="1100" spc="1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dirty="0" sz="1100" spc="1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0000FF"/>
                </a:solidFill>
                <a:latin typeface="SimSun"/>
                <a:cs typeface="SimSun"/>
              </a:rPr>
              <a:t>c</a:t>
            </a:r>
            <a:r>
              <a:rPr dirty="0" sz="1100" spc="20">
                <a:latin typeface="SimSun"/>
                <a:cs typeface="SimSun"/>
              </a:rPr>
              <a:t>(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1</a:t>
            </a:r>
            <a:r>
              <a:rPr dirty="0" sz="1100" spc="20">
                <a:latin typeface="SimSun"/>
                <a:cs typeface="SimSun"/>
              </a:rPr>
              <a:t>,</a:t>
            </a:r>
            <a:r>
              <a:rPr dirty="0" sz="1100" spc="1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2</a:t>
            </a:r>
            <a:r>
              <a:rPr dirty="0" sz="1100" spc="20">
                <a:latin typeface="SimSun"/>
                <a:cs typeface="SimSun"/>
              </a:rPr>
              <a:t>)</a:t>
            </a:r>
            <a:endParaRPr sz="1100">
              <a:latin typeface="SimSun"/>
              <a:cs typeface="SimSun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20">
                <a:latin typeface="SimSun"/>
                <a:cs typeface="SimSun"/>
              </a:rPr>
              <a:t>)</a:t>
            </a:r>
            <a:endParaRPr sz="11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7052" y="914372"/>
            <a:ext cx="5918835" cy="213931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12065" rIns="0" bIns="0" rtlCol="0" vert="horz">
            <a:spAutoFit/>
          </a:bodyPr>
          <a:lstStyle/>
          <a:p>
            <a:pPr marL="182880" marR="4490720" indent="-146050">
              <a:lnSpc>
                <a:spcPct val="102600"/>
              </a:lnSpc>
              <a:spcBef>
                <a:spcPts val="95"/>
              </a:spcBef>
            </a:pPr>
            <a:r>
              <a:rPr dirty="0" sz="1100" spc="20">
                <a:solidFill>
                  <a:srgbClr val="0000FF"/>
                </a:solidFill>
                <a:latin typeface="SimSun"/>
                <a:cs typeface="SimSun"/>
              </a:rPr>
              <a:t>fviz_pca</a:t>
            </a:r>
            <a:r>
              <a:rPr dirty="0" sz="1100" spc="20">
                <a:latin typeface="SimSun"/>
                <a:cs typeface="SimSun"/>
              </a:rPr>
              <a:t>(data.acp, </a:t>
            </a:r>
            <a:r>
              <a:rPr dirty="0" sz="1100" spc="-535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col.ind</a:t>
            </a:r>
            <a:r>
              <a:rPr dirty="0" sz="1100" spc="-10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dirty="0" sz="1100" spc="-1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"cos2"</a:t>
            </a:r>
            <a:r>
              <a:rPr dirty="0" sz="1100" spc="20">
                <a:latin typeface="SimSun"/>
                <a:cs typeface="SimSun"/>
              </a:rPr>
              <a:t>, </a:t>
            </a:r>
            <a:r>
              <a:rPr dirty="0" sz="1100" spc="-535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col.var</a:t>
            </a:r>
            <a:r>
              <a:rPr dirty="0" sz="1100" spc="-10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dirty="0" sz="1100" spc="-1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"cos2"</a:t>
            </a:r>
            <a:r>
              <a:rPr dirty="0" sz="1100" spc="20">
                <a:latin typeface="SimSun"/>
                <a:cs typeface="SimSun"/>
              </a:rPr>
              <a:t>,</a:t>
            </a:r>
            <a:endParaRPr sz="1100">
              <a:latin typeface="SimSun"/>
              <a:cs typeface="SimSun"/>
            </a:endParaRPr>
          </a:p>
          <a:p>
            <a:pPr marL="182880">
              <a:lnSpc>
                <a:spcPct val="100000"/>
              </a:lnSpc>
              <a:spcBef>
                <a:spcPts val="35"/>
              </a:spcBef>
            </a:pPr>
            <a:r>
              <a:rPr dirty="0" sz="1100" spc="20">
                <a:latin typeface="SimSun"/>
                <a:cs typeface="SimSun"/>
              </a:rPr>
              <a:t>gradient.cols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dirty="0" sz="1100" spc="2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0000FF"/>
                </a:solidFill>
                <a:latin typeface="SimSun"/>
                <a:cs typeface="SimSun"/>
              </a:rPr>
              <a:t>c</a:t>
            </a:r>
            <a:r>
              <a:rPr dirty="0" sz="1100" spc="20">
                <a:latin typeface="SimSun"/>
                <a:cs typeface="SimSun"/>
              </a:rPr>
              <a:t>(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"#00AFBB"</a:t>
            </a:r>
            <a:r>
              <a:rPr dirty="0" sz="1100" spc="20">
                <a:latin typeface="SimSun"/>
                <a:cs typeface="SimSun"/>
              </a:rPr>
              <a:t>,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"#E7B800"</a:t>
            </a:r>
            <a:r>
              <a:rPr dirty="0" sz="1100" spc="20">
                <a:latin typeface="SimSun"/>
                <a:cs typeface="SimSun"/>
              </a:rPr>
              <a:t>,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"#FC4E07"</a:t>
            </a:r>
            <a:r>
              <a:rPr dirty="0" sz="1100" spc="20">
                <a:latin typeface="SimSun"/>
                <a:cs typeface="SimSun"/>
              </a:rPr>
              <a:t>),</a:t>
            </a:r>
            <a:endParaRPr sz="1100">
              <a:latin typeface="SimSun"/>
              <a:cs typeface="SimSun"/>
            </a:endParaRPr>
          </a:p>
          <a:p>
            <a:pPr marL="182880">
              <a:lnSpc>
                <a:spcPct val="100000"/>
              </a:lnSpc>
              <a:spcBef>
                <a:spcPts val="35"/>
              </a:spcBef>
            </a:pPr>
            <a:r>
              <a:rPr dirty="0" sz="1100" spc="20">
                <a:latin typeface="SimSun"/>
                <a:cs typeface="SimSun"/>
              </a:rPr>
              <a:t>repel</a:t>
            </a:r>
            <a:r>
              <a:rPr dirty="0" sz="1100" spc="1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dirty="0" sz="1100" spc="1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-70" b="1">
                <a:solidFill>
                  <a:srgbClr val="007F00"/>
                </a:solidFill>
                <a:latin typeface="Courier New"/>
                <a:cs typeface="Courier New"/>
              </a:rPr>
              <a:t>TRUE</a:t>
            </a:r>
            <a:r>
              <a:rPr dirty="0" sz="1100" spc="-70">
                <a:latin typeface="SimSun"/>
                <a:cs typeface="SimSun"/>
              </a:rPr>
              <a:t>,</a:t>
            </a:r>
            <a:r>
              <a:rPr dirty="0" sz="1100" spc="15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axes</a:t>
            </a:r>
            <a:r>
              <a:rPr dirty="0" sz="1100" spc="1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dirty="0" sz="1100" spc="1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0000FF"/>
                </a:solidFill>
                <a:latin typeface="SimSun"/>
                <a:cs typeface="SimSun"/>
              </a:rPr>
              <a:t>c</a:t>
            </a:r>
            <a:r>
              <a:rPr dirty="0" sz="1100" spc="20">
                <a:latin typeface="SimSun"/>
                <a:cs typeface="SimSun"/>
              </a:rPr>
              <a:t>(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1</a:t>
            </a:r>
            <a:r>
              <a:rPr dirty="0" sz="1100" spc="20">
                <a:latin typeface="SimSun"/>
                <a:cs typeface="SimSun"/>
              </a:rPr>
              <a:t>,</a:t>
            </a:r>
            <a:r>
              <a:rPr dirty="0" sz="1100" spc="1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3</a:t>
            </a:r>
            <a:r>
              <a:rPr dirty="0" sz="1100" spc="20">
                <a:latin typeface="SimSun"/>
                <a:cs typeface="SimSun"/>
              </a:rPr>
              <a:t>)</a:t>
            </a:r>
            <a:endParaRPr sz="1100">
              <a:latin typeface="SimSun"/>
              <a:cs typeface="SimSun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20">
                <a:latin typeface="SimSun"/>
                <a:cs typeface="SimSun"/>
              </a:rPr>
              <a:t>)</a:t>
            </a:r>
            <a:endParaRPr sz="1100">
              <a:latin typeface="SimSun"/>
              <a:cs typeface="SimSun"/>
            </a:endParaRPr>
          </a:p>
          <a:p>
            <a:pPr marL="182880" marR="4490720" indent="-146050">
              <a:lnSpc>
                <a:spcPct val="102600"/>
              </a:lnSpc>
            </a:pPr>
            <a:r>
              <a:rPr dirty="0" sz="1100" spc="20">
                <a:solidFill>
                  <a:srgbClr val="0000FF"/>
                </a:solidFill>
                <a:latin typeface="SimSun"/>
                <a:cs typeface="SimSun"/>
              </a:rPr>
              <a:t>fviz_pca</a:t>
            </a:r>
            <a:r>
              <a:rPr dirty="0" sz="1100" spc="20">
                <a:latin typeface="SimSun"/>
                <a:cs typeface="SimSun"/>
              </a:rPr>
              <a:t>(data.acp, </a:t>
            </a:r>
            <a:r>
              <a:rPr dirty="0" sz="1100" spc="-535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col.ind</a:t>
            </a:r>
            <a:r>
              <a:rPr dirty="0" sz="1100" spc="-10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dirty="0" sz="1100" spc="-1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"cos2"</a:t>
            </a:r>
            <a:r>
              <a:rPr dirty="0" sz="1100" spc="20">
                <a:latin typeface="SimSun"/>
                <a:cs typeface="SimSun"/>
              </a:rPr>
              <a:t>, </a:t>
            </a:r>
            <a:r>
              <a:rPr dirty="0" sz="1100" spc="-535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col.var</a:t>
            </a:r>
            <a:r>
              <a:rPr dirty="0" sz="1100" spc="-10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dirty="0" sz="1100" spc="-1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"cos2"</a:t>
            </a:r>
            <a:r>
              <a:rPr dirty="0" sz="1100" spc="20">
                <a:latin typeface="SimSun"/>
                <a:cs typeface="SimSun"/>
              </a:rPr>
              <a:t>,</a:t>
            </a:r>
            <a:endParaRPr sz="1100">
              <a:latin typeface="SimSun"/>
              <a:cs typeface="SimSun"/>
            </a:endParaRPr>
          </a:p>
          <a:p>
            <a:pPr marL="182880">
              <a:lnSpc>
                <a:spcPct val="100000"/>
              </a:lnSpc>
              <a:spcBef>
                <a:spcPts val="35"/>
              </a:spcBef>
            </a:pPr>
            <a:r>
              <a:rPr dirty="0" sz="1100" spc="20">
                <a:latin typeface="SimSun"/>
                <a:cs typeface="SimSun"/>
              </a:rPr>
              <a:t>gradient.cols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dirty="0" sz="1100" spc="2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0000FF"/>
                </a:solidFill>
                <a:latin typeface="SimSun"/>
                <a:cs typeface="SimSun"/>
              </a:rPr>
              <a:t>c</a:t>
            </a:r>
            <a:r>
              <a:rPr dirty="0" sz="1100" spc="20">
                <a:latin typeface="SimSun"/>
                <a:cs typeface="SimSun"/>
              </a:rPr>
              <a:t>(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"#00AFBB"</a:t>
            </a:r>
            <a:r>
              <a:rPr dirty="0" sz="1100" spc="20">
                <a:latin typeface="SimSun"/>
                <a:cs typeface="SimSun"/>
              </a:rPr>
              <a:t>,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"#E7B800"</a:t>
            </a:r>
            <a:r>
              <a:rPr dirty="0" sz="1100" spc="20">
                <a:latin typeface="SimSun"/>
                <a:cs typeface="SimSun"/>
              </a:rPr>
              <a:t>,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"#FC4E07"</a:t>
            </a:r>
            <a:r>
              <a:rPr dirty="0" sz="1100" spc="20">
                <a:latin typeface="SimSun"/>
                <a:cs typeface="SimSun"/>
              </a:rPr>
              <a:t>),</a:t>
            </a:r>
            <a:endParaRPr sz="1100">
              <a:latin typeface="SimSun"/>
              <a:cs typeface="SimSun"/>
            </a:endParaRPr>
          </a:p>
          <a:p>
            <a:pPr marL="182880">
              <a:lnSpc>
                <a:spcPct val="100000"/>
              </a:lnSpc>
              <a:spcBef>
                <a:spcPts val="35"/>
              </a:spcBef>
            </a:pPr>
            <a:r>
              <a:rPr dirty="0" sz="1100" spc="20">
                <a:latin typeface="SimSun"/>
                <a:cs typeface="SimSun"/>
              </a:rPr>
              <a:t>repel</a:t>
            </a:r>
            <a:r>
              <a:rPr dirty="0" sz="1100" spc="1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dirty="0" sz="1100" spc="1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-70" b="1">
                <a:solidFill>
                  <a:srgbClr val="007F00"/>
                </a:solidFill>
                <a:latin typeface="Courier New"/>
                <a:cs typeface="Courier New"/>
              </a:rPr>
              <a:t>TRUE</a:t>
            </a:r>
            <a:r>
              <a:rPr dirty="0" sz="1100" spc="-70">
                <a:latin typeface="SimSun"/>
                <a:cs typeface="SimSun"/>
              </a:rPr>
              <a:t>,</a:t>
            </a:r>
            <a:r>
              <a:rPr dirty="0" sz="1100" spc="15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axes</a:t>
            </a:r>
            <a:r>
              <a:rPr dirty="0" sz="1100" spc="1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dirty="0" sz="1100" spc="1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0000FF"/>
                </a:solidFill>
                <a:latin typeface="SimSun"/>
                <a:cs typeface="SimSun"/>
              </a:rPr>
              <a:t>c</a:t>
            </a:r>
            <a:r>
              <a:rPr dirty="0" sz="1100" spc="20">
                <a:latin typeface="SimSun"/>
                <a:cs typeface="SimSun"/>
              </a:rPr>
              <a:t>(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2</a:t>
            </a:r>
            <a:r>
              <a:rPr dirty="0" sz="1100" spc="20">
                <a:latin typeface="SimSun"/>
                <a:cs typeface="SimSun"/>
              </a:rPr>
              <a:t>,</a:t>
            </a:r>
            <a:r>
              <a:rPr dirty="0" sz="1100" spc="1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3</a:t>
            </a:r>
            <a:r>
              <a:rPr dirty="0" sz="1100" spc="20">
                <a:latin typeface="SimSun"/>
                <a:cs typeface="SimSun"/>
              </a:rPr>
              <a:t>)</a:t>
            </a:r>
            <a:endParaRPr sz="1100">
              <a:latin typeface="SimSun"/>
              <a:cs typeface="SimSun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20">
                <a:latin typeface="SimSun"/>
                <a:cs typeface="SimSun"/>
              </a:rPr>
              <a:t>)</a:t>
            </a:r>
            <a:endParaRPr sz="1100">
              <a:latin typeface="SimSun"/>
              <a:cs typeface="SimSu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8821" y="3221919"/>
            <a:ext cx="5177432" cy="52283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5"/>
              <a:t>13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787422"/>
            <a:ext cx="4469130" cy="568325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382905" algn="l"/>
              </a:tabLst>
            </a:pPr>
            <a:r>
              <a:rPr dirty="0" sz="1200" spc="-5" b="1">
                <a:latin typeface="Georgia"/>
                <a:cs typeface="Georgia"/>
              </a:rPr>
              <a:t>2.1	</a:t>
            </a:r>
            <a:r>
              <a:rPr dirty="0" sz="1200" spc="-45" b="1">
                <a:latin typeface="Georgia"/>
                <a:cs typeface="Georgia"/>
              </a:rPr>
              <a:t>Importation</a:t>
            </a:r>
            <a:r>
              <a:rPr dirty="0" sz="1200" spc="105" b="1">
                <a:latin typeface="Georgia"/>
                <a:cs typeface="Georgia"/>
              </a:rPr>
              <a:t> </a:t>
            </a:r>
            <a:r>
              <a:rPr dirty="0" sz="1200" spc="-70" b="1">
                <a:latin typeface="Georgia"/>
                <a:cs typeface="Georgia"/>
              </a:rPr>
              <a:t>des</a:t>
            </a:r>
            <a:r>
              <a:rPr dirty="0" sz="1200" spc="110" b="1">
                <a:latin typeface="Georgia"/>
                <a:cs typeface="Georgia"/>
              </a:rPr>
              <a:t> </a:t>
            </a:r>
            <a:r>
              <a:rPr dirty="0" sz="1200" spc="-80" b="1">
                <a:latin typeface="Georgia"/>
                <a:cs typeface="Georgia"/>
              </a:rPr>
              <a:t>données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5">
                <a:latin typeface="Georgia"/>
                <a:cs typeface="Georgia"/>
              </a:rPr>
              <a:t>D’abord,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on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importe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le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ficher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excel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qui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contient</a:t>
            </a:r>
            <a:r>
              <a:rPr dirty="0" sz="1100" spc="10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les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45">
                <a:latin typeface="Georgia"/>
                <a:cs typeface="Georgia"/>
              </a:rPr>
              <a:t>données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des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étudiants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400" y="1440782"/>
            <a:ext cx="5944235" cy="937894"/>
            <a:chOff x="914400" y="1440782"/>
            <a:chExt cx="5944235" cy="937894"/>
          </a:xfrm>
        </p:grpSpPr>
        <p:sp>
          <p:nvSpPr>
            <p:cNvPr id="4" name="object 4"/>
            <p:cNvSpPr/>
            <p:nvPr/>
          </p:nvSpPr>
          <p:spPr>
            <a:xfrm>
              <a:off x="914400" y="1440782"/>
              <a:ext cx="5944235" cy="937894"/>
            </a:xfrm>
            <a:custGeom>
              <a:avLst/>
              <a:gdLst/>
              <a:ahLst/>
              <a:cxnLst/>
              <a:rect l="l" t="t" r="r" b="b"/>
              <a:pathLst>
                <a:path w="5944234" h="937894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911999"/>
                  </a:lnTo>
                  <a:lnTo>
                    <a:pt x="1988" y="921849"/>
                  </a:lnTo>
                  <a:lnTo>
                    <a:pt x="7411" y="929893"/>
                  </a:lnTo>
                  <a:lnTo>
                    <a:pt x="15455" y="935316"/>
                  </a:lnTo>
                  <a:lnTo>
                    <a:pt x="25305" y="937304"/>
                  </a:lnTo>
                  <a:lnTo>
                    <a:pt x="5918371" y="937304"/>
                  </a:lnTo>
                  <a:lnTo>
                    <a:pt x="5928221" y="935316"/>
                  </a:lnTo>
                  <a:lnTo>
                    <a:pt x="5936265" y="929893"/>
                  </a:lnTo>
                  <a:lnTo>
                    <a:pt x="5941688" y="921849"/>
                  </a:lnTo>
                  <a:lnTo>
                    <a:pt x="5943676" y="911999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27052" y="1453435"/>
              <a:ext cx="5918835" cy="912494"/>
            </a:xfrm>
            <a:custGeom>
              <a:avLst/>
              <a:gdLst/>
              <a:ahLst/>
              <a:cxnLst/>
              <a:rect l="l" t="t" r="r" b="b"/>
              <a:pathLst>
                <a:path w="5918834" h="912494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899346"/>
                  </a:lnTo>
                  <a:lnTo>
                    <a:pt x="0" y="906335"/>
                  </a:lnTo>
                  <a:lnTo>
                    <a:pt x="5664" y="911999"/>
                  </a:lnTo>
                  <a:lnTo>
                    <a:pt x="5912706" y="911999"/>
                  </a:lnTo>
                  <a:lnTo>
                    <a:pt x="5918371" y="906335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72795" y="1436305"/>
            <a:ext cx="3168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0">
                <a:solidFill>
                  <a:srgbClr val="2F3E9F"/>
                </a:solidFill>
                <a:latin typeface="SimSun"/>
                <a:cs typeface="SimSun"/>
              </a:rPr>
              <a:t>[</a:t>
            </a:r>
            <a:r>
              <a:rPr dirty="0" sz="1100" spc="-60">
                <a:solidFill>
                  <a:srgbClr val="2F3E9F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2F3E9F"/>
                </a:solidFill>
                <a:latin typeface="SimSun"/>
                <a:cs typeface="SimSun"/>
              </a:rPr>
              <a:t>]: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7052" y="1453435"/>
            <a:ext cx="5918835" cy="9124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-110" i="1">
                <a:solidFill>
                  <a:srgbClr val="3D7A7A"/>
                </a:solidFill>
                <a:latin typeface="Cambria"/>
                <a:cs typeface="Cambria"/>
              </a:rPr>
              <a:t>#</a:t>
            </a:r>
            <a:r>
              <a:rPr dirty="0" sz="1100" spc="200" i="1">
                <a:solidFill>
                  <a:srgbClr val="3D7A7A"/>
                </a:solidFill>
                <a:latin typeface="Cambria"/>
                <a:cs typeface="Cambria"/>
              </a:rPr>
              <a:t> </a:t>
            </a:r>
            <a:r>
              <a:rPr dirty="0" sz="1100" spc="-65" i="1">
                <a:solidFill>
                  <a:srgbClr val="3D7A7A"/>
                </a:solidFill>
                <a:latin typeface="Cambria"/>
                <a:cs typeface="Cambria"/>
              </a:rPr>
              <a:t>On</a:t>
            </a:r>
            <a:r>
              <a:rPr dirty="0" sz="1100" spc="325" i="1">
                <a:solidFill>
                  <a:srgbClr val="3D7A7A"/>
                </a:solidFill>
                <a:latin typeface="Cambria"/>
                <a:cs typeface="Cambria"/>
              </a:rPr>
              <a:t> </a:t>
            </a:r>
            <a:r>
              <a:rPr dirty="0" sz="1100" spc="45" i="1">
                <a:solidFill>
                  <a:srgbClr val="3D7A7A"/>
                </a:solidFill>
                <a:latin typeface="Cambria"/>
                <a:cs typeface="Cambria"/>
              </a:rPr>
              <a:t>charge  </a:t>
            </a:r>
            <a:r>
              <a:rPr dirty="0" sz="1100" spc="170" i="1">
                <a:solidFill>
                  <a:srgbClr val="3D7A7A"/>
                </a:solidFill>
                <a:latin typeface="Cambria"/>
                <a:cs typeface="Cambria"/>
              </a:rPr>
              <a:t>le</a:t>
            </a:r>
            <a:r>
              <a:rPr dirty="0" sz="1100" spc="330" i="1">
                <a:solidFill>
                  <a:srgbClr val="3D7A7A"/>
                </a:solidFill>
                <a:latin typeface="Cambria"/>
                <a:cs typeface="Cambria"/>
              </a:rPr>
              <a:t> </a:t>
            </a:r>
            <a:r>
              <a:rPr dirty="0" sz="1100" spc="20" i="1">
                <a:solidFill>
                  <a:srgbClr val="3D7A7A"/>
                </a:solidFill>
                <a:latin typeface="Cambria"/>
                <a:cs typeface="Cambria"/>
              </a:rPr>
              <a:t>package </a:t>
            </a:r>
            <a:r>
              <a:rPr dirty="0" sz="1100" spc="65" i="1">
                <a:solidFill>
                  <a:srgbClr val="3D7A7A"/>
                </a:solidFill>
                <a:latin typeface="Cambria"/>
                <a:cs typeface="Cambria"/>
              </a:rPr>
              <a:t> </a:t>
            </a:r>
            <a:r>
              <a:rPr dirty="0" sz="1100" spc="90" i="1">
                <a:solidFill>
                  <a:srgbClr val="3D7A7A"/>
                </a:solidFill>
                <a:latin typeface="Cambria"/>
                <a:cs typeface="Cambria"/>
              </a:rPr>
              <a:t>readxl</a:t>
            </a:r>
            <a:r>
              <a:rPr dirty="0" sz="1100" spc="330" i="1">
                <a:solidFill>
                  <a:srgbClr val="3D7A7A"/>
                </a:solidFill>
                <a:latin typeface="Cambria"/>
                <a:cs typeface="Cambria"/>
              </a:rPr>
              <a:t> </a:t>
            </a:r>
            <a:r>
              <a:rPr dirty="0" sz="1100" spc="85" i="1">
                <a:solidFill>
                  <a:srgbClr val="3D7A7A"/>
                </a:solidFill>
                <a:latin typeface="Cambria"/>
                <a:cs typeface="Cambria"/>
              </a:rPr>
              <a:t>qui</a:t>
            </a:r>
            <a:r>
              <a:rPr dirty="0" sz="1100" spc="330" i="1">
                <a:solidFill>
                  <a:srgbClr val="3D7A7A"/>
                </a:solidFill>
                <a:latin typeface="Cambria"/>
                <a:cs typeface="Cambria"/>
              </a:rPr>
              <a:t> </a:t>
            </a:r>
            <a:r>
              <a:rPr dirty="0" sz="1100" spc="185" i="1">
                <a:solidFill>
                  <a:srgbClr val="3D7A7A"/>
                </a:solidFill>
                <a:latin typeface="Cambria"/>
                <a:cs typeface="Cambria"/>
              </a:rPr>
              <a:t>lire</a:t>
            </a:r>
            <a:r>
              <a:rPr dirty="0" sz="1100" spc="330" i="1">
                <a:solidFill>
                  <a:srgbClr val="3D7A7A"/>
                </a:solidFill>
                <a:latin typeface="Cambria"/>
                <a:cs typeface="Cambria"/>
              </a:rPr>
              <a:t> </a:t>
            </a:r>
            <a:r>
              <a:rPr dirty="0" sz="1100" spc="165" i="1">
                <a:solidFill>
                  <a:srgbClr val="3D7A7A"/>
                </a:solidFill>
                <a:latin typeface="Cambria"/>
                <a:cs typeface="Cambria"/>
              </a:rPr>
              <a:t>les</a:t>
            </a:r>
            <a:r>
              <a:rPr dirty="0" sz="1100" spc="330" i="1">
                <a:solidFill>
                  <a:srgbClr val="3D7A7A"/>
                </a:solidFill>
                <a:latin typeface="Cambria"/>
                <a:cs typeface="Cambria"/>
              </a:rPr>
              <a:t> </a:t>
            </a:r>
            <a:r>
              <a:rPr dirty="0" sz="1100" spc="150" i="1">
                <a:solidFill>
                  <a:srgbClr val="3D7A7A"/>
                </a:solidFill>
                <a:latin typeface="Cambria"/>
                <a:cs typeface="Cambria"/>
              </a:rPr>
              <a:t>fichiers</a:t>
            </a:r>
            <a:r>
              <a:rPr dirty="0" sz="1100" spc="330" i="1">
                <a:solidFill>
                  <a:srgbClr val="3D7A7A"/>
                </a:solidFill>
                <a:latin typeface="Cambria"/>
                <a:cs typeface="Cambria"/>
              </a:rPr>
              <a:t> </a:t>
            </a:r>
            <a:r>
              <a:rPr dirty="0" sz="1100" spc="114" i="1">
                <a:solidFill>
                  <a:srgbClr val="3D7A7A"/>
                </a:solidFill>
                <a:latin typeface="Cambria"/>
                <a:cs typeface="Cambria"/>
              </a:rPr>
              <a:t>excel</a:t>
            </a:r>
            <a:endParaRPr sz="1100">
              <a:latin typeface="Cambria"/>
              <a:cs typeface="Cambria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20">
                <a:solidFill>
                  <a:srgbClr val="0000FF"/>
                </a:solidFill>
                <a:latin typeface="SimSun"/>
                <a:cs typeface="SimSun"/>
              </a:rPr>
              <a:t>library</a:t>
            </a:r>
            <a:r>
              <a:rPr dirty="0" sz="1100" spc="20">
                <a:latin typeface="SimSun"/>
                <a:cs typeface="SimSun"/>
              </a:rPr>
              <a:t>(readxl)</a:t>
            </a:r>
            <a:endParaRPr sz="11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SimSun"/>
              <a:cs typeface="SimSun"/>
            </a:endParaRPr>
          </a:p>
          <a:p>
            <a:pPr marL="37465">
              <a:lnSpc>
                <a:spcPct val="100000"/>
              </a:lnSpc>
              <a:spcBef>
                <a:spcPts val="5"/>
              </a:spcBef>
            </a:pPr>
            <a:r>
              <a:rPr dirty="0" sz="1100" spc="-110" i="1">
                <a:solidFill>
                  <a:srgbClr val="3D7A7A"/>
                </a:solidFill>
                <a:latin typeface="Cambria"/>
                <a:cs typeface="Cambria"/>
              </a:rPr>
              <a:t>#</a:t>
            </a:r>
            <a:r>
              <a:rPr dirty="0" sz="1100" spc="55" i="1">
                <a:solidFill>
                  <a:srgbClr val="3D7A7A"/>
                </a:solidFill>
                <a:latin typeface="Cambria"/>
                <a:cs typeface="Cambria"/>
              </a:rPr>
              <a:t> </a:t>
            </a:r>
            <a:r>
              <a:rPr dirty="0" sz="1100" spc="114" i="1">
                <a:solidFill>
                  <a:srgbClr val="3D7A7A"/>
                </a:solidFill>
                <a:latin typeface="Cambria"/>
                <a:cs typeface="Cambria"/>
              </a:rPr>
              <a:t>Lire</a:t>
            </a:r>
            <a:r>
              <a:rPr dirty="0" sz="1100" spc="310" i="1">
                <a:solidFill>
                  <a:srgbClr val="3D7A7A"/>
                </a:solidFill>
                <a:latin typeface="Cambria"/>
                <a:cs typeface="Cambria"/>
              </a:rPr>
              <a:t> </a:t>
            </a:r>
            <a:r>
              <a:rPr dirty="0" sz="1100" spc="170" i="1">
                <a:solidFill>
                  <a:srgbClr val="3D7A7A"/>
                </a:solidFill>
                <a:latin typeface="Cambria"/>
                <a:cs typeface="Cambria"/>
              </a:rPr>
              <a:t>le</a:t>
            </a:r>
            <a:r>
              <a:rPr dirty="0" sz="1100" spc="315" i="1">
                <a:solidFill>
                  <a:srgbClr val="3D7A7A"/>
                </a:solidFill>
                <a:latin typeface="Cambria"/>
                <a:cs typeface="Cambria"/>
              </a:rPr>
              <a:t> </a:t>
            </a:r>
            <a:r>
              <a:rPr dirty="0" sz="1100" spc="150" i="1">
                <a:solidFill>
                  <a:srgbClr val="3D7A7A"/>
                </a:solidFill>
                <a:latin typeface="Cambria"/>
                <a:cs typeface="Cambria"/>
              </a:rPr>
              <a:t>fichier</a:t>
            </a:r>
            <a:endParaRPr sz="1100">
              <a:latin typeface="Cambria"/>
              <a:cs typeface="Cambria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20">
                <a:latin typeface="SimSun"/>
                <a:cs typeface="SimSun"/>
              </a:rPr>
              <a:t>data</a:t>
            </a:r>
            <a:r>
              <a:rPr dirty="0" sz="1100" spc="30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&lt;-</a:t>
            </a:r>
            <a:r>
              <a:rPr dirty="0" sz="1100" spc="3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0000FF"/>
                </a:solidFill>
                <a:latin typeface="SimSun"/>
                <a:cs typeface="SimSun"/>
              </a:rPr>
              <a:t>as.data.frame</a:t>
            </a:r>
            <a:r>
              <a:rPr dirty="0" sz="1100" spc="20">
                <a:latin typeface="SimSun"/>
                <a:cs typeface="SimSun"/>
              </a:rPr>
              <a:t>(</a:t>
            </a:r>
            <a:r>
              <a:rPr dirty="0" sz="1100" spc="20">
                <a:solidFill>
                  <a:srgbClr val="0000FF"/>
                </a:solidFill>
                <a:latin typeface="SimSun"/>
                <a:cs typeface="SimSun"/>
              </a:rPr>
              <a:t>read_excel</a:t>
            </a:r>
            <a:r>
              <a:rPr dirty="0" sz="1100" spc="20">
                <a:latin typeface="SimSun"/>
                <a:cs typeface="SimSun"/>
              </a:rPr>
              <a:t>(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"data/Marks.xlsx"</a:t>
            </a:r>
            <a:r>
              <a:rPr dirty="0" sz="1100" spc="20">
                <a:latin typeface="SimSun"/>
                <a:cs typeface="SimSun"/>
              </a:rPr>
              <a:t>))</a:t>
            </a:r>
            <a:endParaRPr sz="1100">
              <a:latin typeface="SimSun"/>
              <a:cs typeface="SimSu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14400" y="2476774"/>
            <a:ext cx="5944235" cy="421640"/>
            <a:chOff x="914400" y="2476774"/>
            <a:chExt cx="5944235" cy="421640"/>
          </a:xfrm>
        </p:grpSpPr>
        <p:sp>
          <p:nvSpPr>
            <p:cNvPr id="9" name="object 9"/>
            <p:cNvSpPr/>
            <p:nvPr/>
          </p:nvSpPr>
          <p:spPr>
            <a:xfrm>
              <a:off x="914400" y="2476774"/>
              <a:ext cx="5944235" cy="421640"/>
            </a:xfrm>
            <a:custGeom>
              <a:avLst/>
              <a:gdLst/>
              <a:ahLst/>
              <a:cxnLst/>
              <a:rect l="l" t="t" r="r" b="b"/>
              <a:pathLst>
                <a:path w="5944234" h="421639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395768"/>
                  </a:lnTo>
                  <a:lnTo>
                    <a:pt x="1988" y="405618"/>
                  </a:lnTo>
                  <a:lnTo>
                    <a:pt x="7411" y="413662"/>
                  </a:lnTo>
                  <a:lnTo>
                    <a:pt x="15455" y="419085"/>
                  </a:lnTo>
                  <a:lnTo>
                    <a:pt x="25305" y="421073"/>
                  </a:lnTo>
                  <a:lnTo>
                    <a:pt x="5918371" y="421073"/>
                  </a:lnTo>
                  <a:lnTo>
                    <a:pt x="5928221" y="419085"/>
                  </a:lnTo>
                  <a:lnTo>
                    <a:pt x="5936265" y="413662"/>
                  </a:lnTo>
                  <a:lnTo>
                    <a:pt x="5941688" y="405618"/>
                  </a:lnTo>
                  <a:lnTo>
                    <a:pt x="5943676" y="395768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27052" y="2489426"/>
              <a:ext cx="5918835" cy="396240"/>
            </a:xfrm>
            <a:custGeom>
              <a:avLst/>
              <a:gdLst/>
              <a:ahLst/>
              <a:cxnLst/>
              <a:rect l="l" t="t" r="r" b="b"/>
              <a:pathLst>
                <a:path w="5918834" h="396239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383115"/>
                  </a:lnTo>
                  <a:lnTo>
                    <a:pt x="0" y="390103"/>
                  </a:lnTo>
                  <a:lnTo>
                    <a:pt x="5664" y="395768"/>
                  </a:lnTo>
                  <a:lnTo>
                    <a:pt x="5912706" y="395768"/>
                  </a:lnTo>
                  <a:lnTo>
                    <a:pt x="5918371" y="390103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72795" y="2472282"/>
            <a:ext cx="3168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0">
                <a:solidFill>
                  <a:srgbClr val="2F3E9F"/>
                </a:solidFill>
                <a:latin typeface="SimSun"/>
                <a:cs typeface="SimSun"/>
              </a:rPr>
              <a:t>[</a:t>
            </a:r>
            <a:r>
              <a:rPr dirty="0" sz="1100" spc="-60">
                <a:solidFill>
                  <a:srgbClr val="2F3E9F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2F3E9F"/>
                </a:solidFill>
                <a:latin typeface="SimSun"/>
                <a:cs typeface="SimSun"/>
              </a:rPr>
              <a:t>]: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7052" y="2489426"/>
            <a:ext cx="5918835" cy="396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-110" i="1">
                <a:solidFill>
                  <a:srgbClr val="3D7A7A"/>
                </a:solidFill>
                <a:latin typeface="Cambria"/>
                <a:cs typeface="Cambria"/>
              </a:rPr>
              <a:t>#</a:t>
            </a:r>
            <a:r>
              <a:rPr dirty="0" sz="1100" spc="65" i="1">
                <a:solidFill>
                  <a:srgbClr val="3D7A7A"/>
                </a:solidFill>
                <a:latin typeface="Cambria"/>
                <a:cs typeface="Cambria"/>
              </a:rPr>
              <a:t> </a:t>
            </a:r>
            <a:r>
              <a:rPr dirty="0" sz="1100" spc="-65" i="1">
                <a:solidFill>
                  <a:srgbClr val="3D7A7A"/>
                </a:solidFill>
                <a:latin typeface="Cambria"/>
                <a:cs typeface="Cambria"/>
              </a:rPr>
              <a:t>On</a:t>
            </a:r>
            <a:r>
              <a:rPr dirty="0" sz="1100" spc="325" i="1">
                <a:solidFill>
                  <a:srgbClr val="3D7A7A"/>
                </a:solidFill>
                <a:latin typeface="Cambria"/>
                <a:cs typeface="Cambria"/>
              </a:rPr>
              <a:t> </a:t>
            </a:r>
            <a:r>
              <a:rPr dirty="0" sz="1100" spc="120" i="1">
                <a:solidFill>
                  <a:srgbClr val="3D7A7A"/>
                </a:solidFill>
                <a:latin typeface="Cambria"/>
                <a:cs typeface="Cambria"/>
              </a:rPr>
              <a:t>voir</a:t>
            </a:r>
            <a:r>
              <a:rPr dirty="0" sz="1100" spc="325" i="1">
                <a:solidFill>
                  <a:srgbClr val="3D7A7A"/>
                </a:solidFill>
                <a:latin typeface="Cambria"/>
                <a:cs typeface="Cambria"/>
              </a:rPr>
              <a:t> </a:t>
            </a:r>
            <a:r>
              <a:rPr dirty="0" sz="1100" spc="135" i="1">
                <a:solidFill>
                  <a:srgbClr val="3D7A7A"/>
                </a:solidFill>
                <a:latin typeface="Cambria"/>
                <a:cs typeface="Cambria"/>
              </a:rPr>
              <a:t>est</a:t>
            </a:r>
            <a:r>
              <a:rPr dirty="0" sz="1100" spc="325" i="1">
                <a:solidFill>
                  <a:srgbClr val="3D7A7A"/>
                </a:solidFill>
                <a:latin typeface="Cambria"/>
                <a:cs typeface="Cambria"/>
              </a:rPr>
              <a:t> </a:t>
            </a:r>
            <a:r>
              <a:rPr dirty="0" sz="1100" spc="80" i="1">
                <a:solidFill>
                  <a:srgbClr val="3D7A7A"/>
                </a:solidFill>
                <a:latin typeface="Cambria"/>
                <a:cs typeface="Cambria"/>
              </a:rPr>
              <a:t>ce</a:t>
            </a:r>
            <a:r>
              <a:rPr dirty="0" sz="1100" spc="325" i="1">
                <a:solidFill>
                  <a:srgbClr val="3D7A7A"/>
                </a:solidFill>
                <a:latin typeface="Cambria"/>
                <a:cs typeface="Cambria"/>
              </a:rPr>
              <a:t> </a:t>
            </a:r>
            <a:r>
              <a:rPr dirty="0" sz="1100" spc="15" i="1">
                <a:solidFill>
                  <a:srgbClr val="3D7A7A"/>
                </a:solidFill>
                <a:latin typeface="Cambria"/>
                <a:cs typeface="Cambria"/>
              </a:rPr>
              <a:t>que </a:t>
            </a:r>
            <a:r>
              <a:rPr dirty="0" sz="1100" spc="70" i="1">
                <a:solidFill>
                  <a:srgbClr val="3D7A7A"/>
                </a:solidFill>
                <a:latin typeface="Cambria"/>
                <a:cs typeface="Cambria"/>
              </a:rPr>
              <a:t> </a:t>
            </a:r>
            <a:r>
              <a:rPr dirty="0" sz="1100" spc="165" i="1">
                <a:solidFill>
                  <a:srgbClr val="3D7A7A"/>
                </a:solidFill>
                <a:latin typeface="Cambria"/>
                <a:cs typeface="Cambria"/>
              </a:rPr>
              <a:t>les</a:t>
            </a:r>
            <a:r>
              <a:rPr dirty="0" sz="1100" spc="325" i="1">
                <a:solidFill>
                  <a:srgbClr val="3D7A7A"/>
                </a:solidFill>
                <a:latin typeface="Cambria"/>
                <a:cs typeface="Cambria"/>
              </a:rPr>
              <a:t> </a:t>
            </a:r>
            <a:r>
              <a:rPr dirty="0" sz="1100" spc="35" i="1">
                <a:solidFill>
                  <a:srgbClr val="3D7A7A"/>
                </a:solidFill>
                <a:latin typeface="Cambria"/>
                <a:cs typeface="Cambria"/>
              </a:rPr>
              <a:t>données </a:t>
            </a:r>
            <a:r>
              <a:rPr dirty="0" sz="1100" spc="50" i="1">
                <a:solidFill>
                  <a:srgbClr val="3D7A7A"/>
                </a:solidFill>
                <a:latin typeface="Cambria"/>
                <a:cs typeface="Cambria"/>
              </a:rPr>
              <a:t> </a:t>
            </a:r>
            <a:r>
              <a:rPr dirty="0" sz="1100" spc="85" i="1">
                <a:solidFill>
                  <a:srgbClr val="3D7A7A"/>
                </a:solidFill>
                <a:latin typeface="Cambria"/>
                <a:cs typeface="Cambria"/>
              </a:rPr>
              <a:t>sont</a:t>
            </a:r>
            <a:r>
              <a:rPr dirty="0" sz="1100" spc="325" i="1">
                <a:solidFill>
                  <a:srgbClr val="3D7A7A"/>
                </a:solidFill>
                <a:latin typeface="Cambria"/>
                <a:cs typeface="Cambria"/>
              </a:rPr>
              <a:t> </a:t>
            </a:r>
            <a:r>
              <a:rPr dirty="0" sz="1100" spc="80" i="1">
                <a:solidFill>
                  <a:srgbClr val="3D7A7A"/>
                </a:solidFill>
                <a:latin typeface="Cambria"/>
                <a:cs typeface="Cambria"/>
              </a:rPr>
              <a:t>bien</a:t>
            </a:r>
            <a:r>
              <a:rPr dirty="0" sz="1100" spc="330" i="1">
                <a:solidFill>
                  <a:srgbClr val="3D7A7A"/>
                </a:solidFill>
                <a:latin typeface="Cambria"/>
                <a:cs typeface="Cambria"/>
              </a:rPr>
              <a:t> </a:t>
            </a:r>
            <a:r>
              <a:rPr dirty="0" sz="1100" spc="60" i="1">
                <a:solidFill>
                  <a:srgbClr val="3D7A7A"/>
                </a:solidFill>
                <a:latin typeface="Cambria"/>
                <a:cs typeface="Cambria"/>
              </a:rPr>
              <a:t>importer</a:t>
            </a:r>
            <a:endParaRPr sz="1100">
              <a:latin typeface="Cambria"/>
              <a:cs typeface="Cambria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20">
                <a:solidFill>
                  <a:srgbClr val="0000FF"/>
                </a:solidFill>
                <a:latin typeface="SimSun"/>
                <a:cs typeface="SimSun"/>
              </a:rPr>
              <a:t>head</a:t>
            </a:r>
            <a:r>
              <a:rPr dirty="0" sz="1100" spc="20">
                <a:latin typeface="SimSun"/>
                <a:cs typeface="SimSun"/>
              </a:rPr>
              <a:t>(data[</a:t>
            </a:r>
            <a:r>
              <a:rPr dirty="0" sz="1100" spc="20">
                <a:solidFill>
                  <a:srgbClr val="0000FF"/>
                </a:solidFill>
                <a:latin typeface="SimSun"/>
                <a:cs typeface="SimSun"/>
              </a:rPr>
              <a:t>c</a:t>
            </a:r>
            <a:r>
              <a:rPr dirty="0" sz="1100" spc="20">
                <a:latin typeface="SimSun"/>
                <a:cs typeface="SimSun"/>
              </a:rPr>
              <a:t>(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1:4</a:t>
            </a:r>
            <a:r>
              <a:rPr dirty="0" sz="1100" spc="20">
                <a:latin typeface="SimSun"/>
                <a:cs typeface="SimSun"/>
              </a:rPr>
              <a:t>)])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1700" y="3570756"/>
            <a:ext cx="12655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80">
                <a:latin typeface="Georgia"/>
                <a:cs typeface="Georgia"/>
              </a:rPr>
              <a:t>A </a:t>
            </a:r>
            <a:r>
              <a:rPr dirty="0" sz="1100" spc="-20">
                <a:latin typeface="Georgia"/>
                <a:cs typeface="Georgia"/>
              </a:rPr>
              <a:t>data.frame:</a:t>
            </a:r>
            <a:r>
              <a:rPr dirty="0" sz="1100" spc="195">
                <a:latin typeface="Georgia"/>
                <a:cs typeface="Georgia"/>
              </a:rPr>
              <a:t> </a:t>
            </a:r>
            <a:r>
              <a:rPr dirty="0" sz="1100" spc="-80">
                <a:latin typeface="Georgia"/>
                <a:cs typeface="Georgia"/>
              </a:rPr>
              <a:t>6</a:t>
            </a:r>
            <a:r>
              <a:rPr dirty="0" sz="1100" spc="80">
                <a:latin typeface="Georgia"/>
                <a:cs typeface="Georgia"/>
              </a:rPr>
              <a:t> </a:t>
            </a:r>
            <a:r>
              <a:rPr dirty="0" sz="1100" spc="140">
                <a:latin typeface="Georgia"/>
                <a:cs typeface="Georgia"/>
              </a:rPr>
              <a:t>×</a:t>
            </a:r>
            <a:r>
              <a:rPr dirty="0" sz="1100" spc="80">
                <a:latin typeface="Georgia"/>
                <a:cs typeface="Georgia"/>
              </a:rPr>
              <a:t> </a:t>
            </a:r>
            <a:r>
              <a:rPr dirty="0" sz="1100" spc="-80">
                <a:latin typeface="Georgia"/>
                <a:cs typeface="Georgia"/>
              </a:rPr>
              <a:t>4</a:t>
            </a:r>
            <a:endParaRPr sz="1100">
              <a:latin typeface="Georgia"/>
              <a:cs typeface="Georgia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206307" y="2996526"/>
          <a:ext cx="2653030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785"/>
                <a:gridCol w="481965"/>
                <a:gridCol w="614044"/>
                <a:gridCol w="588644"/>
                <a:gridCol w="655954"/>
              </a:tblGrid>
              <a:tr h="313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4">
                  <a:txBody>
                    <a:bodyPr/>
                    <a:lstStyle/>
                    <a:p>
                      <a:pPr marL="78105" marR="48895">
                        <a:lnSpc>
                          <a:spcPts val="1170"/>
                        </a:lnSpc>
                        <a:tabLst>
                          <a:tab pos="746125" algn="l"/>
                          <a:tab pos="1306195" algn="l"/>
                          <a:tab pos="1923414" algn="l"/>
                        </a:tabLst>
                      </a:pPr>
                      <a:r>
                        <a:rPr dirty="0" sz="1100">
                          <a:latin typeface="Georgia"/>
                          <a:cs typeface="Georgia"/>
                        </a:rPr>
                        <a:t>l_franco</a:t>
                      </a:r>
                      <a:r>
                        <a:rPr dirty="0" sz="1100">
                          <a:latin typeface="Georgia"/>
                          <a:cs typeface="Georgia"/>
                        </a:rPr>
                        <a:t>	</a:t>
                      </a:r>
                      <a:r>
                        <a:rPr dirty="0" sz="1100">
                          <a:latin typeface="Georgia"/>
                          <a:cs typeface="Georgia"/>
                        </a:rPr>
                        <a:t>l_fr</a:t>
                      </a:r>
                      <a:r>
                        <a:rPr dirty="0" sz="1100">
                          <a:latin typeface="Georgia"/>
                          <a:cs typeface="Georgia"/>
                        </a:rPr>
                        <a:t>	</a:t>
                      </a:r>
                      <a:r>
                        <a:rPr dirty="0" sz="1100">
                          <a:latin typeface="Georgia"/>
                          <a:cs typeface="Georgia"/>
                        </a:rPr>
                        <a:t>l_anglo</a:t>
                      </a:r>
                      <a:r>
                        <a:rPr dirty="0" sz="1100">
                          <a:latin typeface="Georgia"/>
                          <a:cs typeface="Georgia"/>
                        </a:rPr>
                        <a:t>	</a:t>
                      </a:r>
                      <a:r>
                        <a:rPr dirty="0" sz="1100">
                          <a:latin typeface="Georgia"/>
                          <a:cs typeface="Georgia"/>
                        </a:rPr>
                        <a:t>l_ang</a:t>
                      </a:r>
                      <a:endParaRPr sz="1100">
                        <a:latin typeface="Georgia"/>
                        <a:cs typeface="Georgia"/>
                      </a:endParaRPr>
                    </a:p>
                    <a:p>
                      <a:pPr marL="78105">
                        <a:lnSpc>
                          <a:spcPts val="1165"/>
                        </a:lnSpc>
                        <a:spcBef>
                          <a:spcPts val="35"/>
                        </a:spcBef>
                        <a:tabLst>
                          <a:tab pos="746125" algn="l"/>
                          <a:tab pos="1306195" algn="l"/>
                          <a:tab pos="1923414" algn="l"/>
                        </a:tabLst>
                      </a:pPr>
                      <a:r>
                        <a:rPr dirty="0" sz="1100">
                          <a:latin typeface="Georgia"/>
                          <a:cs typeface="Georgia"/>
                        </a:rPr>
                        <a:t>&lt;dbl&gt;</a:t>
                      </a:r>
                      <a:r>
                        <a:rPr dirty="0" sz="1100">
                          <a:latin typeface="Georgia"/>
                          <a:cs typeface="Georgia"/>
                        </a:rPr>
                        <a:t>	</a:t>
                      </a:r>
                      <a:r>
                        <a:rPr dirty="0" sz="1100">
                          <a:latin typeface="Georgia"/>
                          <a:cs typeface="Georgia"/>
                        </a:rPr>
                        <a:t>&lt;dbl&gt;</a:t>
                      </a:r>
                      <a:r>
                        <a:rPr dirty="0" sz="1100">
                          <a:latin typeface="Georgia"/>
                          <a:cs typeface="Georgia"/>
                        </a:rPr>
                        <a:t>	</a:t>
                      </a:r>
                      <a:r>
                        <a:rPr dirty="0" sz="1100">
                          <a:latin typeface="Georgia"/>
                          <a:cs typeface="Georgia"/>
                        </a:rPr>
                        <a:t>&lt;dbl&gt;</a:t>
                      </a:r>
                      <a:r>
                        <a:rPr dirty="0" sz="1100">
                          <a:latin typeface="Georgia"/>
                          <a:cs typeface="Georgia"/>
                        </a:rPr>
                        <a:t>	</a:t>
                      </a:r>
                      <a:r>
                        <a:rPr dirty="0" sz="1100">
                          <a:latin typeface="Georgia"/>
                          <a:cs typeface="Georgia"/>
                        </a:rPr>
                        <a:t>&lt;dbl&gt;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4195">
                <a:tc>
                  <a:txBody>
                    <a:bodyPr/>
                    <a:lstStyle/>
                    <a:p>
                      <a:pPr algn="ctr" marR="635">
                        <a:lnSpc>
                          <a:spcPts val="1220"/>
                        </a:lnSpc>
                        <a:spcBef>
                          <a:spcPts val="130"/>
                        </a:spcBef>
                      </a:pPr>
                      <a:r>
                        <a:rPr dirty="0" sz="1100" spc="45">
                          <a:latin typeface="Georgia"/>
                          <a:cs typeface="Georgia"/>
                        </a:rPr>
                        <a:t>E1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1651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220"/>
                        </a:lnSpc>
                        <a:spcBef>
                          <a:spcPts val="130"/>
                        </a:spcBef>
                      </a:pPr>
                      <a:r>
                        <a:rPr dirty="0" sz="1100" spc="70">
                          <a:latin typeface="Georgia"/>
                          <a:cs typeface="Georgia"/>
                        </a:rPr>
                        <a:t>11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ts val="1220"/>
                        </a:lnSpc>
                        <a:spcBef>
                          <a:spcPts val="130"/>
                        </a:spcBef>
                      </a:pPr>
                      <a:r>
                        <a:rPr dirty="0" sz="1100" spc="-30">
                          <a:latin typeface="Georgia"/>
                          <a:cs typeface="Georgia"/>
                        </a:rPr>
                        <a:t>10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1651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220"/>
                        </a:lnSpc>
                        <a:spcBef>
                          <a:spcPts val="130"/>
                        </a:spcBef>
                      </a:pPr>
                      <a:r>
                        <a:rPr dirty="0" sz="1100" spc="-30">
                          <a:latin typeface="Georgia"/>
                          <a:cs typeface="Georgia"/>
                        </a:rPr>
                        <a:t>10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16510"/>
                </a:tc>
                <a:tc>
                  <a:txBody>
                    <a:bodyPr/>
                    <a:lstStyle/>
                    <a:p>
                      <a:pPr algn="ctr" marL="34925" marR="67310">
                        <a:lnSpc>
                          <a:spcPts val="1220"/>
                        </a:lnSpc>
                        <a:spcBef>
                          <a:spcPts val="130"/>
                        </a:spcBef>
                      </a:pPr>
                      <a:r>
                        <a:rPr dirty="0" sz="1100">
                          <a:latin typeface="Georgia"/>
                          <a:cs typeface="Georgia"/>
                        </a:rPr>
                        <a:t>12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16510"/>
                </a:tc>
              </a:tr>
              <a:tr h="172072">
                <a:tc>
                  <a:txBody>
                    <a:bodyPr/>
                    <a:lstStyle/>
                    <a:p>
                      <a:pPr algn="ctr" marR="63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-25">
                          <a:latin typeface="Georgia"/>
                          <a:cs typeface="Georgia"/>
                        </a:rPr>
                        <a:t>E2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-30">
                          <a:latin typeface="Georgia"/>
                          <a:cs typeface="Georgia"/>
                        </a:rPr>
                        <a:t>10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>
                          <a:latin typeface="Georgia"/>
                          <a:cs typeface="Georgia"/>
                        </a:rPr>
                        <a:t>12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70">
                          <a:latin typeface="Georgia"/>
                          <a:cs typeface="Georgia"/>
                        </a:rPr>
                        <a:t>11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 marL="34925" marR="67310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-30">
                          <a:latin typeface="Georgia"/>
                          <a:cs typeface="Georgia"/>
                        </a:rPr>
                        <a:t>10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/>
                </a:tc>
              </a:tr>
              <a:tr h="172072">
                <a:tc>
                  <a:txBody>
                    <a:bodyPr/>
                    <a:lstStyle/>
                    <a:p>
                      <a:pPr algn="ctr" marR="63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-20">
                          <a:latin typeface="Georgia"/>
                          <a:cs typeface="Georgia"/>
                        </a:rPr>
                        <a:t>E3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-5">
                          <a:latin typeface="Georgia"/>
                          <a:cs typeface="Georgia"/>
                        </a:rPr>
                        <a:t>14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15">
                          <a:latin typeface="Georgia"/>
                          <a:cs typeface="Georgia"/>
                        </a:rPr>
                        <a:t>15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5">
                          <a:latin typeface="Georgia"/>
                          <a:cs typeface="Georgia"/>
                        </a:rPr>
                        <a:t>13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 marL="34925" marR="67310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70">
                          <a:latin typeface="Georgia"/>
                          <a:cs typeface="Georgia"/>
                        </a:rPr>
                        <a:t>11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/>
                </a:tc>
              </a:tr>
              <a:tr h="172072">
                <a:tc>
                  <a:txBody>
                    <a:bodyPr/>
                    <a:lstStyle/>
                    <a:p>
                      <a:pPr algn="ctr" marR="63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-30">
                          <a:latin typeface="Georgia"/>
                          <a:cs typeface="Georgia"/>
                        </a:rPr>
                        <a:t>E4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5">
                          <a:latin typeface="Georgia"/>
                          <a:cs typeface="Georgia"/>
                        </a:rPr>
                        <a:t>13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-5">
                          <a:latin typeface="Georgia"/>
                          <a:cs typeface="Georgia"/>
                        </a:rPr>
                        <a:t>14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-30">
                          <a:latin typeface="Georgia"/>
                          <a:cs typeface="Georgia"/>
                        </a:rPr>
                        <a:t>10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 marL="34925" marR="67310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70">
                          <a:latin typeface="Georgia"/>
                          <a:cs typeface="Georgia"/>
                        </a:rPr>
                        <a:t>11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/>
                </a:tc>
              </a:tr>
              <a:tr h="172078">
                <a:tc>
                  <a:txBody>
                    <a:bodyPr/>
                    <a:lstStyle/>
                    <a:p>
                      <a:pPr algn="ctr" marR="63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-10">
                          <a:latin typeface="Georgia"/>
                          <a:cs typeface="Georgia"/>
                        </a:rPr>
                        <a:t>E5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>
                          <a:latin typeface="Georgia"/>
                          <a:cs typeface="Georgia"/>
                        </a:rPr>
                        <a:t>8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>
                          <a:latin typeface="Georgia"/>
                          <a:cs typeface="Georgia"/>
                        </a:rPr>
                        <a:t>9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-30">
                          <a:latin typeface="Georgia"/>
                          <a:cs typeface="Georgia"/>
                        </a:rPr>
                        <a:t>10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 marR="9969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>
                          <a:latin typeface="Georgia"/>
                          <a:cs typeface="Georgia"/>
                        </a:rPr>
                        <a:t>9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/>
                </a:tc>
              </a:tr>
              <a:tr h="195636"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100" spc="-30">
                          <a:latin typeface="Georgia"/>
                          <a:cs typeface="Georgia"/>
                        </a:rPr>
                        <a:t>E6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4445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100" spc="15">
                          <a:latin typeface="Georgia"/>
                          <a:cs typeface="Georgia"/>
                        </a:rPr>
                        <a:t>15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100" spc="-5">
                          <a:latin typeface="Georgia"/>
                          <a:cs typeface="Georgia"/>
                        </a:rPr>
                        <a:t>16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100" spc="5">
                          <a:latin typeface="Georgia"/>
                          <a:cs typeface="Georgia"/>
                        </a:rPr>
                        <a:t>13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 marL="34925" marR="673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100">
                          <a:latin typeface="Georgia"/>
                          <a:cs typeface="Georgia"/>
                        </a:rPr>
                        <a:t>12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4445"/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2200097" y="3343211"/>
            <a:ext cx="2726690" cy="0"/>
          </a:xfrm>
          <a:custGeom>
            <a:avLst/>
            <a:gdLst/>
            <a:ahLst/>
            <a:cxnLst/>
            <a:rect l="l" t="t" r="r" b="b"/>
            <a:pathLst>
              <a:path w="2726690" h="0">
                <a:moveTo>
                  <a:pt x="0" y="0"/>
                </a:moveTo>
                <a:lnTo>
                  <a:pt x="272615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901700" y="4422342"/>
            <a:ext cx="596963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5">
                <a:latin typeface="Georgia"/>
                <a:cs typeface="Georgia"/>
              </a:rPr>
              <a:t>Pour</a:t>
            </a:r>
            <a:r>
              <a:rPr dirty="0" sz="1100" spc="135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une</a:t>
            </a:r>
            <a:r>
              <a:rPr dirty="0" sz="1100" spc="13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meilleure</a:t>
            </a:r>
            <a:r>
              <a:rPr dirty="0" sz="1100" spc="13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visualisation</a:t>
            </a:r>
            <a:r>
              <a:rPr dirty="0" sz="1100" spc="135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des</a:t>
            </a:r>
            <a:r>
              <a:rPr dirty="0" sz="1100" spc="140">
                <a:latin typeface="Georgia"/>
                <a:cs typeface="Georgia"/>
              </a:rPr>
              <a:t> </a:t>
            </a:r>
            <a:r>
              <a:rPr dirty="0" sz="1100" spc="-45">
                <a:latin typeface="Georgia"/>
                <a:cs typeface="Georgia"/>
              </a:rPr>
              <a:t>données</a:t>
            </a:r>
            <a:r>
              <a:rPr dirty="0" sz="1100" spc="13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dans</a:t>
            </a:r>
            <a:r>
              <a:rPr dirty="0" sz="1100" spc="13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les</a:t>
            </a:r>
            <a:r>
              <a:rPr dirty="0" sz="1100" spc="135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plots,</a:t>
            </a:r>
            <a:r>
              <a:rPr dirty="0" sz="1100" spc="145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on</a:t>
            </a:r>
            <a:r>
              <a:rPr dirty="0" sz="1100" spc="14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va</a:t>
            </a:r>
            <a:r>
              <a:rPr dirty="0" sz="1100" spc="13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changer</a:t>
            </a:r>
            <a:r>
              <a:rPr dirty="0" sz="1100" spc="13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les</a:t>
            </a:r>
            <a:r>
              <a:rPr dirty="0" sz="1100" spc="135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noms</a:t>
            </a:r>
            <a:r>
              <a:rPr dirty="0" sz="1100" spc="135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des</a:t>
            </a:r>
            <a:r>
              <a:rPr dirty="0" sz="1100" spc="14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variables </a:t>
            </a:r>
            <a:r>
              <a:rPr dirty="0" sz="1100" spc="-250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en</a:t>
            </a:r>
            <a:r>
              <a:rPr dirty="0" sz="1100" spc="9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des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noms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plus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courtes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14400" y="4871222"/>
            <a:ext cx="5944235" cy="765810"/>
            <a:chOff x="914400" y="4871222"/>
            <a:chExt cx="5944235" cy="765810"/>
          </a:xfrm>
        </p:grpSpPr>
        <p:sp>
          <p:nvSpPr>
            <p:cNvPr id="18" name="object 18"/>
            <p:cNvSpPr/>
            <p:nvPr/>
          </p:nvSpPr>
          <p:spPr>
            <a:xfrm>
              <a:off x="914400" y="4871222"/>
              <a:ext cx="5944235" cy="765810"/>
            </a:xfrm>
            <a:custGeom>
              <a:avLst/>
              <a:gdLst/>
              <a:ahLst/>
              <a:cxnLst/>
              <a:rect l="l" t="t" r="r" b="b"/>
              <a:pathLst>
                <a:path w="5944234" h="765810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739922"/>
                  </a:lnTo>
                  <a:lnTo>
                    <a:pt x="1988" y="749772"/>
                  </a:lnTo>
                  <a:lnTo>
                    <a:pt x="7411" y="757816"/>
                  </a:lnTo>
                  <a:lnTo>
                    <a:pt x="15455" y="763239"/>
                  </a:lnTo>
                  <a:lnTo>
                    <a:pt x="25305" y="765228"/>
                  </a:lnTo>
                  <a:lnTo>
                    <a:pt x="5918371" y="765228"/>
                  </a:lnTo>
                  <a:lnTo>
                    <a:pt x="5928221" y="763239"/>
                  </a:lnTo>
                  <a:lnTo>
                    <a:pt x="5936265" y="757816"/>
                  </a:lnTo>
                  <a:lnTo>
                    <a:pt x="5941688" y="749772"/>
                  </a:lnTo>
                  <a:lnTo>
                    <a:pt x="5943676" y="739922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27052" y="4883875"/>
              <a:ext cx="5918835" cy="740410"/>
            </a:xfrm>
            <a:custGeom>
              <a:avLst/>
              <a:gdLst/>
              <a:ahLst/>
              <a:cxnLst/>
              <a:rect l="l" t="t" r="r" b="b"/>
              <a:pathLst>
                <a:path w="5918834" h="740410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727269"/>
                  </a:lnTo>
                  <a:lnTo>
                    <a:pt x="0" y="734258"/>
                  </a:lnTo>
                  <a:lnTo>
                    <a:pt x="5664" y="739922"/>
                  </a:lnTo>
                  <a:lnTo>
                    <a:pt x="5912706" y="739922"/>
                  </a:lnTo>
                  <a:lnTo>
                    <a:pt x="5918371" y="734258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72795" y="4866740"/>
            <a:ext cx="3168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0">
                <a:solidFill>
                  <a:srgbClr val="2F3E9F"/>
                </a:solidFill>
                <a:latin typeface="SimSun"/>
                <a:cs typeface="SimSun"/>
              </a:rPr>
              <a:t>[</a:t>
            </a:r>
            <a:r>
              <a:rPr dirty="0" sz="1100" spc="-60">
                <a:solidFill>
                  <a:srgbClr val="2F3E9F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2F3E9F"/>
                </a:solidFill>
                <a:latin typeface="SimSun"/>
                <a:cs typeface="SimSun"/>
              </a:rPr>
              <a:t>]: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7052" y="4883875"/>
            <a:ext cx="5918835" cy="740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20">
                <a:solidFill>
                  <a:srgbClr val="0000FF"/>
                </a:solidFill>
                <a:latin typeface="SimSun"/>
                <a:cs typeface="SimSun"/>
              </a:rPr>
              <a:t>names</a:t>
            </a:r>
            <a:r>
              <a:rPr dirty="0" sz="1100" spc="20">
                <a:latin typeface="SimSun"/>
                <a:cs typeface="SimSun"/>
              </a:rPr>
              <a:t>(data)</a:t>
            </a:r>
            <a:r>
              <a:rPr dirty="0" sz="1100" spc="-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&lt;-</a:t>
            </a:r>
            <a:r>
              <a:rPr dirty="0" sz="110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0000FF"/>
                </a:solidFill>
                <a:latin typeface="SimSun"/>
                <a:cs typeface="SimSun"/>
              </a:rPr>
              <a:t>c</a:t>
            </a:r>
            <a:r>
              <a:rPr dirty="0" sz="1100" spc="20">
                <a:latin typeface="SimSun"/>
                <a:cs typeface="SimSun"/>
              </a:rPr>
              <a:t>(</a:t>
            </a:r>
            <a:endParaRPr sz="1100">
              <a:latin typeface="SimSun"/>
              <a:cs typeface="SimSun"/>
            </a:endParaRPr>
          </a:p>
          <a:p>
            <a:pPr marL="182880" marR="2745105">
              <a:lnSpc>
                <a:spcPct val="102600"/>
              </a:lnSpc>
            </a:pP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"Etudiants"</a:t>
            </a:r>
            <a:r>
              <a:rPr dirty="0" sz="1100" spc="20">
                <a:latin typeface="SimSun"/>
                <a:cs typeface="SimSun"/>
              </a:rPr>
              <a:t>,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"l_franco"</a:t>
            </a:r>
            <a:r>
              <a:rPr dirty="0" sz="1100" spc="20">
                <a:latin typeface="SimSun"/>
                <a:cs typeface="SimSun"/>
              </a:rPr>
              <a:t>,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"l_fr"</a:t>
            </a:r>
            <a:r>
              <a:rPr dirty="0" sz="1100" spc="20">
                <a:latin typeface="SimSun"/>
                <a:cs typeface="SimSun"/>
              </a:rPr>
              <a:t>, 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"l_anglo"</a:t>
            </a:r>
            <a:r>
              <a:rPr dirty="0" sz="1100" spc="20">
                <a:latin typeface="SimSun"/>
                <a:cs typeface="SimSun"/>
              </a:rPr>
              <a:t>,</a:t>
            </a:r>
            <a:r>
              <a:rPr dirty="0" sz="1100" spc="1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"l_ang"</a:t>
            </a:r>
            <a:r>
              <a:rPr dirty="0" sz="1100" spc="20">
                <a:latin typeface="SimSun"/>
                <a:cs typeface="SimSun"/>
              </a:rPr>
              <a:t>,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"Peinture"</a:t>
            </a:r>
            <a:r>
              <a:rPr dirty="0" sz="1100" spc="20">
                <a:latin typeface="SimSun"/>
                <a:cs typeface="SimSun"/>
              </a:rPr>
              <a:t>,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"Musique"</a:t>
            </a:r>
            <a:endParaRPr sz="1100">
              <a:latin typeface="SimSun"/>
              <a:cs typeface="SimSun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20">
                <a:latin typeface="SimSun"/>
                <a:cs typeface="SimSun"/>
              </a:rPr>
              <a:t>)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1700" y="5741489"/>
            <a:ext cx="5969000" cy="740410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382905" algn="l"/>
              </a:tabLst>
            </a:pPr>
            <a:r>
              <a:rPr dirty="0" sz="1200" spc="-60" b="1">
                <a:latin typeface="Georgia"/>
                <a:cs typeface="Georgia"/>
              </a:rPr>
              <a:t>2.2	</a:t>
            </a:r>
            <a:r>
              <a:rPr dirty="0" sz="1200" spc="-40" b="1">
                <a:latin typeface="Georgia"/>
                <a:cs typeface="Georgia"/>
              </a:rPr>
              <a:t>Statistiques</a:t>
            </a:r>
            <a:r>
              <a:rPr dirty="0" sz="1200" spc="110" b="1">
                <a:latin typeface="Georgia"/>
                <a:cs typeface="Georgia"/>
              </a:rPr>
              <a:t> </a:t>
            </a:r>
            <a:r>
              <a:rPr dirty="0" sz="1200" spc="-50" b="1">
                <a:latin typeface="Georgia"/>
                <a:cs typeface="Georgia"/>
              </a:rPr>
              <a:t>descriptives</a:t>
            </a:r>
            <a:endParaRPr sz="1200">
              <a:latin typeface="Georgia"/>
              <a:cs typeface="Georgia"/>
            </a:endParaRPr>
          </a:p>
          <a:p>
            <a:pPr marL="12700" marR="5080">
              <a:lnSpc>
                <a:spcPct val="102600"/>
              </a:lnSpc>
              <a:spcBef>
                <a:spcPts val="685"/>
              </a:spcBef>
            </a:pPr>
            <a:r>
              <a:rPr dirty="0" sz="1100" spc="-25">
                <a:latin typeface="Georgia"/>
                <a:cs typeface="Georgia"/>
              </a:rPr>
              <a:t>Maintenant</a:t>
            </a:r>
            <a:r>
              <a:rPr dirty="0" sz="1100" spc="170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on</a:t>
            </a:r>
            <a:r>
              <a:rPr dirty="0" sz="1100" spc="-4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va</a:t>
            </a:r>
            <a:r>
              <a:rPr dirty="0" sz="1100" spc="17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aﬀicher</a:t>
            </a:r>
            <a:r>
              <a:rPr dirty="0" sz="1100" spc="17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des</a:t>
            </a:r>
            <a:r>
              <a:rPr dirty="0" sz="1100" spc="17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informations</a:t>
            </a:r>
            <a:r>
              <a:rPr dirty="0" sz="1100" spc="17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sur</a:t>
            </a:r>
            <a:r>
              <a:rPr dirty="0" sz="1100" spc="17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les</a:t>
            </a:r>
            <a:r>
              <a:rPr dirty="0" sz="1100" spc="170">
                <a:latin typeface="Georgia"/>
                <a:cs typeface="Georgia"/>
              </a:rPr>
              <a:t> </a:t>
            </a:r>
            <a:r>
              <a:rPr dirty="0" sz="1100" spc="-45">
                <a:latin typeface="Georgia"/>
                <a:cs typeface="Georgia"/>
              </a:rPr>
              <a:t>données</a:t>
            </a:r>
            <a:r>
              <a:rPr dirty="0" sz="1100" spc="17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tel</a:t>
            </a:r>
            <a:r>
              <a:rPr dirty="0" sz="1100" spc="17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que</a:t>
            </a:r>
            <a:r>
              <a:rPr dirty="0" sz="1100" spc="17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le</a:t>
            </a:r>
            <a:r>
              <a:rPr dirty="0" sz="1100" spc="170">
                <a:latin typeface="Georgia"/>
                <a:cs typeface="Georgia"/>
              </a:rPr>
              <a:t> </a:t>
            </a:r>
            <a:r>
              <a:rPr dirty="0" sz="1100">
                <a:latin typeface="Georgia"/>
                <a:cs typeface="Georgia"/>
              </a:rPr>
              <a:t>type</a:t>
            </a:r>
            <a:r>
              <a:rPr dirty="0" sz="1100" spc="17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</a:t>
            </a:r>
            <a:r>
              <a:rPr dirty="0" sz="1100" spc="17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chaque</a:t>
            </a:r>
            <a:r>
              <a:rPr dirty="0" sz="1100" spc="17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colonne,</a:t>
            </a:r>
            <a:r>
              <a:rPr dirty="0" sz="1100" spc="19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le </a:t>
            </a:r>
            <a:r>
              <a:rPr dirty="0" sz="1100" spc="-254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moyen,</a:t>
            </a:r>
            <a:r>
              <a:rPr dirty="0" sz="1100" spc="9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l’écart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types,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45">
                <a:latin typeface="Georgia"/>
                <a:cs typeface="Georgia"/>
              </a:rPr>
              <a:t>etc…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14400" y="6568451"/>
            <a:ext cx="5944235" cy="249554"/>
          </a:xfrm>
          <a:custGeom>
            <a:avLst/>
            <a:gdLst/>
            <a:ahLst/>
            <a:cxnLst/>
            <a:rect l="l" t="t" r="r" b="b"/>
            <a:pathLst>
              <a:path w="5944234" h="249554">
                <a:moveTo>
                  <a:pt x="5918371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223691"/>
                </a:lnTo>
                <a:lnTo>
                  <a:pt x="1988" y="233541"/>
                </a:lnTo>
                <a:lnTo>
                  <a:pt x="7411" y="241585"/>
                </a:lnTo>
                <a:lnTo>
                  <a:pt x="15455" y="247008"/>
                </a:lnTo>
                <a:lnTo>
                  <a:pt x="25305" y="248996"/>
                </a:lnTo>
                <a:lnTo>
                  <a:pt x="5918371" y="248996"/>
                </a:lnTo>
                <a:lnTo>
                  <a:pt x="5928221" y="247008"/>
                </a:lnTo>
                <a:lnTo>
                  <a:pt x="5936265" y="241585"/>
                </a:lnTo>
                <a:lnTo>
                  <a:pt x="5941688" y="233541"/>
                </a:lnTo>
                <a:lnTo>
                  <a:pt x="5943676" y="223691"/>
                </a:lnTo>
                <a:lnTo>
                  <a:pt x="5943676" y="25305"/>
                </a:lnTo>
                <a:lnTo>
                  <a:pt x="5941688" y="15455"/>
                </a:lnTo>
                <a:lnTo>
                  <a:pt x="5936265" y="7411"/>
                </a:lnTo>
                <a:lnTo>
                  <a:pt x="5928221" y="1988"/>
                </a:lnTo>
                <a:lnTo>
                  <a:pt x="5918371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553745" y="6581104"/>
          <a:ext cx="6301740" cy="2431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"/>
                <a:gridCol w="1233170"/>
                <a:gridCol w="1127125"/>
                <a:gridCol w="1236345"/>
                <a:gridCol w="2330450"/>
              </a:tblGrid>
              <a:tr h="223691">
                <a:tc>
                  <a:txBody>
                    <a:bodyPr/>
                    <a:lstStyle/>
                    <a:p>
                      <a:pPr marL="31750">
                        <a:lnSpc>
                          <a:spcPts val="1275"/>
                        </a:lnSpc>
                      </a:pPr>
                      <a:r>
                        <a:rPr dirty="0" sz="1100" spc="20">
                          <a:solidFill>
                            <a:srgbClr val="2F3E9F"/>
                          </a:solidFill>
                          <a:latin typeface="SimSun"/>
                          <a:cs typeface="SimSun"/>
                        </a:rPr>
                        <a:t>[</a:t>
                      </a:r>
                      <a:r>
                        <a:rPr dirty="0" sz="1100" spc="-40">
                          <a:solidFill>
                            <a:srgbClr val="2F3E9F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100" spc="20">
                          <a:solidFill>
                            <a:srgbClr val="2F3E9F"/>
                          </a:solidFill>
                          <a:latin typeface="SimSun"/>
                          <a:cs typeface="SimSun"/>
                        </a:rPr>
                        <a:t>]: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 marR="3175">
                        <a:lnSpc>
                          <a:spcPts val="1275"/>
                        </a:lnSpc>
                      </a:pPr>
                      <a:r>
                        <a:rPr dirty="0" sz="1100" spc="20">
                          <a:solidFill>
                            <a:srgbClr val="0000FF"/>
                          </a:solidFill>
                          <a:latin typeface="SimSun"/>
                          <a:cs typeface="SimSun"/>
                        </a:rPr>
                        <a:t>summary</a:t>
                      </a:r>
                      <a:r>
                        <a:rPr dirty="0" sz="1100" spc="20">
                          <a:latin typeface="SimSun"/>
                          <a:cs typeface="SimSun"/>
                        </a:rPr>
                        <a:t>(data)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8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2715" marR="3175">
                        <a:lnSpc>
                          <a:spcPts val="1295"/>
                        </a:lnSpc>
                        <a:spcBef>
                          <a:spcPts val="1030"/>
                        </a:spcBef>
                      </a:pPr>
                      <a:r>
                        <a:rPr dirty="0" sz="1100" spc="20">
                          <a:latin typeface="SimSun"/>
                          <a:cs typeface="SimSun"/>
                        </a:rPr>
                        <a:t>Etudiants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13081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95"/>
                        </a:lnSpc>
                        <a:spcBef>
                          <a:spcPts val="1030"/>
                        </a:spcBef>
                      </a:pPr>
                      <a:r>
                        <a:rPr dirty="0" sz="1100" spc="20">
                          <a:latin typeface="SimSun"/>
                          <a:cs typeface="SimSun"/>
                        </a:rPr>
                        <a:t>l_franco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130810"/>
                </a:tc>
                <a:tc>
                  <a:txBody>
                    <a:bodyPr/>
                    <a:lstStyle/>
                    <a:p>
                      <a:pPr marL="545465">
                        <a:lnSpc>
                          <a:spcPts val="1295"/>
                        </a:lnSpc>
                        <a:spcBef>
                          <a:spcPts val="1030"/>
                        </a:spcBef>
                      </a:pPr>
                      <a:r>
                        <a:rPr dirty="0" sz="1100" spc="20">
                          <a:latin typeface="SimSun"/>
                          <a:cs typeface="SimSun"/>
                        </a:rPr>
                        <a:t>l_fr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130810"/>
                </a:tc>
                <a:tc>
                  <a:txBody>
                    <a:bodyPr/>
                    <a:lstStyle/>
                    <a:p>
                      <a:pPr algn="ctr" marR="1158875">
                        <a:lnSpc>
                          <a:spcPts val="1295"/>
                        </a:lnSpc>
                        <a:spcBef>
                          <a:spcPts val="1030"/>
                        </a:spcBef>
                      </a:pPr>
                      <a:r>
                        <a:rPr dirty="0" sz="1100" spc="20">
                          <a:latin typeface="SimSun"/>
                          <a:cs typeface="SimSun"/>
                        </a:rPr>
                        <a:t>l_anglo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130810"/>
                </a:tc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690" marR="3175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SimSun"/>
                          <a:cs typeface="SimSun"/>
                        </a:rPr>
                        <a:t>Length:10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  <a:tabLst>
                          <a:tab pos="508634" algn="l"/>
                        </a:tabLst>
                      </a:pPr>
                      <a:r>
                        <a:rPr dirty="0" sz="1100" spc="20">
                          <a:latin typeface="SimSun"/>
                          <a:cs typeface="SimSun"/>
                        </a:rPr>
                        <a:t>Min.	:</a:t>
                      </a:r>
                      <a:r>
                        <a:rPr dirty="0" sz="1100" spc="-3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100" spc="20">
                          <a:latin typeface="SimSun"/>
                          <a:cs typeface="SimSun"/>
                        </a:rPr>
                        <a:t>8.0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  <a:tabLst>
                          <a:tab pos="508634" algn="l"/>
                        </a:tabLst>
                      </a:pPr>
                      <a:r>
                        <a:rPr dirty="0" sz="1100" spc="20">
                          <a:latin typeface="SimSun"/>
                          <a:cs typeface="SimSun"/>
                        </a:rPr>
                        <a:t>Min.	:</a:t>
                      </a:r>
                      <a:r>
                        <a:rPr dirty="0" sz="1100" spc="-3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100" spc="20">
                          <a:latin typeface="SimSun"/>
                          <a:cs typeface="SimSun"/>
                        </a:rPr>
                        <a:t>9.00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231900">
                        <a:lnSpc>
                          <a:spcPts val="1255"/>
                        </a:lnSpc>
                        <a:tabLst>
                          <a:tab pos="508634" algn="l"/>
                        </a:tabLst>
                      </a:pPr>
                      <a:r>
                        <a:rPr dirty="0" sz="1100" spc="20">
                          <a:latin typeface="SimSun"/>
                          <a:cs typeface="SimSun"/>
                        </a:rPr>
                        <a:t>Min.	:</a:t>
                      </a:r>
                      <a:r>
                        <a:rPr dirty="0" sz="1100" spc="-3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100" spc="20">
                          <a:latin typeface="SimSun"/>
                          <a:cs typeface="SimSun"/>
                        </a:rPr>
                        <a:t>8.0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SimSun"/>
                          <a:cs typeface="SimSun"/>
                        </a:rPr>
                        <a:t>Class</a:t>
                      </a:r>
                      <a:r>
                        <a:rPr dirty="0" sz="1100" spc="-2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100" spc="20">
                          <a:latin typeface="SimSun"/>
                          <a:cs typeface="SimSun"/>
                        </a:rPr>
                        <a:t>:character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SimSun"/>
                          <a:cs typeface="SimSun"/>
                        </a:rPr>
                        <a:t>1st</a:t>
                      </a:r>
                      <a:r>
                        <a:rPr dirty="0" sz="1100" spc="-2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100" spc="20">
                          <a:latin typeface="SimSun"/>
                          <a:cs typeface="SimSun"/>
                        </a:rPr>
                        <a:t>Qu.:10.0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SimSun"/>
                          <a:cs typeface="SimSun"/>
                        </a:rPr>
                        <a:t>1st</a:t>
                      </a:r>
                      <a:r>
                        <a:rPr dirty="0" sz="1100" spc="-2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100" spc="20">
                          <a:latin typeface="SimSun"/>
                          <a:cs typeface="SimSun"/>
                        </a:rPr>
                        <a:t>Qu.:12.00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231900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SimSun"/>
                          <a:cs typeface="SimSun"/>
                        </a:rPr>
                        <a:t>1st</a:t>
                      </a:r>
                      <a:r>
                        <a:rPr dirty="0" sz="1100" spc="-2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100" spc="20">
                          <a:latin typeface="SimSun"/>
                          <a:cs typeface="SimSun"/>
                        </a:rPr>
                        <a:t>Qu.:10.0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55"/>
                        </a:lnSpc>
                        <a:tabLst>
                          <a:tab pos="495934" algn="l"/>
                        </a:tabLst>
                      </a:pPr>
                      <a:r>
                        <a:rPr dirty="0" sz="1100">
                          <a:latin typeface="SimSun"/>
                          <a:cs typeface="SimSun"/>
                        </a:rPr>
                        <a:t>Mode</a:t>
                      </a:r>
                      <a:r>
                        <a:rPr dirty="0" sz="1100">
                          <a:latin typeface="SimSun"/>
                          <a:cs typeface="SimSun"/>
                        </a:rPr>
                        <a:t>	</a:t>
                      </a:r>
                      <a:r>
                        <a:rPr dirty="0" sz="1100">
                          <a:latin typeface="SimSun"/>
                          <a:cs typeface="SimSun"/>
                        </a:rPr>
                        <a:t>:character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SimSun"/>
                          <a:cs typeface="SimSun"/>
                        </a:rPr>
                        <a:t>Median</a:t>
                      </a:r>
                      <a:r>
                        <a:rPr dirty="0" sz="1100" spc="-2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100" spc="20">
                          <a:latin typeface="SimSun"/>
                          <a:cs typeface="SimSun"/>
                        </a:rPr>
                        <a:t>:12.0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SimSun"/>
                          <a:cs typeface="SimSun"/>
                        </a:rPr>
                        <a:t>Median</a:t>
                      </a:r>
                      <a:r>
                        <a:rPr dirty="0" sz="1100" spc="-2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100" spc="20">
                          <a:latin typeface="SimSun"/>
                          <a:cs typeface="SimSun"/>
                        </a:rPr>
                        <a:t>:12.00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231900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SimSun"/>
                          <a:cs typeface="SimSun"/>
                        </a:rPr>
                        <a:t>Median</a:t>
                      </a:r>
                      <a:r>
                        <a:rPr dirty="0" sz="1100" spc="-2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100" spc="20">
                          <a:latin typeface="SimSun"/>
                          <a:cs typeface="SimSun"/>
                        </a:rPr>
                        <a:t>:10.5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  <a:tabLst>
                          <a:tab pos="508634" algn="l"/>
                        </a:tabLst>
                      </a:pPr>
                      <a:r>
                        <a:rPr dirty="0" sz="1100" spc="20">
                          <a:latin typeface="SimSun"/>
                          <a:cs typeface="SimSun"/>
                        </a:rPr>
                        <a:t>Mean	:11.7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  <a:tabLst>
                          <a:tab pos="508634" algn="l"/>
                        </a:tabLst>
                      </a:pPr>
                      <a:r>
                        <a:rPr dirty="0" sz="1100" spc="20">
                          <a:latin typeface="SimSun"/>
                          <a:cs typeface="SimSun"/>
                        </a:rPr>
                        <a:t>Mean	:12.50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231900">
                        <a:lnSpc>
                          <a:spcPts val="1255"/>
                        </a:lnSpc>
                        <a:tabLst>
                          <a:tab pos="508634" algn="l"/>
                        </a:tabLst>
                      </a:pPr>
                      <a:r>
                        <a:rPr dirty="0" sz="1100" spc="20">
                          <a:latin typeface="SimSun"/>
                          <a:cs typeface="SimSun"/>
                        </a:rPr>
                        <a:t>Mean	:11.6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SimSun"/>
                          <a:cs typeface="SimSun"/>
                        </a:rPr>
                        <a:t>3rd</a:t>
                      </a:r>
                      <a:r>
                        <a:rPr dirty="0" sz="1100" spc="-2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100" spc="20">
                          <a:latin typeface="SimSun"/>
                          <a:cs typeface="SimSun"/>
                        </a:rPr>
                        <a:t>Qu.:13.0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SimSun"/>
                          <a:cs typeface="SimSun"/>
                        </a:rPr>
                        <a:t>3rd</a:t>
                      </a:r>
                      <a:r>
                        <a:rPr dirty="0" sz="1100" spc="-2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100" spc="20">
                          <a:latin typeface="SimSun"/>
                          <a:cs typeface="SimSun"/>
                        </a:rPr>
                        <a:t>Qu.:13.75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231900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SimSun"/>
                          <a:cs typeface="SimSun"/>
                        </a:rPr>
                        <a:t>3rd</a:t>
                      </a:r>
                      <a:r>
                        <a:rPr dirty="0" sz="1100" spc="-2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100" spc="20">
                          <a:latin typeface="SimSun"/>
                          <a:cs typeface="SimSun"/>
                        </a:rPr>
                        <a:t>Qu.:13.0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  <a:tabLst>
                          <a:tab pos="508634" algn="l"/>
                        </a:tabLst>
                      </a:pPr>
                      <a:r>
                        <a:rPr dirty="0" sz="1100" spc="20">
                          <a:latin typeface="SimSun"/>
                          <a:cs typeface="SimSun"/>
                        </a:rPr>
                        <a:t>Max.	:15.0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  <a:tabLst>
                          <a:tab pos="508634" algn="l"/>
                        </a:tabLst>
                      </a:pPr>
                      <a:r>
                        <a:rPr dirty="0" sz="1100" spc="20">
                          <a:latin typeface="SimSun"/>
                          <a:cs typeface="SimSun"/>
                        </a:rPr>
                        <a:t>Max.	:16.00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231900">
                        <a:lnSpc>
                          <a:spcPts val="1255"/>
                        </a:lnSpc>
                        <a:tabLst>
                          <a:tab pos="508634" algn="l"/>
                        </a:tabLst>
                      </a:pPr>
                      <a:r>
                        <a:rPr dirty="0" sz="1100" spc="20">
                          <a:latin typeface="SimSun"/>
                          <a:cs typeface="SimSun"/>
                        </a:rPr>
                        <a:t>Max.	:16.0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50520" marR="3175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SimSun"/>
                          <a:cs typeface="SimSun"/>
                        </a:rPr>
                        <a:t>l_ang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SimSun"/>
                          <a:cs typeface="SimSun"/>
                        </a:rPr>
                        <a:t>Peinture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SimSun"/>
                          <a:cs typeface="SimSun"/>
                        </a:rPr>
                        <a:t>Musique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690" marR="3175">
                        <a:lnSpc>
                          <a:spcPts val="1255"/>
                        </a:lnSpc>
                        <a:tabLst>
                          <a:tab pos="568960" algn="l"/>
                        </a:tabLst>
                      </a:pPr>
                      <a:r>
                        <a:rPr dirty="0" sz="1100" spc="20">
                          <a:latin typeface="SimSun"/>
                          <a:cs typeface="SimSun"/>
                        </a:rPr>
                        <a:t>Min.	:</a:t>
                      </a:r>
                      <a:r>
                        <a:rPr dirty="0" sz="1100" spc="-3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100" spc="20">
                          <a:latin typeface="SimSun"/>
                          <a:cs typeface="SimSun"/>
                        </a:rPr>
                        <a:t>9.00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  <a:tabLst>
                          <a:tab pos="508634" algn="l"/>
                        </a:tabLst>
                      </a:pPr>
                      <a:r>
                        <a:rPr dirty="0" sz="1100" spc="20">
                          <a:latin typeface="SimSun"/>
                          <a:cs typeface="SimSun"/>
                        </a:rPr>
                        <a:t>Min.	:</a:t>
                      </a:r>
                      <a:r>
                        <a:rPr dirty="0" sz="1100" spc="-3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100" spc="20">
                          <a:latin typeface="SimSun"/>
                          <a:cs typeface="SimSun"/>
                        </a:rPr>
                        <a:t>9.00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255"/>
                        </a:lnSpc>
                        <a:tabLst>
                          <a:tab pos="545465" algn="l"/>
                        </a:tabLst>
                      </a:pPr>
                      <a:r>
                        <a:rPr dirty="0" sz="1100" spc="20">
                          <a:latin typeface="SimSun"/>
                          <a:cs typeface="SimSun"/>
                        </a:rPr>
                        <a:t>Min.	:</a:t>
                      </a:r>
                      <a:r>
                        <a:rPr dirty="0" sz="1100" spc="-3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100" spc="20">
                          <a:latin typeface="SimSun"/>
                          <a:cs typeface="SimSun"/>
                        </a:rPr>
                        <a:t>8.00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690" marR="3175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SimSun"/>
                          <a:cs typeface="SimSun"/>
                        </a:rPr>
                        <a:t>1st</a:t>
                      </a:r>
                      <a:r>
                        <a:rPr dirty="0" sz="1100" spc="-2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100" spc="20">
                          <a:latin typeface="SimSun"/>
                          <a:cs typeface="SimSun"/>
                        </a:rPr>
                        <a:t>Qu.:10.25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SimSun"/>
                          <a:cs typeface="SimSun"/>
                        </a:rPr>
                        <a:t>1st</a:t>
                      </a:r>
                      <a:r>
                        <a:rPr dirty="0" sz="1100" spc="-1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100" spc="20">
                          <a:latin typeface="SimSun"/>
                          <a:cs typeface="SimSun"/>
                        </a:rPr>
                        <a:t>Qu.:</a:t>
                      </a:r>
                      <a:r>
                        <a:rPr dirty="0" sz="1100" spc="-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100" spc="20">
                          <a:latin typeface="SimSun"/>
                          <a:cs typeface="SimSun"/>
                        </a:rPr>
                        <a:t>9.25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SimSun"/>
                          <a:cs typeface="SimSun"/>
                        </a:rPr>
                        <a:t>1st</a:t>
                      </a:r>
                      <a:r>
                        <a:rPr dirty="0" sz="1100" spc="-1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100" spc="20">
                          <a:latin typeface="SimSun"/>
                          <a:cs typeface="SimSun"/>
                        </a:rPr>
                        <a:t>Qu.:</a:t>
                      </a:r>
                      <a:r>
                        <a:rPr dirty="0" sz="1100" spc="-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100" spc="20">
                          <a:latin typeface="SimSun"/>
                          <a:cs typeface="SimSun"/>
                        </a:rPr>
                        <a:t>9.25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690" marR="3175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SimSun"/>
                          <a:cs typeface="SimSun"/>
                        </a:rPr>
                        <a:t>Median</a:t>
                      </a:r>
                      <a:r>
                        <a:rPr dirty="0" sz="1100" spc="-2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100" spc="20">
                          <a:latin typeface="SimSun"/>
                          <a:cs typeface="SimSun"/>
                        </a:rPr>
                        <a:t>:11.00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SimSun"/>
                          <a:cs typeface="SimSun"/>
                        </a:rPr>
                        <a:t>Median</a:t>
                      </a:r>
                      <a:r>
                        <a:rPr dirty="0" sz="1100" spc="-2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100" spc="20">
                          <a:latin typeface="SimSun"/>
                          <a:cs typeface="SimSun"/>
                        </a:rPr>
                        <a:t>:10.50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SimSun"/>
                          <a:cs typeface="SimSun"/>
                        </a:rPr>
                        <a:t>Median</a:t>
                      </a:r>
                      <a:r>
                        <a:rPr dirty="0" sz="1100" spc="-2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100" spc="20">
                          <a:latin typeface="SimSun"/>
                          <a:cs typeface="SimSun"/>
                        </a:rPr>
                        <a:t>:12.00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690" marR="3175">
                        <a:lnSpc>
                          <a:spcPts val="1280"/>
                        </a:lnSpc>
                        <a:tabLst>
                          <a:tab pos="568960" algn="l"/>
                        </a:tabLst>
                      </a:pPr>
                      <a:r>
                        <a:rPr dirty="0" sz="1100" spc="20">
                          <a:latin typeface="SimSun"/>
                          <a:cs typeface="SimSun"/>
                        </a:rPr>
                        <a:t>Mean	:11.60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80"/>
                        </a:lnSpc>
                        <a:tabLst>
                          <a:tab pos="508634" algn="l"/>
                        </a:tabLst>
                      </a:pPr>
                      <a:r>
                        <a:rPr dirty="0" sz="1100" spc="20">
                          <a:latin typeface="SimSun"/>
                          <a:cs typeface="SimSun"/>
                        </a:rPr>
                        <a:t>Mean	:11.40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280"/>
                        </a:lnSpc>
                        <a:tabLst>
                          <a:tab pos="545465" algn="l"/>
                        </a:tabLst>
                      </a:pPr>
                      <a:r>
                        <a:rPr dirty="0" sz="1100" spc="20">
                          <a:latin typeface="SimSun"/>
                          <a:cs typeface="SimSun"/>
                        </a:rPr>
                        <a:t>Mean	:11.70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5"/>
              <a:t>13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8821" y="971707"/>
            <a:ext cx="5177432" cy="52283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5"/>
              <a:t>13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8821" y="971707"/>
            <a:ext cx="5177432" cy="52283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1700" y="6800836"/>
            <a:ext cx="5969635" cy="231457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Georgia"/>
                <a:cs typeface="Georgia"/>
              </a:rPr>
              <a:t>Ces</a:t>
            </a:r>
            <a:r>
              <a:rPr dirty="0" sz="1100" spc="17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figures</a:t>
            </a:r>
            <a:r>
              <a:rPr dirty="0" sz="1100" spc="17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vont</a:t>
            </a:r>
            <a:r>
              <a:rPr dirty="0" sz="1100" spc="170">
                <a:latin typeface="Georgia"/>
                <a:cs typeface="Georgia"/>
              </a:rPr>
              <a:t> </a:t>
            </a:r>
            <a:r>
              <a:rPr dirty="0" sz="1100" spc="-45">
                <a:latin typeface="Georgia"/>
                <a:cs typeface="Georgia"/>
              </a:rPr>
              <a:t>nous</a:t>
            </a:r>
            <a:r>
              <a:rPr dirty="0" sz="1100" spc="17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aider</a:t>
            </a:r>
            <a:r>
              <a:rPr dirty="0" sz="1100" spc="170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a</a:t>
            </a:r>
            <a:r>
              <a:rPr dirty="0" sz="1100" spc="17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grouper</a:t>
            </a:r>
            <a:r>
              <a:rPr dirty="0" sz="1100" spc="17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les</a:t>
            </a:r>
            <a:r>
              <a:rPr dirty="0" sz="1100" spc="17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étudiants</a:t>
            </a:r>
            <a:r>
              <a:rPr dirty="0" sz="1100" spc="17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et</a:t>
            </a:r>
            <a:r>
              <a:rPr dirty="0" sz="1100" spc="17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répondre</a:t>
            </a:r>
            <a:r>
              <a:rPr dirty="0" sz="1100" spc="17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au</a:t>
            </a:r>
            <a:r>
              <a:rPr dirty="0" sz="1100" spc="17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questions</a:t>
            </a:r>
            <a:r>
              <a:rPr dirty="0" sz="1100" spc="17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qu’on</a:t>
            </a:r>
            <a:r>
              <a:rPr dirty="0" sz="1100" spc="170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a</a:t>
            </a:r>
            <a:r>
              <a:rPr dirty="0" sz="1100" spc="17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poser</a:t>
            </a:r>
            <a:r>
              <a:rPr dirty="0" sz="1100" spc="17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dans </a:t>
            </a:r>
            <a:r>
              <a:rPr dirty="0" sz="1100" spc="-250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l’introduction</a:t>
            </a:r>
            <a:r>
              <a:rPr dirty="0" sz="1100" spc="9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dans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le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chapitre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suivant.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297180" algn="l"/>
              </a:tabLst>
            </a:pPr>
            <a:r>
              <a:rPr dirty="0" sz="1400" spc="-105" b="1">
                <a:latin typeface="Georgia"/>
                <a:cs typeface="Georgia"/>
              </a:rPr>
              <a:t>4	</a:t>
            </a:r>
            <a:r>
              <a:rPr dirty="0" sz="1400" spc="-30" b="1">
                <a:latin typeface="Georgia"/>
                <a:cs typeface="Georgia"/>
              </a:rPr>
              <a:t>Groupement</a:t>
            </a:r>
            <a:r>
              <a:rPr dirty="0" sz="1400" spc="145" b="1">
                <a:latin typeface="Georgia"/>
                <a:cs typeface="Georgia"/>
              </a:rPr>
              <a:t> </a:t>
            </a:r>
            <a:r>
              <a:rPr dirty="0" sz="1400" b="1">
                <a:latin typeface="Georgia"/>
                <a:cs typeface="Georgia"/>
              </a:rPr>
              <a:t>et</a:t>
            </a:r>
            <a:r>
              <a:rPr dirty="0" sz="1400" spc="150" b="1">
                <a:latin typeface="Georgia"/>
                <a:cs typeface="Georgia"/>
              </a:rPr>
              <a:t> </a:t>
            </a:r>
            <a:r>
              <a:rPr dirty="0" sz="1400" spc="-40" b="1">
                <a:latin typeface="Georgia"/>
                <a:cs typeface="Georgia"/>
              </a:rPr>
              <a:t>Conclusion</a:t>
            </a:r>
            <a:endParaRPr sz="1400">
              <a:latin typeface="Georgia"/>
              <a:cs typeface="Georgia"/>
            </a:endParaRPr>
          </a:p>
          <a:p>
            <a:pPr marL="12700" marR="5080">
              <a:lnSpc>
                <a:spcPct val="102600"/>
              </a:lnSpc>
              <a:spcBef>
                <a:spcPts val="1025"/>
              </a:spcBef>
            </a:pPr>
            <a:r>
              <a:rPr dirty="0" sz="1100" spc="-30">
                <a:latin typeface="Georgia"/>
                <a:cs typeface="Georgia"/>
              </a:rPr>
              <a:t>Comme</a:t>
            </a:r>
            <a:r>
              <a:rPr dirty="0" sz="1100" spc="7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conclusion</a:t>
            </a:r>
            <a:r>
              <a:rPr dirty="0" sz="1100" spc="8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et</a:t>
            </a:r>
            <a:r>
              <a:rPr dirty="0" sz="1100" spc="8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d’après</a:t>
            </a:r>
            <a:r>
              <a:rPr dirty="0" sz="1100" spc="7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tous</a:t>
            </a:r>
            <a:r>
              <a:rPr dirty="0" sz="1100" spc="8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ce</a:t>
            </a:r>
            <a:r>
              <a:rPr dirty="0" sz="1100" spc="8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qu’on</a:t>
            </a:r>
            <a:r>
              <a:rPr dirty="0" sz="1100" spc="75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a</a:t>
            </a:r>
            <a:r>
              <a:rPr dirty="0" sz="1100" spc="80">
                <a:latin typeface="Georgia"/>
                <a:cs typeface="Georgia"/>
              </a:rPr>
              <a:t> </a:t>
            </a:r>
            <a:r>
              <a:rPr dirty="0" sz="1100">
                <a:latin typeface="Georgia"/>
                <a:cs typeface="Georgia"/>
              </a:rPr>
              <a:t>vu,</a:t>
            </a:r>
            <a:r>
              <a:rPr dirty="0" sz="1100" spc="85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on</a:t>
            </a:r>
            <a:r>
              <a:rPr dirty="0" sz="1100" spc="80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peut</a:t>
            </a:r>
            <a:r>
              <a:rPr dirty="0" sz="1100" spc="7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maintenant</a:t>
            </a:r>
            <a:r>
              <a:rPr dirty="0" sz="1100" spc="75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donner</a:t>
            </a:r>
            <a:r>
              <a:rPr dirty="0" sz="1100" spc="8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les</a:t>
            </a:r>
            <a:r>
              <a:rPr dirty="0" sz="1100" spc="75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résultats</a:t>
            </a:r>
            <a:r>
              <a:rPr dirty="0" sz="1100" spc="8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</a:t>
            </a:r>
            <a:r>
              <a:rPr dirty="0" sz="1100" spc="8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notre </a:t>
            </a:r>
            <a:r>
              <a:rPr dirty="0" sz="1100" spc="-250">
                <a:latin typeface="Georgia"/>
                <a:cs typeface="Georgia"/>
              </a:rPr>
              <a:t> </a:t>
            </a:r>
            <a:r>
              <a:rPr dirty="0" sz="1100" spc="65">
                <a:latin typeface="Georgia"/>
                <a:cs typeface="Georgia"/>
              </a:rPr>
              <a:t>ACP</a:t>
            </a:r>
            <a:r>
              <a:rPr dirty="0" sz="1100" spc="90">
                <a:latin typeface="Georgia"/>
                <a:cs typeface="Georgia"/>
              </a:rPr>
              <a:t> </a:t>
            </a:r>
            <a:r>
              <a:rPr dirty="0" sz="1100" spc="-45">
                <a:latin typeface="Georgia"/>
                <a:cs typeface="Georgia"/>
              </a:rPr>
              <a:t>:</a:t>
            </a:r>
            <a:endParaRPr sz="1100">
              <a:latin typeface="Georgia"/>
              <a:cs typeface="Georgia"/>
            </a:endParaRPr>
          </a:p>
          <a:p>
            <a:pPr algn="just" marL="358775" marR="5080" indent="-177165">
              <a:lnSpc>
                <a:spcPct val="102600"/>
              </a:lnSpc>
              <a:spcBef>
                <a:spcPts val="675"/>
              </a:spcBef>
              <a:buChar char="•"/>
              <a:tabLst>
                <a:tab pos="359410" algn="l"/>
              </a:tabLst>
            </a:pPr>
            <a:r>
              <a:rPr dirty="0" sz="1100" spc="-15">
                <a:latin typeface="Georgia"/>
                <a:cs typeface="Georgia"/>
              </a:rPr>
              <a:t>Pour </a:t>
            </a:r>
            <a:r>
              <a:rPr dirty="0" sz="1100" spc="-35">
                <a:latin typeface="Georgia"/>
                <a:cs typeface="Georgia"/>
              </a:rPr>
              <a:t>les </a:t>
            </a:r>
            <a:r>
              <a:rPr dirty="0" sz="1100" spc="-25">
                <a:latin typeface="Georgia"/>
                <a:cs typeface="Georgia"/>
              </a:rPr>
              <a:t>variables </a:t>
            </a:r>
            <a:r>
              <a:rPr dirty="0" sz="1100" spc="-30">
                <a:latin typeface="Georgia"/>
                <a:cs typeface="Georgia"/>
              </a:rPr>
              <a:t>qui ont </a:t>
            </a:r>
            <a:r>
              <a:rPr dirty="0" sz="1100" spc="-40">
                <a:latin typeface="Georgia"/>
                <a:cs typeface="Georgia"/>
              </a:rPr>
              <a:t>des </a:t>
            </a:r>
            <a:r>
              <a:rPr dirty="0" sz="1100" spc="-25">
                <a:latin typeface="Georgia"/>
                <a:cs typeface="Georgia"/>
              </a:rPr>
              <a:t>fortes </a:t>
            </a:r>
            <a:r>
              <a:rPr dirty="0" sz="1100" spc="-20">
                <a:latin typeface="Georgia"/>
                <a:cs typeface="Georgia"/>
              </a:rPr>
              <a:t>corrélation, </a:t>
            </a:r>
            <a:r>
              <a:rPr dirty="0" sz="1100" spc="-50">
                <a:latin typeface="Georgia"/>
                <a:cs typeface="Georgia"/>
              </a:rPr>
              <a:t>on </a:t>
            </a:r>
            <a:r>
              <a:rPr dirty="0" sz="1100" spc="-10">
                <a:latin typeface="Georgia"/>
                <a:cs typeface="Georgia"/>
              </a:rPr>
              <a:t>voit </a:t>
            </a:r>
            <a:r>
              <a:rPr dirty="0" sz="1100" spc="-40">
                <a:latin typeface="Georgia"/>
                <a:cs typeface="Georgia"/>
              </a:rPr>
              <a:t>que </a:t>
            </a:r>
            <a:r>
              <a:rPr dirty="0" sz="1100" spc="-35">
                <a:latin typeface="Georgia"/>
                <a:cs typeface="Georgia"/>
              </a:rPr>
              <a:t>les </a:t>
            </a:r>
            <a:r>
              <a:rPr dirty="0" sz="1100" spc="-25">
                <a:latin typeface="Georgia"/>
                <a:cs typeface="Georgia"/>
              </a:rPr>
              <a:t>individus </a:t>
            </a:r>
            <a:r>
              <a:rPr dirty="0" sz="1100" spc="-30">
                <a:latin typeface="Georgia"/>
                <a:cs typeface="Georgia"/>
              </a:rPr>
              <a:t>qui ont </a:t>
            </a:r>
            <a:r>
              <a:rPr dirty="0" sz="1100" spc="-40">
                <a:latin typeface="Georgia"/>
                <a:cs typeface="Georgia"/>
              </a:rPr>
              <a:t>une </a:t>
            </a:r>
            <a:r>
              <a:rPr dirty="0" sz="1100" spc="-35">
                <a:latin typeface="Georgia"/>
                <a:cs typeface="Georgia"/>
              </a:rPr>
              <a:t>bonnes </a:t>
            </a:r>
            <a:r>
              <a:rPr dirty="0" sz="1100" spc="-30">
                <a:latin typeface="Georgia"/>
                <a:cs typeface="Georgia"/>
              </a:rPr>
              <a:t> notes</a:t>
            </a:r>
            <a:r>
              <a:rPr dirty="0" sz="1100" spc="-2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dans</a:t>
            </a:r>
            <a:r>
              <a:rPr dirty="0" sz="1100" spc="-30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l’une </a:t>
            </a:r>
            <a:r>
              <a:rPr dirty="0" sz="1100" spc="-40">
                <a:latin typeface="Georgia"/>
                <a:cs typeface="Georgia"/>
              </a:rPr>
              <a:t>de</a:t>
            </a:r>
            <a:r>
              <a:rPr dirty="0" sz="1100" spc="-35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ces</a:t>
            </a:r>
            <a:r>
              <a:rPr dirty="0" sz="1100" spc="-3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variables,</a:t>
            </a:r>
            <a:r>
              <a:rPr dirty="0" sz="1100" spc="-1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ils</a:t>
            </a:r>
            <a:r>
              <a:rPr dirty="0" sz="1100" spc="-2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ont</a:t>
            </a:r>
            <a:r>
              <a:rPr dirty="0" sz="1100" spc="-2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aussi</a:t>
            </a:r>
            <a:r>
              <a:rPr dirty="0" sz="1100" spc="-25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une</a:t>
            </a:r>
            <a:r>
              <a:rPr dirty="0" sz="1100" spc="-35">
                <a:latin typeface="Georgia"/>
                <a:cs typeface="Georgia"/>
              </a:rPr>
              <a:t> bonne</a:t>
            </a:r>
            <a:r>
              <a:rPr dirty="0" sz="1100" spc="-3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note</a:t>
            </a:r>
            <a:r>
              <a:rPr dirty="0" sz="1100" spc="-2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dans</a:t>
            </a:r>
            <a:r>
              <a:rPr dirty="0" sz="1100" spc="-3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l’autre,</a:t>
            </a:r>
            <a:r>
              <a:rPr dirty="0" sz="110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sauf</a:t>
            </a:r>
            <a:r>
              <a:rPr dirty="0" sz="1100" spc="-25">
                <a:latin typeface="Georgia"/>
                <a:cs typeface="Georgia"/>
              </a:rPr>
              <a:t> pour</a:t>
            </a:r>
            <a:r>
              <a:rPr dirty="0" sz="1100" spc="-2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les </a:t>
            </a:r>
            <a:r>
              <a:rPr dirty="0" sz="1100" spc="-3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individus</a:t>
            </a:r>
            <a:r>
              <a:rPr dirty="0" sz="1100" spc="9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qui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ont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une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mal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représentation.</a:t>
            </a:r>
            <a:endParaRPr sz="1100">
              <a:latin typeface="Georgia"/>
              <a:cs typeface="Georgia"/>
            </a:endParaRPr>
          </a:p>
          <a:p>
            <a:pPr algn="just" marL="358775" marR="5080" indent="-177165">
              <a:lnSpc>
                <a:spcPct val="102699"/>
              </a:lnSpc>
              <a:spcBef>
                <a:spcPts val="680"/>
              </a:spcBef>
              <a:buChar char="•"/>
              <a:tabLst>
                <a:tab pos="359410" algn="l"/>
              </a:tabLst>
            </a:pPr>
            <a:r>
              <a:rPr dirty="0" sz="1100" spc="-25">
                <a:latin typeface="Georgia"/>
                <a:cs typeface="Georgia"/>
              </a:rPr>
              <a:t>Les individus </a:t>
            </a:r>
            <a:r>
              <a:rPr dirty="0" sz="1100" spc="-30">
                <a:latin typeface="Georgia"/>
                <a:cs typeface="Georgia"/>
              </a:rPr>
              <a:t>qui ont </a:t>
            </a:r>
            <a:r>
              <a:rPr dirty="0" sz="1100" spc="-40">
                <a:latin typeface="Georgia"/>
                <a:cs typeface="Georgia"/>
              </a:rPr>
              <a:t>une </a:t>
            </a:r>
            <a:r>
              <a:rPr dirty="0" sz="1100" spc="-30">
                <a:latin typeface="Georgia"/>
                <a:cs typeface="Georgia"/>
              </a:rPr>
              <a:t>mal représentation </a:t>
            </a:r>
            <a:r>
              <a:rPr dirty="0" sz="1100" spc="-35">
                <a:latin typeface="Georgia"/>
                <a:cs typeface="Georgia"/>
              </a:rPr>
              <a:t>sont les </a:t>
            </a:r>
            <a:r>
              <a:rPr dirty="0" sz="1100" spc="-25">
                <a:latin typeface="Georgia"/>
                <a:cs typeface="Georgia"/>
              </a:rPr>
              <a:t>individus </a:t>
            </a:r>
            <a:r>
              <a:rPr dirty="0" sz="1100" spc="-30">
                <a:latin typeface="Georgia"/>
                <a:cs typeface="Georgia"/>
              </a:rPr>
              <a:t>qui ont </a:t>
            </a:r>
            <a:r>
              <a:rPr dirty="0" sz="1100" spc="-40">
                <a:latin typeface="Georgia"/>
                <a:cs typeface="Georgia"/>
              </a:rPr>
              <a:t>une </a:t>
            </a:r>
            <a:r>
              <a:rPr dirty="0" sz="1100" spc="-20">
                <a:latin typeface="Georgia"/>
                <a:cs typeface="Georgia"/>
              </a:rPr>
              <a:t>faible contribution </a:t>
            </a:r>
            <a:r>
              <a:rPr dirty="0" sz="1100" spc="-1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dans</a:t>
            </a:r>
            <a:r>
              <a:rPr dirty="0" sz="1100" spc="9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les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composantes,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d’une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autre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manière,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ils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ont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des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notes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stable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et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moyenne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dans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tous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les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5"/>
              <a:t>13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5"/>
              <a:t>13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071003" y="810472"/>
            <a:ext cx="5800090" cy="217678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89230">
              <a:lnSpc>
                <a:spcPct val="100000"/>
              </a:lnSpc>
              <a:spcBef>
                <a:spcPts val="815"/>
              </a:spcBef>
            </a:pPr>
            <a:r>
              <a:rPr dirty="0" sz="1100" spc="-25">
                <a:latin typeface="Georgia"/>
                <a:cs typeface="Georgia"/>
              </a:rPr>
              <a:t>matières.</a:t>
            </a:r>
            <a:endParaRPr sz="1100">
              <a:latin typeface="Georgia"/>
              <a:cs typeface="Georgia"/>
            </a:endParaRPr>
          </a:p>
          <a:p>
            <a:pPr marL="189230" indent="-177165">
              <a:lnSpc>
                <a:spcPct val="100000"/>
              </a:lnSpc>
              <a:spcBef>
                <a:spcPts val="710"/>
              </a:spcBef>
              <a:buChar char="•"/>
              <a:tabLst>
                <a:tab pos="189865" algn="l"/>
              </a:tabLst>
            </a:pPr>
            <a:r>
              <a:rPr dirty="0" sz="1100" spc="-10">
                <a:latin typeface="Georgia"/>
                <a:cs typeface="Georgia"/>
              </a:rPr>
              <a:t>On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peut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grouper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les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individus</a:t>
            </a:r>
            <a:r>
              <a:rPr dirty="0" sz="1100" spc="10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par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leurs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notes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</a:t>
            </a:r>
            <a:r>
              <a:rPr dirty="0" sz="1100" spc="105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la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manière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suivante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45">
                <a:latin typeface="Georgia"/>
                <a:cs typeface="Georgia"/>
              </a:rPr>
              <a:t>:</a:t>
            </a:r>
            <a:endParaRPr sz="1100">
              <a:latin typeface="Georgia"/>
              <a:cs typeface="Georgia"/>
            </a:endParaRPr>
          </a:p>
          <a:p>
            <a:pPr lvl="1" marL="494030" marR="5080" indent="-177165">
              <a:lnSpc>
                <a:spcPct val="102699"/>
              </a:lnSpc>
              <a:spcBef>
                <a:spcPts val="675"/>
              </a:spcBef>
              <a:buAutoNum type="arabicPeriod"/>
              <a:tabLst>
                <a:tab pos="494665" algn="l"/>
              </a:tabLst>
            </a:pPr>
            <a:r>
              <a:rPr dirty="0" sz="1100" spc="-15">
                <a:latin typeface="Georgia"/>
                <a:cs typeface="Georgia"/>
              </a:rPr>
              <a:t>Group</a:t>
            </a:r>
            <a:r>
              <a:rPr dirty="0" sz="1100" spc="140">
                <a:latin typeface="Georgia"/>
                <a:cs typeface="Georgia"/>
              </a:rPr>
              <a:t> </a:t>
            </a:r>
            <a:r>
              <a:rPr dirty="0" sz="1100" spc="70">
                <a:latin typeface="Georgia"/>
                <a:cs typeface="Georgia"/>
              </a:rPr>
              <a:t>1</a:t>
            </a:r>
            <a:r>
              <a:rPr dirty="0" sz="1100" spc="140">
                <a:latin typeface="Georgia"/>
                <a:cs typeface="Georgia"/>
              </a:rPr>
              <a:t> </a:t>
            </a:r>
            <a:r>
              <a:rPr dirty="0" sz="1100" spc="-45">
                <a:latin typeface="Georgia"/>
                <a:cs typeface="Georgia"/>
              </a:rPr>
              <a:t>:</a:t>
            </a:r>
            <a:r>
              <a:rPr dirty="0" sz="1100" spc="9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Il</a:t>
            </a:r>
            <a:r>
              <a:rPr dirty="0" sz="1100" spc="14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constitue</a:t>
            </a:r>
            <a:r>
              <a:rPr dirty="0" sz="1100" spc="14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des</a:t>
            </a:r>
            <a:r>
              <a:rPr dirty="0" sz="1100" spc="14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individus</a:t>
            </a:r>
            <a:r>
              <a:rPr dirty="0" sz="1100" spc="145">
                <a:latin typeface="Georgia"/>
                <a:cs typeface="Georgia"/>
              </a:rPr>
              <a:t> </a:t>
            </a:r>
            <a:r>
              <a:rPr dirty="0" sz="1100" spc="45">
                <a:latin typeface="Georgia"/>
                <a:cs typeface="Georgia"/>
              </a:rPr>
              <a:t>E1</a:t>
            </a:r>
            <a:r>
              <a:rPr dirty="0" sz="1100" spc="14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et</a:t>
            </a:r>
            <a:r>
              <a:rPr dirty="0" sz="1100" spc="14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E9,</a:t>
            </a:r>
            <a:r>
              <a:rPr dirty="0" sz="1100" spc="15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ils</a:t>
            </a:r>
            <a:r>
              <a:rPr dirty="0" sz="1100" spc="14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sont</a:t>
            </a:r>
            <a:r>
              <a:rPr dirty="0" sz="1100" spc="14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caractérisé</a:t>
            </a:r>
            <a:r>
              <a:rPr dirty="0" sz="1100" spc="14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par</a:t>
            </a:r>
            <a:r>
              <a:rPr dirty="0" sz="1100" spc="14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des</a:t>
            </a:r>
            <a:r>
              <a:rPr dirty="0" sz="1100" spc="14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bonne</a:t>
            </a:r>
            <a:r>
              <a:rPr dirty="0" sz="1100" spc="14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notes </a:t>
            </a:r>
            <a:r>
              <a:rPr dirty="0" sz="1100" spc="-254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en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Peinture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et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Musique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et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des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notes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moyennes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dans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le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reste.</a:t>
            </a:r>
            <a:endParaRPr sz="1100">
              <a:latin typeface="Georgia"/>
              <a:cs typeface="Georgia"/>
            </a:endParaRPr>
          </a:p>
          <a:p>
            <a:pPr lvl="1" marL="494030" marR="5080" indent="-177165">
              <a:lnSpc>
                <a:spcPct val="102600"/>
              </a:lnSpc>
              <a:buAutoNum type="arabicPeriod"/>
              <a:tabLst>
                <a:tab pos="494665" algn="l"/>
              </a:tabLst>
            </a:pPr>
            <a:r>
              <a:rPr dirty="0" sz="1100" spc="-15">
                <a:latin typeface="Georgia"/>
                <a:cs typeface="Georgia"/>
              </a:rPr>
              <a:t>Group</a:t>
            </a:r>
            <a:r>
              <a:rPr dirty="0" sz="1100" spc="190">
                <a:latin typeface="Georgia"/>
                <a:cs typeface="Georgia"/>
              </a:rPr>
              <a:t> </a:t>
            </a:r>
            <a:r>
              <a:rPr dirty="0" sz="1100" spc="-70">
                <a:latin typeface="Georgia"/>
                <a:cs typeface="Georgia"/>
              </a:rPr>
              <a:t>2</a:t>
            </a:r>
            <a:r>
              <a:rPr dirty="0" sz="1100">
                <a:latin typeface="Georgia"/>
                <a:cs typeface="Georgia"/>
              </a:rPr>
              <a:t> </a:t>
            </a:r>
            <a:r>
              <a:rPr dirty="0" sz="1100" spc="-45">
                <a:latin typeface="Georgia"/>
                <a:cs typeface="Georgia"/>
              </a:rPr>
              <a:t>:</a:t>
            </a:r>
            <a:r>
              <a:rPr dirty="0" sz="1100" spc="-3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Il</a:t>
            </a:r>
            <a:r>
              <a:rPr dirty="0" sz="1100" spc="19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constitue</a:t>
            </a:r>
            <a:r>
              <a:rPr dirty="0" sz="1100" spc="19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des</a:t>
            </a:r>
            <a:r>
              <a:rPr dirty="0" sz="1100" spc="-3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individus</a:t>
            </a:r>
            <a:r>
              <a:rPr dirty="0" sz="1100" spc="190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E3,</a:t>
            </a:r>
            <a:r>
              <a:rPr dirty="0" sz="1100" spc="21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E4</a:t>
            </a:r>
            <a:r>
              <a:rPr dirty="0" sz="1100" spc="19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et</a:t>
            </a:r>
            <a:r>
              <a:rPr dirty="0" sz="1100" spc="19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E6,</a:t>
            </a:r>
            <a:r>
              <a:rPr dirty="0" sz="1100" spc="21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ils</a:t>
            </a:r>
            <a:r>
              <a:rPr dirty="0" sz="1100" spc="19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sont  </a:t>
            </a:r>
            <a:r>
              <a:rPr dirty="0" sz="1100" spc="-20">
                <a:latin typeface="Georgia"/>
                <a:cs typeface="Georgia"/>
              </a:rPr>
              <a:t>caractérisé</a:t>
            </a:r>
            <a:r>
              <a:rPr dirty="0" sz="1100" spc="19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par</a:t>
            </a:r>
            <a:r>
              <a:rPr dirty="0" sz="1100" spc="19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des</a:t>
            </a:r>
            <a:r>
              <a:rPr dirty="0" sz="1100" spc="-3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bonne </a:t>
            </a:r>
            <a:r>
              <a:rPr dirty="0" sz="1100" spc="-254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notes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en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la</a:t>
            </a:r>
            <a:r>
              <a:rPr dirty="0" sz="1100" spc="105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littérature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francophone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et</a:t>
            </a:r>
            <a:r>
              <a:rPr dirty="0" sz="1100" spc="10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française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et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des</a:t>
            </a:r>
            <a:r>
              <a:rPr dirty="0" sz="1100" spc="10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notes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moyennes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dans</a:t>
            </a:r>
            <a:r>
              <a:rPr dirty="0" sz="1100" spc="10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le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reste.</a:t>
            </a:r>
            <a:endParaRPr sz="1100">
              <a:latin typeface="Georgia"/>
              <a:cs typeface="Georgia"/>
            </a:endParaRPr>
          </a:p>
          <a:p>
            <a:pPr lvl="1" marL="494030" marR="5080" indent="-177165">
              <a:lnSpc>
                <a:spcPct val="102600"/>
              </a:lnSpc>
              <a:spcBef>
                <a:spcPts val="5"/>
              </a:spcBef>
              <a:buAutoNum type="arabicPeriod"/>
              <a:tabLst>
                <a:tab pos="494665" algn="l"/>
              </a:tabLst>
            </a:pPr>
            <a:r>
              <a:rPr dirty="0" sz="1100" spc="-15">
                <a:latin typeface="Georgia"/>
                <a:cs typeface="Georgia"/>
              </a:rPr>
              <a:t>Group</a:t>
            </a:r>
            <a:r>
              <a:rPr dirty="0" sz="1100" spc="110">
                <a:latin typeface="Georgia"/>
                <a:cs typeface="Georgia"/>
              </a:rPr>
              <a:t> </a:t>
            </a:r>
            <a:r>
              <a:rPr dirty="0" sz="1100" spc="-65">
                <a:latin typeface="Georgia"/>
                <a:cs typeface="Georgia"/>
              </a:rPr>
              <a:t>3</a:t>
            </a:r>
            <a:r>
              <a:rPr dirty="0" sz="1100" spc="110">
                <a:latin typeface="Georgia"/>
                <a:cs typeface="Georgia"/>
              </a:rPr>
              <a:t> </a:t>
            </a:r>
            <a:r>
              <a:rPr dirty="0" sz="1100" spc="-45">
                <a:latin typeface="Georgia"/>
                <a:cs typeface="Georgia"/>
              </a:rPr>
              <a:t>:</a:t>
            </a:r>
            <a:r>
              <a:rPr dirty="0" sz="1100" spc="3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Il</a:t>
            </a:r>
            <a:r>
              <a:rPr dirty="0" sz="1100" spc="11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constitue</a:t>
            </a:r>
            <a:r>
              <a:rPr dirty="0" sz="1100" spc="11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des</a:t>
            </a:r>
            <a:r>
              <a:rPr dirty="0" sz="1100" spc="11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individus</a:t>
            </a:r>
            <a:r>
              <a:rPr dirty="0" sz="1100" spc="110">
                <a:latin typeface="Georgia"/>
                <a:cs typeface="Georgia"/>
              </a:rPr>
              <a:t> </a:t>
            </a:r>
            <a:r>
              <a:rPr dirty="0" sz="1100" spc="5">
                <a:latin typeface="Georgia"/>
                <a:cs typeface="Georgia"/>
              </a:rPr>
              <a:t>E7,</a:t>
            </a:r>
            <a:r>
              <a:rPr dirty="0" sz="1100" spc="114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E8,</a:t>
            </a:r>
            <a:r>
              <a:rPr dirty="0" sz="1100" spc="114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ils</a:t>
            </a:r>
            <a:r>
              <a:rPr dirty="0" sz="1100" spc="114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sont</a:t>
            </a:r>
            <a:r>
              <a:rPr dirty="0" sz="1100" spc="11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caractérisé</a:t>
            </a:r>
            <a:r>
              <a:rPr dirty="0" sz="1100" spc="11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par</a:t>
            </a:r>
            <a:r>
              <a:rPr dirty="0" sz="1100" spc="11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des</a:t>
            </a:r>
            <a:r>
              <a:rPr dirty="0" sz="1100" spc="11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bonne</a:t>
            </a:r>
            <a:r>
              <a:rPr dirty="0" sz="1100" spc="11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notes</a:t>
            </a:r>
            <a:r>
              <a:rPr dirty="0" sz="1100" spc="110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en </a:t>
            </a:r>
            <a:r>
              <a:rPr dirty="0" sz="1100" spc="-254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la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littérature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anglophone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et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anglais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et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des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notes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moyennes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dans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le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reste.</a:t>
            </a:r>
            <a:endParaRPr sz="1100">
              <a:latin typeface="Georgia"/>
              <a:cs typeface="Georgia"/>
            </a:endParaRPr>
          </a:p>
          <a:p>
            <a:pPr lvl="1" marL="494030" marR="5080" indent="-177165">
              <a:lnSpc>
                <a:spcPct val="102600"/>
              </a:lnSpc>
              <a:buAutoNum type="arabicPeriod"/>
              <a:tabLst>
                <a:tab pos="494665" algn="l"/>
              </a:tabLst>
            </a:pPr>
            <a:r>
              <a:rPr dirty="0" sz="1100" spc="-15">
                <a:latin typeface="Georgia"/>
                <a:cs typeface="Georgia"/>
              </a:rPr>
              <a:t>Group</a:t>
            </a:r>
            <a:r>
              <a:rPr dirty="0" sz="1100" spc="110">
                <a:latin typeface="Georgia"/>
                <a:cs typeface="Georgia"/>
              </a:rPr>
              <a:t> </a:t>
            </a:r>
            <a:r>
              <a:rPr dirty="0" sz="1100" spc="-80">
                <a:latin typeface="Georgia"/>
                <a:cs typeface="Georgia"/>
              </a:rPr>
              <a:t>4</a:t>
            </a:r>
            <a:r>
              <a:rPr dirty="0" sz="1100" spc="-65">
                <a:latin typeface="Georgia"/>
                <a:cs typeface="Georgia"/>
              </a:rPr>
              <a:t> </a:t>
            </a:r>
            <a:r>
              <a:rPr dirty="0" sz="1100" spc="-45">
                <a:latin typeface="Georgia"/>
                <a:cs typeface="Georgia"/>
              </a:rPr>
              <a:t>:</a:t>
            </a:r>
            <a:r>
              <a:rPr dirty="0" sz="1100" spc="3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Il</a:t>
            </a:r>
            <a:r>
              <a:rPr dirty="0" sz="1100" spc="11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constitue</a:t>
            </a:r>
            <a:r>
              <a:rPr dirty="0" sz="1100" spc="114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des</a:t>
            </a:r>
            <a:r>
              <a:rPr dirty="0" sz="1100" spc="114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individus</a:t>
            </a:r>
            <a:r>
              <a:rPr dirty="0" sz="1100" spc="114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E2,</a:t>
            </a:r>
            <a:r>
              <a:rPr dirty="0" sz="1100" spc="114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E10,</a:t>
            </a:r>
            <a:r>
              <a:rPr dirty="0" sz="1100" spc="114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ils</a:t>
            </a:r>
            <a:r>
              <a:rPr dirty="0" sz="1100" spc="114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sont</a:t>
            </a:r>
            <a:r>
              <a:rPr dirty="0" sz="1100" spc="11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caractérisé</a:t>
            </a:r>
            <a:r>
              <a:rPr dirty="0" sz="1100" spc="114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par</a:t>
            </a:r>
            <a:r>
              <a:rPr dirty="0" sz="1100" spc="114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une</a:t>
            </a:r>
            <a:r>
              <a:rPr dirty="0" sz="1100" spc="12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mal</a:t>
            </a:r>
            <a:r>
              <a:rPr dirty="0" sz="1100" spc="114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représen- </a:t>
            </a:r>
            <a:r>
              <a:rPr dirty="0" sz="1100" spc="-254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tation,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des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notes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moyennes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dans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tous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les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matières</a:t>
            </a:r>
            <a:endParaRPr sz="1100">
              <a:latin typeface="Georgia"/>
              <a:cs typeface="Georgia"/>
            </a:endParaRPr>
          </a:p>
          <a:p>
            <a:pPr lvl="1" marL="494030" indent="-17716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494665" algn="l"/>
              </a:tabLst>
            </a:pPr>
            <a:r>
              <a:rPr dirty="0" sz="1100" spc="-15">
                <a:latin typeface="Georgia"/>
                <a:cs typeface="Georgia"/>
              </a:rPr>
              <a:t>Group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5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45">
                <a:latin typeface="Georgia"/>
                <a:cs typeface="Georgia"/>
              </a:rPr>
              <a:t>:</a:t>
            </a:r>
            <a:r>
              <a:rPr dirty="0" sz="1100" spc="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Il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constitue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l’individu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E5</a:t>
            </a:r>
            <a:r>
              <a:rPr dirty="0" sz="1100" spc="10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qui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a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des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mal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notes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dans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toutes</a:t>
            </a:r>
            <a:r>
              <a:rPr dirty="0" sz="1100" spc="10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les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matières.</a:t>
            </a:r>
            <a:endParaRPr sz="11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55382" y="912816"/>
          <a:ext cx="3336925" cy="35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6485"/>
                <a:gridCol w="1163955"/>
                <a:gridCol w="1086485"/>
              </a:tblGrid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20">
                          <a:latin typeface="SimSun"/>
                          <a:cs typeface="SimSun"/>
                        </a:rPr>
                        <a:t>3rd</a:t>
                      </a:r>
                      <a:r>
                        <a:rPr dirty="0" sz="1100" spc="-2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100" spc="20">
                          <a:latin typeface="SimSun"/>
                          <a:cs typeface="SimSun"/>
                        </a:rPr>
                        <a:t>Qu.:12.00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20">
                          <a:latin typeface="SimSun"/>
                          <a:cs typeface="SimSun"/>
                        </a:rPr>
                        <a:t>3rd</a:t>
                      </a:r>
                      <a:r>
                        <a:rPr dirty="0" sz="1100" spc="-2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100" spc="20">
                          <a:latin typeface="SimSun"/>
                          <a:cs typeface="SimSun"/>
                        </a:rPr>
                        <a:t>Qu.:12.75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20">
                          <a:latin typeface="SimSun"/>
                          <a:cs typeface="SimSun"/>
                        </a:rPr>
                        <a:t>3rd</a:t>
                      </a:r>
                      <a:r>
                        <a:rPr dirty="0" sz="1100" spc="-2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100" spc="20">
                          <a:latin typeface="SimSun"/>
                          <a:cs typeface="SimSun"/>
                        </a:rPr>
                        <a:t>Qu.:13.00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635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  <a:tabLst>
                          <a:tab pos="540385" algn="l"/>
                        </a:tabLst>
                      </a:pPr>
                      <a:r>
                        <a:rPr dirty="0" sz="1100" spc="20">
                          <a:latin typeface="SimSun"/>
                          <a:cs typeface="SimSun"/>
                        </a:rPr>
                        <a:t>Max.	:16.00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tabLst>
                          <a:tab pos="508634" algn="l"/>
                        </a:tabLst>
                      </a:pPr>
                      <a:r>
                        <a:rPr dirty="0" sz="1100" spc="20">
                          <a:latin typeface="SimSun"/>
                          <a:cs typeface="SimSun"/>
                        </a:rPr>
                        <a:t>Max.	:16.00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  <a:tabLst>
                          <a:tab pos="508634" algn="l"/>
                        </a:tabLst>
                      </a:pPr>
                      <a:r>
                        <a:rPr dirty="0" sz="1100" spc="20">
                          <a:latin typeface="SimSun"/>
                          <a:cs typeface="SimSun"/>
                        </a:rPr>
                        <a:t>Max.	:16.00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1700" y="1350656"/>
            <a:ext cx="5969000" cy="62230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Georgia"/>
                <a:cs typeface="Georgia"/>
              </a:rPr>
              <a:t>On</a:t>
            </a:r>
            <a:r>
              <a:rPr dirty="0" sz="1100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voit</a:t>
            </a:r>
            <a:r>
              <a:rPr dirty="0" sz="110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qu’on</a:t>
            </a:r>
            <a:r>
              <a:rPr dirty="0" sz="1100" spc="15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a</a:t>
            </a:r>
            <a:r>
              <a:rPr dirty="0" sz="1100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la</a:t>
            </a:r>
            <a:r>
              <a:rPr dirty="0" sz="1100" spc="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colon</a:t>
            </a:r>
            <a:r>
              <a:rPr dirty="0" sz="1100" spc="25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Étudiants</a:t>
            </a:r>
            <a:r>
              <a:rPr dirty="0" sz="110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qui</a:t>
            </a:r>
            <a:r>
              <a:rPr dirty="0" sz="1100" spc="2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est</a:t>
            </a:r>
            <a:r>
              <a:rPr dirty="0" sz="1100" spc="1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</a:t>
            </a:r>
            <a:r>
              <a:rPr dirty="0" sz="1100" spc="30">
                <a:latin typeface="Georgia"/>
                <a:cs typeface="Georgia"/>
              </a:rPr>
              <a:t> </a:t>
            </a:r>
            <a:r>
              <a:rPr dirty="0" sz="1100">
                <a:latin typeface="Georgia"/>
                <a:cs typeface="Georgia"/>
              </a:rPr>
              <a:t>type</a:t>
            </a:r>
            <a:r>
              <a:rPr dirty="0" sz="1100" spc="25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character,</a:t>
            </a:r>
            <a:r>
              <a:rPr dirty="0" sz="1100" spc="5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pour</a:t>
            </a:r>
            <a:r>
              <a:rPr dirty="0" sz="1100" spc="1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faire</a:t>
            </a:r>
            <a:r>
              <a:rPr dirty="0" sz="1100" spc="15">
                <a:latin typeface="Georgia"/>
                <a:cs typeface="Georgia"/>
              </a:rPr>
              <a:t> </a:t>
            </a:r>
            <a:r>
              <a:rPr dirty="0" sz="1100" spc="25">
                <a:latin typeface="Georgia"/>
                <a:cs typeface="Georgia"/>
              </a:rPr>
              <a:t>l’ACP,</a:t>
            </a:r>
            <a:r>
              <a:rPr dirty="0" sz="1100" spc="250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on</a:t>
            </a:r>
            <a:r>
              <a:rPr dirty="0" sz="1100" spc="40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ne</a:t>
            </a:r>
            <a:r>
              <a:rPr dirty="0" sz="1100" spc="4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va</a:t>
            </a:r>
            <a:r>
              <a:rPr dirty="0" sz="1100" spc="1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pas </a:t>
            </a:r>
            <a:r>
              <a:rPr dirty="0" sz="1100" spc="-254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nécessiter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cette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colonne,</a:t>
            </a:r>
            <a:r>
              <a:rPr dirty="0" sz="1100" spc="9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alors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on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va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la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supprimer.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100" spc="-25">
                <a:latin typeface="Georgia"/>
                <a:cs typeface="Georgia"/>
              </a:rPr>
              <a:t>Mais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avant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cà,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on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va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affecter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les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nomes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à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chaque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ligne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d’après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la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colonne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4400" y="2059316"/>
            <a:ext cx="5944235" cy="249554"/>
            <a:chOff x="914400" y="2059316"/>
            <a:chExt cx="5944235" cy="249554"/>
          </a:xfrm>
        </p:grpSpPr>
        <p:sp>
          <p:nvSpPr>
            <p:cNvPr id="5" name="object 5"/>
            <p:cNvSpPr/>
            <p:nvPr/>
          </p:nvSpPr>
          <p:spPr>
            <a:xfrm>
              <a:off x="914400" y="2059316"/>
              <a:ext cx="5944235" cy="249554"/>
            </a:xfrm>
            <a:custGeom>
              <a:avLst/>
              <a:gdLst/>
              <a:ahLst/>
              <a:cxnLst/>
              <a:rect l="l" t="t" r="r" b="b"/>
              <a:pathLst>
                <a:path w="5944234" h="249555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223691"/>
                  </a:lnTo>
                  <a:lnTo>
                    <a:pt x="1988" y="233541"/>
                  </a:lnTo>
                  <a:lnTo>
                    <a:pt x="7411" y="241585"/>
                  </a:lnTo>
                  <a:lnTo>
                    <a:pt x="15455" y="247008"/>
                  </a:lnTo>
                  <a:lnTo>
                    <a:pt x="25305" y="248996"/>
                  </a:lnTo>
                  <a:lnTo>
                    <a:pt x="5918371" y="248996"/>
                  </a:lnTo>
                  <a:lnTo>
                    <a:pt x="5928221" y="247008"/>
                  </a:lnTo>
                  <a:lnTo>
                    <a:pt x="5936265" y="241585"/>
                  </a:lnTo>
                  <a:lnTo>
                    <a:pt x="5941688" y="233541"/>
                  </a:lnTo>
                  <a:lnTo>
                    <a:pt x="5943676" y="223691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27052" y="2071969"/>
              <a:ext cx="5918835" cy="224154"/>
            </a:xfrm>
            <a:custGeom>
              <a:avLst/>
              <a:gdLst/>
              <a:ahLst/>
              <a:cxnLst/>
              <a:rect l="l" t="t" r="r" b="b"/>
              <a:pathLst>
                <a:path w="5918834" h="224155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211038"/>
                  </a:lnTo>
                  <a:lnTo>
                    <a:pt x="0" y="218027"/>
                  </a:lnTo>
                  <a:lnTo>
                    <a:pt x="5664" y="223691"/>
                  </a:lnTo>
                  <a:lnTo>
                    <a:pt x="5912706" y="223691"/>
                  </a:lnTo>
                  <a:lnTo>
                    <a:pt x="5918371" y="218027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72795" y="2054832"/>
            <a:ext cx="3168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0">
                <a:solidFill>
                  <a:srgbClr val="2F3E9F"/>
                </a:solidFill>
                <a:latin typeface="SimSun"/>
                <a:cs typeface="SimSun"/>
              </a:rPr>
              <a:t>[</a:t>
            </a:r>
            <a:r>
              <a:rPr dirty="0" sz="1100" spc="-60">
                <a:solidFill>
                  <a:srgbClr val="2F3E9F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2F3E9F"/>
                </a:solidFill>
                <a:latin typeface="SimSun"/>
                <a:cs typeface="SimSun"/>
              </a:rPr>
              <a:t>]: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7052" y="2071969"/>
            <a:ext cx="5918835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20">
                <a:solidFill>
                  <a:srgbClr val="0000FF"/>
                </a:solidFill>
                <a:latin typeface="SimSun"/>
                <a:cs typeface="SimSun"/>
              </a:rPr>
              <a:t>rownames</a:t>
            </a:r>
            <a:r>
              <a:rPr dirty="0" sz="1100" spc="20">
                <a:latin typeface="SimSun"/>
                <a:cs typeface="SimSun"/>
              </a:rPr>
              <a:t>(data)</a:t>
            </a:r>
            <a:r>
              <a:rPr dirty="0" sz="1100" spc="10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&lt;-</a:t>
            </a:r>
            <a:r>
              <a:rPr dirty="0" sz="1100" spc="1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data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$</a:t>
            </a:r>
            <a:r>
              <a:rPr dirty="0" sz="1100" spc="20">
                <a:latin typeface="SimSun"/>
                <a:cs typeface="SimSun"/>
              </a:rPr>
              <a:t>Etudiants</a:t>
            </a:r>
            <a:endParaRPr sz="1100">
              <a:latin typeface="SimSun"/>
              <a:cs typeface="SimSu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14400" y="2407000"/>
            <a:ext cx="5944235" cy="421640"/>
            <a:chOff x="914400" y="2407000"/>
            <a:chExt cx="5944235" cy="421640"/>
          </a:xfrm>
        </p:grpSpPr>
        <p:sp>
          <p:nvSpPr>
            <p:cNvPr id="10" name="object 10"/>
            <p:cNvSpPr/>
            <p:nvPr/>
          </p:nvSpPr>
          <p:spPr>
            <a:xfrm>
              <a:off x="914400" y="2407000"/>
              <a:ext cx="5944235" cy="421640"/>
            </a:xfrm>
            <a:custGeom>
              <a:avLst/>
              <a:gdLst/>
              <a:ahLst/>
              <a:cxnLst/>
              <a:rect l="l" t="t" r="r" b="b"/>
              <a:pathLst>
                <a:path w="5944234" h="421639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395768"/>
                  </a:lnTo>
                  <a:lnTo>
                    <a:pt x="1988" y="405618"/>
                  </a:lnTo>
                  <a:lnTo>
                    <a:pt x="7411" y="413662"/>
                  </a:lnTo>
                  <a:lnTo>
                    <a:pt x="15455" y="419085"/>
                  </a:lnTo>
                  <a:lnTo>
                    <a:pt x="25305" y="421073"/>
                  </a:lnTo>
                  <a:lnTo>
                    <a:pt x="5918371" y="421073"/>
                  </a:lnTo>
                  <a:lnTo>
                    <a:pt x="5928221" y="419085"/>
                  </a:lnTo>
                  <a:lnTo>
                    <a:pt x="5936265" y="413662"/>
                  </a:lnTo>
                  <a:lnTo>
                    <a:pt x="5941688" y="405618"/>
                  </a:lnTo>
                  <a:lnTo>
                    <a:pt x="5943676" y="395768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27052" y="2419652"/>
              <a:ext cx="5918835" cy="396240"/>
            </a:xfrm>
            <a:custGeom>
              <a:avLst/>
              <a:gdLst/>
              <a:ahLst/>
              <a:cxnLst/>
              <a:rect l="l" t="t" r="r" b="b"/>
              <a:pathLst>
                <a:path w="5918834" h="396239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383115"/>
                  </a:lnTo>
                  <a:lnTo>
                    <a:pt x="0" y="390103"/>
                  </a:lnTo>
                  <a:lnTo>
                    <a:pt x="5664" y="395768"/>
                  </a:lnTo>
                  <a:lnTo>
                    <a:pt x="5912706" y="395768"/>
                  </a:lnTo>
                  <a:lnTo>
                    <a:pt x="5918371" y="390103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72795" y="2402520"/>
            <a:ext cx="3168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0">
                <a:solidFill>
                  <a:srgbClr val="2F3E9F"/>
                </a:solidFill>
                <a:latin typeface="SimSun"/>
                <a:cs typeface="SimSun"/>
              </a:rPr>
              <a:t>[</a:t>
            </a:r>
            <a:r>
              <a:rPr dirty="0" sz="1100" spc="-60">
                <a:solidFill>
                  <a:srgbClr val="2F3E9F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2F3E9F"/>
                </a:solidFill>
                <a:latin typeface="SimSun"/>
                <a:cs typeface="SimSun"/>
              </a:rPr>
              <a:t>]: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5"/>
              <a:t>13</a:t>
            </a:fld>
          </a:p>
        </p:txBody>
      </p:sp>
      <p:sp>
        <p:nvSpPr>
          <p:cNvPr id="13" name="object 13"/>
          <p:cNvSpPr txBox="1"/>
          <p:nvPr/>
        </p:nvSpPr>
        <p:spPr>
          <a:xfrm>
            <a:off x="927052" y="2419652"/>
            <a:ext cx="5918835" cy="396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-110" i="1">
                <a:solidFill>
                  <a:srgbClr val="3D7A7A"/>
                </a:solidFill>
                <a:latin typeface="Cambria"/>
                <a:cs typeface="Cambria"/>
              </a:rPr>
              <a:t>#</a:t>
            </a:r>
            <a:r>
              <a:rPr dirty="0" sz="1100" spc="204" i="1">
                <a:solidFill>
                  <a:srgbClr val="3D7A7A"/>
                </a:solidFill>
                <a:latin typeface="Cambria"/>
                <a:cs typeface="Cambria"/>
              </a:rPr>
              <a:t> </a:t>
            </a:r>
            <a:r>
              <a:rPr dirty="0" sz="1100" spc="30" i="1">
                <a:solidFill>
                  <a:srgbClr val="3D7A7A"/>
                </a:solidFill>
                <a:latin typeface="Cambria"/>
                <a:cs typeface="Cambria"/>
              </a:rPr>
              <a:t>Supprimer </a:t>
            </a:r>
            <a:r>
              <a:rPr dirty="0" sz="1100" spc="55" i="1">
                <a:solidFill>
                  <a:srgbClr val="3D7A7A"/>
                </a:solidFill>
                <a:latin typeface="Cambria"/>
                <a:cs typeface="Cambria"/>
              </a:rPr>
              <a:t> </a:t>
            </a:r>
            <a:r>
              <a:rPr dirty="0" sz="1100" spc="135" i="1">
                <a:solidFill>
                  <a:srgbClr val="3D7A7A"/>
                </a:solidFill>
                <a:latin typeface="Cambria"/>
                <a:cs typeface="Cambria"/>
              </a:rPr>
              <a:t>la</a:t>
            </a:r>
            <a:r>
              <a:rPr dirty="0" sz="1100" spc="335" i="1">
                <a:solidFill>
                  <a:srgbClr val="3D7A7A"/>
                </a:solidFill>
                <a:latin typeface="Cambria"/>
                <a:cs typeface="Cambria"/>
              </a:rPr>
              <a:t> </a:t>
            </a:r>
            <a:r>
              <a:rPr dirty="0" sz="1100" spc="50" i="1">
                <a:solidFill>
                  <a:srgbClr val="3D7A7A"/>
                </a:solidFill>
                <a:latin typeface="Cambria"/>
                <a:cs typeface="Cambria"/>
              </a:rPr>
              <a:t>première</a:t>
            </a:r>
            <a:r>
              <a:rPr dirty="0" sz="1100" spc="330" i="1">
                <a:solidFill>
                  <a:srgbClr val="3D7A7A"/>
                </a:solidFill>
                <a:latin typeface="Cambria"/>
                <a:cs typeface="Cambria"/>
              </a:rPr>
              <a:t> </a:t>
            </a:r>
            <a:r>
              <a:rPr dirty="0" sz="1100" spc="60" i="1">
                <a:solidFill>
                  <a:srgbClr val="3D7A7A"/>
                </a:solidFill>
                <a:latin typeface="Cambria"/>
                <a:cs typeface="Cambria"/>
              </a:rPr>
              <a:t>colonne</a:t>
            </a:r>
            <a:r>
              <a:rPr dirty="0" sz="1100" spc="330" i="1">
                <a:solidFill>
                  <a:srgbClr val="3D7A7A"/>
                </a:solidFill>
                <a:latin typeface="Cambria"/>
                <a:cs typeface="Cambria"/>
              </a:rPr>
              <a:t> </a:t>
            </a:r>
            <a:r>
              <a:rPr dirty="0" sz="1100" spc="130" i="1">
                <a:solidFill>
                  <a:srgbClr val="3D7A7A"/>
                </a:solidFill>
                <a:latin typeface="Cambria"/>
                <a:cs typeface="Cambria"/>
              </a:rPr>
              <a:t>et</a:t>
            </a:r>
            <a:r>
              <a:rPr dirty="0" sz="1100" spc="330" i="1">
                <a:solidFill>
                  <a:srgbClr val="3D7A7A"/>
                </a:solidFill>
                <a:latin typeface="Cambria"/>
                <a:cs typeface="Cambria"/>
              </a:rPr>
              <a:t> </a:t>
            </a:r>
            <a:r>
              <a:rPr dirty="0" sz="1100" spc="75" i="1">
                <a:solidFill>
                  <a:srgbClr val="3D7A7A"/>
                </a:solidFill>
                <a:latin typeface="Cambria"/>
                <a:cs typeface="Cambria"/>
              </a:rPr>
              <a:t>conserver</a:t>
            </a:r>
            <a:r>
              <a:rPr dirty="0" sz="1100" spc="335" i="1">
                <a:solidFill>
                  <a:srgbClr val="3D7A7A"/>
                </a:solidFill>
                <a:latin typeface="Cambria"/>
                <a:cs typeface="Cambria"/>
              </a:rPr>
              <a:t> </a:t>
            </a:r>
            <a:r>
              <a:rPr dirty="0" sz="1100" spc="165" i="1">
                <a:solidFill>
                  <a:srgbClr val="3D7A7A"/>
                </a:solidFill>
                <a:latin typeface="Cambria"/>
                <a:cs typeface="Cambria"/>
              </a:rPr>
              <a:t>les</a:t>
            </a:r>
            <a:r>
              <a:rPr dirty="0" sz="1100" spc="330" i="1">
                <a:solidFill>
                  <a:srgbClr val="3D7A7A"/>
                </a:solidFill>
                <a:latin typeface="Cambria"/>
                <a:cs typeface="Cambria"/>
              </a:rPr>
              <a:t> </a:t>
            </a:r>
            <a:r>
              <a:rPr dirty="0" sz="1100" spc="-40" i="1">
                <a:solidFill>
                  <a:srgbClr val="3D7A7A"/>
                </a:solidFill>
                <a:latin typeface="Cambria"/>
                <a:cs typeface="Cambria"/>
              </a:rPr>
              <a:t>noms</a:t>
            </a:r>
            <a:r>
              <a:rPr dirty="0" sz="1100" spc="330" i="1">
                <a:solidFill>
                  <a:srgbClr val="3D7A7A"/>
                </a:solidFill>
                <a:latin typeface="Cambria"/>
                <a:cs typeface="Cambria"/>
              </a:rPr>
              <a:t> </a:t>
            </a:r>
            <a:r>
              <a:rPr dirty="0" sz="1100" spc="30" i="1">
                <a:solidFill>
                  <a:srgbClr val="3D7A7A"/>
                </a:solidFill>
                <a:latin typeface="Cambria"/>
                <a:cs typeface="Cambria"/>
              </a:rPr>
              <a:t>de </a:t>
            </a:r>
            <a:r>
              <a:rPr dirty="0" sz="1100" spc="60" i="1">
                <a:solidFill>
                  <a:srgbClr val="3D7A7A"/>
                </a:solidFill>
                <a:latin typeface="Cambria"/>
                <a:cs typeface="Cambria"/>
              </a:rPr>
              <a:t> </a:t>
            </a:r>
            <a:r>
              <a:rPr dirty="0" sz="1100" spc="125" i="1">
                <a:solidFill>
                  <a:srgbClr val="3D7A7A"/>
                </a:solidFill>
                <a:latin typeface="Cambria"/>
                <a:cs typeface="Cambria"/>
              </a:rPr>
              <a:t>lignes</a:t>
            </a:r>
            <a:endParaRPr sz="1100">
              <a:latin typeface="Cambria"/>
              <a:cs typeface="Cambria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20">
                <a:latin typeface="SimSun"/>
                <a:cs typeface="SimSun"/>
              </a:rPr>
              <a:t>data</a:t>
            </a:r>
            <a:r>
              <a:rPr dirty="0" sz="1100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&lt;-</a:t>
            </a:r>
            <a:r>
              <a:rPr dirty="0" sz="1100" spc="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data[,</a:t>
            </a:r>
            <a:r>
              <a:rPr dirty="0" sz="1100" spc="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-1</a:t>
            </a:r>
            <a:r>
              <a:rPr dirty="0" sz="1100" spc="20">
                <a:latin typeface="SimSun"/>
                <a:cs typeface="SimSun"/>
              </a:rPr>
              <a:t>]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1700" y="2843083"/>
            <a:ext cx="5687060" cy="541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dirty="0" sz="1100" spc="-25">
                <a:latin typeface="Georgia"/>
                <a:cs typeface="Georgia"/>
              </a:rPr>
              <a:t>Maintenant</a:t>
            </a:r>
            <a:r>
              <a:rPr dirty="0" sz="1100" spc="10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qu’on</a:t>
            </a:r>
            <a:r>
              <a:rPr dirty="0" sz="1100" spc="105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a</a:t>
            </a:r>
            <a:r>
              <a:rPr dirty="0" sz="1100" spc="10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préparer</a:t>
            </a:r>
            <a:r>
              <a:rPr dirty="0" sz="1100" spc="10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notre</a:t>
            </a:r>
            <a:r>
              <a:rPr dirty="0" sz="1100" spc="105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données,</a:t>
            </a:r>
            <a:r>
              <a:rPr dirty="0" sz="1100" spc="105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on</a:t>
            </a:r>
            <a:r>
              <a:rPr dirty="0" sz="1100" spc="11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va</a:t>
            </a:r>
            <a:r>
              <a:rPr dirty="0" sz="1100" spc="10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visualiser</a:t>
            </a:r>
            <a:r>
              <a:rPr dirty="0" sz="1100" spc="10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les</a:t>
            </a:r>
            <a:r>
              <a:rPr dirty="0" sz="1100" spc="105">
                <a:latin typeface="Georgia"/>
                <a:cs typeface="Georgia"/>
              </a:rPr>
              <a:t> </a:t>
            </a:r>
            <a:r>
              <a:rPr dirty="0" sz="1100" spc="-45">
                <a:latin typeface="Georgia"/>
                <a:cs typeface="Georgia"/>
              </a:rPr>
              <a:t>données</a:t>
            </a:r>
            <a:r>
              <a:rPr dirty="0" sz="1100" spc="10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pour</a:t>
            </a:r>
            <a:r>
              <a:rPr dirty="0" sz="1100" spc="10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les</a:t>
            </a:r>
            <a:r>
              <a:rPr dirty="0" sz="1100" spc="105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comprendre </a:t>
            </a:r>
            <a:r>
              <a:rPr dirty="0" sz="1100" spc="-250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On</a:t>
            </a:r>
            <a:r>
              <a:rPr dirty="0" sz="1100" spc="90">
                <a:latin typeface="Georgia"/>
                <a:cs typeface="Georgia"/>
              </a:rPr>
              <a:t> </a:t>
            </a:r>
            <a:r>
              <a:rPr dirty="0" sz="1100" spc="-45">
                <a:latin typeface="Georgia"/>
                <a:cs typeface="Georgia"/>
              </a:rPr>
              <a:t>commence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par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un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box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plot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45">
                <a:latin typeface="Georgia"/>
                <a:cs typeface="Georgia"/>
              </a:rPr>
              <a:t>: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2795" y="3465384"/>
            <a:ext cx="3168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0">
                <a:solidFill>
                  <a:srgbClr val="2F3E9F"/>
                </a:solidFill>
                <a:latin typeface="SimSun"/>
                <a:cs typeface="SimSun"/>
              </a:rPr>
              <a:t>[</a:t>
            </a:r>
            <a:r>
              <a:rPr dirty="0" sz="1100" spc="-60">
                <a:solidFill>
                  <a:srgbClr val="2F3E9F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2F3E9F"/>
                </a:solidFill>
                <a:latin typeface="SimSun"/>
                <a:cs typeface="SimSun"/>
              </a:rPr>
              <a:t>]: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7052" y="3482505"/>
            <a:ext cx="5918835" cy="125666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20">
                <a:solidFill>
                  <a:srgbClr val="0000FF"/>
                </a:solidFill>
                <a:latin typeface="SimSun"/>
                <a:cs typeface="SimSun"/>
              </a:rPr>
              <a:t>boxplot</a:t>
            </a:r>
            <a:r>
              <a:rPr dirty="0" sz="1100" spc="20">
                <a:latin typeface="SimSun"/>
                <a:cs typeface="SimSun"/>
              </a:rPr>
              <a:t>(data,</a:t>
            </a:r>
            <a:endParaRPr sz="1100">
              <a:latin typeface="SimSun"/>
              <a:cs typeface="SimSun"/>
            </a:endParaRPr>
          </a:p>
          <a:p>
            <a:pPr marL="182880" marR="2381250">
              <a:lnSpc>
                <a:spcPct val="102600"/>
              </a:lnSpc>
            </a:pPr>
            <a:r>
              <a:rPr dirty="0" sz="1100" spc="20">
                <a:latin typeface="SimSun"/>
                <a:cs typeface="SimSun"/>
              </a:rPr>
              <a:t>main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"Distribution des</a:t>
            </a:r>
            <a:r>
              <a:rPr dirty="0" sz="1100" spc="2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notes des étudiants"</a:t>
            </a:r>
            <a:r>
              <a:rPr dirty="0" sz="1100" spc="20">
                <a:latin typeface="SimSun"/>
                <a:cs typeface="SimSun"/>
              </a:rPr>
              <a:t>, </a:t>
            </a:r>
            <a:r>
              <a:rPr dirty="0" sz="1100" spc="-535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xlab</a:t>
            </a:r>
            <a:r>
              <a:rPr dirty="0" sz="1100" spc="1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"Matières"</a:t>
            </a:r>
            <a:r>
              <a:rPr dirty="0" sz="1100" spc="20">
                <a:latin typeface="SimSun"/>
                <a:cs typeface="SimSun"/>
              </a:rPr>
              <a:t>,</a:t>
            </a:r>
            <a:endParaRPr sz="1100">
              <a:latin typeface="SimSun"/>
              <a:cs typeface="SimSun"/>
            </a:endParaRPr>
          </a:p>
          <a:p>
            <a:pPr marL="182880" marR="4417695">
              <a:lnSpc>
                <a:spcPct val="102600"/>
              </a:lnSpc>
            </a:pPr>
            <a:r>
              <a:rPr dirty="0" sz="1100" spc="20">
                <a:latin typeface="SimSun"/>
                <a:cs typeface="SimSun"/>
              </a:rPr>
              <a:t>ylab</a:t>
            </a:r>
            <a:r>
              <a:rPr dirty="0" sz="1100" spc="50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dirty="0" sz="1100" spc="5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"Notes"</a:t>
            </a:r>
            <a:r>
              <a:rPr dirty="0" sz="1100" spc="20">
                <a:latin typeface="SimSun"/>
                <a:cs typeface="SimSun"/>
              </a:rPr>
              <a:t>, 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col</a:t>
            </a:r>
            <a:r>
              <a:rPr dirty="0" sz="1100" spc="-10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dirty="0" sz="1100" spc="-1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"lightblue"</a:t>
            </a:r>
            <a:r>
              <a:rPr dirty="0" sz="1100" spc="20">
                <a:latin typeface="SimSun"/>
                <a:cs typeface="SimSun"/>
              </a:rPr>
              <a:t>,</a:t>
            </a:r>
            <a:endParaRPr sz="1100">
              <a:latin typeface="SimSun"/>
              <a:cs typeface="SimSun"/>
            </a:endParaRPr>
          </a:p>
          <a:p>
            <a:pPr marL="182880">
              <a:lnSpc>
                <a:spcPct val="100000"/>
              </a:lnSpc>
              <a:spcBef>
                <a:spcPts val="35"/>
              </a:spcBef>
            </a:pPr>
            <a:r>
              <a:rPr dirty="0" sz="1100" spc="20">
                <a:latin typeface="SimSun"/>
                <a:cs typeface="SimSun"/>
              </a:rPr>
              <a:t>border</a:t>
            </a:r>
            <a:r>
              <a:rPr dirty="0" sz="1100" spc="-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dirty="0" sz="110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"darkblue"</a:t>
            </a:r>
            <a:endParaRPr sz="1100">
              <a:latin typeface="SimSun"/>
              <a:cs typeface="SimSun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20">
                <a:latin typeface="SimSun"/>
                <a:cs typeface="SimSun"/>
              </a:rPr>
              <a:t>)</a:t>
            </a:r>
            <a:endParaRPr sz="11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6085" y="1169124"/>
            <a:ext cx="4992751" cy="489722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1700" y="6800836"/>
            <a:ext cx="5969000" cy="62230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5">
                <a:latin typeface="Georgia"/>
                <a:cs typeface="Georgia"/>
              </a:rPr>
              <a:t>D’après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ce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boxplot,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on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peut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voir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que</a:t>
            </a:r>
            <a:r>
              <a:rPr dirty="0" sz="1100" spc="10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les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variables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ont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presque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la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55">
                <a:latin typeface="Georgia"/>
                <a:cs typeface="Georgia"/>
              </a:rPr>
              <a:t>même</a:t>
            </a:r>
            <a:r>
              <a:rPr dirty="0" sz="1100" spc="105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distribution,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entre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80">
                <a:latin typeface="Georgia"/>
                <a:cs typeface="Georgia"/>
              </a:rPr>
              <a:t>9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et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>
                <a:latin typeface="Georgia"/>
                <a:cs typeface="Georgia"/>
              </a:rPr>
              <a:t>14, </a:t>
            </a:r>
            <a:r>
              <a:rPr dirty="0" sz="1100" spc="-25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avec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la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présence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d’un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outlier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dans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la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variable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5">
                <a:latin typeface="Georgia"/>
                <a:cs typeface="Georgia"/>
              </a:rPr>
              <a:t>l_ang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100" spc="-25">
                <a:latin typeface="Georgia"/>
                <a:cs typeface="Georgia"/>
              </a:rPr>
              <a:t>Maintenant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on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plot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le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boxplot</a:t>
            </a:r>
            <a:r>
              <a:rPr dirty="0" sz="1100" spc="10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par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rapport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au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étudiants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45">
                <a:latin typeface="Georgia"/>
                <a:cs typeface="Georgia"/>
              </a:rPr>
              <a:t>: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5"/>
              <a:t>13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72795" y="7503348"/>
            <a:ext cx="3168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0">
                <a:solidFill>
                  <a:srgbClr val="2F3E9F"/>
                </a:solidFill>
                <a:latin typeface="SimSun"/>
                <a:cs typeface="SimSun"/>
              </a:rPr>
              <a:t>[</a:t>
            </a:r>
            <a:r>
              <a:rPr dirty="0" sz="1100" spc="-60">
                <a:solidFill>
                  <a:srgbClr val="2F3E9F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2F3E9F"/>
                </a:solidFill>
                <a:latin typeface="SimSun"/>
                <a:cs typeface="SimSun"/>
              </a:rPr>
              <a:t>]: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7052" y="7520470"/>
            <a:ext cx="5918835" cy="125666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20">
                <a:solidFill>
                  <a:srgbClr val="0000FF"/>
                </a:solidFill>
                <a:latin typeface="SimSun"/>
                <a:cs typeface="SimSun"/>
              </a:rPr>
              <a:t>boxplot</a:t>
            </a:r>
            <a:r>
              <a:rPr dirty="0" sz="1100" spc="20">
                <a:latin typeface="SimSun"/>
                <a:cs typeface="SimSun"/>
              </a:rPr>
              <a:t>(</a:t>
            </a:r>
            <a:r>
              <a:rPr dirty="0" sz="1100" spc="20">
                <a:solidFill>
                  <a:srgbClr val="0000FF"/>
                </a:solidFill>
                <a:latin typeface="SimSun"/>
                <a:cs typeface="SimSun"/>
              </a:rPr>
              <a:t>t</a:t>
            </a:r>
            <a:r>
              <a:rPr dirty="0" sz="1100" spc="20">
                <a:latin typeface="SimSun"/>
                <a:cs typeface="SimSun"/>
              </a:rPr>
              <a:t>(data),</a:t>
            </a:r>
            <a:endParaRPr sz="1100">
              <a:latin typeface="SimSun"/>
              <a:cs typeface="SimSun"/>
            </a:endParaRPr>
          </a:p>
          <a:p>
            <a:pPr marL="182880" marR="2381250">
              <a:lnSpc>
                <a:spcPct val="102600"/>
              </a:lnSpc>
            </a:pPr>
            <a:r>
              <a:rPr dirty="0" sz="1100" spc="20">
                <a:latin typeface="SimSun"/>
                <a:cs typeface="SimSun"/>
              </a:rPr>
              <a:t>main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"Distribution des</a:t>
            </a:r>
            <a:r>
              <a:rPr dirty="0" sz="1100" spc="2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notes des étudiants"</a:t>
            </a:r>
            <a:r>
              <a:rPr dirty="0" sz="1100" spc="20">
                <a:latin typeface="SimSun"/>
                <a:cs typeface="SimSun"/>
              </a:rPr>
              <a:t>, </a:t>
            </a:r>
            <a:r>
              <a:rPr dirty="0" sz="1100" spc="-535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xlab</a:t>
            </a:r>
            <a:r>
              <a:rPr dirty="0" sz="1100" spc="1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"Étudiants"</a:t>
            </a:r>
            <a:r>
              <a:rPr dirty="0" sz="1100" spc="20">
                <a:latin typeface="SimSun"/>
                <a:cs typeface="SimSun"/>
              </a:rPr>
              <a:t>,</a:t>
            </a:r>
            <a:endParaRPr sz="1100">
              <a:latin typeface="SimSun"/>
              <a:cs typeface="SimSun"/>
            </a:endParaRPr>
          </a:p>
          <a:p>
            <a:pPr marL="182880">
              <a:lnSpc>
                <a:spcPct val="100000"/>
              </a:lnSpc>
              <a:spcBef>
                <a:spcPts val="35"/>
              </a:spcBef>
            </a:pPr>
            <a:r>
              <a:rPr dirty="0" sz="1100" spc="20">
                <a:latin typeface="SimSun"/>
                <a:cs typeface="SimSun"/>
              </a:rPr>
              <a:t>ylab</a:t>
            </a:r>
            <a:r>
              <a:rPr dirty="0" sz="1100" spc="-10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dirty="0" sz="1100" spc="-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"Notes"</a:t>
            </a:r>
            <a:r>
              <a:rPr dirty="0" sz="1100" spc="20">
                <a:latin typeface="SimSun"/>
                <a:cs typeface="SimSun"/>
              </a:rPr>
              <a:t>,</a:t>
            </a:r>
            <a:endParaRPr sz="1100">
              <a:latin typeface="SimSun"/>
              <a:cs typeface="SimSun"/>
            </a:endParaRPr>
          </a:p>
          <a:p>
            <a:pPr marL="182880" marR="1144905">
              <a:lnSpc>
                <a:spcPct val="102699"/>
              </a:lnSpc>
            </a:pPr>
            <a:r>
              <a:rPr dirty="0" sz="1100" spc="20">
                <a:latin typeface="SimSun"/>
                <a:cs typeface="SimSun"/>
              </a:rPr>
              <a:t>col</a:t>
            </a:r>
            <a:r>
              <a:rPr dirty="0" sz="1100" spc="30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dirty="0" sz="1100" spc="3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0000FF"/>
                </a:solidFill>
                <a:latin typeface="SimSun"/>
                <a:cs typeface="SimSun"/>
              </a:rPr>
              <a:t>c</a:t>
            </a:r>
            <a:r>
              <a:rPr dirty="0" sz="1100" spc="20">
                <a:latin typeface="SimSun"/>
                <a:cs typeface="SimSun"/>
              </a:rPr>
              <a:t>(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"lightblue"</a:t>
            </a:r>
            <a:r>
              <a:rPr dirty="0" sz="1100" spc="20">
                <a:latin typeface="SimSun"/>
                <a:cs typeface="SimSun"/>
              </a:rPr>
              <a:t>,</a:t>
            </a:r>
            <a:r>
              <a:rPr dirty="0" sz="1100" spc="30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"lightgreen"</a:t>
            </a:r>
            <a:r>
              <a:rPr dirty="0" sz="1100" spc="20">
                <a:latin typeface="SimSun"/>
                <a:cs typeface="SimSun"/>
              </a:rPr>
              <a:t>,</a:t>
            </a:r>
            <a:r>
              <a:rPr dirty="0" sz="1100" spc="3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"lightpink"</a:t>
            </a:r>
            <a:r>
              <a:rPr dirty="0" sz="1100" spc="20">
                <a:latin typeface="SimSun"/>
                <a:cs typeface="SimSun"/>
              </a:rPr>
              <a:t>,</a:t>
            </a:r>
            <a:r>
              <a:rPr dirty="0" sz="1100" spc="30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"lightyellow"</a:t>
            </a:r>
            <a:r>
              <a:rPr dirty="0" sz="1100" spc="20">
                <a:latin typeface="SimSun"/>
                <a:cs typeface="SimSun"/>
              </a:rPr>
              <a:t>), </a:t>
            </a:r>
            <a:r>
              <a:rPr dirty="0" sz="1100" spc="-535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border</a:t>
            </a:r>
            <a:r>
              <a:rPr dirty="0" sz="1100" spc="1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"darkblue"</a:t>
            </a:r>
            <a:endParaRPr sz="1100">
              <a:latin typeface="SimSun"/>
              <a:cs typeface="SimSun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20">
                <a:latin typeface="SimSun"/>
                <a:cs typeface="SimSun"/>
              </a:rPr>
              <a:t>)</a:t>
            </a:r>
            <a:endParaRPr sz="11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6085" y="1169124"/>
            <a:ext cx="4992751" cy="490359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1700" y="6800836"/>
            <a:ext cx="5969000" cy="11690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5">
                <a:latin typeface="Georgia"/>
                <a:cs typeface="Georgia"/>
              </a:rPr>
              <a:t>Ici</a:t>
            </a:r>
            <a:r>
              <a:rPr dirty="0" sz="1100" spc="180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on</a:t>
            </a:r>
            <a:r>
              <a:rPr dirty="0" sz="1100" spc="-30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voit</a:t>
            </a:r>
            <a:r>
              <a:rPr dirty="0" sz="1100" spc="18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que</a:t>
            </a:r>
            <a:r>
              <a:rPr dirty="0" sz="1100" spc="18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presque  </a:t>
            </a:r>
            <a:r>
              <a:rPr dirty="0" sz="1100" spc="-20">
                <a:latin typeface="Georgia"/>
                <a:cs typeface="Georgia"/>
              </a:rPr>
              <a:t>tous</a:t>
            </a:r>
            <a:r>
              <a:rPr dirty="0" sz="1100" spc="18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les</a:t>
            </a:r>
            <a:r>
              <a:rPr dirty="0" sz="1100" spc="18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notes</a:t>
            </a:r>
            <a:r>
              <a:rPr dirty="0" sz="1100" spc="185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</a:t>
            </a:r>
            <a:r>
              <a:rPr dirty="0" sz="1100" spc="180">
                <a:latin typeface="Georgia"/>
                <a:cs typeface="Georgia"/>
              </a:rPr>
              <a:t> </a:t>
            </a:r>
            <a:r>
              <a:rPr dirty="0" sz="1100">
                <a:latin typeface="Georgia"/>
                <a:cs typeface="Georgia"/>
              </a:rPr>
              <a:t>tout</a:t>
            </a:r>
            <a:r>
              <a:rPr dirty="0" sz="1100" spc="18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les</a:t>
            </a:r>
            <a:r>
              <a:rPr dirty="0" sz="1100" spc="18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étudiants</a:t>
            </a:r>
            <a:r>
              <a:rPr dirty="0" sz="1100" spc="18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varient</a:t>
            </a:r>
            <a:r>
              <a:rPr dirty="0" sz="1100" spc="18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  </a:t>
            </a:r>
            <a:r>
              <a:rPr dirty="0" sz="1100" spc="-15">
                <a:latin typeface="Georgia"/>
                <a:cs typeface="Georgia"/>
              </a:rPr>
              <a:t>la</a:t>
            </a:r>
            <a:r>
              <a:rPr dirty="0" sz="1100" spc="180">
                <a:latin typeface="Georgia"/>
                <a:cs typeface="Georgia"/>
              </a:rPr>
              <a:t> </a:t>
            </a:r>
            <a:r>
              <a:rPr dirty="0" sz="1100" spc="-55">
                <a:latin typeface="Georgia"/>
                <a:cs typeface="Georgia"/>
              </a:rPr>
              <a:t>même</a:t>
            </a:r>
            <a:r>
              <a:rPr dirty="0" sz="1100" spc="-25">
                <a:latin typeface="Georgia"/>
                <a:cs typeface="Georgia"/>
              </a:rPr>
              <a:t> façon,</a:t>
            </a:r>
            <a:r>
              <a:rPr dirty="0" sz="1100" spc="20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sauf</a:t>
            </a:r>
            <a:r>
              <a:rPr dirty="0" sz="1100" spc="18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pour </a:t>
            </a:r>
            <a:r>
              <a:rPr dirty="0" sz="1100" spc="-254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l’étudiant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E5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qui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varie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d’une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façon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différente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des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autres.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382905" algn="l"/>
              </a:tabLst>
            </a:pPr>
            <a:r>
              <a:rPr dirty="0" sz="1200" spc="-60" b="1">
                <a:latin typeface="Georgia"/>
                <a:cs typeface="Georgia"/>
              </a:rPr>
              <a:t>2.3	</a:t>
            </a:r>
            <a:r>
              <a:rPr dirty="0" sz="1200" spc="-45" b="1">
                <a:latin typeface="Georgia"/>
                <a:cs typeface="Georgia"/>
              </a:rPr>
              <a:t>Corrélation</a:t>
            </a:r>
            <a:r>
              <a:rPr dirty="0" sz="1200" spc="114" b="1">
                <a:latin typeface="Georgia"/>
                <a:cs typeface="Georgia"/>
              </a:rPr>
              <a:t> </a:t>
            </a:r>
            <a:r>
              <a:rPr dirty="0" sz="1200" spc="-70" b="1">
                <a:latin typeface="Georgia"/>
                <a:cs typeface="Georgia"/>
              </a:rPr>
              <a:t>des</a:t>
            </a:r>
            <a:r>
              <a:rPr dirty="0" sz="1200" spc="114" b="1">
                <a:latin typeface="Georgia"/>
                <a:cs typeface="Georgia"/>
              </a:rPr>
              <a:t> </a:t>
            </a:r>
            <a:r>
              <a:rPr dirty="0" sz="1200" spc="-60" b="1">
                <a:latin typeface="Georgia"/>
                <a:cs typeface="Georgia"/>
              </a:rPr>
              <a:t>variables</a:t>
            </a:r>
            <a:endParaRPr sz="1200">
              <a:latin typeface="Georgia"/>
              <a:cs typeface="Georgia"/>
            </a:endParaRPr>
          </a:p>
          <a:p>
            <a:pPr marL="12700" marR="5080">
              <a:lnSpc>
                <a:spcPct val="102699"/>
              </a:lnSpc>
              <a:spcBef>
                <a:spcPts val="685"/>
              </a:spcBef>
            </a:pPr>
            <a:r>
              <a:rPr dirty="0" sz="1100" spc="-25">
                <a:latin typeface="Georgia"/>
                <a:cs typeface="Georgia"/>
              </a:rPr>
              <a:t>Maintenant</a:t>
            </a:r>
            <a:r>
              <a:rPr dirty="0" sz="1100" spc="170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on</a:t>
            </a:r>
            <a:r>
              <a:rPr dirty="0" sz="1100" spc="-3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va</a:t>
            </a:r>
            <a:r>
              <a:rPr dirty="0" sz="1100" spc="17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voir</a:t>
            </a:r>
            <a:r>
              <a:rPr dirty="0" sz="1100" spc="17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les</a:t>
            </a:r>
            <a:r>
              <a:rPr dirty="0" sz="1100" spc="17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corrélation</a:t>
            </a:r>
            <a:r>
              <a:rPr dirty="0" sz="1100" spc="17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entre</a:t>
            </a:r>
            <a:r>
              <a:rPr dirty="0" sz="1100" spc="17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les</a:t>
            </a:r>
            <a:r>
              <a:rPr dirty="0" sz="1100" spc="17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variables,</a:t>
            </a:r>
            <a:r>
              <a:rPr dirty="0" sz="1100" spc="19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pour</a:t>
            </a:r>
            <a:r>
              <a:rPr dirty="0" sz="1100" spc="17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cela</a:t>
            </a:r>
            <a:r>
              <a:rPr dirty="0" sz="1100" spc="175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on</a:t>
            </a:r>
            <a:r>
              <a:rPr dirty="0" sz="1100" spc="-4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va</a:t>
            </a:r>
            <a:r>
              <a:rPr dirty="0" sz="1100" spc="170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d’abord</a:t>
            </a:r>
            <a:r>
              <a:rPr dirty="0" sz="1100" spc="17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télécharger</a:t>
            </a:r>
            <a:r>
              <a:rPr dirty="0" sz="1100" spc="17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les </a:t>
            </a:r>
            <a:r>
              <a:rPr dirty="0" sz="1100" spc="-254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packages</a:t>
            </a:r>
            <a:r>
              <a:rPr dirty="0" sz="1100" spc="9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nécessaires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4400" y="8056302"/>
            <a:ext cx="5944235" cy="421640"/>
            <a:chOff x="914400" y="8056302"/>
            <a:chExt cx="5944235" cy="421640"/>
          </a:xfrm>
        </p:grpSpPr>
        <p:sp>
          <p:nvSpPr>
            <p:cNvPr id="5" name="object 5"/>
            <p:cNvSpPr/>
            <p:nvPr/>
          </p:nvSpPr>
          <p:spPr>
            <a:xfrm>
              <a:off x="914400" y="8056302"/>
              <a:ext cx="5944235" cy="421640"/>
            </a:xfrm>
            <a:custGeom>
              <a:avLst/>
              <a:gdLst/>
              <a:ahLst/>
              <a:cxnLst/>
              <a:rect l="l" t="t" r="r" b="b"/>
              <a:pathLst>
                <a:path w="5944234" h="421640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395768"/>
                  </a:lnTo>
                  <a:lnTo>
                    <a:pt x="1988" y="405618"/>
                  </a:lnTo>
                  <a:lnTo>
                    <a:pt x="7411" y="413662"/>
                  </a:lnTo>
                  <a:lnTo>
                    <a:pt x="15455" y="419085"/>
                  </a:lnTo>
                  <a:lnTo>
                    <a:pt x="25305" y="421073"/>
                  </a:lnTo>
                  <a:lnTo>
                    <a:pt x="5918371" y="421073"/>
                  </a:lnTo>
                  <a:lnTo>
                    <a:pt x="5928221" y="419085"/>
                  </a:lnTo>
                  <a:lnTo>
                    <a:pt x="5936265" y="413662"/>
                  </a:lnTo>
                  <a:lnTo>
                    <a:pt x="5941688" y="405618"/>
                  </a:lnTo>
                  <a:lnTo>
                    <a:pt x="5943676" y="395768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27052" y="8068955"/>
              <a:ext cx="5918835" cy="396240"/>
            </a:xfrm>
            <a:custGeom>
              <a:avLst/>
              <a:gdLst/>
              <a:ahLst/>
              <a:cxnLst/>
              <a:rect l="l" t="t" r="r" b="b"/>
              <a:pathLst>
                <a:path w="5918834" h="396240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383115"/>
                  </a:lnTo>
                  <a:lnTo>
                    <a:pt x="0" y="390103"/>
                  </a:lnTo>
                  <a:lnTo>
                    <a:pt x="5664" y="395768"/>
                  </a:lnTo>
                  <a:lnTo>
                    <a:pt x="5912706" y="395768"/>
                  </a:lnTo>
                  <a:lnTo>
                    <a:pt x="5918371" y="390103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72795" y="8051811"/>
            <a:ext cx="3168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0">
                <a:solidFill>
                  <a:srgbClr val="2F3E9F"/>
                </a:solidFill>
                <a:latin typeface="SimSun"/>
                <a:cs typeface="SimSun"/>
              </a:rPr>
              <a:t>[</a:t>
            </a:r>
            <a:r>
              <a:rPr dirty="0" sz="1100" spc="-60">
                <a:solidFill>
                  <a:srgbClr val="2F3E9F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2F3E9F"/>
                </a:solidFill>
                <a:latin typeface="SimSun"/>
                <a:cs typeface="SimSun"/>
              </a:rPr>
              <a:t>]: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5"/>
              <a:t>13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927052" y="8068955"/>
            <a:ext cx="5918835" cy="396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20">
                <a:solidFill>
                  <a:srgbClr val="0000FF"/>
                </a:solidFill>
                <a:latin typeface="SimSun"/>
                <a:cs typeface="SimSun"/>
              </a:rPr>
              <a:t>library</a:t>
            </a:r>
            <a:r>
              <a:rPr dirty="0" sz="1100" spc="20">
                <a:latin typeface="SimSun"/>
                <a:cs typeface="SimSun"/>
              </a:rPr>
              <a:t>(car)</a:t>
            </a:r>
            <a:endParaRPr sz="1100">
              <a:latin typeface="SimSun"/>
              <a:cs typeface="SimSun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20">
                <a:solidFill>
                  <a:srgbClr val="0000FF"/>
                </a:solidFill>
                <a:latin typeface="SimSun"/>
                <a:cs typeface="SimSun"/>
              </a:rPr>
              <a:t>library</a:t>
            </a:r>
            <a:r>
              <a:rPr dirty="0" sz="1100" spc="20">
                <a:latin typeface="SimSun"/>
                <a:cs typeface="SimSun"/>
              </a:rPr>
              <a:t>(corrplot)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8584233"/>
            <a:ext cx="2414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Georgia"/>
                <a:cs typeface="Georgia"/>
              </a:rPr>
              <a:t>On</a:t>
            </a:r>
            <a:r>
              <a:rPr dirty="0" sz="1100" spc="90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construit</a:t>
            </a:r>
            <a:r>
              <a:rPr dirty="0" sz="1100" spc="90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la</a:t>
            </a:r>
            <a:r>
              <a:rPr dirty="0" sz="1100" spc="9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matrice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</a:t>
            </a:r>
            <a:r>
              <a:rPr dirty="0" sz="1100" spc="9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corrélation</a:t>
            </a:r>
            <a:r>
              <a:rPr dirty="0" sz="1100" spc="90">
                <a:latin typeface="Georgia"/>
                <a:cs typeface="Georgia"/>
              </a:rPr>
              <a:t> </a:t>
            </a:r>
            <a:r>
              <a:rPr dirty="0" sz="1100" spc="-45">
                <a:latin typeface="Georgia"/>
                <a:cs typeface="Georgia"/>
              </a:rPr>
              <a:t>:</a:t>
            </a:r>
            <a:endParaRPr sz="11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914394"/>
            <a:ext cx="5944235" cy="421640"/>
            <a:chOff x="914400" y="914394"/>
            <a:chExt cx="5944235" cy="421640"/>
          </a:xfrm>
        </p:grpSpPr>
        <p:sp>
          <p:nvSpPr>
            <p:cNvPr id="3" name="object 3"/>
            <p:cNvSpPr/>
            <p:nvPr/>
          </p:nvSpPr>
          <p:spPr>
            <a:xfrm>
              <a:off x="914400" y="914394"/>
              <a:ext cx="5944235" cy="421640"/>
            </a:xfrm>
            <a:custGeom>
              <a:avLst/>
              <a:gdLst/>
              <a:ahLst/>
              <a:cxnLst/>
              <a:rect l="l" t="t" r="r" b="b"/>
              <a:pathLst>
                <a:path w="5944234" h="421640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395768"/>
                  </a:lnTo>
                  <a:lnTo>
                    <a:pt x="1988" y="405618"/>
                  </a:lnTo>
                  <a:lnTo>
                    <a:pt x="7411" y="413662"/>
                  </a:lnTo>
                  <a:lnTo>
                    <a:pt x="15455" y="419085"/>
                  </a:lnTo>
                  <a:lnTo>
                    <a:pt x="25305" y="421073"/>
                  </a:lnTo>
                  <a:lnTo>
                    <a:pt x="5918371" y="421073"/>
                  </a:lnTo>
                  <a:lnTo>
                    <a:pt x="5928221" y="419085"/>
                  </a:lnTo>
                  <a:lnTo>
                    <a:pt x="5936265" y="413662"/>
                  </a:lnTo>
                  <a:lnTo>
                    <a:pt x="5941688" y="405618"/>
                  </a:lnTo>
                  <a:lnTo>
                    <a:pt x="5943676" y="395768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27052" y="927047"/>
              <a:ext cx="5918835" cy="396240"/>
            </a:xfrm>
            <a:custGeom>
              <a:avLst/>
              <a:gdLst/>
              <a:ahLst/>
              <a:cxnLst/>
              <a:rect l="l" t="t" r="r" b="b"/>
              <a:pathLst>
                <a:path w="5918834" h="396240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383115"/>
                  </a:lnTo>
                  <a:lnTo>
                    <a:pt x="0" y="390103"/>
                  </a:lnTo>
                  <a:lnTo>
                    <a:pt x="5664" y="395768"/>
                  </a:lnTo>
                  <a:lnTo>
                    <a:pt x="5912706" y="395768"/>
                  </a:lnTo>
                  <a:lnTo>
                    <a:pt x="5918371" y="390103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72795" y="909915"/>
            <a:ext cx="3168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0">
                <a:solidFill>
                  <a:srgbClr val="2F3E9F"/>
                </a:solidFill>
                <a:latin typeface="SimSun"/>
                <a:cs typeface="SimSun"/>
              </a:rPr>
              <a:t>[</a:t>
            </a:r>
            <a:r>
              <a:rPr dirty="0" sz="1100" spc="-60">
                <a:solidFill>
                  <a:srgbClr val="2F3E9F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2F3E9F"/>
                </a:solidFill>
                <a:latin typeface="SimSun"/>
                <a:cs typeface="SimSun"/>
              </a:rPr>
              <a:t>]: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7052" y="927047"/>
            <a:ext cx="5918835" cy="396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20">
                <a:latin typeface="SimSun"/>
                <a:cs typeface="SimSun"/>
              </a:rPr>
              <a:t>cor_mat</a:t>
            </a:r>
            <a:r>
              <a:rPr dirty="0" sz="1100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&lt;-</a:t>
            </a:r>
            <a:r>
              <a:rPr dirty="0" sz="110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0000FF"/>
                </a:solidFill>
                <a:latin typeface="SimSun"/>
                <a:cs typeface="SimSun"/>
              </a:rPr>
              <a:t>cor</a:t>
            </a:r>
            <a:r>
              <a:rPr dirty="0" sz="1100" spc="20">
                <a:latin typeface="SimSun"/>
                <a:cs typeface="SimSun"/>
              </a:rPr>
              <a:t>(data)</a:t>
            </a:r>
            <a:endParaRPr sz="1100">
              <a:latin typeface="SimSun"/>
              <a:cs typeface="SimSun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20">
                <a:latin typeface="SimSun"/>
                <a:cs typeface="SimSun"/>
              </a:rPr>
              <a:t>(cor_mat)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1922347"/>
            <a:ext cx="16268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80">
                <a:latin typeface="Georgia"/>
                <a:cs typeface="Georgia"/>
              </a:rPr>
              <a:t>A</a:t>
            </a:r>
            <a:r>
              <a:rPr dirty="0" sz="1100" spc="-25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matrix:</a:t>
            </a:r>
            <a:r>
              <a:rPr dirty="0" sz="1100">
                <a:latin typeface="Georgia"/>
                <a:cs typeface="Georgia"/>
              </a:rPr>
              <a:t> </a:t>
            </a:r>
            <a:r>
              <a:rPr dirty="0" sz="1100" spc="-110">
                <a:latin typeface="Georgia"/>
                <a:cs typeface="Georgia"/>
              </a:rPr>
              <a:t> </a:t>
            </a:r>
            <a:r>
              <a:rPr dirty="0" sz="1100" spc="-80">
                <a:latin typeface="Georgia"/>
                <a:cs typeface="Georgia"/>
              </a:rPr>
              <a:t>6</a:t>
            </a:r>
            <a:r>
              <a:rPr dirty="0" sz="1100" spc="-25">
                <a:latin typeface="Georgia"/>
                <a:cs typeface="Georgia"/>
              </a:rPr>
              <a:t> </a:t>
            </a:r>
            <a:r>
              <a:rPr dirty="0" sz="1100" spc="140">
                <a:latin typeface="Georgia"/>
                <a:cs typeface="Georgia"/>
              </a:rPr>
              <a:t>×</a:t>
            </a:r>
            <a:r>
              <a:rPr dirty="0" sz="1100" spc="-25">
                <a:latin typeface="Georgia"/>
                <a:cs typeface="Georgia"/>
              </a:rPr>
              <a:t> </a:t>
            </a:r>
            <a:r>
              <a:rPr dirty="0" sz="1100" spc="-80">
                <a:latin typeface="Georgia"/>
                <a:cs typeface="Georgia"/>
              </a:rPr>
              <a:t>6</a:t>
            </a:r>
            <a:r>
              <a:rPr dirty="0" sz="1100" spc="-25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of</a:t>
            </a:r>
            <a:r>
              <a:rPr dirty="0" sz="1100" spc="-25">
                <a:latin typeface="Georgia"/>
                <a:cs typeface="Georgia"/>
              </a:rPr>
              <a:t> </a:t>
            </a:r>
            <a:r>
              <a:rPr dirty="0" sz="1100" spc="10">
                <a:latin typeface="Georgia"/>
                <a:cs typeface="Georgia"/>
              </a:rPr>
              <a:t>t</a:t>
            </a:r>
            <a:r>
              <a:rPr dirty="0" sz="1100" spc="5">
                <a:latin typeface="Georgia"/>
                <a:cs typeface="Georgia"/>
              </a:rPr>
              <a:t>y</a:t>
            </a:r>
            <a:r>
              <a:rPr dirty="0" sz="1100" spc="30">
                <a:latin typeface="Georgia"/>
                <a:cs typeface="Georgia"/>
              </a:rPr>
              <a:t>p</a:t>
            </a:r>
            <a:r>
              <a:rPr dirty="0" sz="1100" spc="-50">
                <a:latin typeface="Georgia"/>
                <a:cs typeface="Georgia"/>
              </a:rPr>
              <a:t>e</a:t>
            </a:r>
            <a:r>
              <a:rPr dirty="0" sz="1100" spc="-2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dbl</a:t>
            </a:r>
            <a:endParaRPr sz="1100">
              <a:latin typeface="Georgia"/>
              <a:cs typeface="Georgi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552865" y="1434160"/>
          <a:ext cx="5251450" cy="1209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210"/>
                <a:gridCol w="3303270"/>
                <a:gridCol w="859789"/>
                <a:gridCol w="422910"/>
              </a:tblGrid>
              <a:tr h="325641">
                <a:tc>
                  <a:txBody>
                    <a:bodyPr/>
                    <a:lstStyle/>
                    <a:p>
                      <a:pPr algn="r" marR="70485">
                        <a:lnSpc>
                          <a:spcPts val="1220"/>
                        </a:lnSpc>
                        <a:spcBef>
                          <a:spcPts val="1240"/>
                        </a:spcBef>
                      </a:pPr>
                      <a:r>
                        <a:rPr dirty="0" sz="1100" spc="-10">
                          <a:latin typeface="Georgia"/>
                          <a:cs typeface="Georgia"/>
                        </a:rPr>
                        <a:t>l_franco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15748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  <a:tabLst>
                          <a:tab pos="937894" algn="l"/>
                          <a:tab pos="1728470" algn="l"/>
                          <a:tab pos="2519045" algn="l"/>
                        </a:tabLst>
                      </a:pPr>
                      <a:r>
                        <a:rPr dirty="0" sz="1100" spc="-10">
                          <a:latin typeface="Georgia"/>
                          <a:cs typeface="Georgia"/>
                        </a:rPr>
                        <a:t>l_franco	</a:t>
                      </a:r>
                      <a:r>
                        <a:rPr dirty="0" sz="1100" spc="10">
                          <a:latin typeface="Georgia"/>
                          <a:cs typeface="Georgia"/>
                        </a:rPr>
                        <a:t>l_fr	</a:t>
                      </a:r>
                      <a:r>
                        <a:rPr dirty="0" sz="1100" spc="-5">
                          <a:latin typeface="Georgia"/>
                          <a:cs typeface="Georgia"/>
                        </a:rPr>
                        <a:t>l_anglo	</a:t>
                      </a:r>
                      <a:r>
                        <a:rPr dirty="0" sz="1100" spc="5">
                          <a:latin typeface="Georgia"/>
                          <a:cs typeface="Georgia"/>
                        </a:rPr>
                        <a:t>l_ang</a:t>
                      </a:r>
                      <a:endParaRPr sz="1100">
                        <a:latin typeface="Georgia"/>
                        <a:cs typeface="Georgia"/>
                      </a:endParaRPr>
                    </a:p>
                    <a:p>
                      <a:pPr marL="78105">
                        <a:lnSpc>
                          <a:spcPts val="1220"/>
                        </a:lnSpc>
                        <a:spcBef>
                          <a:spcPts val="75"/>
                        </a:spcBef>
                        <a:tabLst>
                          <a:tab pos="937894" algn="l"/>
                          <a:tab pos="1728470" algn="l"/>
                          <a:tab pos="2519045" algn="l"/>
                        </a:tabLst>
                      </a:pPr>
                      <a:r>
                        <a:rPr dirty="0" sz="1100" spc="-100">
                          <a:latin typeface="Georgia"/>
                          <a:cs typeface="Georgia"/>
                        </a:rPr>
                        <a:t>1.00000000	</a:t>
                      </a:r>
                      <a:r>
                        <a:rPr dirty="0" sz="1100" spc="-75">
                          <a:latin typeface="Georgia"/>
                          <a:cs typeface="Georgia"/>
                        </a:rPr>
                        <a:t>0.8636665	</a:t>
                      </a:r>
                      <a:r>
                        <a:rPr dirty="0" sz="1100" spc="-40">
                          <a:latin typeface="Georgia"/>
                          <a:cs typeface="Georgia"/>
                        </a:rPr>
                        <a:t>-0.1221704	</a:t>
                      </a:r>
                      <a:r>
                        <a:rPr dirty="0" sz="1100" spc="-30">
                          <a:latin typeface="Georgia"/>
                          <a:cs typeface="Georgia"/>
                        </a:rPr>
                        <a:t>-0.13419913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dirty="0" sz="1100" spc="-20">
                          <a:latin typeface="Georgia"/>
                          <a:cs typeface="Georgia"/>
                        </a:rPr>
                        <a:t>Peinture</a:t>
                      </a:r>
                      <a:endParaRPr sz="1100">
                        <a:latin typeface="Georgia"/>
                        <a:cs typeface="Georgia"/>
                      </a:endParaRPr>
                    </a:p>
                    <a:p>
                      <a:pPr marL="75565">
                        <a:lnSpc>
                          <a:spcPts val="1220"/>
                        </a:lnSpc>
                        <a:spcBef>
                          <a:spcPts val="75"/>
                        </a:spcBef>
                      </a:pPr>
                      <a:r>
                        <a:rPr dirty="0" sz="1100" spc="-60">
                          <a:latin typeface="Georgia"/>
                          <a:cs typeface="Georgia"/>
                        </a:rPr>
                        <a:t>0.10246549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dirty="0" sz="1100" spc="-30">
                          <a:latin typeface="Georgia"/>
                          <a:cs typeface="Georgia"/>
                        </a:rPr>
                        <a:t>Musi</a:t>
                      </a:r>
                      <a:endParaRPr sz="1100">
                        <a:latin typeface="Georgia"/>
                        <a:cs typeface="Georgia"/>
                      </a:endParaRPr>
                    </a:p>
                    <a:p>
                      <a:pPr marL="75565">
                        <a:lnSpc>
                          <a:spcPts val="1220"/>
                        </a:lnSpc>
                        <a:spcBef>
                          <a:spcPts val="75"/>
                        </a:spcBef>
                      </a:pPr>
                      <a:r>
                        <a:rPr dirty="0" sz="1100" spc="-80">
                          <a:latin typeface="Georgia"/>
                          <a:cs typeface="Georgia"/>
                        </a:rPr>
                        <a:t>0.058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7048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10">
                          <a:latin typeface="Georgia"/>
                          <a:cs typeface="Georgia"/>
                        </a:rPr>
                        <a:t>l_fr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220"/>
                        </a:lnSpc>
                        <a:spcBef>
                          <a:spcPts val="30"/>
                        </a:spcBef>
                        <a:tabLst>
                          <a:tab pos="937894" algn="l"/>
                          <a:tab pos="1728470" algn="l"/>
                          <a:tab pos="2519045" algn="l"/>
                        </a:tabLst>
                      </a:pPr>
                      <a:r>
                        <a:rPr dirty="0" sz="1100" spc="-70">
                          <a:latin typeface="Georgia"/>
                          <a:cs typeface="Georgia"/>
                        </a:rPr>
                        <a:t>0.86366647	</a:t>
                      </a:r>
                      <a:r>
                        <a:rPr dirty="0" sz="1100" spc="-95">
                          <a:latin typeface="Georgia"/>
                          <a:cs typeface="Georgia"/>
                        </a:rPr>
                        <a:t>1.0000000	</a:t>
                      </a:r>
                      <a:r>
                        <a:rPr dirty="0" sz="1100" spc="-70">
                          <a:latin typeface="Georgia"/>
                          <a:cs typeface="Georgia"/>
                        </a:rPr>
                        <a:t>0.2673064	</a:t>
                      </a:r>
                      <a:r>
                        <a:rPr dirty="0" sz="1100" spc="-35">
                          <a:latin typeface="Georgia"/>
                          <a:cs typeface="Georgia"/>
                        </a:rPr>
                        <a:t>0.11293273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-75">
                          <a:latin typeface="Georgia"/>
                          <a:cs typeface="Georgia"/>
                        </a:rPr>
                        <a:t>-0.20562034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-45">
                          <a:latin typeface="Georgia"/>
                          <a:cs typeface="Georgia"/>
                        </a:rPr>
                        <a:t>-0.18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/>
                </a:tc>
              </a:tr>
              <a:tr h="172072">
                <a:tc>
                  <a:txBody>
                    <a:bodyPr/>
                    <a:lstStyle/>
                    <a:p>
                      <a:pPr algn="r" marR="7048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-5">
                          <a:latin typeface="Georgia"/>
                          <a:cs typeface="Georgia"/>
                        </a:rPr>
                        <a:t>l_anglo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220"/>
                        </a:lnSpc>
                        <a:spcBef>
                          <a:spcPts val="30"/>
                        </a:spcBef>
                        <a:tabLst>
                          <a:tab pos="937894" algn="l"/>
                          <a:tab pos="1728470" algn="l"/>
                          <a:tab pos="2519045" algn="l"/>
                        </a:tabLst>
                      </a:pPr>
                      <a:r>
                        <a:rPr dirty="0" sz="1100" spc="-40">
                          <a:latin typeface="Georgia"/>
                          <a:cs typeface="Georgia"/>
                        </a:rPr>
                        <a:t>-0.12217039	</a:t>
                      </a:r>
                      <a:r>
                        <a:rPr dirty="0" sz="1100" spc="-70">
                          <a:latin typeface="Georgia"/>
                          <a:cs typeface="Georgia"/>
                        </a:rPr>
                        <a:t>0.2673064	</a:t>
                      </a:r>
                      <a:r>
                        <a:rPr dirty="0" sz="1100" spc="-95">
                          <a:latin typeface="Georgia"/>
                          <a:cs typeface="Georgia"/>
                        </a:rPr>
                        <a:t>1.0000000	</a:t>
                      </a:r>
                      <a:r>
                        <a:rPr dirty="0" sz="1100" spc="-85">
                          <a:latin typeface="Georgia"/>
                          <a:cs typeface="Georgia"/>
                        </a:rPr>
                        <a:t>0.85393880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-70">
                          <a:latin typeface="Georgia"/>
                          <a:cs typeface="Georgia"/>
                        </a:rPr>
                        <a:t>-0.28082192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-65">
                          <a:latin typeface="Georgia"/>
                          <a:cs typeface="Georgia"/>
                        </a:rPr>
                        <a:t>-0.29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/>
                </a:tc>
              </a:tr>
              <a:tr h="172078">
                <a:tc>
                  <a:txBody>
                    <a:bodyPr/>
                    <a:lstStyle/>
                    <a:p>
                      <a:pPr algn="r" marR="7048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5">
                          <a:latin typeface="Georgia"/>
                          <a:cs typeface="Georgia"/>
                        </a:rPr>
                        <a:t>l_ang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220"/>
                        </a:lnSpc>
                        <a:spcBef>
                          <a:spcPts val="30"/>
                        </a:spcBef>
                        <a:tabLst>
                          <a:tab pos="937894" algn="l"/>
                          <a:tab pos="1728470" algn="l"/>
                          <a:tab pos="2519045" algn="l"/>
                        </a:tabLst>
                      </a:pPr>
                      <a:r>
                        <a:rPr dirty="0" sz="1100" spc="-30">
                          <a:latin typeface="Georgia"/>
                          <a:cs typeface="Georgia"/>
                        </a:rPr>
                        <a:t>-0.13419913	0.1129327	</a:t>
                      </a:r>
                      <a:r>
                        <a:rPr dirty="0" sz="1100" spc="-80">
                          <a:latin typeface="Georgia"/>
                          <a:cs typeface="Georgia"/>
                        </a:rPr>
                        <a:t>0.8539388	</a:t>
                      </a:r>
                      <a:r>
                        <a:rPr dirty="0" sz="1100" spc="-100">
                          <a:latin typeface="Georgia"/>
                          <a:cs typeface="Georgia"/>
                        </a:rPr>
                        <a:t>1.00000000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-45">
                          <a:latin typeface="Georgia"/>
                          <a:cs typeface="Georgia"/>
                        </a:rPr>
                        <a:t>0.01128553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-75">
                          <a:latin typeface="Georgia"/>
                          <a:cs typeface="Georgia"/>
                        </a:rPr>
                        <a:t>-0.02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/>
                </a:tc>
              </a:tr>
              <a:tr h="172078">
                <a:tc>
                  <a:txBody>
                    <a:bodyPr/>
                    <a:lstStyle/>
                    <a:p>
                      <a:pPr algn="r" marR="70485">
                        <a:lnSpc>
                          <a:spcPts val="1220"/>
                        </a:lnSpc>
                        <a:spcBef>
                          <a:spcPts val="35"/>
                        </a:spcBef>
                      </a:pPr>
                      <a:r>
                        <a:rPr dirty="0" sz="1100" spc="-20">
                          <a:latin typeface="Georgia"/>
                          <a:cs typeface="Georgia"/>
                        </a:rPr>
                        <a:t>Peinture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4445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220"/>
                        </a:lnSpc>
                        <a:spcBef>
                          <a:spcPts val="35"/>
                        </a:spcBef>
                        <a:tabLst>
                          <a:tab pos="937894" algn="l"/>
                          <a:tab pos="1728470" algn="l"/>
                          <a:tab pos="2519045" algn="l"/>
                        </a:tabLst>
                      </a:pPr>
                      <a:r>
                        <a:rPr dirty="0" sz="1100" spc="-60">
                          <a:latin typeface="Georgia"/>
                          <a:cs typeface="Georgia"/>
                        </a:rPr>
                        <a:t>0.10246549	</a:t>
                      </a:r>
                      <a:r>
                        <a:rPr dirty="0" sz="1100" spc="-75">
                          <a:latin typeface="Georgia"/>
                          <a:cs typeface="Georgia"/>
                        </a:rPr>
                        <a:t>-0.2056203	</a:t>
                      </a:r>
                      <a:r>
                        <a:rPr dirty="0" sz="1100" spc="-70">
                          <a:latin typeface="Georgia"/>
                          <a:cs typeface="Georgia"/>
                        </a:rPr>
                        <a:t>-0.2808219	</a:t>
                      </a:r>
                      <a:r>
                        <a:rPr dirty="0" sz="1100" spc="-45">
                          <a:latin typeface="Georgia"/>
                          <a:cs typeface="Georgia"/>
                        </a:rPr>
                        <a:t>0.01128553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  <a:spcBef>
                          <a:spcPts val="35"/>
                        </a:spcBef>
                      </a:pPr>
                      <a:r>
                        <a:rPr dirty="0" sz="1100" spc="-100">
                          <a:latin typeface="Georgia"/>
                          <a:cs typeface="Georgia"/>
                        </a:rPr>
                        <a:t>1.00000000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20"/>
                        </a:lnSpc>
                        <a:spcBef>
                          <a:spcPts val="35"/>
                        </a:spcBef>
                      </a:pPr>
                      <a:r>
                        <a:rPr dirty="0" sz="1100" spc="-80">
                          <a:latin typeface="Georgia"/>
                          <a:cs typeface="Georgia"/>
                        </a:rPr>
                        <a:t>0.902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4445"/>
                </a:tc>
              </a:tr>
              <a:tr h="195642">
                <a:tc>
                  <a:txBody>
                    <a:bodyPr/>
                    <a:lstStyle/>
                    <a:p>
                      <a:pPr algn="r" marR="7048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100" spc="-35">
                          <a:latin typeface="Georgia"/>
                          <a:cs typeface="Georgia"/>
                        </a:rPr>
                        <a:t>Musique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0"/>
                        </a:spcBef>
                        <a:tabLst>
                          <a:tab pos="937894" algn="l"/>
                          <a:tab pos="1728470" algn="l"/>
                          <a:tab pos="2519045" algn="l"/>
                        </a:tabLst>
                      </a:pPr>
                      <a:r>
                        <a:rPr dirty="0" sz="1100" spc="-90">
                          <a:latin typeface="Georgia"/>
                          <a:cs typeface="Georgia"/>
                        </a:rPr>
                        <a:t>0.05830602	</a:t>
                      </a:r>
                      <a:r>
                        <a:rPr dirty="0" sz="1100" spc="-60">
                          <a:latin typeface="Georgia"/>
                          <a:cs typeface="Georgia"/>
                        </a:rPr>
                        <a:t>-0.1864520	</a:t>
                      </a:r>
                      <a:r>
                        <a:rPr dirty="0" sz="1100" spc="-45">
                          <a:latin typeface="Georgia"/>
                          <a:cs typeface="Georgia"/>
                        </a:rPr>
                        <a:t>-0.2974651	-0.02154416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100" spc="-70">
                          <a:latin typeface="Georgia"/>
                          <a:cs typeface="Georgia"/>
                        </a:rPr>
                        <a:t>0.90220170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100" spc="-65">
                          <a:latin typeface="Georgia"/>
                          <a:cs typeface="Georgia"/>
                        </a:rPr>
                        <a:t>1.000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/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546654" y="1606229"/>
            <a:ext cx="5226050" cy="5080"/>
          </a:xfrm>
          <a:custGeom>
            <a:avLst/>
            <a:gdLst/>
            <a:ahLst/>
            <a:cxnLst/>
            <a:rect l="l" t="t" r="r" b="b"/>
            <a:pathLst>
              <a:path w="5226050" h="5080">
                <a:moveTo>
                  <a:pt x="0" y="5060"/>
                </a:moveTo>
                <a:lnTo>
                  <a:pt x="5225745" y="5060"/>
                </a:lnTo>
                <a:lnTo>
                  <a:pt x="5225745" y="0"/>
                </a:lnTo>
                <a:lnTo>
                  <a:pt x="0" y="0"/>
                </a:lnTo>
                <a:lnTo>
                  <a:pt x="0" y="5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01700" y="2690379"/>
            <a:ext cx="5969635" cy="79438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5">
                <a:latin typeface="Georgia"/>
                <a:cs typeface="Georgia"/>
              </a:rPr>
              <a:t>Après </a:t>
            </a:r>
            <a:r>
              <a:rPr dirty="0" sz="1100" spc="-20">
                <a:latin typeface="Georgia"/>
                <a:cs typeface="Georgia"/>
              </a:rPr>
              <a:t>l’aﬀichage, </a:t>
            </a:r>
            <a:r>
              <a:rPr dirty="0" sz="1100" spc="-50">
                <a:latin typeface="Georgia"/>
                <a:cs typeface="Georgia"/>
              </a:rPr>
              <a:t>on </a:t>
            </a:r>
            <a:r>
              <a:rPr dirty="0" sz="1100" spc="-10">
                <a:latin typeface="Georgia"/>
                <a:cs typeface="Georgia"/>
              </a:rPr>
              <a:t>peut </a:t>
            </a:r>
            <a:r>
              <a:rPr dirty="0" sz="1100" spc="-25">
                <a:latin typeface="Georgia"/>
                <a:cs typeface="Georgia"/>
              </a:rPr>
              <a:t>voir </a:t>
            </a:r>
            <a:r>
              <a:rPr dirty="0" sz="1100" spc="-35">
                <a:latin typeface="Georgia"/>
                <a:cs typeface="Georgia"/>
              </a:rPr>
              <a:t>qu </a:t>
            </a:r>
            <a:r>
              <a:rPr dirty="0" sz="1100" spc="10">
                <a:latin typeface="Georgia"/>
                <a:cs typeface="Georgia"/>
              </a:rPr>
              <a:t>il’y </a:t>
            </a:r>
            <a:r>
              <a:rPr dirty="0" sz="1100" spc="-10">
                <a:latin typeface="Georgia"/>
                <a:cs typeface="Georgia"/>
              </a:rPr>
              <a:t>a </a:t>
            </a:r>
            <a:r>
              <a:rPr dirty="0" sz="1100" spc="-40">
                <a:latin typeface="Georgia"/>
                <a:cs typeface="Georgia"/>
              </a:rPr>
              <a:t>des </a:t>
            </a:r>
            <a:r>
              <a:rPr dirty="0" sz="1100" spc="-20">
                <a:latin typeface="Georgia"/>
                <a:cs typeface="Georgia"/>
              </a:rPr>
              <a:t>forts </a:t>
            </a:r>
            <a:r>
              <a:rPr dirty="0" sz="1100" spc="-25">
                <a:latin typeface="Georgia"/>
                <a:cs typeface="Georgia"/>
              </a:rPr>
              <a:t>corrélations </a:t>
            </a:r>
            <a:r>
              <a:rPr dirty="0" sz="1100" spc="-30">
                <a:latin typeface="Georgia"/>
                <a:cs typeface="Georgia"/>
              </a:rPr>
              <a:t>entre </a:t>
            </a:r>
            <a:r>
              <a:rPr dirty="0" sz="1100" spc="-40">
                <a:latin typeface="Georgia"/>
                <a:cs typeface="Georgia"/>
              </a:rPr>
              <a:t>des </a:t>
            </a:r>
            <a:r>
              <a:rPr dirty="0" sz="1100" spc="-25">
                <a:latin typeface="Georgia"/>
                <a:cs typeface="Georgia"/>
              </a:rPr>
              <a:t>variables </a:t>
            </a:r>
            <a:r>
              <a:rPr dirty="0" sz="1100" spc="-50">
                <a:latin typeface="Georgia"/>
                <a:cs typeface="Georgia"/>
              </a:rPr>
              <a:t>comme </a:t>
            </a:r>
            <a:r>
              <a:rPr dirty="0" sz="1100" spc="-10">
                <a:latin typeface="Georgia"/>
                <a:cs typeface="Georgia"/>
              </a:rPr>
              <a:t>l_franco </a:t>
            </a:r>
            <a:r>
              <a:rPr dirty="0" sz="1100" spc="-5">
                <a:latin typeface="Georgia"/>
                <a:cs typeface="Georgia"/>
              </a:rPr>
              <a:t>et </a:t>
            </a:r>
            <a:r>
              <a:rPr dirty="0" sz="1100">
                <a:latin typeface="Georgia"/>
                <a:cs typeface="Georgia"/>
              </a:rPr>
              <a:t> </a:t>
            </a:r>
            <a:r>
              <a:rPr dirty="0" sz="1100" spc="10">
                <a:latin typeface="Georgia"/>
                <a:cs typeface="Georgia"/>
              </a:rPr>
              <a:t>l_fr </a:t>
            </a:r>
            <a:r>
              <a:rPr dirty="0" sz="1100" spc="-30">
                <a:latin typeface="Georgia"/>
                <a:cs typeface="Georgia"/>
              </a:rPr>
              <a:t>avec </a:t>
            </a:r>
            <a:r>
              <a:rPr dirty="0" sz="1100" spc="-40">
                <a:latin typeface="Georgia"/>
                <a:cs typeface="Georgia"/>
              </a:rPr>
              <a:t>une </a:t>
            </a:r>
            <a:r>
              <a:rPr dirty="0" sz="1100" spc="-25">
                <a:latin typeface="Georgia"/>
                <a:cs typeface="Georgia"/>
              </a:rPr>
              <a:t>valeur </a:t>
            </a:r>
            <a:r>
              <a:rPr dirty="0" sz="1100" spc="-40">
                <a:latin typeface="Georgia"/>
                <a:cs typeface="Georgia"/>
              </a:rPr>
              <a:t>de </a:t>
            </a:r>
            <a:r>
              <a:rPr dirty="0" sz="1100" spc="-65">
                <a:latin typeface="Georgia"/>
                <a:cs typeface="Georgia"/>
              </a:rPr>
              <a:t>0.86, </a:t>
            </a:r>
            <a:r>
              <a:rPr dirty="0" sz="1100" spc="-30">
                <a:latin typeface="Georgia"/>
                <a:cs typeface="Georgia"/>
              </a:rPr>
              <a:t>aussi entre </a:t>
            </a:r>
            <a:r>
              <a:rPr dirty="0" sz="1100" spc="-5">
                <a:latin typeface="Georgia"/>
                <a:cs typeface="Georgia"/>
              </a:rPr>
              <a:t>l_anglo et </a:t>
            </a:r>
            <a:r>
              <a:rPr dirty="0" sz="1100" spc="5">
                <a:latin typeface="Georgia"/>
                <a:cs typeface="Georgia"/>
              </a:rPr>
              <a:t>l_ang </a:t>
            </a:r>
            <a:r>
              <a:rPr dirty="0" sz="1100" spc="-20">
                <a:latin typeface="Georgia"/>
                <a:cs typeface="Georgia"/>
              </a:rPr>
              <a:t>d’une </a:t>
            </a:r>
            <a:r>
              <a:rPr dirty="0" sz="1100" spc="-25">
                <a:latin typeface="Georgia"/>
                <a:cs typeface="Georgia"/>
              </a:rPr>
              <a:t>valeur </a:t>
            </a:r>
            <a:r>
              <a:rPr dirty="0" sz="1100" spc="-30">
                <a:latin typeface="Georgia"/>
                <a:cs typeface="Georgia"/>
              </a:rPr>
              <a:t>égale </a:t>
            </a:r>
            <a:r>
              <a:rPr dirty="0" sz="1100" spc="-10">
                <a:latin typeface="Georgia"/>
                <a:cs typeface="Georgia"/>
              </a:rPr>
              <a:t>a </a:t>
            </a:r>
            <a:r>
              <a:rPr dirty="0" sz="1100" spc="-55">
                <a:latin typeface="Georgia"/>
                <a:cs typeface="Georgia"/>
              </a:rPr>
              <a:t>0.85, </a:t>
            </a:r>
            <a:r>
              <a:rPr dirty="0" sz="1100" spc="-5">
                <a:latin typeface="Georgia"/>
                <a:cs typeface="Georgia"/>
              </a:rPr>
              <a:t>et </a:t>
            </a:r>
            <a:r>
              <a:rPr dirty="0" sz="1100" spc="-45">
                <a:latin typeface="Georgia"/>
                <a:cs typeface="Georgia"/>
              </a:rPr>
              <a:t>enfin </a:t>
            </a:r>
            <a:r>
              <a:rPr dirty="0" sz="1100" spc="-30">
                <a:latin typeface="Georgia"/>
                <a:cs typeface="Georgia"/>
              </a:rPr>
              <a:t>entre </a:t>
            </a:r>
            <a:r>
              <a:rPr dirty="0" sz="1100" spc="-25">
                <a:latin typeface="Georgia"/>
                <a:cs typeface="Georgia"/>
              </a:rPr>
              <a:t> peinture</a:t>
            </a:r>
            <a:r>
              <a:rPr dirty="0" sz="1100" spc="9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et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45">
                <a:latin typeface="Georgia"/>
                <a:cs typeface="Georgia"/>
              </a:rPr>
              <a:t>musique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d’une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valeur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70">
                <a:latin typeface="Georgia"/>
                <a:cs typeface="Georgia"/>
              </a:rPr>
              <a:t>0.9</a:t>
            </a:r>
            <a:endParaRPr sz="1100">
              <a:latin typeface="Georgia"/>
              <a:cs typeface="Georgia"/>
            </a:endParaRPr>
          </a:p>
          <a:p>
            <a:pPr algn="just" marL="12700">
              <a:lnSpc>
                <a:spcPct val="100000"/>
              </a:lnSpc>
              <a:spcBef>
                <a:spcPts val="710"/>
              </a:spcBef>
            </a:pPr>
            <a:r>
              <a:rPr dirty="0" sz="1100" spc="-15">
                <a:latin typeface="Georgia"/>
                <a:cs typeface="Georgia"/>
              </a:rPr>
              <a:t>Pou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une</a:t>
            </a:r>
            <a:r>
              <a:rPr dirty="0" sz="1100" spc="10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meilleure</a:t>
            </a:r>
            <a:r>
              <a:rPr dirty="0" sz="1100" spc="10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visualisation,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on</a:t>
            </a:r>
            <a:r>
              <a:rPr dirty="0" sz="1100" spc="10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va</a:t>
            </a:r>
            <a:r>
              <a:rPr dirty="0" sz="1100" spc="105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aﬀicher</a:t>
            </a:r>
            <a:r>
              <a:rPr dirty="0" sz="1100" spc="105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la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matrice</a:t>
            </a:r>
            <a:r>
              <a:rPr dirty="0" sz="1100" spc="10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colorié</a:t>
            </a:r>
            <a:r>
              <a:rPr dirty="0" sz="1100" spc="105">
                <a:latin typeface="Georgia"/>
                <a:cs typeface="Georgia"/>
              </a:rPr>
              <a:t> </a:t>
            </a:r>
            <a:r>
              <a:rPr dirty="0" sz="1100" spc="-45">
                <a:latin typeface="Georgia"/>
                <a:cs typeface="Georgia"/>
              </a:rPr>
              <a:t>: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14400" y="3569310"/>
            <a:ext cx="5944235" cy="1109980"/>
            <a:chOff x="914400" y="3569310"/>
            <a:chExt cx="5944235" cy="1109980"/>
          </a:xfrm>
        </p:grpSpPr>
        <p:sp>
          <p:nvSpPr>
            <p:cNvPr id="12" name="object 12"/>
            <p:cNvSpPr/>
            <p:nvPr/>
          </p:nvSpPr>
          <p:spPr>
            <a:xfrm>
              <a:off x="914400" y="3569310"/>
              <a:ext cx="5944235" cy="1109980"/>
            </a:xfrm>
            <a:custGeom>
              <a:avLst/>
              <a:gdLst/>
              <a:ahLst/>
              <a:cxnLst/>
              <a:rect l="l" t="t" r="r" b="b"/>
              <a:pathLst>
                <a:path w="5944234" h="1109979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1084076"/>
                  </a:lnTo>
                  <a:lnTo>
                    <a:pt x="1988" y="1093926"/>
                  </a:lnTo>
                  <a:lnTo>
                    <a:pt x="7411" y="1101970"/>
                  </a:lnTo>
                  <a:lnTo>
                    <a:pt x="15455" y="1107393"/>
                  </a:lnTo>
                  <a:lnTo>
                    <a:pt x="25305" y="1109382"/>
                  </a:lnTo>
                  <a:lnTo>
                    <a:pt x="5918371" y="1109382"/>
                  </a:lnTo>
                  <a:lnTo>
                    <a:pt x="5928221" y="1107393"/>
                  </a:lnTo>
                  <a:lnTo>
                    <a:pt x="5936265" y="1101970"/>
                  </a:lnTo>
                  <a:lnTo>
                    <a:pt x="5941688" y="1093926"/>
                  </a:lnTo>
                  <a:lnTo>
                    <a:pt x="5943676" y="1084076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27052" y="3581963"/>
              <a:ext cx="5918835" cy="1084580"/>
            </a:xfrm>
            <a:custGeom>
              <a:avLst/>
              <a:gdLst/>
              <a:ahLst/>
              <a:cxnLst/>
              <a:rect l="l" t="t" r="r" b="b"/>
              <a:pathLst>
                <a:path w="5918834" h="1084579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1071423"/>
                  </a:lnTo>
                  <a:lnTo>
                    <a:pt x="0" y="1078412"/>
                  </a:lnTo>
                  <a:lnTo>
                    <a:pt x="5664" y="1084076"/>
                  </a:lnTo>
                  <a:lnTo>
                    <a:pt x="5912706" y="1084076"/>
                  </a:lnTo>
                  <a:lnTo>
                    <a:pt x="5918371" y="1078412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72795" y="3564838"/>
            <a:ext cx="3168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0">
                <a:solidFill>
                  <a:srgbClr val="2F3E9F"/>
                </a:solidFill>
                <a:latin typeface="SimSun"/>
                <a:cs typeface="SimSun"/>
              </a:rPr>
              <a:t>[</a:t>
            </a:r>
            <a:r>
              <a:rPr dirty="0" sz="1100" spc="-60">
                <a:solidFill>
                  <a:srgbClr val="2F3E9F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2F3E9F"/>
                </a:solidFill>
                <a:latin typeface="SimSun"/>
                <a:cs typeface="SimSun"/>
              </a:rPr>
              <a:t>]: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5"/>
              <a:t>13</a:t>
            </a:fld>
          </a:p>
        </p:txBody>
      </p:sp>
      <p:sp>
        <p:nvSpPr>
          <p:cNvPr id="15" name="object 15"/>
          <p:cNvSpPr txBox="1"/>
          <p:nvPr/>
        </p:nvSpPr>
        <p:spPr>
          <a:xfrm>
            <a:off x="927052" y="3581963"/>
            <a:ext cx="5918835" cy="1084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20">
                <a:solidFill>
                  <a:srgbClr val="0000FF"/>
                </a:solidFill>
                <a:latin typeface="SimSun"/>
                <a:cs typeface="SimSun"/>
              </a:rPr>
              <a:t>corrplot</a:t>
            </a:r>
            <a:r>
              <a:rPr dirty="0" sz="1100" spc="20">
                <a:latin typeface="SimSun"/>
                <a:cs typeface="SimSun"/>
              </a:rPr>
              <a:t>(cor_mat,</a:t>
            </a:r>
            <a:endParaRPr sz="1100">
              <a:latin typeface="SimSun"/>
              <a:cs typeface="SimSun"/>
            </a:endParaRPr>
          </a:p>
          <a:p>
            <a:pPr marL="182880" marR="4490720">
              <a:lnSpc>
                <a:spcPct val="102600"/>
              </a:lnSpc>
            </a:pPr>
            <a:r>
              <a:rPr dirty="0" sz="1100" spc="20">
                <a:latin typeface="SimSun"/>
                <a:cs typeface="SimSun"/>
              </a:rPr>
              <a:t>method</a:t>
            </a:r>
            <a:r>
              <a:rPr dirty="0" sz="1100" spc="-10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dirty="0" sz="1100" spc="-1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"color"</a:t>
            </a:r>
            <a:r>
              <a:rPr dirty="0" sz="1100" spc="20">
                <a:latin typeface="SimSun"/>
                <a:cs typeface="SimSun"/>
              </a:rPr>
              <a:t>, </a:t>
            </a:r>
            <a:r>
              <a:rPr dirty="0" sz="1100" spc="-535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type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"upper"</a:t>
            </a:r>
            <a:r>
              <a:rPr dirty="0" sz="1100" spc="20">
                <a:latin typeface="SimSun"/>
                <a:cs typeface="SimSun"/>
              </a:rPr>
              <a:t>, 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tl.col</a:t>
            </a:r>
            <a:r>
              <a:rPr dirty="0" sz="1100" spc="-10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dirty="0" sz="1100" spc="-1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"black"</a:t>
            </a:r>
            <a:r>
              <a:rPr dirty="0" sz="1100" spc="20">
                <a:latin typeface="SimSun"/>
                <a:cs typeface="SimSun"/>
              </a:rPr>
              <a:t>, </a:t>
            </a:r>
            <a:r>
              <a:rPr dirty="0" sz="1100" spc="-535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tl.srt</a:t>
            </a:r>
            <a:r>
              <a:rPr dirty="0" sz="1100" spc="10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dirty="0" sz="1100" spc="1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45</a:t>
            </a:r>
            <a:endParaRPr sz="1100">
              <a:latin typeface="SimSun"/>
              <a:cs typeface="SimSun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20">
                <a:latin typeface="SimSun"/>
                <a:cs typeface="SimSun"/>
              </a:rPr>
              <a:t>)</a:t>
            </a:r>
            <a:endParaRPr sz="11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9768" y="1449330"/>
            <a:ext cx="4776229" cy="42795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1700" y="6800836"/>
            <a:ext cx="5969635" cy="11690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Georgia"/>
                <a:cs typeface="Georgia"/>
              </a:rPr>
              <a:t>Donc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ici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on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voit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clairement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les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corrélations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entre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nos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variables.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Georgia"/>
              <a:cs typeface="Georgia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70" b="1">
                <a:latin typeface="Georgia"/>
                <a:cs typeface="Georgia"/>
              </a:rPr>
              <a:t>2.4</a:t>
            </a:r>
            <a:r>
              <a:rPr dirty="0" sz="1200" spc="275" b="1">
                <a:latin typeface="Georgia"/>
                <a:cs typeface="Georgia"/>
              </a:rPr>
              <a:t> </a:t>
            </a:r>
            <a:r>
              <a:rPr dirty="0" sz="1200" spc="275" b="1">
                <a:latin typeface="Georgia"/>
                <a:cs typeface="Georgia"/>
              </a:rPr>
              <a:t> </a:t>
            </a:r>
            <a:r>
              <a:rPr dirty="0" sz="1200" spc="-30" b="1">
                <a:latin typeface="Georgia"/>
                <a:cs typeface="Georgia"/>
              </a:rPr>
              <a:t>Test</a:t>
            </a:r>
            <a:r>
              <a:rPr dirty="0" sz="1200" spc="125" b="1">
                <a:latin typeface="Georgia"/>
                <a:cs typeface="Georgia"/>
              </a:rPr>
              <a:t> </a:t>
            </a:r>
            <a:r>
              <a:rPr dirty="0" sz="1200" spc="-65" b="1">
                <a:latin typeface="Georgia"/>
                <a:cs typeface="Georgia"/>
              </a:rPr>
              <a:t>de</a:t>
            </a:r>
            <a:r>
              <a:rPr dirty="0" sz="1200" spc="130" b="1">
                <a:latin typeface="Georgia"/>
                <a:cs typeface="Georgia"/>
              </a:rPr>
              <a:t> </a:t>
            </a:r>
            <a:r>
              <a:rPr dirty="0" sz="1200" spc="-10" b="1">
                <a:latin typeface="Georgia"/>
                <a:cs typeface="Georgia"/>
              </a:rPr>
              <a:t>Bartlett</a:t>
            </a:r>
            <a:endParaRPr sz="1200">
              <a:latin typeface="Georgia"/>
              <a:cs typeface="Georgia"/>
            </a:endParaRPr>
          </a:p>
          <a:p>
            <a:pPr algn="just" marL="12700" marR="5080">
              <a:lnSpc>
                <a:spcPct val="102600"/>
              </a:lnSpc>
              <a:spcBef>
                <a:spcPts val="685"/>
              </a:spcBef>
            </a:pPr>
            <a:r>
              <a:rPr dirty="0" sz="1100" spc="-15">
                <a:latin typeface="Georgia"/>
                <a:cs typeface="Georgia"/>
              </a:rPr>
              <a:t>Le </a:t>
            </a:r>
            <a:r>
              <a:rPr dirty="0" sz="1100" spc="-5">
                <a:latin typeface="Georgia"/>
                <a:cs typeface="Georgia"/>
              </a:rPr>
              <a:t>test </a:t>
            </a:r>
            <a:r>
              <a:rPr dirty="0" sz="1100" spc="-40">
                <a:latin typeface="Georgia"/>
                <a:cs typeface="Georgia"/>
              </a:rPr>
              <a:t>de </a:t>
            </a:r>
            <a:r>
              <a:rPr dirty="0" sz="1100" spc="-25">
                <a:latin typeface="Georgia"/>
                <a:cs typeface="Georgia"/>
              </a:rPr>
              <a:t>sphéricité </a:t>
            </a:r>
            <a:r>
              <a:rPr dirty="0" sz="1100" spc="-40">
                <a:latin typeface="Georgia"/>
                <a:cs typeface="Georgia"/>
              </a:rPr>
              <a:t>de </a:t>
            </a:r>
            <a:r>
              <a:rPr dirty="0" sz="1100" spc="10">
                <a:latin typeface="Georgia"/>
                <a:cs typeface="Georgia"/>
              </a:rPr>
              <a:t>Bartlett </a:t>
            </a:r>
            <a:r>
              <a:rPr dirty="0" sz="1100" spc="-10">
                <a:latin typeface="Georgia"/>
                <a:cs typeface="Georgia"/>
              </a:rPr>
              <a:t>a </a:t>
            </a:r>
            <a:r>
              <a:rPr dirty="0" sz="1100" spc="-40">
                <a:latin typeface="Georgia"/>
                <a:cs typeface="Georgia"/>
              </a:rPr>
              <a:t>de </a:t>
            </a:r>
            <a:r>
              <a:rPr dirty="0" sz="1100">
                <a:latin typeface="Georgia"/>
                <a:cs typeface="Georgia"/>
              </a:rPr>
              <a:t>but </a:t>
            </a:r>
            <a:r>
              <a:rPr dirty="0" sz="1100" spc="-25">
                <a:latin typeface="Georgia"/>
                <a:cs typeface="Georgia"/>
              </a:rPr>
              <a:t>pour </a:t>
            </a:r>
            <a:r>
              <a:rPr dirty="0" sz="1100" spc="-30">
                <a:latin typeface="Georgia"/>
                <a:cs typeface="Georgia"/>
              </a:rPr>
              <a:t>évaluer </a:t>
            </a:r>
            <a:r>
              <a:rPr dirty="0" sz="1100" spc="-35">
                <a:latin typeface="Georgia"/>
                <a:cs typeface="Georgia"/>
              </a:rPr>
              <a:t>si </a:t>
            </a:r>
            <a:r>
              <a:rPr dirty="0" sz="1100" spc="-15">
                <a:latin typeface="Georgia"/>
                <a:cs typeface="Georgia"/>
              </a:rPr>
              <a:t>la </a:t>
            </a:r>
            <a:r>
              <a:rPr dirty="0" sz="1100" spc="-20">
                <a:latin typeface="Georgia"/>
                <a:cs typeface="Georgia"/>
              </a:rPr>
              <a:t>matrice </a:t>
            </a:r>
            <a:r>
              <a:rPr dirty="0" sz="1100" spc="-40">
                <a:latin typeface="Georgia"/>
                <a:cs typeface="Georgia"/>
              </a:rPr>
              <a:t>des </a:t>
            </a:r>
            <a:r>
              <a:rPr dirty="0" sz="1100" spc="-25">
                <a:latin typeface="Georgia"/>
                <a:cs typeface="Georgia"/>
              </a:rPr>
              <a:t>corrélations </a:t>
            </a:r>
            <a:r>
              <a:rPr dirty="0" sz="1100" spc="-40">
                <a:latin typeface="Georgia"/>
                <a:cs typeface="Georgia"/>
              </a:rPr>
              <a:t>de </a:t>
            </a:r>
            <a:r>
              <a:rPr dirty="0" sz="1100" spc="-35">
                <a:latin typeface="Georgia"/>
                <a:cs typeface="Georgia"/>
              </a:rPr>
              <a:t>vos </a:t>
            </a:r>
            <a:r>
              <a:rPr dirty="0" sz="1100" spc="-25">
                <a:latin typeface="Georgia"/>
                <a:cs typeface="Georgia"/>
              </a:rPr>
              <a:t>variables </a:t>
            </a:r>
            <a:r>
              <a:rPr dirty="0" sz="1100" spc="-2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diffère </a:t>
            </a:r>
            <a:r>
              <a:rPr dirty="0" sz="1100" spc="-25">
                <a:latin typeface="Georgia"/>
                <a:cs typeface="Georgia"/>
              </a:rPr>
              <a:t>significativement </a:t>
            </a:r>
            <a:r>
              <a:rPr dirty="0" sz="1100" spc="-40">
                <a:latin typeface="Georgia"/>
                <a:cs typeface="Georgia"/>
              </a:rPr>
              <a:t>de </a:t>
            </a:r>
            <a:r>
              <a:rPr dirty="0" sz="1100" spc="-15">
                <a:latin typeface="Georgia"/>
                <a:cs typeface="Georgia"/>
              </a:rPr>
              <a:t>la </a:t>
            </a:r>
            <a:r>
              <a:rPr dirty="0" sz="1100" spc="-20">
                <a:latin typeface="Georgia"/>
                <a:cs typeface="Georgia"/>
              </a:rPr>
              <a:t>matrice </a:t>
            </a:r>
            <a:r>
              <a:rPr dirty="0" sz="1100" spc="-15">
                <a:latin typeface="Georgia"/>
                <a:cs typeface="Georgia"/>
              </a:rPr>
              <a:t>identité, </a:t>
            </a:r>
            <a:r>
              <a:rPr dirty="0" sz="1100" spc="-35">
                <a:latin typeface="Georgia"/>
                <a:cs typeface="Georgia"/>
              </a:rPr>
              <a:t>ce </a:t>
            </a:r>
            <a:r>
              <a:rPr dirty="0" sz="1100" spc="-30">
                <a:latin typeface="Georgia"/>
                <a:cs typeface="Georgia"/>
              </a:rPr>
              <a:t>qui </a:t>
            </a:r>
            <a:r>
              <a:rPr dirty="0" sz="1100" spc="-25">
                <a:latin typeface="Georgia"/>
                <a:cs typeface="Georgia"/>
              </a:rPr>
              <a:t>indiquerait </a:t>
            </a:r>
            <a:r>
              <a:rPr dirty="0" sz="1100" spc="-40">
                <a:latin typeface="Georgia"/>
                <a:cs typeface="Georgia"/>
              </a:rPr>
              <a:t>une </a:t>
            </a:r>
            <a:r>
              <a:rPr dirty="0" sz="1100" spc="-30">
                <a:latin typeface="Georgia"/>
                <a:cs typeface="Georgia"/>
              </a:rPr>
              <a:t>non-corrélation </a:t>
            </a:r>
            <a:r>
              <a:rPr dirty="0" sz="1100" spc="-25">
                <a:latin typeface="Georgia"/>
                <a:cs typeface="Georgia"/>
              </a:rPr>
              <a:t>globale </a:t>
            </a:r>
            <a:r>
              <a:rPr dirty="0" sz="1100" spc="-40">
                <a:latin typeface="Georgia"/>
                <a:cs typeface="Georgia"/>
              </a:rPr>
              <a:t>des </a:t>
            </a:r>
            <a:r>
              <a:rPr dirty="0" sz="1100" spc="-3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variables.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4400" y="8029277"/>
            <a:ext cx="5944235" cy="421640"/>
            <a:chOff x="914400" y="8029277"/>
            <a:chExt cx="5944235" cy="421640"/>
          </a:xfrm>
        </p:grpSpPr>
        <p:sp>
          <p:nvSpPr>
            <p:cNvPr id="5" name="object 5"/>
            <p:cNvSpPr/>
            <p:nvPr/>
          </p:nvSpPr>
          <p:spPr>
            <a:xfrm>
              <a:off x="914400" y="8029277"/>
              <a:ext cx="5944235" cy="421640"/>
            </a:xfrm>
            <a:custGeom>
              <a:avLst/>
              <a:gdLst/>
              <a:ahLst/>
              <a:cxnLst/>
              <a:rect l="l" t="t" r="r" b="b"/>
              <a:pathLst>
                <a:path w="5944234" h="421640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395768"/>
                  </a:lnTo>
                  <a:lnTo>
                    <a:pt x="1988" y="405618"/>
                  </a:lnTo>
                  <a:lnTo>
                    <a:pt x="7411" y="413662"/>
                  </a:lnTo>
                  <a:lnTo>
                    <a:pt x="15455" y="419085"/>
                  </a:lnTo>
                  <a:lnTo>
                    <a:pt x="25305" y="421073"/>
                  </a:lnTo>
                  <a:lnTo>
                    <a:pt x="5918371" y="421073"/>
                  </a:lnTo>
                  <a:lnTo>
                    <a:pt x="5928221" y="419085"/>
                  </a:lnTo>
                  <a:lnTo>
                    <a:pt x="5936265" y="413662"/>
                  </a:lnTo>
                  <a:lnTo>
                    <a:pt x="5941688" y="405618"/>
                  </a:lnTo>
                  <a:lnTo>
                    <a:pt x="5943676" y="395768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27052" y="8041930"/>
              <a:ext cx="5918835" cy="396240"/>
            </a:xfrm>
            <a:custGeom>
              <a:avLst/>
              <a:gdLst/>
              <a:ahLst/>
              <a:cxnLst/>
              <a:rect l="l" t="t" r="r" b="b"/>
              <a:pathLst>
                <a:path w="5918834" h="396240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383115"/>
                  </a:lnTo>
                  <a:lnTo>
                    <a:pt x="0" y="390103"/>
                  </a:lnTo>
                  <a:lnTo>
                    <a:pt x="5664" y="395768"/>
                  </a:lnTo>
                  <a:lnTo>
                    <a:pt x="5912706" y="395768"/>
                  </a:lnTo>
                  <a:lnTo>
                    <a:pt x="5918371" y="390103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72795" y="8024798"/>
            <a:ext cx="3168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0">
                <a:solidFill>
                  <a:srgbClr val="2F3E9F"/>
                </a:solidFill>
                <a:latin typeface="SimSun"/>
                <a:cs typeface="SimSun"/>
              </a:rPr>
              <a:t>[</a:t>
            </a:r>
            <a:r>
              <a:rPr dirty="0" sz="1100" spc="-60">
                <a:solidFill>
                  <a:srgbClr val="2F3E9F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2F3E9F"/>
                </a:solidFill>
                <a:latin typeface="SimSun"/>
                <a:cs typeface="SimSun"/>
              </a:rPr>
              <a:t>]: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5"/>
              <a:t>13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927052" y="8041930"/>
            <a:ext cx="5918835" cy="396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20">
                <a:solidFill>
                  <a:srgbClr val="0000FF"/>
                </a:solidFill>
                <a:latin typeface="SimSun"/>
                <a:cs typeface="SimSun"/>
              </a:rPr>
              <a:t>library</a:t>
            </a:r>
            <a:r>
              <a:rPr dirty="0" sz="1100" spc="20">
                <a:latin typeface="SimSun"/>
                <a:cs typeface="SimSun"/>
              </a:rPr>
              <a:t>(psych)</a:t>
            </a:r>
            <a:endParaRPr sz="1100">
              <a:latin typeface="SimSun"/>
              <a:cs typeface="SimSun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20">
                <a:solidFill>
                  <a:srgbClr val="0000FF"/>
                </a:solidFill>
                <a:latin typeface="SimSun"/>
                <a:cs typeface="SimSun"/>
              </a:rPr>
              <a:t>cortest.bartlett</a:t>
            </a:r>
            <a:r>
              <a:rPr dirty="0" sz="1100" spc="20">
                <a:latin typeface="SimSun"/>
                <a:cs typeface="SimSun"/>
              </a:rPr>
              <a:t>(cor_mat)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8557220"/>
            <a:ext cx="3298825" cy="62230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20">
                <a:latin typeface="SimSun"/>
                <a:cs typeface="SimSun"/>
              </a:rPr>
              <a:t>Warning message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in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cortest.bartlett(cor_mat): </a:t>
            </a:r>
            <a:r>
              <a:rPr dirty="0" sz="1100" spc="-535">
                <a:latin typeface="SimSun"/>
                <a:cs typeface="SimSun"/>
              </a:rPr>
              <a:t> </a:t>
            </a:r>
            <a:r>
              <a:rPr dirty="0" sz="1100" spc="-254">
                <a:latin typeface="SimSun"/>
                <a:cs typeface="SimSun"/>
              </a:rPr>
              <a:t>“n</a:t>
            </a:r>
            <a:r>
              <a:rPr dirty="0" sz="1100" spc="20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not</a:t>
            </a:r>
            <a:r>
              <a:rPr dirty="0" sz="1100" spc="20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specified,</a:t>
            </a:r>
            <a:r>
              <a:rPr dirty="0" sz="1100" spc="20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100</a:t>
            </a:r>
            <a:r>
              <a:rPr dirty="0" sz="1100" spc="20">
                <a:latin typeface="SimSun"/>
                <a:cs typeface="SimSun"/>
              </a:rPr>
              <a:t> </a:t>
            </a:r>
            <a:r>
              <a:rPr dirty="0" sz="1100" spc="-90">
                <a:latin typeface="SimSun"/>
                <a:cs typeface="SimSun"/>
              </a:rPr>
              <a:t>used”</a:t>
            </a:r>
            <a:endParaRPr sz="1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100" spc="15" b="1">
                <a:latin typeface="Palatino Linotype"/>
                <a:cs typeface="Palatino Linotype"/>
              </a:rPr>
              <a:t>$chisq</a:t>
            </a:r>
            <a:r>
              <a:rPr dirty="0" sz="1100" spc="250" b="1">
                <a:latin typeface="Palatino Linotype"/>
                <a:cs typeface="Palatino Linotype"/>
              </a:rPr>
              <a:t> </a:t>
            </a:r>
            <a:r>
              <a:rPr dirty="0" sz="1100" spc="-75">
                <a:latin typeface="Georgia"/>
                <a:cs typeface="Georgia"/>
              </a:rPr>
              <a:t>607.789329802444</a:t>
            </a:r>
            <a:endParaRPr sz="11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900" y="810472"/>
            <a:ext cx="6071235" cy="266446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algn="just" marL="63500">
              <a:lnSpc>
                <a:spcPct val="100000"/>
              </a:lnSpc>
              <a:spcBef>
                <a:spcPts val="815"/>
              </a:spcBef>
            </a:pPr>
            <a:r>
              <a:rPr dirty="0" sz="1100" spc="30" b="1">
                <a:latin typeface="Palatino Linotype"/>
                <a:cs typeface="Palatino Linotype"/>
              </a:rPr>
              <a:t>$p.value</a:t>
            </a:r>
            <a:r>
              <a:rPr dirty="0" sz="1100" spc="245" b="1">
                <a:latin typeface="Palatino Linotype"/>
                <a:cs typeface="Palatino Linotype"/>
              </a:rPr>
              <a:t> </a:t>
            </a:r>
            <a:r>
              <a:rPr dirty="0" sz="1100" spc="-60">
                <a:latin typeface="Georgia"/>
                <a:cs typeface="Georgia"/>
              </a:rPr>
              <a:t>7.8550569226334e-120</a:t>
            </a:r>
            <a:endParaRPr sz="1100">
              <a:latin typeface="Georgia"/>
              <a:cs typeface="Georgia"/>
            </a:endParaRPr>
          </a:p>
          <a:p>
            <a:pPr algn="just" marL="63500">
              <a:lnSpc>
                <a:spcPct val="100000"/>
              </a:lnSpc>
              <a:spcBef>
                <a:spcPts val="710"/>
              </a:spcBef>
            </a:pPr>
            <a:r>
              <a:rPr dirty="0" sz="1100" spc="15" b="1">
                <a:latin typeface="Palatino Linotype"/>
                <a:cs typeface="Palatino Linotype"/>
              </a:rPr>
              <a:t>$df</a:t>
            </a:r>
            <a:r>
              <a:rPr dirty="0" sz="1100" spc="220" b="1">
                <a:latin typeface="Palatino Linotype"/>
                <a:cs typeface="Palatino Linotype"/>
              </a:rPr>
              <a:t> </a:t>
            </a:r>
            <a:r>
              <a:rPr dirty="0" sz="1100" spc="15">
                <a:latin typeface="Georgia"/>
                <a:cs typeface="Georgia"/>
              </a:rPr>
              <a:t>15</a:t>
            </a:r>
            <a:endParaRPr sz="1100">
              <a:latin typeface="Georgia"/>
              <a:cs typeface="Georgia"/>
            </a:endParaRPr>
          </a:p>
          <a:p>
            <a:pPr algn="just" marL="63500" marR="55880">
              <a:lnSpc>
                <a:spcPct val="102600"/>
              </a:lnSpc>
              <a:spcBef>
                <a:spcPts val="680"/>
              </a:spcBef>
            </a:pPr>
            <a:r>
              <a:rPr dirty="0" sz="1100" spc="-35">
                <a:latin typeface="Georgia"/>
                <a:cs typeface="Georgia"/>
              </a:rPr>
              <a:t>Une</a:t>
            </a:r>
            <a:r>
              <a:rPr dirty="0" sz="1100" spc="11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v</a:t>
            </a:r>
            <a:r>
              <a:rPr dirty="0" sz="1100" spc="-25">
                <a:latin typeface="Georgia"/>
                <a:cs typeface="Georgia"/>
              </a:rPr>
              <a:t>aleur</a:t>
            </a:r>
            <a:r>
              <a:rPr dirty="0" sz="1100" spc="11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</a:t>
            </a:r>
            <a:r>
              <a:rPr dirty="0" sz="1100" spc="110">
                <a:latin typeface="Georgia"/>
                <a:cs typeface="Georgia"/>
              </a:rPr>
              <a:t> </a:t>
            </a:r>
            <a:r>
              <a:rPr dirty="0" sz="1100" spc="-475">
                <a:latin typeface="Georgia"/>
                <a:cs typeface="Georgia"/>
              </a:rPr>
              <a:t>𝜅</a:t>
            </a:r>
            <a:r>
              <a:rPr dirty="0" baseline="29629" sz="1125" spc="22">
                <a:latin typeface="Georgia"/>
                <a:cs typeface="Georgia"/>
              </a:rPr>
              <a:t>2</a:t>
            </a:r>
            <a:r>
              <a:rPr dirty="0" baseline="29629" sz="1125">
                <a:latin typeface="Georgia"/>
                <a:cs typeface="Georgia"/>
              </a:rPr>
              <a:t> </a:t>
            </a:r>
            <a:r>
              <a:rPr dirty="0" baseline="29629" sz="1125" spc="97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trop</a:t>
            </a:r>
            <a:r>
              <a:rPr dirty="0" sz="1100" spc="11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éle</a:t>
            </a:r>
            <a:r>
              <a:rPr dirty="0" sz="1100" spc="-55">
                <a:latin typeface="Georgia"/>
                <a:cs typeface="Georgia"/>
              </a:rPr>
              <a:t>v</a:t>
            </a:r>
            <a:r>
              <a:rPr dirty="0" sz="1100" spc="-50">
                <a:latin typeface="Georgia"/>
                <a:cs typeface="Georgia"/>
              </a:rPr>
              <a:t>é</a:t>
            </a:r>
            <a:r>
              <a:rPr dirty="0" sz="1100" spc="11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et</a:t>
            </a:r>
            <a:r>
              <a:rPr dirty="0" sz="1100" spc="11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une</a:t>
            </a:r>
            <a:r>
              <a:rPr dirty="0" sz="1100" spc="11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v</a:t>
            </a:r>
            <a:r>
              <a:rPr dirty="0" sz="1100" spc="-25">
                <a:latin typeface="Georgia"/>
                <a:cs typeface="Georgia"/>
              </a:rPr>
              <a:t>aleur</a:t>
            </a:r>
            <a:r>
              <a:rPr dirty="0" sz="1100" spc="110">
                <a:latin typeface="Georgia"/>
                <a:cs typeface="Georgia"/>
              </a:rPr>
              <a:t> </a:t>
            </a:r>
            <a:r>
              <a:rPr dirty="0" sz="1100" spc="-555">
                <a:latin typeface="Georgia"/>
                <a:cs typeface="Georgia"/>
              </a:rPr>
              <a:t>𝑝</a:t>
            </a:r>
            <a:r>
              <a:rPr dirty="0" cap="small" baseline="-18518" sz="1125" spc="-472">
                <a:latin typeface="Georgia"/>
                <a:cs typeface="Georgia"/>
              </a:rPr>
              <a:t>𝑣</a:t>
            </a:r>
            <a:r>
              <a:rPr dirty="0" baseline="-18518" sz="1125" spc="-502">
                <a:latin typeface="Georgia"/>
                <a:cs typeface="Georgia"/>
              </a:rPr>
              <a:t>𝑎𝑙𝑢𝑒</a:t>
            </a:r>
            <a:r>
              <a:rPr dirty="0" baseline="-18518" sz="1125">
                <a:latin typeface="Georgia"/>
                <a:cs typeface="Georgia"/>
              </a:rPr>
              <a:t> </a:t>
            </a:r>
            <a:r>
              <a:rPr dirty="0" baseline="-18518" sz="1125" spc="22">
                <a:latin typeface="Georgia"/>
                <a:cs typeface="Georgia"/>
              </a:rPr>
              <a:t> </a:t>
            </a:r>
            <a:r>
              <a:rPr dirty="0" sz="1100" spc="140">
                <a:latin typeface="Georgia"/>
                <a:cs typeface="Georgia"/>
              </a:rPr>
              <a:t>&lt;</a:t>
            </a:r>
            <a:r>
              <a:rPr dirty="0" sz="1100" spc="60">
                <a:latin typeface="Georgia"/>
                <a:cs typeface="Georgia"/>
              </a:rPr>
              <a:t> </a:t>
            </a:r>
            <a:r>
              <a:rPr dirty="0" sz="1100" spc="-75">
                <a:latin typeface="Georgia"/>
                <a:cs typeface="Georgia"/>
              </a:rPr>
              <a:t>0.05</a:t>
            </a:r>
            <a:r>
              <a:rPr dirty="0" sz="1100" spc="11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est</a:t>
            </a:r>
            <a:r>
              <a:rPr dirty="0" sz="1100" spc="11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suﬀisa</a:t>
            </a:r>
            <a:r>
              <a:rPr dirty="0" sz="1100" spc="-80">
                <a:latin typeface="Georgia"/>
                <a:cs typeface="Georgia"/>
              </a:rPr>
              <a:t>n</a:t>
            </a:r>
            <a:r>
              <a:rPr dirty="0" sz="1100" spc="40">
                <a:latin typeface="Georgia"/>
                <a:cs typeface="Georgia"/>
              </a:rPr>
              <a:t>t</a:t>
            </a:r>
            <a:r>
              <a:rPr dirty="0" sz="1100" spc="110">
                <a:latin typeface="Georgia"/>
                <a:cs typeface="Georgia"/>
              </a:rPr>
              <a:t> </a:t>
            </a:r>
            <a:r>
              <a:rPr dirty="0" sz="1100" spc="5">
                <a:latin typeface="Georgia"/>
                <a:cs typeface="Georgia"/>
              </a:rPr>
              <a:t>p</a:t>
            </a:r>
            <a:r>
              <a:rPr dirty="0" sz="1100" spc="-35">
                <a:latin typeface="Georgia"/>
                <a:cs typeface="Georgia"/>
              </a:rPr>
              <a:t>our</a:t>
            </a:r>
            <a:r>
              <a:rPr dirty="0" sz="1100" spc="11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rejeter</a:t>
            </a:r>
            <a:r>
              <a:rPr dirty="0" sz="1100" spc="110">
                <a:latin typeface="Georgia"/>
                <a:cs typeface="Georgia"/>
              </a:rPr>
              <a:t> </a:t>
            </a:r>
            <a:r>
              <a:rPr dirty="0" sz="1100">
                <a:latin typeface="Georgia"/>
                <a:cs typeface="Georgia"/>
              </a:rPr>
              <a:t>l’</a:t>
            </a:r>
            <a:r>
              <a:rPr dirty="0" sz="1100" spc="-30">
                <a:latin typeface="Georgia"/>
                <a:cs typeface="Georgia"/>
              </a:rPr>
              <a:t>h</a:t>
            </a:r>
            <a:r>
              <a:rPr dirty="0" sz="1100" spc="5">
                <a:latin typeface="Georgia"/>
                <a:cs typeface="Georgia"/>
              </a:rPr>
              <a:t>y</a:t>
            </a:r>
            <a:r>
              <a:rPr dirty="0" sz="1100" spc="30">
                <a:latin typeface="Georgia"/>
                <a:cs typeface="Georgia"/>
              </a:rPr>
              <a:t>p</a:t>
            </a:r>
            <a:r>
              <a:rPr dirty="0" sz="1100" spc="-30">
                <a:latin typeface="Georgia"/>
                <a:cs typeface="Georgia"/>
              </a:rPr>
              <a:t>othèse</a:t>
            </a:r>
            <a:r>
              <a:rPr dirty="0" sz="1100" spc="110">
                <a:latin typeface="Georgia"/>
                <a:cs typeface="Georgia"/>
              </a:rPr>
              <a:t> </a:t>
            </a:r>
            <a:r>
              <a:rPr dirty="0" sz="1100" spc="-75">
                <a:latin typeface="Georgia"/>
                <a:cs typeface="Georgia"/>
              </a:rPr>
              <a:t>n</a:t>
            </a:r>
            <a:r>
              <a:rPr dirty="0" sz="1100" spc="-25">
                <a:latin typeface="Georgia"/>
                <a:cs typeface="Georgia"/>
              </a:rPr>
              <a:t>ulle </a:t>
            </a:r>
            <a:r>
              <a:rPr dirty="0" sz="1100" spc="-30">
                <a:latin typeface="Georgia"/>
                <a:cs typeface="Georgia"/>
              </a:rPr>
              <a:t>qui</a:t>
            </a:r>
            <a:r>
              <a:rPr dirty="0" sz="1100" spc="114">
                <a:latin typeface="Georgia"/>
                <a:cs typeface="Georgia"/>
              </a:rPr>
              <a:t> </a:t>
            </a:r>
            <a:r>
              <a:rPr dirty="0" sz="1100">
                <a:latin typeface="Georgia"/>
                <a:cs typeface="Georgia"/>
              </a:rPr>
              <a:t>dit</a:t>
            </a:r>
            <a:r>
              <a:rPr dirty="0" sz="1100" spc="114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que</a:t>
            </a:r>
            <a:r>
              <a:rPr dirty="0" sz="1100" spc="12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notre</a:t>
            </a:r>
            <a:r>
              <a:rPr dirty="0" sz="1100" spc="114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matrice</a:t>
            </a:r>
            <a:r>
              <a:rPr dirty="0" sz="1100" spc="12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</a:t>
            </a:r>
            <a:r>
              <a:rPr dirty="0" sz="1100" spc="114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corrélation</a:t>
            </a:r>
            <a:r>
              <a:rPr dirty="0" sz="1100" spc="12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rasse</a:t>
            </a:r>
            <a:r>
              <a:rPr dirty="0" sz="1100" spc="-95">
                <a:latin typeface="Georgia"/>
                <a:cs typeface="Georgia"/>
              </a:rPr>
              <a:t>m</a:t>
            </a:r>
            <a:r>
              <a:rPr dirty="0" sz="1100" spc="-25">
                <a:latin typeface="Georgia"/>
                <a:cs typeface="Georgia"/>
              </a:rPr>
              <a:t>ble</a:t>
            </a:r>
            <a:r>
              <a:rPr dirty="0" sz="1100" spc="114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a</a:t>
            </a:r>
            <a:r>
              <a:rPr dirty="0" sz="1100" spc="114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la</a:t>
            </a:r>
            <a:r>
              <a:rPr dirty="0" sz="1100" spc="12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matrice</a:t>
            </a:r>
            <a:r>
              <a:rPr dirty="0" sz="1100" spc="114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d’ide</a:t>
            </a:r>
            <a:r>
              <a:rPr dirty="0" sz="1100" spc="-55">
                <a:latin typeface="Georgia"/>
                <a:cs typeface="Georgia"/>
              </a:rPr>
              <a:t>n</a:t>
            </a:r>
            <a:r>
              <a:rPr dirty="0" sz="1100" spc="5">
                <a:latin typeface="Georgia"/>
                <a:cs typeface="Georgia"/>
              </a:rPr>
              <a:t>tité,</a:t>
            </a:r>
            <a:r>
              <a:rPr dirty="0" sz="1100" spc="12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donc</a:t>
            </a:r>
            <a:r>
              <a:rPr dirty="0" sz="1100" spc="114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on</a:t>
            </a:r>
            <a:r>
              <a:rPr dirty="0" sz="1100" spc="12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assure</a:t>
            </a:r>
            <a:r>
              <a:rPr dirty="0" sz="1100" spc="114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qu’on</a:t>
            </a:r>
            <a:r>
              <a:rPr dirty="0" sz="1100" spc="120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a </a:t>
            </a:r>
            <a:r>
              <a:rPr dirty="0" sz="1100" spc="-40">
                <a:latin typeface="Georgia"/>
                <a:cs typeface="Georgia"/>
              </a:rPr>
              <a:t>une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corrélation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45">
                <a:latin typeface="Georgia"/>
                <a:cs typeface="Georgia"/>
              </a:rPr>
              <a:t>e</a:t>
            </a:r>
            <a:r>
              <a:rPr dirty="0" sz="1100" spc="-80">
                <a:latin typeface="Georgia"/>
                <a:cs typeface="Georgia"/>
              </a:rPr>
              <a:t>n</a:t>
            </a:r>
            <a:r>
              <a:rPr dirty="0" sz="1100" spc="-10">
                <a:latin typeface="Georgia"/>
                <a:cs typeface="Georgia"/>
              </a:rPr>
              <a:t>tre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nos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v</a:t>
            </a:r>
            <a:r>
              <a:rPr dirty="0" sz="1100" spc="-20">
                <a:latin typeface="Georgia"/>
                <a:cs typeface="Georgia"/>
              </a:rPr>
              <a:t>ariables,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ce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qui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45">
                <a:latin typeface="Georgia"/>
                <a:cs typeface="Georgia"/>
              </a:rPr>
              <a:t>nous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5">
                <a:latin typeface="Georgia"/>
                <a:cs typeface="Georgia"/>
              </a:rPr>
              <a:t>p</a:t>
            </a:r>
            <a:r>
              <a:rPr dirty="0" sz="1100" spc="-20">
                <a:latin typeface="Georgia"/>
                <a:cs typeface="Georgia"/>
              </a:rPr>
              <a:t>ermettre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faire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25">
                <a:latin typeface="Georgia"/>
                <a:cs typeface="Georgia"/>
              </a:rPr>
              <a:t>l’</a:t>
            </a:r>
            <a:r>
              <a:rPr dirty="0" sz="1100" spc="35">
                <a:latin typeface="Georgia"/>
                <a:cs typeface="Georgia"/>
              </a:rPr>
              <a:t>A</a:t>
            </a:r>
            <a:r>
              <a:rPr dirty="0" sz="1100" spc="75">
                <a:latin typeface="Georgia"/>
                <a:cs typeface="Georgia"/>
              </a:rPr>
              <a:t>CP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600">
              <a:latin typeface="Georgia"/>
              <a:cs typeface="Georgia"/>
            </a:endParaRPr>
          </a:p>
          <a:p>
            <a:pPr marL="63500">
              <a:lnSpc>
                <a:spcPct val="100000"/>
              </a:lnSpc>
              <a:tabLst>
                <a:tab pos="347980" algn="l"/>
              </a:tabLst>
            </a:pPr>
            <a:r>
              <a:rPr dirty="0" sz="1400" spc="-70" b="1">
                <a:latin typeface="Georgia"/>
                <a:cs typeface="Georgia"/>
              </a:rPr>
              <a:t>3	</a:t>
            </a:r>
            <a:r>
              <a:rPr dirty="0" sz="1400" spc="-15" b="1">
                <a:latin typeface="Georgia"/>
                <a:cs typeface="Georgia"/>
              </a:rPr>
              <a:t>Analyse</a:t>
            </a:r>
            <a:r>
              <a:rPr dirty="0" sz="1400" spc="175" b="1">
                <a:latin typeface="Georgia"/>
                <a:cs typeface="Georgia"/>
              </a:rPr>
              <a:t> </a:t>
            </a:r>
            <a:r>
              <a:rPr dirty="0" sz="1400" spc="-70" b="1">
                <a:latin typeface="Georgia"/>
                <a:cs typeface="Georgia"/>
              </a:rPr>
              <a:t>en</a:t>
            </a:r>
            <a:r>
              <a:rPr dirty="0" sz="1400" spc="175" b="1">
                <a:latin typeface="Georgia"/>
                <a:cs typeface="Georgia"/>
              </a:rPr>
              <a:t> </a:t>
            </a:r>
            <a:r>
              <a:rPr dirty="0" sz="1400" spc="-50" b="1">
                <a:latin typeface="Georgia"/>
                <a:cs typeface="Georgia"/>
              </a:rPr>
              <a:t>composant</a:t>
            </a:r>
            <a:r>
              <a:rPr dirty="0" sz="1400" spc="180" b="1">
                <a:latin typeface="Georgia"/>
                <a:cs typeface="Georgia"/>
              </a:rPr>
              <a:t> </a:t>
            </a:r>
            <a:r>
              <a:rPr dirty="0" sz="1400" spc="-50" b="1">
                <a:latin typeface="Georgia"/>
                <a:cs typeface="Georgia"/>
              </a:rPr>
              <a:t>principales</a:t>
            </a:r>
            <a:r>
              <a:rPr dirty="0" sz="1400" spc="175" b="1">
                <a:latin typeface="Georgia"/>
                <a:cs typeface="Georgia"/>
              </a:rPr>
              <a:t> </a:t>
            </a:r>
            <a:r>
              <a:rPr dirty="0" sz="1400" spc="80" b="1">
                <a:latin typeface="Georgia"/>
                <a:cs typeface="Georgia"/>
              </a:rPr>
              <a:t>(ACP)</a:t>
            </a:r>
            <a:endParaRPr sz="1400">
              <a:latin typeface="Georgia"/>
              <a:cs typeface="Georgia"/>
            </a:endParaRPr>
          </a:p>
          <a:p>
            <a:pPr algn="just" marL="63500" marR="55244">
              <a:lnSpc>
                <a:spcPct val="102600"/>
              </a:lnSpc>
              <a:spcBef>
                <a:spcPts val="1019"/>
              </a:spcBef>
            </a:pPr>
            <a:r>
              <a:rPr dirty="0" sz="1100" spc="-15">
                <a:latin typeface="Georgia"/>
                <a:cs typeface="Georgia"/>
              </a:rPr>
              <a:t>Après</a:t>
            </a:r>
            <a:r>
              <a:rPr dirty="0" sz="1100" spc="-1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avoir</a:t>
            </a:r>
            <a:r>
              <a:rPr dirty="0" sz="1100" spc="-25">
                <a:latin typeface="Georgia"/>
                <a:cs typeface="Georgia"/>
              </a:rPr>
              <a:t> faire</a:t>
            </a:r>
            <a:r>
              <a:rPr dirty="0" sz="1100" spc="-20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l’analyse</a:t>
            </a:r>
            <a:r>
              <a:rPr dirty="0" sz="1100" spc="-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descriptive</a:t>
            </a:r>
            <a:r>
              <a:rPr dirty="0" sz="1100" spc="-15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et</a:t>
            </a:r>
            <a:r>
              <a:rPr dirty="0" sz="110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après</a:t>
            </a:r>
            <a:r>
              <a:rPr dirty="0" sz="1100" spc="-25">
                <a:latin typeface="Georgia"/>
                <a:cs typeface="Georgia"/>
              </a:rPr>
              <a:t> qu’on</a:t>
            </a:r>
            <a:r>
              <a:rPr dirty="0" sz="1100" spc="-20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a</a:t>
            </a:r>
            <a:r>
              <a:rPr dirty="0" sz="1100" spc="-5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comprendre</a:t>
            </a:r>
            <a:r>
              <a:rPr dirty="0" sz="1100" spc="-35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nos</a:t>
            </a:r>
            <a:r>
              <a:rPr dirty="0" sz="1100" spc="-4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variables</a:t>
            </a:r>
            <a:r>
              <a:rPr dirty="0" sz="1100" spc="-20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en</a:t>
            </a:r>
            <a:r>
              <a:rPr dirty="0" sz="1100" spc="-4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termes</a:t>
            </a:r>
            <a:r>
              <a:rPr dirty="0" sz="1100" spc="-25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 </a:t>
            </a:r>
            <a:r>
              <a:rPr dirty="0" sz="1100" spc="-3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variances,</a:t>
            </a:r>
            <a:r>
              <a:rPr dirty="0" sz="1100" spc="-20">
                <a:latin typeface="Georgia"/>
                <a:cs typeface="Georgia"/>
              </a:rPr>
              <a:t> distributions</a:t>
            </a:r>
            <a:r>
              <a:rPr dirty="0" sz="1100" spc="-15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et</a:t>
            </a:r>
            <a:r>
              <a:rPr dirty="0" sz="110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corrélations,</a:t>
            </a:r>
            <a:r>
              <a:rPr dirty="0" sz="1100" spc="-20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on</a:t>
            </a:r>
            <a:r>
              <a:rPr dirty="0" sz="1100" spc="-45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peut</a:t>
            </a:r>
            <a:r>
              <a:rPr dirty="0" sz="1100" spc="-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maintenant</a:t>
            </a:r>
            <a:r>
              <a:rPr dirty="0" sz="1100" spc="-20">
                <a:latin typeface="Georgia"/>
                <a:cs typeface="Georgia"/>
              </a:rPr>
              <a:t> </a:t>
            </a:r>
            <a:r>
              <a:rPr dirty="0" sz="1100" spc="-45">
                <a:latin typeface="Georgia"/>
                <a:cs typeface="Georgia"/>
              </a:rPr>
              <a:t>commence</a:t>
            </a:r>
            <a:r>
              <a:rPr dirty="0" sz="1100" spc="-40">
                <a:latin typeface="Georgia"/>
                <a:cs typeface="Georgia"/>
              </a:rPr>
              <a:t> </a:t>
            </a:r>
            <a:r>
              <a:rPr dirty="0" sz="1100">
                <a:latin typeface="Georgia"/>
                <a:cs typeface="Georgia"/>
              </a:rPr>
              <a:t>l’Analyse</a:t>
            </a:r>
            <a:r>
              <a:rPr dirty="0" sz="1100" spc="5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en</a:t>
            </a:r>
            <a:r>
              <a:rPr dirty="0" sz="1100" spc="-4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composent </a:t>
            </a:r>
            <a:r>
              <a:rPr dirty="0" sz="1100" spc="-3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principals </a:t>
            </a:r>
            <a:r>
              <a:rPr dirty="0" sz="1100" spc="45">
                <a:latin typeface="Georgia"/>
                <a:cs typeface="Georgia"/>
              </a:rPr>
              <a:t>(ACP) </a:t>
            </a:r>
            <a:r>
              <a:rPr dirty="0" sz="1100" spc="-25">
                <a:latin typeface="Georgia"/>
                <a:cs typeface="Georgia"/>
              </a:rPr>
              <a:t>pour </a:t>
            </a:r>
            <a:r>
              <a:rPr dirty="0" sz="1100" spc="-35">
                <a:latin typeface="Georgia"/>
                <a:cs typeface="Georgia"/>
              </a:rPr>
              <a:t>réduire les </a:t>
            </a:r>
            <a:r>
              <a:rPr dirty="0" sz="1100" spc="-40">
                <a:latin typeface="Georgia"/>
                <a:cs typeface="Georgia"/>
              </a:rPr>
              <a:t>dimensions de </a:t>
            </a:r>
            <a:r>
              <a:rPr dirty="0" sz="1100" spc="-25">
                <a:latin typeface="Georgia"/>
                <a:cs typeface="Georgia"/>
              </a:rPr>
              <a:t>notre </a:t>
            </a:r>
            <a:r>
              <a:rPr dirty="0" sz="1100" spc="-40">
                <a:latin typeface="Georgia"/>
                <a:cs typeface="Georgia"/>
              </a:rPr>
              <a:t>données, </a:t>
            </a:r>
            <a:r>
              <a:rPr dirty="0" sz="1100" spc="-25">
                <a:latin typeface="Georgia"/>
                <a:cs typeface="Georgia"/>
              </a:rPr>
              <a:t>grouper </a:t>
            </a:r>
            <a:r>
              <a:rPr dirty="0" sz="1100" spc="-35">
                <a:latin typeface="Georgia"/>
                <a:cs typeface="Georgia"/>
              </a:rPr>
              <a:t>les </a:t>
            </a:r>
            <a:r>
              <a:rPr dirty="0" sz="1100" spc="-25">
                <a:latin typeface="Georgia"/>
                <a:cs typeface="Georgia"/>
              </a:rPr>
              <a:t>variables </a:t>
            </a:r>
            <a:r>
              <a:rPr dirty="0" sz="1100" spc="-5">
                <a:latin typeface="Georgia"/>
                <a:cs typeface="Georgia"/>
              </a:rPr>
              <a:t>et </a:t>
            </a:r>
            <a:r>
              <a:rPr dirty="0" sz="1100" spc="-40">
                <a:latin typeface="Georgia"/>
                <a:cs typeface="Georgia"/>
              </a:rPr>
              <a:t>comprendre </a:t>
            </a:r>
            <a:r>
              <a:rPr dirty="0" sz="1100" spc="-3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mieux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le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comportement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notre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individus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en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fonction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des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nouveaux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variables.</a:t>
            </a:r>
            <a:endParaRPr sz="1100">
              <a:latin typeface="Georgia"/>
              <a:cs typeface="Georgia"/>
            </a:endParaRPr>
          </a:p>
          <a:p>
            <a:pPr algn="just" marL="63500">
              <a:lnSpc>
                <a:spcPct val="100000"/>
              </a:lnSpc>
              <a:spcBef>
                <a:spcPts val="715"/>
              </a:spcBef>
            </a:pPr>
            <a:r>
              <a:rPr dirty="0" sz="1100" spc="-5">
                <a:latin typeface="Georgia"/>
                <a:cs typeface="Georgia"/>
              </a:rPr>
              <a:t>D’abord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on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charge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les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packages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qu’on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va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utiliser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pour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faire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l’analyse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45">
                <a:latin typeface="Georgia"/>
                <a:cs typeface="Georgia"/>
              </a:rPr>
              <a:t>: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400" y="3561671"/>
            <a:ext cx="5944235" cy="421640"/>
            <a:chOff x="914400" y="3561671"/>
            <a:chExt cx="5944235" cy="421640"/>
          </a:xfrm>
        </p:grpSpPr>
        <p:sp>
          <p:nvSpPr>
            <p:cNvPr id="4" name="object 4"/>
            <p:cNvSpPr/>
            <p:nvPr/>
          </p:nvSpPr>
          <p:spPr>
            <a:xfrm>
              <a:off x="914400" y="3561671"/>
              <a:ext cx="5944235" cy="421640"/>
            </a:xfrm>
            <a:custGeom>
              <a:avLst/>
              <a:gdLst/>
              <a:ahLst/>
              <a:cxnLst/>
              <a:rect l="l" t="t" r="r" b="b"/>
              <a:pathLst>
                <a:path w="5944234" h="421639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395768"/>
                  </a:lnTo>
                  <a:lnTo>
                    <a:pt x="1988" y="405618"/>
                  </a:lnTo>
                  <a:lnTo>
                    <a:pt x="7411" y="413662"/>
                  </a:lnTo>
                  <a:lnTo>
                    <a:pt x="15455" y="419085"/>
                  </a:lnTo>
                  <a:lnTo>
                    <a:pt x="25305" y="421073"/>
                  </a:lnTo>
                  <a:lnTo>
                    <a:pt x="5918371" y="421073"/>
                  </a:lnTo>
                  <a:lnTo>
                    <a:pt x="5928221" y="419085"/>
                  </a:lnTo>
                  <a:lnTo>
                    <a:pt x="5936265" y="413662"/>
                  </a:lnTo>
                  <a:lnTo>
                    <a:pt x="5941688" y="405618"/>
                  </a:lnTo>
                  <a:lnTo>
                    <a:pt x="5943676" y="395768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27052" y="3574324"/>
              <a:ext cx="5918835" cy="396240"/>
            </a:xfrm>
            <a:custGeom>
              <a:avLst/>
              <a:gdLst/>
              <a:ahLst/>
              <a:cxnLst/>
              <a:rect l="l" t="t" r="r" b="b"/>
              <a:pathLst>
                <a:path w="5918834" h="396239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383115"/>
                  </a:lnTo>
                  <a:lnTo>
                    <a:pt x="0" y="390103"/>
                  </a:lnTo>
                  <a:lnTo>
                    <a:pt x="5664" y="395768"/>
                  </a:lnTo>
                  <a:lnTo>
                    <a:pt x="5912706" y="395768"/>
                  </a:lnTo>
                  <a:lnTo>
                    <a:pt x="5918371" y="390103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72795" y="3557192"/>
            <a:ext cx="3168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0">
                <a:solidFill>
                  <a:srgbClr val="2F3E9F"/>
                </a:solidFill>
                <a:latin typeface="SimSun"/>
                <a:cs typeface="SimSun"/>
              </a:rPr>
              <a:t>[</a:t>
            </a:r>
            <a:r>
              <a:rPr dirty="0" sz="1100" spc="-60">
                <a:solidFill>
                  <a:srgbClr val="2F3E9F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2F3E9F"/>
                </a:solidFill>
                <a:latin typeface="SimSun"/>
                <a:cs typeface="SimSun"/>
              </a:rPr>
              <a:t>]: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7052" y="3574324"/>
            <a:ext cx="5918835" cy="396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20">
                <a:solidFill>
                  <a:srgbClr val="0000FF"/>
                </a:solidFill>
                <a:latin typeface="SimSun"/>
                <a:cs typeface="SimSun"/>
              </a:rPr>
              <a:t>library</a:t>
            </a:r>
            <a:r>
              <a:rPr dirty="0" sz="1100" spc="20">
                <a:latin typeface="SimSun"/>
                <a:cs typeface="SimSun"/>
              </a:rPr>
              <a:t>(factoextra)</a:t>
            </a:r>
            <a:endParaRPr sz="1100">
              <a:latin typeface="SimSun"/>
              <a:cs typeface="SimSun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20">
                <a:solidFill>
                  <a:srgbClr val="0000FF"/>
                </a:solidFill>
                <a:latin typeface="SimSun"/>
                <a:cs typeface="SimSun"/>
              </a:rPr>
              <a:t>library</a:t>
            </a:r>
            <a:r>
              <a:rPr dirty="0" sz="1100" spc="20">
                <a:latin typeface="SimSun"/>
                <a:cs typeface="SimSun"/>
              </a:rPr>
              <a:t>(FactoMineR)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4089614"/>
            <a:ext cx="40239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Georgia"/>
                <a:cs typeface="Georgia"/>
              </a:rPr>
              <a:t>On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faire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la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composition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nos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45">
                <a:latin typeface="Georgia"/>
                <a:cs typeface="Georgia"/>
              </a:rPr>
              <a:t>données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avec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la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fonction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suivante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45">
                <a:latin typeface="Georgia"/>
                <a:cs typeface="Georgia"/>
              </a:rPr>
              <a:t>: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14400" y="4366424"/>
            <a:ext cx="5944235" cy="249554"/>
            <a:chOff x="914400" y="4366424"/>
            <a:chExt cx="5944235" cy="249554"/>
          </a:xfrm>
        </p:grpSpPr>
        <p:sp>
          <p:nvSpPr>
            <p:cNvPr id="10" name="object 10"/>
            <p:cNvSpPr/>
            <p:nvPr/>
          </p:nvSpPr>
          <p:spPr>
            <a:xfrm>
              <a:off x="914400" y="4366424"/>
              <a:ext cx="5944235" cy="249554"/>
            </a:xfrm>
            <a:custGeom>
              <a:avLst/>
              <a:gdLst/>
              <a:ahLst/>
              <a:cxnLst/>
              <a:rect l="l" t="t" r="r" b="b"/>
              <a:pathLst>
                <a:path w="5944234" h="249554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223691"/>
                  </a:lnTo>
                  <a:lnTo>
                    <a:pt x="1988" y="233541"/>
                  </a:lnTo>
                  <a:lnTo>
                    <a:pt x="7411" y="241585"/>
                  </a:lnTo>
                  <a:lnTo>
                    <a:pt x="15455" y="247008"/>
                  </a:lnTo>
                  <a:lnTo>
                    <a:pt x="25305" y="248996"/>
                  </a:lnTo>
                  <a:lnTo>
                    <a:pt x="5918371" y="248996"/>
                  </a:lnTo>
                  <a:lnTo>
                    <a:pt x="5928221" y="247008"/>
                  </a:lnTo>
                  <a:lnTo>
                    <a:pt x="5936265" y="241585"/>
                  </a:lnTo>
                  <a:lnTo>
                    <a:pt x="5941688" y="233541"/>
                  </a:lnTo>
                  <a:lnTo>
                    <a:pt x="5943676" y="223691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27052" y="4379076"/>
              <a:ext cx="5918835" cy="224154"/>
            </a:xfrm>
            <a:custGeom>
              <a:avLst/>
              <a:gdLst/>
              <a:ahLst/>
              <a:cxnLst/>
              <a:rect l="l" t="t" r="r" b="b"/>
              <a:pathLst>
                <a:path w="5918834" h="224154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211038"/>
                  </a:lnTo>
                  <a:lnTo>
                    <a:pt x="0" y="218027"/>
                  </a:lnTo>
                  <a:lnTo>
                    <a:pt x="5664" y="223691"/>
                  </a:lnTo>
                  <a:lnTo>
                    <a:pt x="5912706" y="223691"/>
                  </a:lnTo>
                  <a:lnTo>
                    <a:pt x="5918371" y="218027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72795" y="4361940"/>
            <a:ext cx="3168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0">
                <a:solidFill>
                  <a:srgbClr val="2F3E9F"/>
                </a:solidFill>
                <a:latin typeface="SimSun"/>
                <a:cs typeface="SimSun"/>
              </a:rPr>
              <a:t>[</a:t>
            </a:r>
            <a:r>
              <a:rPr dirty="0" sz="1100" spc="-60">
                <a:solidFill>
                  <a:srgbClr val="2F3E9F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2F3E9F"/>
                </a:solidFill>
                <a:latin typeface="SimSun"/>
                <a:cs typeface="SimSun"/>
              </a:rPr>
              <a:t>]: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7052" y="4379076"/>
            <a:ext cx="5918835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20">
                <a:latin typeface="SimSun"/>
                <a:cs typeface="SimSun"/>
              </a:rPr>
              <a:t>data.acp</a:t>
            </a:r>
            <a:r>
              <a:rPr dirty="0" sz="1100" spc="1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&lt;-</a:t>
            </a:r>
            <a:r>
              <a:rPr dirty="0" sz="1100" spc="1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0000FF"/>
                </a:solidFill>
                <a:latin typeface="SimSun"/>
                <a:cs typeface="SimSun"/>
              </a:rPr>
              <a:t>PCA</a:t>
            </a:r>
            <a:r>
              <a:rPr dirty="0" sz="1100" spc="20">
                <a:latin typeface="SimSun"/>
                <a:cs typeface="SimSun"/>
              </a:rPr>
              <a:t>(data,</a:t>
            </a:r>
            <a:r>
              <a:rPr dirty="0" sz="1100" spc="15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graph</a:t>
            </a:r>
            <a:r>
              <a:rPr dirty="0" sz="1100" spc="1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dirty="0" sz="1100" spc="1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-70" b="1">
                <a:solidFill>
                  <a:srgbClr val="007F00"/>
                </a:solidFill>
                <a:latin typeface="Courier New"/>
                <a:cs typeface="Courier New"/>
              </a:rPr>
              <a:t>FALSE</a:t>
            </a:r>
            <a:r>
              <a:rPr dirty="0" sz="1100" spc="-70">
                <a:latin typeface="SimSun"/>
                <a:cs typeface="SimSun"/>
              </a:rPr>
              <a:t>)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1700" y="4722290"/>
            <a:ext cx="193928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Georgia"/>
                <a:cs typeface="Georgia"/>
              </a:rPr>
              <a:t>On</a:t>
            </a:r>
            <a:r>
              <a:rPr dirty="0" sz="1100" spc="8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voir</a:t>
            </a:r>
            <a:r>
              <a:rPr dirty="0" sz="1100" spc="9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les</a:t>
            </a:r>
            <a:r>
              <a:rPr dirty="0" sz="1100" spc="90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resultats</a:t>
            </a:r>
            <a:r>
              <a:rPr dirty="0" sz="1100" spc="9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</a:t>
            </a:r>
            <a:r>
              <a:rPr dirty="0" sz="1100" spc="90">
                <a:latin typeface="Georgia"/>
                <a:cs typeface="Georgia"/>
              </a:rPr>
              <a:t> </a:t>
            </a:r>
            <a:r>
              <a:rPr dirty="0" sz="1100" spc="45">
                <a:latin typeface="Georgia"/>
                <a:cs typeface="Georgia"/>
              </a:rPr>
              <a:t>l’ACP</a:t>
            </a:r>
            <a:r>
              <a:rPr dirty="0" sz="1100" spc="90">
                <a:latin typeface="Georgia"/>
                <a:cs typeface="Georgia"/>
              </a:rPr>
              <a:t> </a:t>
            </a:r>
            <a:r>
              <a:rPr dirty="0" sz="1100" spc="-45">
                <a:latin typeface="Georgia"/>
                <a:cs typeface="Georgia"/>
              </a:rPr>
              <a:t>: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14400" y="4975262"/>
            <a:ext cx="5944235" cy="249554"/>
            <a:chOff x="914400" y="4975262"/>
            <a:chExt cx="5944235" cy="249554"/>
          </a:xfrm>
        </p:grpSpPr>
        <p:sp>
          <p:nvSpPr>
            <p:cNvPr id="16" name="object 16"/>
            <p:cNvSpPr/>
            <p:nvPr/>
          </p:nvSpPr>
          <p:spPr>
            <a:xfrm>
              <a:off x="914400" y="4975262"/>
              <a:ext cx="5944235" cy="249554"/>
            </a:xfrm>
            <a:custGeom>
              <a:avLst/>
              <a:gdLst/>
              <a:ahLst/>
              <a:cxnLst/>
              <a:rect l="l" t="t" r="r" b="b"/>
              <a:pathLst>
                <a:path w="5944234" h="249554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223691"/>
                  </a:lnTo>
                  <a:lnTo>
                    <a:pt x="1988" y="233541"/>
                  </a:lnTo>
                  <a:lnTo>
                    <a:pt x="7411" y="241585"/>
                  </a:lnTo>
                  <a:lnTo>
                    <a:pt x="15455" y="247008"/>
                  </a:lnTo>
                  <a:lnTo>
                    <a:pt x="25305" y="248996"/>
                  </a:lnTo>
                  <a:lnTo>
                    <a:pt x="5918371" y="248996"/>
                  </a:lnTo>
                  <a:lnTo>
                    <a:pt x="5928221" y="247008"/>
                  </a:lnTo>
                  <a:lnTo>
                    <a:pt x="5936265" y="241585"/>
                  </a:lnTo>
                  <a:lnTo>
                    <a:pt x="5941688" y="233541"/>
                  </a:lnTo>
                  <a:lnTo>
                    <a:pt x="5943676" y="223691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27052" y="4987914"/>
              <a:ext cx="5918835" cy="224154"/>
            </a:xfrm>
            <a:custGeom>
              <a:avLst/>
              <a:gdLst/>
              <a:ahLst/>
              <a:cxnLst/>
              <a:rect l="l" t="t" r="r" b="b"/>
              <a:pathLst>
                <a:path w="5918834" h="224154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211038"/>
                  </a:lnTo>
                  <a:lnTo>
                    <a:pt x="0" y="218027"/>
                  </a:lnTo>
                  <a:lnTo>
                    <a:pt x="5664" y="223691"/>
                  </a:lnTo>
                  <a:lnTo>
                    <a:pt x="5912706" y="223691"/>
                  </a:lnTo>
                  <a:lnTo>
                    <a:pt x="5918371" y="218027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72795" y="4970778"/>
            <a:ext cx="3168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0">
                <a:solidFill>
                  <a:srgbClr val="2F3E9F"/>
                </a:solidFill>
                <a:latin typeface="SimSun"/>
                <a:cs typeface="SimSun"/>
              </a:rPr>
              <a:t>[</a:t>
            </a:r>
            <a:r>
              <a:rPr dirty="0" sz="1100" spc="-60">
                <a:solidFill>
                  <a:srgbClr val="2F3E9F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2F3E9F"/>
                </a:solidFill>
                <a:latin typeface="SimSun"/>
                <a:cs typeface="SimSun"/>
              </a:rPr>
              <a:t>]: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7052" y="4987914"/>
            <a:ext cx="5918835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20">
                <a:latin typeface="SimSun"/>
                <a:cs typeface="SimSun"/>
              </a:rPr>
              <a:t>data.acp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$</a:t>
            </a:r>
            <a:r>
              <a:rPr dirty="0" sz="1100" spc="20">
                <a:latin typeface="SimSun"/>
                <a:cs typeface="SimSun"/>
              </a:rPr>
              <a:t>eig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39655" y="5322951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901700" y="5292152"/>
            <a:ext cx="6694805" cy="711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315845">
              <a:lnSpc>
                <a:spcPct val="100000"/>
              </a:lnSpc>
              <a:spcBef>
                <a:spcPts val="90"/>
              </a:spcBef>
              <a:tabLst>
                <a:tab pos="3129915" algn="l"/>
                <a:tab pos="4629150" algn="l"/>
              </a:tabLst>
            </a:pPr>
            <a:r>
              <a:rPr dirty="0" sz="1100" spc="-35">
                <a:latin typeface="Georgia"/>
                <a:cs typeface="Georgia"/>
              </a:rPr>
              <a:t>eigenvalue	</a:t>
            </a:r>
            <a:r>
              <a:rPr dirty="0" sz="1100" spc="-25">
                <a:latin typeface="Georgia"/>
                <a:cs typeface="Georgia"/>
              </a:rPr>
              <a:t>percentage</a:t>
            </a:r>
            <a:r>
              <a:rPr dirty="0" sz="1100" spc="105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of</a:t>
            </a:r>
            <a:r>
              <a:rPr dirty="0" sz="1100" spc="10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variance	cumulative</a:t>
            </a:r>
            <a:r>
              <a:rPr dirty="0" sz="1100" spc="9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percentage</a:t>
            </a:r>
            <a:r>
              <a:rPr dirty="0" sz="1100" spc="9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of</a:t>
            </a:r>
            <a:r>
              <a:rPr dirty="0" sz="1100" spc="9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variance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100" spc="80">
                <a:latin typeface="Georgia"/>
                <a:cs typeface="Georgia"/>
              </a:rPr>
              <a:t>A</a:t>
            </a:r>
            <a:r>
              <a:rPr dirty="0" sz="1100" spc="-25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matrix:</a:t>
            </a:r>
            <a:r>
              <a:rPr dirty="0" sz="1100">
                <a:latin typeface="Georgia"/>
                <a:cs typeface="Georgia"/>
              </a:rPr>
              <a:t> </a:t>
            </a:r>
            <a:r>
              <a:rPr dirty="0" sz="1100" spc="-110">
                <a:latin typeface="Georgia"/>
                <a:cs typeface="Georgia"/>
              </a:rPr>
              <a:t> </a:t>
            </a:r>
            <a:r>
              <a:rPr dirty="0" sz="1100" spc="-80">
                <a:latin typeface="Georgia"/>
                <a:cs typeface="Georgia"/>
              </a:rPr>
              <a:t>6</a:t>
            </a:r>
            <a:r>
              <a:rPr dirty="0" sz="1100" spc="-25">
                <a:latin typeface="Georgia"/>
                <a:cs typeface="Georgia"/>
              </a:rPr>
              <a:t> </a:t>
            </a:r>
            <a:r>
              <a:rPr dirty="0" sz="1100" spc="140">
                <a:latin typeface="Georgia"/>
                <a:cs typeface="Georgia"/>
              </a:rPr>
              <a:t>×</a:t>
            </a:r>
            <a:r>
              <a:rPr dirty="0" sz="1100" spc="-25">
                <a:latin typeface="Georgia"/>
                <a:cs typeface="Georgia"/>
              </a:rPr>
              <a:t> </a:t>
            </a:r>
            <a:r>
              <a:rPr dirty="0" sz="1100" spc="-65">
                <a:latin typeface="Georgia"/>
                <a:cs typeface="Georgia"/>
              </a:rPr>
              <a:t>3</a:t>
            </a:r>
            <a:r>
              <a:rPr dirty="0" sz="1100" spc="-25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of</a:t>
            </a:r>
            <a:r>
              <a:rPr dirty="0" sz="1100" spc="-25">
                <a:latin typeface="Georgia"/>
                <a:cs typeface="Georgia"/>
              </a:rPr>
              <a:t> </a:t>
            </a:r>
            <a:r>
              <a:rPr dirty="0" sz="1100" spc="10">
                <a:latin typeface="Georgia"/>
                <a:cs typeface="Georgia"/>
              </a:rPr>
              <a:t>t</a:t>
            </a:r>
            <a:r>
              <a:rPr dirty="0" sz="1100" spc="5">
                <a:latin typeface="Georgia"/>
                <a:cs typeface="Georgia"/>
              </a:rPr>
              <a:t>y</a:t>
            </a:r>
            <a:r>
              <a:rPr dirty="0" sz="1100" spc="30">
                <a:latin typeface="Georgia"/>
                <a:cs typeface="Georgia"/>
              </a:rPr>
              <a:t>p</a:t>
            </a:r>
            <a:r>
              <a:rPr dirty="0" sz="1100" spc="-50">
                <a:latin typeface="Georgia"/>
                <a:cs typeface="Georgia"/>
              </a:rPr>
              <a:t>e</a:t>
            </a:r>
            <a:r>
              <a:rPr dirty="0" sz="1100" spc="-2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dbl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46654" y="5497563"/>
            <a:ext cx="5113020" cy="0"/>
          </a:xfrm>
          <a:custGeom>
            <a:avLst/>
            <a:gdLst/>
            <a:ahLst/>
            <a:cxnLst/>
            <a:rect l="l" t="t" r="r" b="b"/>
            <a:pathLst>
              <a:path w="5113020" h="0">
                <a:moveTo>
                  <a:pt x="0" y="0"/>
                </a:moveTo>
                <a:lnTo>
                  <a:pt x="511248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590825" y="5464396"/>
          <a:ext cx="3565525" cy="1057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/>
                <a:gridCol w="1972945"/>
                <a:gridCol w="1043305"/>
              </a:tblGrid>
              <a:tr h="184195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  <a:spcBef>
                          <a:spcPts val="130"/>
                        </a:spcBef>
                      </a:pPr>
                      <a:r>
                        <a:rPr dirty="0" sz="1100" spc="-40">
                          <a:latin typeface="Georgia"/>
                          <a:cs typeface="Georgia"/>
                        </a:rPr>
                        <a:t>comp</a:t>
                      </a:r>
                      <a:r>
                        <a:rPr dirty="0" sz="1100" spc="5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100" spc="70">
                          <a:latin typeface="Georgia"/>
                          <a:cs typeface="Georgia"/>
                        </a:rPr>
                        <a:t>1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16510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220"/>
                        </a:lnSpc>
                        <a:spcBef>
                          <a:spcPts val="130"/>
                        </a:spcBef>
                        <a:tabLst>
                          <a:tab pos="891540" algn="l"/>
                        </a:tabLst>
                      </a:pPr>
                      <a:r>
                        <a:rPr dirty="0" sz="1100" spc="-25">
                          <a:latin typeface="Georgia"/>
                          <a:cs typeface="Georgia"/>
                        </a:rPr>
                        <a:t>2.31812316	</a:t>
                      </a:r>
                      <a:r>
                        <a:rPr dirty="0" sz="1100" spc="-65">
                          <a:latin typeface="Georgia"/>
                          <a:cs typeface="Georgia"/>
                        </a:rPr>
                        <a:t>38.6353859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16510"/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ts val="1220"/>
                        </a:lnSpc>
                        <a:spcBef>
                          <a:spcPts val="130"/>
                        </a:spcBef>
                      </a:pPr>
                      <a:r>
                        <a:rPr dirty="0" sz="1100" spc="-60">
                          <a:latin typeface="Georgia"/>
                          <a:cs typeface="Georgia"/>
                        </a:rPr>
                        <a:t>38.63539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1651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-40">
                          <a:latin typeface="Georgia"/>
                          <a:cs typeface="Georgia"/>
                        </a:rPr>
                        <a:t>comp</a:t>
                      </a:r>
                      <a:r>
                        <a:rPr dirty="0" sz="1100" spc="5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100" spc="-70">
                          <a:latin typeface="Georgia"/>
                          <a:cs typeface="Georgia"/>
                        </a:rPr>
                        <a:t>2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220"/>
                        </a:lnSpc>
                        <a:spcBef>
                          <a:spcPts val="30"/>
                        </a:spcBef>
                        <a:tabLst>
                          <a:tab pos="891540" algn="l"/>
                        </a:tabLst>
                      </a:pPr>
                      <a:r>
                        <a:rPr dirty="0" sz="1100" spc="-65">
                          <a:latin typeface="Georgia"/>
                          <a:cs typeface="Georgia"/>
                        </a:rPr>
                        <a:t>1.83380859	</a:t>
                      </a:r>
                      <a:r>
                        <a:rPr dirty="0" sz="1100" spc="-60">
                          <a:latin typeface="Georgia"/>
                          <a:cs typeface="Georgia"/>
                        </a:rPr>
                        <a:t>30.5634765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-60">
                          <a:latin typeface="Georgia"/>
                          <a:cs typeface="Georgia"/>
                        </a:rPr>
                        <a:t>69.19886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  <a:spcBef>
                          <a:spcPts val="35"/>
                        </a:spcBef>
                      </a:pPr>
                      <a:r>
                        <a:rPr dirty="0" sz="1100" spc="-40">
                          <a:latin typeface="Georgia"/>
                          <a:cs typeface="Georgia"/>
                        </a:rPr>
                        <a:t>comp</a:t>
                      </a:r>
                      <a:r>
                        <a:rPr dirty="0" sz="1100" spc="5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100" spc="-65">
                          <a:latin typeface="Georgia"/>
                          <a:cs typeface="Georgia"/>
                        </a:rPr>
                        <a:t>3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220"/>
                        </a:lnSpc>
                        <a:spcBef>
                          <a:spcPts val="35"/>
                        </a:spcBef>
                        <a:tabLst>
                          <a:tab pos="891540" algn="l"/>
                        </a:tabLst>
                      </a:pPr>
                      <a:r>
                        <a:rPr dirty="0" sz="1100" spc="-55">
                          <a:latin typeface="Georgia"/>
                          <a:cs typeface="Georgia"/>
                        </a:rPr>
                        <a:t>1.60223704	</a:t>
                      </a:r>
                      <a:r>
                        <a:rPr dirty="0" sz="1100" spc="-60">
                          <a:latin typeface="Georgia"/>
                          <a:cs typeface="Georgia"/>
                        </a:rPr>
                        <a:t>26.7039507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ts val="1220"/>
                        </a:lnSpc>
                        <a:spcBef>
                          <a:spcPts val="35"/>
                        </a:spcBef>
                      </a:pPr>
                      <a:r>
                        <a:rPr dirty="0" sz="1100" spc="-55">
                          <a:latin typeface="Georgia"/>
                          <a:cs typeface="Georgia"/>
                        </a:rPr>
                        <a:t>95.90281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4445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-40">
                          <a:latin typeface="Georgia"/>
                          <a:cs typeface="Georgia"/>
                        </a:rPr>
                        <a:t>comp</a:t>
                      </a:r>
                      <a:r>
                        <a:rPr dirty="0" sz="1100" spc="55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100" spc="-80">
                          <a:latin typeface="Georgia"/>
                          <a:cs typeface="Georgia"/>
                        </a:rPr>
                        <a:t>4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220"/>
                        </a:lnSpc>
                        <a:spcBef>
                          <a:spcPts val="30"/>
                        </a:spcBef>
                        <a:tabLst>
                          <a:tab pos="891540" algn="l"/>
                        </a:tabLst>
                      </a:pPr>
                      <a:r>
                        <a:rPr dirty="0" sz="1100" spc="-50">
                          <a:latin typeface="Georgia"/>
                          <a:cs typeface="Georgia"/>
                        </a:rPr>
                        <a:t>0.13416022	</a:t>
                      </a:r>
                      <a:r>
                        <a:rPr dirty="0" sz="1100" spc="-70">
                          <a:latin typeface="Georgia"/>
                          <a:cs typeface="Georgia"/>
                        </a:rPr>
                        <a:t>2.2360037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-60">
                          <a:latin typeface="Georgia"/>
                          <a:cs typeface="Georgia"/>
                        </a:rPr>
                        <a:t>98.13882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-40">
                          <a:latin typeface="Georgia"/>
                          <a:cs typeface="Georgia"/>
                        </a:rPr>
                        <a:t>comp</a:t>
                      </a:r>
                      <a:r>
                        <a:rPr dirty="0" sz="1100" spc="55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100" spc="-40">
                          <a:latin typeface="Georgia"/>
                          <a:cs typeface="Georgia"/>
                        </a:rPr>
                        <a:t>5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220"/>
                        </a:lnSpc>
                        <a:spcBef>
                          <a:spcPts val="30"/>
                        </a:spcBef>
                        <a:tabLst>
                          <a:tab pos="891540" algn="l"/>
                        </a:tabLst>
                      </a:pPr>
                      <a:r>
                        <a:rPr dirty="0" sz="1100" spc="-60">
                          <a:latin typeface="Georgia"/>
                          <a:cs typeface="Georgia"/>
                        </a:rPr>
                        <a:t>0.08971985	</a:t>
                      </a:r>
                      <a:r>
                        <a:rPr dirty="0" sz="1100" spc="-50">
                          <a:latin typeface="Georgia"/>
                          <a:cs typeface="Georgia"/>
                        </a:rPr>
                        <a:t>1.4953309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-45">
                          <a:latin typeface="Georgia"/>
                          <a:cs typeface="Georgia"/>
                        </a:rPr>
                        <a:t>99.63415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/>
                </a:tc>
              </a:tr>
              <a:tr h="184195">
                <a:tc>
                  <a:txBody>
                    <a:bodyPr/>
                    <a:lstStyle/>
                    <a:p>
                      <a:pPr marL="31750">
                        <a:lnSpc>
                          <a:spcPts val="1315"/>
                        </a:lnSpc>
                        <a:spcBef>
                          <a:spcPts val="30"/>
                        </a:spcBef>
                      </a:pPr>
                      <a:r>
                        <a:rPr dirty="0" sz="1100" spc="-40">
                          <a:latin typeface="Georgia"/>
                          <a:cs typeface="Georgia"/>
                        </a:rPr>
                        <a:t>comp</a:t>
                      </a:r>
                      <a:r>
                        <a:rPr dirty="0" sz="1100" spc="5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100" spc="-80">
                          <a:latin typeface="Georgia"/>
                          <a:cs typeface="Georgia"/>
                        </a:rPr>
                        <a:t>6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315"/>
                        </a:lnSpc>
                        <a:spcBef>
                          <a:spcPts val="30"/>
                        </a:spcBef>
                        <a:tabLst>
                          <a:tab pos="891540" algn="l"/>
                        </a:tabLst>
                      </a:pPr>
                      <a:r>
                        <a:rPr dirty="0" sz="1100" spc="-30">
                          <a:latin typeface="Georgia"/>
                          <a:cs typeface="Georgia"/>
                        </a:rPr>
                        <a:t>0.02195114	</a:t>
                      </a:r>
                      <a:r>
                        <a:rPr dirty="0" sz="1100" spc="-65">
                          <a:latin typeface="Georgia"/>
                          <a:cs typeface="Georgia"/>
                        </a:rPr>
                        <a:t>0.3658523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ts val="1315"/>
                        </a:lnSpc>
                        <a:spcBef>
                          <a:spcPts val="30"/>
                        </a:spcBef>
                      </a:pPr>
                      <a:r>
                        <a:rPr dirty="0" sz="1100" spc="-95">
                          <a:latin typeface="Georgia"/>
                          <a:cs typeface="Georgia"/>
                        </a:rPr>
                        <a:t>100.00000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3810"/>
                </a:tc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3139655" y="5500090"/>
            <a:ext cx="0" cy="1032510"/>
          </a:xfrm>
          <a:custGeom>
            <a:avLst/>
            <a:gdLst/>
            <a:ahLst/>
            <a:cxnLst/>
            <a:rect l="l" t="t" r="r" b="b"/>
            <a:pathLst>
              <a:path w="0" h="1032509">
                <a:moveTo>
                  <a:pt x="0" y="172072"/>
                </a:moveTo>
                <a:lnTo>
                  <a:pt x="0" y="0"/>
                </a:lnTo>
              </a:path>
              <a:path w="0" h="1032509">
                <a:moveTo>
                  <a:pt x="0" y="344144"/>
                </a:moveTo>
                <a:lnTo>
                  <a:pt x="0" y="172072"/>
                </a:lnTo>
              </a:path>
              <a:path w="0" h="1032509">
                <a:moveTo>
                  <a:pt x="0" y="516216"/>
                </a:moveTo>
                <a:lnTo>
                  <a:pt x="0" y="344144"/>
                </a:lnTo>
              </a:path>
              <a:path w="0" h="1032509">
                <a:moveTo>
                  <a:pt x="0" y="688289"/>
                </a:moveTo>
                <a:lnTo>
                  <a:pt x="0" y="516216"/>
                </a:lnTo>
              </a:path>
              <a:path w="0" h="1032509">
                <a:moveTo>
                  <a:pt x="0" y="860374"/>
                </a:moveTo>
                <a:lnTo>
                  <a:pt x="0" y="688289"/>
                </a:lnTo>
              </a:path>
              <a:path w="0" h="1032509">
                <a:moveTo>
                  <a:pt x="0" y="1032446"/>
                </a:moveTo>
                <a:lnTo>
                  <a:pt x="0" y="86037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901700" y="6576680"/>
            <a:ext cx="5969000" cy="62230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5">
                <a:latin typeface="Georgia"/>
                <a:cs typeface="Georgia"/>
              </a:rPr>
              <a:t>Donc</a:t>
            </a:r>
            <a:r>
              <a:rPr dirty="0" sz="1100" spc="30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on</a:t>
            </a:r>
            <a:r>
              <a:rPr dirty="0" sz="1100" spc="5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remarque</a:t>
            </a:r>
            <a:r>
              <a:rPr dirty="0" sz="1100" spc="4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que</a:t>
            </a:r>
            <a:r>
              <a:rPr dirty="0" sz="1100" spc="4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les</a:t>
            </a:r>
            <a:r>
              <a:rPr dirty="0" sz="1100" spc="4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trois</a:t>
            </a:r>
            <a:r>
              <a:rPr dirty="0" sz="1100" spc="25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premières</a:t>
            </a:r>
            <a:r>
              <a:rPr dirty="0" sz="1100" spc="4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composantes</a:t>
            </a:r>
            <a:r>
              <a:rPr dirty="0" sz="1100" spc="4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ont</a:t>
            </a:r>
            <a:r>
              <a:rPr dirty="0" sz="1100" spc="35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des</a:t>
            </a:r>
            <a:r>
              <a:rPr dirty="0" sz="1100" spc="4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valeurs</a:t>
            </a:r>
            <a:r>
              <a:rPr dirty="0" sz="1100" spc="3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propres</a:t>
            </a:r>
            <a:r>
              <a:rPr dirty="0" sz="1100" spc="4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plus</a:t>
            </a:r>
            <a:r>
              <a:rPr dirty="0" sz="1100" spc="3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élevé</a:t>
            </a:r>
            <a:r>
              <a:rPr dirty="0" sz="1100" spc="4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par </a:t>
            </a:r>
            <a:r>
              <a:rPr dirty="0" sz="1100" spc="-254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rapport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au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autres,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et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ils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expliquent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une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pourcentage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importante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(95.9%)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variance.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100" spc="-10">
                <a:latin typeface="Georgia"/>
                <a:cs typeface="Georgia"/>
              </a:rPr>
              <a:t>On</a:t>
            </a:r>
            <a:r>
              <a:rPr dirty="0" sz="1100" spc="90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peut</a:t>
            </a:r>
            <a:r>
              <a:rPr dirty="0" sz="1100" spc="9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les</a:t>
            </a:r>
            <a:r>
              <a:rPr dirty="0" sz="1100" spc="9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voir</a:t>
            </a:r>
            <a:r>
              <a:rPr dirty="0" sz="1100" spc="9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avec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un</a:t>
            </a:r>
            <a:r>
              <a:rPr dirty="0" sz="1100" spc="9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histogramme</a:t>
            </a:r>
            <a:r>
              <a:rPr dirty="0" sz="1100" spc="90">
                <a:latin typeface="Georgia"/>
                <a:cs typeface="Georgia"/>
              </a:rPr>
              <a:t> </a:t>
            </a:r>
            <a:r>
              <a:rPr dirty="0" sz="1100" spc="-45">
                <a:latin typeface="Georgia"/>
                <a:cs typeface="Georgia"/>
              </a:rPr>
              <a:t>: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14400" y="7285336"/>
            <a:ext cx="5944235" cy="421640"/>
            <a:chOff x="914400" y="7285336"/>
            <a:chExt cx="5944235" cy="421640"/>
          </a:xfrm>
        </p:grpSpPr>
        <p:sp>
          <p:nvSpPr>
            <p:cNvPr id="27" name="object 27"/>
            <p:cNvSpPr/>
            <p:nvPr/>
          </p:nvSpPr>
          <p:spPr>
            <a:xfrm>
              <a:off x="914400" y="7285336"/>
              <a:ext cx="5944235" cy="421640"/>
            </a:xfrm>
            <a:custGeom>
              <a:avLst/>
              <a:gdLst/>
              <a:ahLst/>
              <a:cxnLst/>
              <a:rect l="l" t="t" r="r" b="b"/>
              <a:pathLst>
                <a:path w="5944234" h="421640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395768"/>
                  </a:lnTo>
                  <a:lnTo>
                    <a:pt x="1988" y="405618"/>
                  </a:lnTo>
                  <a:lnTo>
                    <a:pt x="7411" y="413662"/>
                  </a:lnTo>
                  <a:lnTo>
                    <a:pt x="15455" y="419085"/>
                  </a:lnTo>
                  <a:lnTo>
                    <a:pt x="25305" y="421073"/>
                  </a:lnTo>
                  <a:lnTo>
                    <a:pt x="5918371" y="421073"/>
                  </a:lnTo>
                  <a:lnTo>
                    <a:pt x="5928221" y="419085"/>
                  </a:lnTo>
                  <a:lnTo>
                    <a:pt x="5936265" y="413662"/>
                  </a:lnTo>
                  <a:lnTo>
                    <a:pt x="5941688" y="405618"/>
                  </a:lnTo>
                  <a:lnTo>
                    <a:pt x="5943676" y="395768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27052" y="7297989"/>
              <a:ext cx="5918835" cy="396240"/>
            </a:xfrm>
            <a:custGeom>
              <a:avLst/>
              <a:gdLst/>
              <a:ahLst/>
              <a:cxnLst/>
              <a:rect l="l" t="t" r="r" b="b"/>
              <a:pathLst>
                <a:path w="5918834" h="396240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383115"/>
                  </a:lnTo>
                  <a:lnTo>
                    <a:pt x="0" y="390103"/>
                  </a:lnTo>
                  <a:lnTo>
                    <a:pt x="5664" y="395768"/>
                  </a:lnTo>
                  <a:lnTo>
                    <a:pt x="5912706" y="395768"/>
                  </a:lnTo>
                  <a:lnTo>
                    <a:pt x="5918371" y="390103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572795" y="7280857"/>
            <a:ext cx="3168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0">
                <a:solidFill>
                  <a:srgbClr val="2F3E9F"/>
                </a:solidFill>
                <a:latin typeface="SimSun"/>
                <a:cs typeface="SimSun"/>
              </a:rPr>
              <a:t>[</a:t>
            </a:r>
            <a:r>
              <a:rPr dirty="0" sz="1100" spc="-60">
                <a:solidFill>
                  <a:srgbClr val="2F3E9F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2F3E9F"/>
                </a:solidFill>
                <a:latin typeface="SimSun"/>
                <a:cs typeface="SimSun"/>
              </a:rPr>
              <a:t>]: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5"/>
              <a:t>13</a:t>
            </a:fld>
          </a:p>
        </p:txBody>
      </p:sp>
      <p:sp>
        <p:nvSpPr>
          <p:cNvPr id="30" name="object 30"/>
          <p:cNvSpPr txBox="1"/>
          <p:nvPr/>
        </p:nvSpPr>
        <p:spPr>
          <a:xfrm>
            <a:off x="927052" y="7297989"/>
            <a:ext cx="5918835" cy="396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-110" i="1">
                <a:solidFill>
                  <a:srgbClr val="3D7A7A"/>
                </a:solidFill>
                <a:latin typeface="Cambria"/>
                <a:cs typeface="Cambria"/>
              </a:rPr>
              <a:t>#</a:t>
            </a:r>
            <a:r>
              <a:rPr dirty="0" sz="1100" spc="204" i="1">
                <a:solidFill>
                  <a:srgbClr val="3D7A7A"/>
                </a:solidFill>
                <a:latin typeface="Cambria"/>
                <a:cs typeface="Cambria"/>
              </a:rPr>
              <a:t> </a:t>
            </a:r>
            <a:r>
              <a:rPr dirty="0" sz="1100" spc="100" i="1">
                <a:solidFill>
                  <a:srgbClr val="3D7A7A"/>
                </a:solidFill>
                <a:latin typeface="Cambria"/>
                <a:cs typeface="Cambria"/>
              </a:rPr>
              <a:t>affichage</a:t>
            </a:r>
            <a:r>
              <a:rPr dirty="0" sz="1100" spc="330" i="1">
                <a:solidFill>
                  <a:srgbClr val="3D7A7A"/>
                </a:solidFill>
                <a:latin typeface="Cambria"/>
                <a:cs typeface="Cambria"/>
              </a:rPr>
              <a:t> </a:t>
            </a:r>
            <a:r>
              <a:rPr dirty="0" sz="1100" spc="70" i="1">
                <a:solidFill>
                  <a:srgbClr val="3D7A7A"/>
                </a:solidFill>
                <a:latin typeface="Cambria"/>
                <a:cs typeface="Cambria"/>
              </a:rPr>
              <a:t>des</a:t>
            </a:r>
            <a:r>
              <a:rPr dirty="0" sz="1100" spc="330" i="1">
                <a:solidFill>
                  <a:srgbClr val="3D7A7A"/>
                </a:solidFill>
                <a:latin typeface="Cambria"/>
                <a:cs typeface="Cambria"/>
              </a:rPr>
              <a:t> </a:t>
            </a:r>
            <a:r>
              <a:rPr dirty="0" sz="1100" spc="30" i="1">
                <a:solidFill>
                  <a:srgbClr val="3D7A7A"/>
                </a:solidFill>
                <a:latin typeface="Cambria"/>
                <a:cs typeface="Cambria"/>
              </a:rPr>
              <a:t>composantes </a:t>
            </a:r>
            <a:r>
              <a:rPr dirty="0" sz="1100" spc="60" i="1">
                <a:solidFill>
                  <a:srgbClr val="3D7A7A"/>
                </a:solidFill>
                <a:latin typeface="Cambria"/>
                <a:cs typeface="Cambria"/>
              </a:rPr>
              <a:t> </a:t>
            </a:r>
            <a:r>
              <a:rPr dirty="0" sz="1100" spc="30" i="1">
                <a:solidFill>
                  <a:srgbClr val="3D7A7A"/>
                </a:solidFill>
                <a:latin typeface="Cambria"/>
                <a:cs typeface="Cambria"/>
              </a:rPr>
              <a:t>de </a:t>
            </a:r>
            <a:r>
              <a:rPr dirty="0" sz="1100" spc="60" i="1">
                <a:solidFill>
                  <a:srgbClr val="3D7A7A"/>
                </a:solidFill>
                <a:latin typeface="Cambria"/>
                <a:cs typeface="Cambria"/>
              </a:rPr>
              <a:t> </a:t>
            </a:r>
            <a:r>
              <a:rPr dirty="0" sz="1100" spc="90" i="1">
                <a:solidFill>
                  <a:srgbClr val="3D7A7A"/>
                </a:solidFill>
                <a:latin typeface="Cambria"/>
                <a:cs typeface="Cambria"/>
              </a:rPr>
              <a:t>l'ACP</a:t>
            </a:r>
            <a:r>
              <a:rPr dirty="0" sz="1100" spc="335" i="1">
                <a:solidFill>
                  <a:srgbClr val="3D7A7A"/>
                </a:solidFill>
                <a:latin typeface="Cambria"/>
                <a:cs typeface="Cambria"/>
              </a:rPr>
              <a:t> </a:t>
            </a:r>
            <a:r>
              <a:rPr dirty="0" sz="1100" spc="55" i="1">
                <a:solidFill>
                  <a:srgbClr val="3D7A7A"/>
                </a:solidFill>
                <a:latin typeface="Cambria"/>
                <a:cs typeface="Cambria"/>
              </a:rPr>
              <a:t>avec</a:t>
            </a:r>
            <a:r>
              <a:rPr dirty="0" sz="1100" spc="330" i="1">
                <a:solidFill>
                  <a:srgbClr val="3D7A7A"/>
                </a:solidFill>
                <a:latin typeface="Cambria"/>
                <a:cs typeface="Cambria"/>
              </a:rPr>
              <a:t> </a:t>
            </a:r>
            <a:r>
              <a:rPr dirty="0" sz="1100" spc="170" i="1">
                <a:solidFill>
                  <a:srgbClr val="3D7A7A"/>
                </a:solidFill>
                <a:latin typeface="Cambria"/>
                <a:cs typeface="Cambria"/>
              </a:rPr>
              <a:t>le</a:t>
            </a:r>
            <a:r>
              <a:rPr dirty="0" sz="1100" spc="335" i="1">
                <a:solidFill>
                  <a:srgbClr val="3D7A7A"/>
                </a:solidFill>
                <a:latin typeface="Cambria"/>
                <a:cs typeface="Cambria"/>
              </a:rPr>
              <a:t> </a:t>
            </a:r>
            <a:r>
              <a:rPr dirty="0" sz="1100" spc="45" i="1">
                <a:solidFill>
                  <a:srgbClr val="3D7A7A"/>
                </a:solidFill>
                <a:latin typeface="Cambria"/>
                <a:cs typeface="Cambria"/>
              </a:rPr>
              <a:t>pourcentage  </a:t>
            </a:r>
            <a:r>
              <a:rPr dirty="0" sz="1100" spc="30" i="1">
                <a:solidFill>
                  <a:srgbClr val="3D7A7A"/>
                </a:solidFill>
                <a:latin typeface="Cambria"/>
                <a:cs typeface="Cambria"/>
              </a:rPr>
              <a:t>de </a:t>
            </a:r>
            <a:r>
              <a:rPr dirty="0" sz="1100" spc="60" i="1">
                <a:solidFill>
                  <a:srgbClr val="3D7A7A"/>
                </a:solidFill>
                <a:latin typeface="Cambria"/>
                <a:cs typeface="Cambria"/>
              </a:rPr>
              <a:t> </a:t>
            </a:r>
            <a:r>
              <a:rPr dirty="0" sz="1100" spc="20" i="1">
                <a:solidFill>
                  <a:srgbClr val="3D7A7A"/>
                </a:solidFill>
                <a:latin typeface="Cambria"/>
                <a:cs typeface="Cambria"/>
              </a:rPr>
              <a:t>chacun</a:t>
            </a:r>
            <a:endParaRPr sz="1100">
              <a:latin typeface="Cambria"/>
              <a:cs typeface="Cambria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20">
                <a:solidFill>
                  <a:srgbClr val="0000FF"/>
                </a:solidFill>
                <a:latin typeface="SimSun"/>
                <a:cs typeface="SimSun"/>
              </a:rPr>
              <a:t>fviz_eig</a:t>
            </a:r>
            <a:r>
              <a:rPr dirty="0" sz="1100" spc="20">
                <a:latin typeface="SimSun"/>
                <a:cs typeface="SimSun"/>
              </a:rPr>
              <a:t>(data.acp, addlabels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dirty="0" sz="1100" spc="2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-70" b="1">
                <a:solidFill>
                  <a:srgbClr val="007F00"/>
                </a:solidFill>
                <a:latin typeface="Courier New"/>
                <a:cs typeface="Courier New"/>
              </a:rPr>
              <a:t>TRUE</a:t>
            </a:r>
            <a:r>
              <a:rPr dirty="0" sz="1100" spc="-70">
                <a:latin typeface="SimSun"/>
                <a:cs typeface="SimSun"/>
              </a:rPr>
              <a:t>,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ylim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dirty="0" sz="1100" spc="2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0000FF"/>
                </a:solidFill>
                <a:latin typeface="SimSun"/>
                <a:cs typeface="SimSun"/>
              </a:rPr>
              <a:t>c</a:t>
            </a:r>
            <a:r>
              <a:rPr dirty="0" sz="1100" spc="20">
                <a:latin typeface="SimSun"/>
                <a:cs typeface="SimSun"/>
              </a:rPr>
              <a:t>(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0</a:t>
            </a:r>
            <a:r>
              <a:rPr dirty="0" sz="1100" spc="20">
                <a:latin typeface="SimSun"/>
                <a:cs typeface="SimSun"/>
              </a:rPr>
              <a:t>,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50</a:t>
            </a:r>
            <a:r>
              <a:rPr dirty="0" sz="1100" spc="20">
                <a:latin typeface="SimSun"/>
                <a:cs typeface="SimSun"/>
              </a:rPr>
              <a:t>))</a:t>
            </a:r>
            <a:endParaRPr sz="11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8821" y="971707"/>
            <a:ext cx="5234747" cy="520290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1700" y="6800836"/>
            <a:ext cx="5969635" cy="8248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Georgia"/>
                <a:cs typeface="Georgia"/>
              </a:rPr>
              <a:t>Donc</a:t>
            </a:r>
            <a:r>
              <a:rPr dirty="0" sz="1100" spc="5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il</a:t>
            </a:r>
            <a:r>
              <a:rPr dirty="0" sz="1100" spc="5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suﬀit</a:t>
            </a:r>
            <a:r>
              <a:rPr dirty="0" sz="1100" spc="5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</a:t>
            </a:r>
            <a:r>
              <a:rPr dirty="0" sz="1100" spc="5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prendre</a:t>
            </a:r>
            <a:r>
              <a:rPr dirty="0" sz="1100" spc="5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les</a:t>
            </a:r>
            <a:r>
              <a:rPr dirty="0" sz="1100" spc="5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trois</a:t>
            </a:r>
            <a:r>
              <a:rPr dirty="0" sz="1100" spc="5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premiers</a:t>
            </a:r>
            <a:r>
              <a:rPr dirty="0" sz="1100" spc="5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composantes</a:t>
            </a:r>
            <a:r>
              <a:rPr dirty="0" sz="1100" spc="5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pour</a:t>
            </a:r>
            <a:r>
              <a:rPr dirty="0" sz="1100" spc="5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expliquer</a:t>
            </a:r>
            <a:r>
              <a:rPr dirty="0" sz="1100" spc="50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la</a:t>
            </a:r>
            <a:r>
              <a:rPr dirty="0" sz="1100" spc="50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variance</a:t>
            </a:r>
            <a:r>
              <a:rPr dirty="0" sz="1100" spc="5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</a:t>
            </a:r>
            <a:r>
              <a:rPr dirty="0" sz="1100" spc="50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nos</a:t>
            </a:r>
            <a:r>
              <a:rPr dirty="0" sz="1100" spc="5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variables.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382905" algn="l"/>
              </a:tabLst>
            </a:pPr>
            <a:r>
              <a:rPr dirty="0" sz="1200" spc="-5" b="1">
                <a:latin typeface="Georgia"/>
                <a:cs typeface="Georgia"/>
              </a:rPr>
              <a:t>3.1	</a:t>
            </a:r>
            <a:r>
              <a:rPr dirty="0" sz="1200" spc="-40" b="1">
                <a:latin typeface="Georgia"/>
                <a:cs typeface="Georgia"/>
              </a:rPr>
              <a:t>Contribution</a:t>
            </a:r>
            <a:r>
              <a:rPr dirty="0" sz="1200" spc="120" b="1">
                <a:latin typeface="Georgia"/>
                <a:cs typeface="Georgia"/>
              </a:rPr>
              <a:t> </a:t>
            </a:r>
            <a:r>
              <a:rPr dirty="0" sz="1200" spc="-70" b="1">
                <a:latin typeface="Georgia"/>
                <a:cs typeface="Georgia"/>
              </a:rPr>
              <a:t>des</a:t>
            </a:r>
            <a:r>
              <a:rPr dirty="0" sz="1200" spc="125" b="1">
                <a:latin typeface="Georgia"/>
                <a:cs typeface="Georgia"/>
              </a:rPr>
              <a:t> </a:t>
            </a:r>
            <a:r>
              <a:rPr dirty="0" sz="1200" spc="-60" b="1">
                <a:latin typeface="Georgia"/>
                <a:cs typeface="Georgia"/>
              </a:rPr>
              <a:t>variables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30">
                <a:latin typeface="Georgia"/>
                <a:cs typeface="Georgia"/>
              </a:rPr>
              <a:t>Et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maintenant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50">
                <a:latin typeface="Georgia"/>
                <a:cs typeface="Georgia"/>
              </a:rPr>
              <a:t>on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va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voir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la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contribution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des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variables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a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chaque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composant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4400" y="7710486"/>
            <a:ext cx="5944235" cy="249554"/>
            <a:chOff x="914400" y="7710486"/>
            <a:chExt cx="5944235" cy="249554"/>
          </a:xfrm>
        </p:grpSpPr>
        <p:sp>
          <p:nvSpPr>
            <p:cNvPr id="5" name="object 5"/>
            <p:cNvSpPr/>
            <p:nvPr/>
          </p:nvSpPr>
          <p:spPr>
            <a:xfrm>
              <a:off x="914400" y="7710486"/>
              <a:ext cx="5944235" cy="249554"/>
            </a:xfrm>
            <a:custGeom>
              <a:avLst/>
              <a:gdLst/>
              <a:ahLst/>
              <a:cxnLst/>
              <a:rect l="l" t="t" r="r" b="b"/>
              <a:pathLst>
                <a:path w="5944234" h="249554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223691"/>
                  </a:lnTo>
                  <a:lnTo>
                    <a:pt x="1988" y="233541"/>
                  </a:lnTo>
                  <a:lnTo>
                    <a:pt x="7411" y="241585"/>
                  </a:lnTo>
                  <a:lnTo>
                    <a:pt x="15455" y="247008"/>
                  </a:lnTo>
                  <a:lnTo>
                    <a:pt x="25305" y="248996"/>
                  </a:lnTo>
                  <a:lnTo>
                    <a:pt x="5918371" y="248996"/>
                  </a:lnTo>
                  <a:lnTo>
                    <a:pt x="5928221" y="247008"/>
                  </a:lnTo>
                  <a:lnTo>
                    <a:pt x="5936265" y="241585"/>
                  </a:lnTo>
                  <a:lnTo>
                    <a:pt x="5941688" y="233541"/>
                  </a:lnTo>
                  <a:lnTo>
                    <a:pt x="5943676" y="223691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27052" y="7723139"/>
              <a:ext cx="5918835" cy="224154"/>
            </a:xfrm>
            <a:custGeom>
              <a:avLst/>
              <a:gdLst/>
              <a:ahLst/>
              <a:cxnLst/>
              <a:rect l="l" t="t" r="r" b="b"/>
              <a:pathLst>
                <a:path w="5918834" h="224154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211038"/>
                  </a:lnTo>
                  <a:lnTo>
                    <a:pt x="0" y="218027"/>
                  </a:lnTo>
                  <a:lnTo>
                    <a:pt x="5664" y="223691"/>
                  </a:lnTo>
                  <a:lnTo>
                    <a:pt x="5912706" y="223691"/>
                  </a:lnTo>
                  <a:lnTo>
                    <a:pt x="5918371" y="218027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72795" y="7706003"/>
            <a:ext cx="3168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0">
                <a:solidFill>
                  <a:srgbClr val="2F3E9F"/>
                </a:solidFill>
                <a:latin typeface="SimSun"/>
                <a:cs typeface="SimSun"/>
              </a:rPr>
              <a:t>[</a:t>
            </a:r>
            <a:r>
              <a:rPr dirty="0" sz="1100" spc="-60">
                <a:solidFill>
                  <a:srgbClr val="2F3E9F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2F3E9F"/>
                </a:solidFill>
                <a:latin typeface="SimSun"/>
                <a:cs typeface="SimSun"/>
              </a:rPr>
              <a:t>]: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5"/>
              <a:t>13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927052" y="7723139"/>
            <a:ext cx="5918835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20">
                <a:solidFill>
                  <a:srgbClr val="0000FF"/>
                </a:solidFill>
                <a:latin typeface="SimSun"/>
                <a:cs typeface="SimSun"/>
              </a:rPr>
              <a:t>fviz_contrib</a:t>
            </a:r>
            <a:r>
              <a:rPr dirty="0" sz="1100" spc="20">
                <a:latin typeface="SimSun"/>
                <a:cs typeface="SimSun"/>
              </a:rPr>
              <a:t>(data.acp, choice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dirty="0" sz="1100" spc="20">
                <a:solidFill>
                  <a:srgbClr val="BA2121"/>
                </a:solidFill>
                <a:latin typeface="SimSun"/>
                <a:cs typeface="SimSun"/>
              </a:rPr>
              <a:t>"var"</a:t>
            </a:r>
            <a:r>
              <a:rPr dirty="0" sz="1100" spc="20">
                <a:latin typeface="SimSun"/>
                <a:cs typeface="SimSun"/>
              </a:rPr>
              <a:t>,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axes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dirty="0" sz="1100" spc="2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1</a:t>
            </a:r>
            <a:r>
              <a:rPr dirty="0" sz="1100" spc="20">
                <a:latin typeface="SimSun"/>
                <a:cs typeface="SimSun"/>
              </a:rPr>
              <a:t>,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top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dirty="0" sz="1100" spc="2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SimSun"/>
                <a:cs typeface="SimSun"/>
              </a:rPr>
              <a:t>10</a:t>
            </a:r>
            <a:r>
              <a:rPr dirty="0" sz="1100" spc="20">
                <a:latin typeface="SimSun"/>
                <a:cs typeface="SimSun"/>
              </a:rPr>
              <a:t>)</a:t>
            </a:r>
            <a:endParaRPr sz="11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2023-12-26T14:29:17Z</dcterms:created>
  <dcterms:modified xsi:type="dcterms:W3CDTF">2023-12-26T14:29:17Z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2023-12-21T00:00:00Z</vt:filetime>
  </property>
  <property fmtid="{D5CDD505-2E9C-101B-9397-08002B2CF9AE}" pid="3" name="Creator">
    <vt:lpwstr>LaTeX with hyperref</vt:lpwstr>
  </property>
  <property fmtid="{D5CDD505-2E9C-101B-9397-08002B2CF9AE}" pid="4" name="LastSaved">
    <vt:filetime>2023-12-21T00:00:00Z</vt:filetime>
  </property>
</Properties>
</file>