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5"/>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454" r:id="rId14"/>
    <p:sldId id="455" r:id="rId15"/>
    <p:sldId id="456" r:id="rId16"/>
    <p:sldId id="451" r:id="rId17"/>
    <p:sldId id="452" r:id="rId18"/>
    <p:sldId id="453" r:id="rId19"/>
    <p:sldId id="266" r:id="rId20"/>
    <p:sldId id="450" r:id="rId21"/>
    <p:sldId id="267" r:id="rId22"/>
    <p:sldId id="270" r:id="rId23"/>
    <p:sldId id="272"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80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gn="just">
              <a:buFont typeface="+mj-lt"/>
              <a:buAutoNum type="arabicPeriod"/>
            </a:pPr>
            <a:r>
              <a:rPr lang="fr-FR" sz="1100" dirty="0">
                <a:solidFill>
                  <a:srgbClr val="000000"/>
                </a:solidFill>
                <a:latin typeface="times new r"/>
                <a:ea typeface="Arial"/>
                <a:cs typeface="Arial"/>
                <a:sym typeface="Arial"/>
              </a:rPr>
              <a:t>Naïve Bayes Gaussien : Ce classificateur suppose que les caractéristiques suivent une distribution gaussienne (normale).</a:t>
            </a:r>
          </a:p>
          <a:p>
            <a:pPr marL="342900" indent="-342900" algn="just">
              <a:buFont typeface="+mj-lt"/>
              <a:buAutoNum type="arabicPeriod"/>
            </a:pPr>
            <a:endParaRPr lang="fr-FR" sz="1050" dirty="0">
              <a:solidFill>
                <a:srgbClr val="000000"/>
              </a:solidFill>
              <a:latin typeface="times new r"/>
              <a:ea typeface="Arial"/>
              <a:cs typeface="Arial"/>
              <a:sym typeface="Arial"/>
            </a:endParaRPr>
          </a:p>
          <a:p>
            <a:pPr marL="0" indent="0" algn="just">
              <a:buNone/>
            </a:pPr>
            <a:r>
              <a:rPr lang="fr-FR" sz="1100" dirty="0">
                <a:solidFill>
                  <a:srgbClr val="000000"/>
                </a:solidFill>
                <a:latin typeface="times new r"/>
                <a:ea typeface="Arial"/>
                <a:cs typeface="Arial"/>
                <a:sym typeface="Arial"/>
              </a:rPr>
              <a:t>Lorsque les valeurs des caractéristiques sont continues, on utilise la loi normale (loi gaussienne). Par exemple, le poids, le prix, etc.</a:t>
            </a:r>
          </a:p>
          <a:p>
            <a:pPr marL="0" indent="0" algn="just">
              <a:buNone/>
            </a:pPr>
            <a:endParaRPr lang="fr-FR" sz="1100" dirty="0">
              <a:solidFill>
                <a:srgbClr val="000000"/>
              </a:solidFill>
              <a:latin typeface="times new r"/>
              <a:ea typeface="Arial"/>
              <a:cs typeface="Arial"/>
              <a:sym typeface="Arial"/>
            </a:endParaRPr>
          </a:p>
          <a:p>
            <a:pPr marL="0" indent="0" algn="just">
              <a:buNone/>
            </a:pPr>
            <a:endParaRPr lang="fr-FR" sz="1100" dirty="0">
              <a:solidFill>
                <a:srgbClr val="000000"/>
              </a:solidFill>
              <a:latin typeface="times new r"/>
              <a:ea typeface="Arial"/>
              <a:cs typeface="Arial"/>
              <a:sym typeface="Arial"/>
            </a:endParaRPr>
          </a:p>
          <a:p>
            <a:pPr marL="158750" indent="0" algn="justLow">
              <a:buNone/>
            </a:pPr>
            <a:r>
              <a:rPr lang="fr-FR" sz="1100" dirty="0">
                <a:solidFill>
                  <a:srgbClr val="000000"/>
                </a:solidFill>
                <a:latin typeface="times new r"/>
                <a:ea typeface="Arial"/>
                <a:cs typeface="Arial"/>
              </a:rPr>
              <a:t>2. Naïve Bayes Multinomial : Ce classificateur est spécialement conçu pour les caractéristiques qui représentent des comptages ou des fréquences dans des données textuelles.</a:t>
            </a:r>
          </a:p>
          <a:p>
            <a:pPr marL="425450" indent="-285750" algn="justLow">
              <a:buFont typeface="Arial" panose="020B0604020202020204" pitchFamily="34" charset="0"/>
              <a:buChar char="•"/>
            </a:pPr>
            <a:r>
              <a:rPr lang="fr-FR" sz="1100" dirty="0">
                <a:solidFill>
                  <a:srgbClr val="000000"/>
                </a:solidFill>
                <a:latin typeface="times new r"/>
                <a:ea typeface="Arial"/>
                <a:cs typeface="Arial"/>
              </a:rPr>
              <a:t>Lorsque les valeurs des caractéristiques sont discrètes, on utilise la loi multinomiale. Par exemple, la couleur des cheveux avec les valeurs: brun, auburn, châtain, roux, blond vénitien, blond et blanc.</a:t>
            </a:r>
          </a:p>
          <a:p>
            <a:pPr marL="425450" indent="-285750" algn="justLow">
              <a:buFont typeface="Arial" panose="020B0604020202020204" pitchFamily="34" charset="0"/>
              <a:buChar char="•"/>
            </a:pPr>
            <a:r>
              <a:rPr lang="fr-FR" sz="1100" dirty="0">
                <a:solidFill>
                  <a:srgbClr val="000000"/>
                </a:solidFill>
                <a:latin typeface="times new r"/>
                <a:ea typeface="Arial"/>
                <a:cs typeface="Arial"/>
              </a:rPr>
              <a:t>Il est souvent utilisé dans la classification de documents basée sur le modèle de sac de mots (bag-of-</a:t>
            </a:r>
            <a:r>
              <a:rPr lang="fr-FR" sz="1100" dirty="0" err="1">
                <a:solidFill>
                  <a:srgbClr val="000000"/>
                </a:solidFill>
                <a:latin typeface="times new r"/>
                <a:ea typeface="Arial"/>
                <a:cs typeface="Arial"/>
              </a:rPr>
              <a:t>words</a:t>
            </a:r>
            <a:r>
              <a:rPr lang="fr-FR" sz="1100" dirty="0">
                <a:solidFill>
                  <a:srgbClr val="000000"/>
                </a:solidFill>
                <a:latin typeface="times new r"/>
                <a:ea typeface="Arial"/>
                <a:cs typeface="Arial"/>
              </a:rPr>
              <a:t>).</a:t>
            </a:r>
          </a:p>
          <a:p>
            <a:pPr marL="139700" indent="0" algn="justLow">
              <a:buFont typeface="Arial" panose="020B0604020202020204" pitchFamily="34" charset="0"/>
              <a:buNone/>
            </a:pPr>
            <a:endParaRPr lang="fr-FR" sz="1100" dirty="0">
              <a:solidFill>
                <a:srgbClr val="000000"/>
              </a:solidFill>
              <a:latin typeface="times new r"/>
              <a:ea typeface="Arial"/>
              <a:cs typeface="Arial"/>
            </a:endParaRPr>
          </a:p>
          <a:p>
            <a:pPr marL="0" indent="0">
              <a:buNone/>
            </a:pPr>
            <a:r>
              <a:rPr lang="fr-FR" sz="1100" dirty="0">
                <a:solidFill>
                  <a:srgbClr val="000000"/>
                </a:solidFill>
                <a:latin typeface="times new r"/>
                <a:ea typeface="Arial"/>
                <a:cs typeface="Arial"/>
              </a:rPr>
              <a:t>3. Naïve Bayes Bernoulli : Ce classificateur est similaire au Naïve Bayes multinomial mais est utilisé lorsque les caractéristiques sont binaires (par exemple, présentes ou absentes).</a:t>
            </a:r>
          </a:p>
          <a:p>
            <a:pPr marL="0" indent="0"/>
            <a:r>
              <a:rPr lang="fr-FR" sz="1100" dirty="0">
                <a:solidFill>
                  <a:srgbClr val="000000"/>
                </a:solidFill>
                <a:latin typeface="times new r"/>
                <a:ea typeface="Arial"/>
                <a:cs typeface="Arial"/>
              </a:rPr>
              <a:t>Il est adapté à la classification de données binaires, telles que la classification de documents où chaque mot est considéré comme présent ou absent.</a:t>
            </a:r>
          </a:p>
          <a:p>
            <a:pPr marL="139700" indent="0" algn="justLow">
              <a:buFont typeface="Arial" panose="020B0604020202020204" pitchFamily="34" charset="0"/>
              <a:buNone/>
            </a:pPr>
            <a:endParaRPr lang="fr-FR" sz="1100" dirty="0">
              <a:solidFill>
                <a:srgbClr val="000000"/>
              </a:solidFill>
              <a:latin typeface="times new r"/>
              <a:ea typeface="Arial"/>
              <a:cs typeface="Arial"/>
            </a:endParaRPr>
          </a:p>
          <a:p>
            <a:pPr marL="0" indent="0" algn="just">
              <a:buNone/>
            </a:pPr>
            <a:endParaRPr lang="fr-FR" sz="1100" dirty="0">
              <a:solidFill>
                <a:srgbClr val="000000"/>
              </a:solidFill>
              <a:latin typeface="times new r"/>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439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702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43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977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94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416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804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54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58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times new r"/>
              </a:rPr>
              <a:t>Par exemple, si la probabilité qu’une personne soit diabétique est liée à son âge, alors en utilisant ce théorème, on peut utiliser l’âge pour prédire avec plus de précision la probabilité de souffrir de cette maladie chronique.</a:t>
            </a:r>
            <a:endParaRPr lang="fr-FR" b="0" i="0" dirty="0">
              <a:solidFill>
                <a:srgbClr val="333333"/>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333333"/>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333333"/>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33333"/>
                </a:solidFill>
                <a:effectLst/>
                <a:latin typeface="Poppins" panose="00000500000000000000" pitchFamily="2" charset="0"/>
              </a:rPr>
              <a:t>Le mot naïf dans l’intitulé de l’algorithme implique que chaque paire de caractéristiques dans l’ensemble des données en question est indépendante de l’autre. C’est-à-dire que la valeur d’une caractéristique particulière est indépendante de la valeur de toute autre caractéristique pour une classe donnée. Par exemple, un fruit est classé comme une pomme s’il est rond, s’il a un diamètre d’environ 13 cm et s’il est de couleur rouge. Avec le </a:t>
            </a:r>
            <a:r>
              <a:rPr lang="fr-FR" b="0" i="0" dirty="0" err="1">
                <a:solidFill>
                  <a:srgbClr val="333333"/>
                </a:solidFill>
                <a:effectLst/>
                <a:latin typeface="Poppins" panose="00000500000000000000" pitchFamily="2" charset="0"/>
              </a:rPr>
              <a:t>Naîve</a:t>
            </a:r>
            <a:r>
              <a:rPr lang="fr-FR" b="0" i="0" dirty="0">
                <a:solidFill>
                  <a:srgbClr val="333333"/>
                </a:solidFill>
                <a:effectLst/>
                <a:latin typeface="Poppins" panose="00000500000000000000" pitchFamily="2" charset="0"/>
              </a:rPr>
              <a:t> Bayes Classifier, chacune des trois caractéristiques : forme, taille, et couleur contribuent indépendamment à la probabilité que ce fruit soit une pomme. On suppose, en plus, qu’il n’y a pas de corrélation entre la forme, la taille et la couleur.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79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fontAlgn="base"/>
            <a:r>
              <a:rPr lang="fr-FR" sz="1100" dirty="0">
                <a:latin typeface="times new r"/>
              </a:rPr>
              <a:t>Le </a:t>
            </a:r>
            <a:r>
              <a:rPr lang="fr-FR" sz="1100" dirty="0" err="1">
                <a:latin typeface="times new r"/>
              </a:rPr>
              <a:t>Naîve</a:t>
            </a:r>
            <a:r>
              <a:rPr lang="fr-FR" sz="1100" dirty="0">
                <a:latin typeface="times new r"/>
              </a:rPr>
              <a:t> Bayes Classifier peut être appliqué dans différents scénarios, un des cas d’utilisation classiques pour ce modèle d’apprentissage est la classification des documents. Il s’agit de déterminer si un document correspond à certaines catégories ou pas.</a:t>
            </a:r>
          </a:p>
          <a:p>
            <a:pPr algn="just" fontAlgn="base"/>
            <a:r>
              <a:rPr lang="fr-FR" sz="1100" dirty="0">
                <a:latin typeface="times new r"/>
              </a:rPr>
              <a:t>Il est aussi utilisé pour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2090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666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times new r"/>
              </a:rPr>
              <a:t>Les classifieurs naïfs bayésiens certes sont populaires à cause de leur simplicité. Mais, une telle simplicité vient avec un cout.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47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77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5D8E8-AF14-5C8C-350D-C8182962CD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F8CD20-BB07-4BB0-AC37-E96A113C3F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74A2FB-B4B1-8926-A705-B9F8555717A8}"/>
              </a:ext>
            </a:extLst>
          </p:cNvPr>
          <p:cNvSpPr>
            <a:spLocks noGrp="1"/>
          </p:cNvSpPr>
          <p:nvPr>
            <p:ph type="dt" sz="half" idx="10"/>
          </p:nvPr>
        </p:nvSpPr>
        <p:spPr/>
        <p:txBody>
          <a:bodyPr/>
          <a:lstStyle/>
          <a:p>
            <a:fld id="{A8AD46FC-EC8E-4129-A3E4-DB169FAB4B1D}" type="datetimeFigureOut">
              <a:rPr lang="fr-FR" smtClean="0"/>
              <a:t>19/03/2024</a:t>
            </a:fld>
            <a:endParaRPr lang="fr-FR" dirty="0"/>
          </a:p>
        </p:txBody>
      </p:sp>
      <p:sp>
        <p:nvSpPr>
          <p:cNvPr id="5" name="Espace réservé du pied de page 4">
            <a:extLst>
              <a:ext uri="{FF2B5EF4-FFF2-40B4-BE49-F238E27FC236}">
                <a16:creationId xmlns:a16="http://schemas.microsoft.com/office/drawing/2014/main" id="{B377F0D7-E487-BBCA-83C9-E745CCCD5B27}"/>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15F4906-C082-01CD-692C-D7A28FF15BA6}"/>
              </a:ext>
            </a:extLst>
          </p:cNvPr>
          <p:cNvSpPr>
            <a:spLocks noGrp="1"/>
          </p:cNvSpPr>
          <p:nvPr>
            <p:ph type="sldNum" sz="quarter" idx="12"/>
          </p:nvPr>
        </p:nvSpPr>
        <p:spPr/>
        <p:txBody>
          <a:bodyPr/>
          <a:lstStyle/>
          <a:p>
            <a:fld id="{9A3F5990-1780-4007-98AC-4A27B6AA384F}" type="slidenum">
              <a:rPr lang="fr-FR" smtClean="0"/>
              <a:t>‹N°›</a:t>
            </a:fld>
            <a:endParaRPr lang="fr-FR" dirty="0"/>
          </a:p>
        </p:txBody>
      </p:sp>
    </p:spTree>
    <p:extLst>
      <p:ext uri="{BB962C8B-B14F-4D97-AF65-F5344CB8AC3E}">
        <p14:creationId xmlns:p14="http://schemas.microsoft.com/office/powerpoint/2010/main" val="188428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9" r:id="rId4"/>
    <p:sldLayoutId id="2147483671" r:id="rId5"/>
    <p:sldLayoutId id="2147483677" r:id="rId6"/>
    <p:sldLayoutId id="2147483678"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22.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80.png"/><Relationship Id="rId5" Type="http://schemas.openxmlformats.org/officeDocument/2006/relationships/image" Target="../media/image24.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1341159" y="2331492"/>
            <a:ext cx="4579581" cy="1268583"/>
          </a:xfrm>
          <a:prstGeom prst="rect">
            <a:avLst/>
          </a:prstGeom>
        </p:spPr>
        <p:txBody>
          <a:bodyPr spcFirstLastPara="1" wrap="square" lIns="91425" tIns="91425" rIns="91425" bIns="91425" anchor="b" anchorCtr="0">
            <a:noAutofit/>
          </a:bodyPr>
          <a:lstStyle/>
          <a:p>
            <a:r>
              <a:rPr lang="fr-FR" dirty="0">
                <a:latin typeface="Arial Black" panose="020B0A04020102020204" pitchFamily="34" charset="0"/>
              </a:rPr>
              <a:t>	</a:t>
            </a:r>
            <a:r>
              <a:rPr lang="fr-FR" dirty="0" err="1">
                <a:latin typeface="Arial Black" panose="020B0A04020102020204" pitchFamily="34" charset="0"/>
              </a:rPr>
              <a:t>Naive</a:t>
            </a:r>
            <a:r>
              <a:rPr lang="fr-FR" dirty="0">
                <a:latin typeface="Arial Black" panose="020B0A04020102020204" pitchFamily="34" charset="0"/>
              </a:rPr>
              <a:t> Bayes</a:t>
            </a:r>
            <a:br>
              <a:rPr lang="fr-FR" sz="6600" dirty="0">
                <a:latin typeface="Arial Black" panose="020B0A04020102020204" pitchFamily="34" charset="0"/>
              </a:rPr>
            </a:br>
            <a:endParaRPr sz="6600" dirty="0">
              <a:latin typeface="Arial Black" panose="020B0A04020102020204" pitchFamily="34" charset="0"/>
            </a:endParaRPr>
          </a:p>
        </p:txBody>
      </p:sp>
      <p:sp>
        <p:nvSpPr>
          <p:cNvPr id="345" name="Google Shape;345;p36"/>
          <p:cNvSpPr txBox="1">
            <a:spLocks noGrp="1"/>
          </p:cNvSpPr>
          <p:nvPr>
            <p:ph type="subTitle" idx="1"/>
          </p:nvPr>
        </p:nvSpPr>
        <p:spPr>
          <a:xfrm>
            <a:off x="677801" y="2893249"/>
            <a:ext cx="4160700" cy="1619961"/>
          </a:xfrm>
          <a:prstGeom prst="rect">
            <a:avLst/>
          </a:prstGeom>
        </p:spPr>
        <p:txBody>
          <a:bodyPr spcFirstLastPara="1" wrap="square" lIns="91425" tIns="91425" rIns="91425" bIns="91425" anchor="t" anchorCtr="0">
            <a:noAutofit/>
          </a:bodyPr>
          <a:lstStyle/>
          <a:p>
            <a:pPr marL="0" lvl="0" indent="0"/>
            <a:r>
              <a:rPr lang="es-ES" dirty="0" err="1"/>
              <a:t>Realisé</a:t>
            </a:r>
            <a:r>
              <a:rPr lang="es-ES" dirty="0"/>
              <a:t> par : </a:t>
            </a:r>
          </a:p>
          <a:p>
            <a:pPr marL="0" indent="0">
              <a:lnSpc>
                <a:spcPct val="100000"/>
              </a:lnSpc>
            </a:pPr>
            <a:r>
              <a:rPr lang="es-ES" dirty="0"/>
              <a:t>	Ayoub EL ALLAMI</a:t>
            </a:r>
          </a:p>
          <a:p>
            <a:pPr marL="0" indent="0">
              <a:lnSpc>
                <a:spcPct val="100000"/>
              </a:lnSpc>
            </a:pPr>
            <a:r>
              <a:rPr lang="es-ES" dirty="0"/>
              <a:t>	</a:t>
            </a:r>
            <a:r>
              <a:rPr lang="es-ES" dirty="0" err="1"/>
              <a:t>Akram</a:t>
            </a:r>
            <a:r>
              <a:rPr lang="es-ES" dirty="0"/>
              <a:t> EL BASRI</a:t>
            </a:r>
          </a:p>
          <a:p>
            <a:pPr marL="0" indent="0"/>
            <a:r>
              <a:rPr lang="en-US" sz="1600" dirty="0">
                <a:solidFill>
                  <a:srgbClr val="FFFF00"/>
                </a:solidFill>
                <a:latin typeface="times new r"/>
              </a:rPr>
              <a:t>               	</a:t>
            </a:r>
            <a:r>
              <a:rPr lang="en-US" dirty="0" err="1"/>
              <a:t>Abderrahmane</a:t>
            </a:r>
            <a:r>
              <a:rPr lang="en-US" dirty="0"/>
              <a:t> SARBANE</a:t>
            </a:r>
          </a:p>
          <a:p>
            <a:pPr marL="0" indent="0"/>
            <a:r>
              <a:rPr lang="en-US" dirty="0"/>
              <a:t>	Atmane RAHHAB</a:t>
            </a:r>
          </a:p>
          <a:p>
            <a:pPr marL="0" indent="0"/>
            <a:r>
              <a:rPr lang="en-US" dirty="0"/>
              <a:t>	</a:t>
            </a:r>
            <a:r>
              <a:rPr lang="en-US" dirty="0" err="1"/>
              <a:t>Oussama</a:t>
            </a:r>
            <a:r>
              <a:rPr lang="en-US" dirty="0"/>
              <a:t> ESSOUIDI</a:t>
            </a:r>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261328" y="-416875"/>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028439" y="2949781"/>
            <a:ext cx="4572000" cy="553998"/>
          </a:xfrm>
          <a:prstGeom prst="rect">
            <a:avLst/>
          </a:prstGeom>
        </p:spPr>
        <p:txBody>
          <a:bodyPr>
            <a:spAutoFit/>
          </a:bodyPr>
          <a:lstStyle/>
          <a:p>
            <a:r>
              <a:rPr lang="fr-FR" sz="1500" dirty="0">
                <a:solidFill>
                  <a:schemeClr val="dk1"/>
                </a:solidFill>
                <a:latin typeface="DM Sans"/>
                <a:ea typeface="DM Sans"/>
                <a:cs typeface="DM Sans"/>
                <a:sym typeface="DM Sans"/>
              </a:rPr>
              <a:t>Encadré par : </a:t>
            </a:r>
          </a:p>
          <a:p>
            <a:r>
              <a:rPr lang="fr-FR" sz="1500" dirty="0">
                <a:solidFill>
                  <a:schemeClr val="dk1"/>
                </a:solidFill>
                <a:latin typeface="DM Sans"/>
                <a:ea typeface="DM Sans"/>
                <a:cs typeface="DM Sans"/>
                <a:sym typeface="DM Sans"/>
              </a:rPr>
              <a:t>	Pr. Ourdou</a:t>
            </a:r>
          </a:p>
        </p:txBody>
      </p:sp>
      <p:sp>
        <p:nvSpPr>
          <p:cNvPr id="27" name="Google Shape;444;p35"/>
          <p:cNvSpPr/>
          <p:nvPr/>
        </p:nvSpPr>
        <p:spPr>
          <a:xfrm>
            <a:off x="7520640" y="4737870"/>
            <a:ext cx="1386985" cy="29607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tx1"/>
                </a:solidFill>
                <a:latin typeface="Blinker"/>
                <a:ea typeface="Blinker"/>
                <a:cs typeface="Blinker"/>
                <a:sym typeface="Blinker"/>
              </a:rPr>
              <a:t>19-03-2024</a:t>
            </a:r>
            <a:endParaRPr sz="1600" b="1" dirty="0">
              <a:solidFill>
                <a:schemeClr val="tx1"/>
              </a:solidFill>
              <a:latin typeface="Blinker"/>
              <a:ea typeface="Blinker"/>
              <a:cs typeface="Blinker"/>
              <a:sym typeface="Blinker"/>
            </a:endParaRPr>
          </a:p>
        </p:txBody>
      </p:sp>
      <p:pic>
        <p:nvPicPr>
          <p:cNvPr id="29" name="Picture 28" descr="ENSA Khouribga - Présentation">
            <a:extLst>
              <a:ext uri="{FF2B5EF4-FFF2-40B4-BE49-F238E27FC236}">
                <a16:creationId xmlns:a16="http://schemas.microsoft.com/office/drawing/2014/main" id="{7AE19CBA-AAA0-4AC0-9CF6-C0C067427C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26" y="128142"/>
            <a:ext cx="1407391" cy="9872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88319" y="218998"/>
            <a:ext cx="5122339" cy="738664"/>
          </a:xfrm>
          <a:prstGeom prst="rect">
            <a:avLst/>
          </a:prstGeom>
        </p:spPr>
        <p:txBody>
          <a:bodyPr wrap="square">
            <a:spAutoFit/>
          </a:bodyPr>
          <a:lstStyle/>
          <a:p>
            <a:pPr algn="ctr"/>
            <a:r>
              <a:rPr lang="fr-FR" dirty="0">
                <a:latin typeface="times new r"/>
              </a:rPr>
              <a:t>Université Sultan Moulay Slimane</a:t>
            </a:r>
          </a:p>
          <a:p>
            <a:pPr algn="ctr"/>
            <a:r>
              <a:rPr lang="fr-FR" dirty="0">
                <a:latin typeface="times new r"/>
              </a:rPr>
              <a:t>Ecole Nationale des Sciences Appliquées de Khouribga</a:t>
            </a:r>
          </a:p>
          <a:p>
            <a:pPr algn="ctr"/>
            <a:r>
              <a:rPr lang="fr-FR" dirty="0">
                <a:latin typeface="times new r"/>
              </a:rPr>
              <a:t>Département: Mathématiques &amp; informatique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7" name="Titre 6">
            <a:extLst>
              <a:ext uri="{FF2B5EF4-FFF2-40B4-BE49-F238E27FC236}">
                <a16:creationId xmlns:a16="http://schemas.microsoft.com/office/drawing/2014/main" id="{4E5574E9-1336-4D99-52B9-34E8E7DD64F8}"/>
              </a:ext>
            </a:extLst>
          </p:cNvPr>
          <p:cNvSpPr>
            <a:spLocks noGrp="1"/>
          </p:cNvSpPr>
          <p:nvPr>
            <p:ph type="title"/>
          </p:nvPr>
        </p:nvSpPr>
        <p:spPr>
          <a:xfrm>
            <a:off x="679995" y="498612"/>
            <a:ext cx="7704000" cy="572700"/>
          </a:xfrm>
        </p:spPr>
        <p:txBody>
          <a:bodyPr/>
          <a:lstStyle/>
          <a:p>
            <a:r>
              <a:rPr lang="fr-FR" sz="2400" dirty="0">
                <a:solidFill>
                  <a:srgbClr val="000000"/>
                </a:solidFill>
                <a:latin typeface="times new r"/>
              </a:rPr>
              <a:t>Limites</a:t>
            </a:r>
            <a:br>
              <a:rPr lang="fr-FR" b="1" i="0" dirty="0">
                <a:solidFill>
                  <a:srgbClr val="000000"/>
                </a:solidFill>
                <a:effectLst/>
                <a:latin typeface="Poppins" panose="00000500000000000000" pitchFamily="2" charset="0"/>
              </a:rPr>
            </a:br>
            <a:endParaRPr lang="fr-FR" dirty="0"/>
          </a:p>
        </p:txBody>
      </p:sp>
      <p:sp>
        <p:nvSpPr>
          <p:cNvPr id="22" name="任意多边形 2">
            <a:extLst>
              <a:ext uri="{FF2B5EF4-FFF2-40B4-BE49-F238E27FC236}">
                <a16:creationId xmlns:a16="http://schemas.microsoft.com/office/drawing/2014/main" id="{F8E81183-C48B-F6B3-1818-1C2B797219AD}"/>
              </a:ext>
            </a:extLst>
          </p:cNvPr>
          <p:cNvSpPr/>
          <p:nvPr/>
        </p:nvSpPr>
        <p:spPr>
          <a:xfrm>
            <a:off x="3135154" y="2425542"/>
            <a:ext cx="1352550" cy="1746409"/>
          </a:xfrm>
          <a:custGeom>
            <a:avLst/>
            <a:gdLst>
              <a:gd name="connsiteX0" fmla="*/ 901532 w 1352638"/>
              <a:gd name="connsiteY0" fmla="*/ 16 h 1747217"/>
              <a:gd name="connsiteX1" fmla="*/ 974255 w 1352638"/>
              <a:gd name="connsiteY1" fmla="*/ 31637 h 1747217"/>
              <a:gd name="connsiteX2" fmla="*/ 1352638 w 1352638"/>
              <a:gd name="connsiteY2" fmla="*/ 423465 h 1747217"/>
              <a:gd name="connsiteX3" fmla="*/ 948354 w 1352638"/>
              <a:gd name="connsiteY3" fmla="*/ 813878 h 1747217"/>
              <a:gd name="connsiteX4" fmla="*/ 945796 w 1352638"/>
              <a:gd name="connsiteY4" fmla="*/ 960384 h 1747217"/>
              <a:gd name="connsiteX5" fmla="*/ 1312149 w 1352638"/>
              <a:gd name="connsiteY5" fmla="*/ 1339753 h 1747217"/>
              <a:gd name="connsiteX6" fmla="*/ 920320 w 1352638"/>
              <a:gd name="connsiteY6" fmla="*/ 1718137 h 1747217"/>
              <a:gd name="connsiteX7" fmla="*/ 773814 w 1352638"/>
              <a:gd name="connsiteY7" fmla="*/ 1715580 h 1747217"/>
              <a:gd name="connsiteX8" fmla="*/ 29079 w 1352638"/>
              <a:gd name="connsiteY8" fmla="*/ 944384 h 1747217"/>
              <a:gd name="connsiteX9" fmla="*/ 15 w 1352638"/>
              <a:gd name="connsiteY9" fmla="*/ 870601 h 1747217"/>
              <a:gd name="connsiteX10" fmla="*/ 31636 w 1352638"/>
              <a:gd name="connsiteY10" fmla="*/ 797878 h 1747217"/>
              <a:gd name="connsiteX11" fmla="*/ 827749 w 1352638"/>
              <a:gd name="connsiteY11" fmla="*/ 29080 h 1747217"/>
              <a:gd name="connsiteX12" fmla="*/ 901532 w 1352638"/>
              <a:gd name="connsiteY12" fmla="*/ 16 h 174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638" h="1747217">
                <a:moveTo>
                  <a:pt x="901532" y="16"/>
                </a:moveTo>
                <a:cubicBezTo>
                  <a:pt x="928044" y="479"/>
                  <a:pt x="954380" y="11056"/>
                  <a:pt x="974255" y="31637"/>
                </a:cubicBezTo>
                <a:lnTo>
                  <a:pt x="1352638" y="423465"/>
                </a:lnTo>
                <a:lnTo>
                  <a:pt x="948354" y="813878"/>
                </a:lnTo>
                <a:cubicBezTo>
                  <a:pt x="907190" y="853629"/>
                  <a:pt x="906046" y="919221"/>
                  <a:pt x="945796" y="960384"/>
                </a:cubicBezTo>
                <a:lnTo>
                  <a:pt x="1312149" y="1339753"/>
                </a:lnTo>
                <a:lnTo>
                  <a:pt x="920320" y="1718137"/>
                </a:lnTo>
                <a:cubicBezTo>
                  <a:pt x="879157" y="1757888"/>
                  <a:pt x="813565" y="1756743"/>
                  <a:pt x="773814" y="1715580"/>
                </a:cubicBezTo>
                <a:lnTo>
                  <a:pt x="29079" y="944384"/>
                </a:lnTo>
                <a:cubicBezTo>
                  <a:pt x="9203" y="923802"/>
                  <a:pt x="-448" y="897114"/>
                  <a:pt x="15" y="870601"/>
                </a:cubicBezTo>
                <a:cubicBezTo>
                  <a:pt x="478" y="844089"/>
                  <a:pt x="11055" y="817753"/>
                  <a:pt x="31636" y="797878"/>
                </a:cubicBezTo>
                <a:lnTo>
                  <a:pt x="827749" y="29080"/>
                </a:lnTo>
                <a:cubicBezTo>
                  <a:pt x="848331" y="9205"/>
                  <a:pt x="875020" y="-446"/>
                  <a:pt x="901532" y="16"/>
                </a:cubicBezTo>
                <a:close/>
              </a:path>
            </a:pathLst>
          </a:custGeom>
          <a:ln/>
        </p:spPr>
        <p:style>
          <a:lnRef idx="0">
            <a:schemeClr val="accent1"/>
          </a:lnRef>
          <a:fillRef idx="3">
            <a:schemeClr val="accent1"/>
          </a:fillRef>
          <a:effectRef idx="3">
            <a:schemeClr val="accent1"/>
          </a:effectRef>
          <a:fontRef idx="minor">
            <a:schemeClr val="lt1"/>
          </a:fontRef>
        </p:style>
        <p:txBody>
          <a:bodyPr lIns="216000" tIns="0" rIns="0" bIns="0" anchor="ctr"/>
          <a:lstStyle/>
          <a:p>
            <a:pPr>
              <a:defRPr/>
            </a:pPr>
            <a:endParaRPr lang="zh-CN" altLang="en-US" sz="1500" dirty="0">
              <a:solidFill>
                <a:schemeClr val="bg1"/>
              </a:solidFill>
              <a:cs typeface="+mn-ea"/>
              <a:sym typeface="+mn-lt"/>
            </a:endParaRPr>
          </a:p>
        </p:txBody>
      </p:sp>
      <p:sp>
        <p:nvSpPr>
          <p:cNvPr id="23" name="任意多边形 3">
            <a:extLst>
              <a:ext uri="{FF2B5EF4-FFF2-40B4-BE49-F238E27FC236}">
                <a16:creationId xmlns:a16="http://schemas.microsoft.com/office/drawing/2014/main" id="{346712F0-CBD0-28AE-1FF8-F8295C085FAD}"/>
              </a:ext>
            </a:extLst>
          </p:cNvPr>
          <p:cNvSpPr/>
          <p:nvPr/>
        </p:nvSpPr>
        <p:spPr>
          <a:xfrm>
            <a:off x="3168491" y="1464945"/>
            <a:ext cx="1747838" cy="1344930"/>
          </a:xfrm>
          <a:custGeom>
            <a:avLst/>
            <a:gdLst>
              <a:gd name="connsiteX0" fmla="*/ 861692 w 1747878"/>
              <a:gd name="connsiteY0" fmla="*/ 0 h 1344614"/>
              <a:gd name="connsiteX1" fmla="*/ 934956 w 1747878"/>
              <a:gd name="connsiteY1" fmla="*/ 30347 h 1344614"/>
              <a:gd name="connsiteX2" fmla="*/ 1717531 w 1747878"/>
              <a:gd name="connsiteY2" fmla="*/ 812922 h 1344614"/>
              <a:gd name="connsiteX3" fmla="*/ 1717531 w 1747878"/>
              <a:gd name="connsiteY3" fmla="*/ 959450 h 1344614"/>
              <a:gd name="connsiteX4" fmla="*/ 1332367 w 1747878"/>
              <a:gd name="connsiteY4" fmla="*/ 1344614 h 1344614"/>
              <a:gd name="connsiteX5" fmla="*/ 934957 w 1747878"/>
              <a:gd name="connsiteY5" fmla="*/ 947205 h 1344614"/>
              <a:gd name="connsiteX6" fmla="*/ 788429 w 1747878"/>
              <a:gd name="connsiteY6" fmla="*/ 947205 h 1344614"/>
              <a:gd name="connsiteX7" fmla="*/ 415512 w 1747878"/>
              <a:gd name="connsiteY7" fmla="*/ 1320122 h 1344614"/>
              <a:gd name="connsiteX8" fmla="*/ 30347 w 1747878"/>
              <a:gd name="connsiteY8" fmla="*/ 934957 h 1344614"/>
              <a:gd name="connsiteX9" fmla="*/ 30347 w 1747878"/>
              <a:gd name="connsiteY9" fmla="*/ 788429 h 1344614"/>
              <a:gd name="connsiteX10" fmla="*/ 788428 w 1747878"/>
              <a:gd name="connsiteY10" fmla="*/ 30347 h 1344614"/>
              <a:gd name="connsiteX11" fmla="*/ 861692 w 1747878"/>
              <a:gd name="connsiteY11" fmla="*/ 0 h 134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878" h="1344614">
                <a:moveTo>
                  <a:pt x="861692" y="0"/>
                </a:moveTo>
                <a:cubicBezTo>
                  <a:pt x="888209" y="0"/>
                  <a:pt x="914725" y="10116"/>
                  <a:pt x="934956" y="30347"/>
                </a:cubicBezTo>
                <a:lnTo>
                  <a:pt x="1717531" y="812922"/>
                </a:lnTo>
                <a:cubicBezTo>
                  <a:pt x="1757994" y="853385"/>
                  <a:pt x="1757994" y="918988"/>
                  <a:pt x="1717531" y="959450"/>
                </a:cubicBezTo>
                <a:lnTo>
                  <a:pt x="1332367" y="1344614"/>
                </a:lnTo>
                <a:lnTo>
                  <a:pt x="934957" y="947205"/>
                </a:lnTo>
                <a:cubicBezTo>
                  <a:pt x="894494" y="906741"/>
                  <a:pt x="828892" y="906742"/>
                  <a:pt x="788429" y="947205"/>
                </a:cubicBezTo>
                <a:lnTo>
                  <a:pt x="415512" y="1320122"/>
                </a:lnTo>
                <a:lnTo>
                  <a:pt x="30347" y="934957"/>
                </a:lnTo>
                <a:cubicBezTo>
                  <a:pt x="-10116" y="894494"/>
                  <a:pt x="-10116" y="828891"/>
                  <a:pt x="30347" y="788429"/>
                </a:cubicBezTo>
                <a:lnTo>
                  <a:pt x="788428" y="30347"/>
                </a:lnTo>
                <a:cubicBezTo>
                  <a:pt x="808660" y="10115"/>
                  <a:pt x="835176" y="0"/>
                  <a:pt x="861692" y="0"/>
                </a:cubicBezTo>
                <a:close/>
              </a:path>
            </a:pathLst>
          </a:custGeom>
          <a:ln/>
        </p:spPr>
        <p:style>
          <a:lnRef idx="0">
            <a:schemeClr val="accent1"/>
          </a:lnRef>
          <a:fillRef idx="3">
            <a:schemeClr val="accent1"/>
          </a:fillRef>
          <a:effectRef idx="3">
            <a:schemeClr val="accent1"/>
          </a:effectRef>
          <a:fontRef idx="minor">
            <a:schemeClr val="lt1"/>
          </a:fontRef>
        </p:style>
        <p:txBody>
          <a:bodyPr lIns="0" tIns="0" rIns="0" bIns="216000" anchor="ctr"/>
          <a:lstStyle/>
          <a:p>
            <a:pPr algn="ctr">
              <a:defRPr/>
            </a:pPr>
            <a:endParaRPr lang="zh-CN" altLang="en-US" sz="1500" dirty="0">
              <a:solidFill>
                <a:schemeClr val="bg1"/>
              </a:solidFill>
              <a:cs typeface="+mn-ea"/>
              <a:sym typeface="+mn-lt"/>
            </a:endParaRPr>
          </a:p>
        </p:txBody>
      </p:sp>
      <p:sp>
        <p:nvSpPr>
          <p:cNvPr id="24" name="任意多边形 4">
            <a:extLst>
              <a:ext uri="{FF2B5EF4-FFF2-40B4-BE49-F238E27FC236}">
                <a16:creationId xmlns:a16="http://schemas.microsoft.com/office/drawing/2014/main" id="{3721872F-79FF-F738-A875-B6F5A2F63841}"/>
              </a:ext>
            </a:extLst>
          </p:cNvPr>
          <p:cNvSpPr/>
          <p:nvPr/>
        </p:nvSpPr>
        <p:spPr>
          <a:xfrm>
            <a:off x="4531995" y="1496854"/>
            <a:ext cx="1352550" cy="1747838"/>
          </a:xfrm>
          <a:custGeom>
            <a:avLst/>
            <a:gdLst>
              <a:gd name="connsiteX0" fmla="*/ 506101 w 1352638"/>
              <a:gd name="connsiteY0" fmla="*/ 15 h 1747216"/>
              <a:gd name="connsiteX1" fmla="*/ 578824 w 1352638"/>
              <a:gd name="connsiteY1" fmla="*/ 31636 h 1747216"/>
              <a:gd name="connsiteX2" fmla="*/ 1323560 w 1352638"/>
              <a:gd name="connsiteY2" fmla="*/ 802833 h 1747216"/>
              <a:gd name="connsiteX3" fmla="*/ 1352623 w 1352638"/>
              <a:gd name="connsiteY3" fmla="*/ 876615 h 1747216"/>
              <a:gd name="connsiteX4" fmla="*/ 1321003 w 1352638"/>
              <a:gd name="connsiteY4" fmla="*/ 949338 h 1747216"/>
              <a:gd name="connsiteX5" fmla="*/ 524889 w 1352638"/>
              <a:gd name="connsiteY5" fmla="*/ 1718136 h 1747216"/>
              <a:gd name="connsiteX6" fmla="*/ 378383 w 1352638"/>
              <a:gd name="connsiteY6" fmla="*/ 1715579 h 1747216"/>
              <a:gd name="connsiteX7" fmla="*/ 0 w 1352638"/>
              <a:gd name="connsiteY7" fmla="*/ 1323752 h 1747216"/>
              <a:gd name="connsiteX8" fmla="*/ 404285 w 1352638"/>
              <a:gd name="connsiteY8" fmla="*/ 933338 h 1747216"/>
              <a:gd name="connsiteX9" fmla="*/ 406842 w 1352638"/>
              <a:gd name="connsiteY9" fmla="*/ 786833 h 1747216"/>
              <a:gd name="connsiteX10" fmla="*/ 40490 w 1352638"/>
              <a:gd name="connsiteY10" fmla="*/ 407463 h 1747216"/>
              <a:gd name="connsiteX11" fmla="*/ 432318 w 1352638"/>
              <a:gd name="connsiteY11" fmla="*/ 29079 h 1747216"/>
              <a:gd name="connsiteX12" fmla="*/ 506101 w 1352638"/>
              <a:gd name="connsiteY12" fmla="*/ 15 h 174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638" h="1747216">
                <a:moveTo>
                  <a:pt x="506101" y="15"/>
                </a:moveTo>
                <a:cubicBezTo>
                  <a:pt x="532613" y="478"/>
                  <a:pt x="558949" y="11055"/>
                  <a:pt x="578824" y="31636"/>
                </a:cubicBezTo>
                <a:lnTo>
                  <a:pt x="1323560" y="802833"/>
                </a:lnTo>
                <a:cubicBezTo>
                  <a:pt x="1343435" y="823414"/>
                  <a:pt x="1353086" y="850103"/>
                  <a:pt x="1352623" y="876615"/>
                </a:cubicBezTo>
                <a:cubicBezTo>
                  <a:pt x="1352161" y="903128"/>
                  <a:pt x="1341584" y="929463"/>
                  <a:pt x="1321003" y="949338"/>
                </a:cubicBezTo>
                <a:lnTo>
                  <a:pt x="524889" y="1718136"/>
                </a:lnTo>
                <a:cubicBezTo>
                  <a:pt x="483726" y="1757887"/>
                  <a:pt x="418134" y="1756742"/>
                  <a:pt x="378383" y="1715579"/>
                </a:cubicBezTo>
                <a:lnTo>
                  <a:pt x="0" y="1323752"/>
                </a:lnTo>
                <a:lnTo>
                  <a:pt x="404285" y="933338"/>
                </a:lnTo>
                <a:cubicBezTo>
                  <a:pt x="445448" y="893587"/>
                  <a:pt x="446593" y="827995"/>
                  <a:pt x="406842" y="786833"/>
                </a:cubicBezTo>
                <a:lnTo>
                  <a:pt x="40490" y="407463"/>
                </a:lnTo>
                <a:lnTo>
                  <a:pt x="432318" y="29079"/>
                </a:lnTo>
                <a:cubicBezTo>
                  <a:pt x="452900" y="9204"/>
                  <a:pt x="479589" y="-448"/>
                  <a:pt x="506101" y="15"/>
                </a:cubicBezTo>
                <a:close/>
              </a:path>
            </a:pathLst>
          </a:custGeom>
          <a:ln/>
        </p:spPr>
        <p:style>
          <a:lnRef idx="0">
            <a:schemeClr val="accent1"/>
          </a:lnRef>
          <a:fillRef idx="3">
            <a:schemeClr val="accent1"/>
          </a:fillRef>
          <a:effectRef idx="3">
            <a:schemeClr val="accent1"/>
          </a:effectRef>
          <a:fontRef idx="minor">
            <a:schemeClr val="lt1"/>
          </a:fontRef>
        </p:style>
        <p:txBody>
          <a:bodyPr lIns="0" tIns="0" rIns="216000" bIns="0" anchor="ctr"/>
          <a:lstStyle/>
          <a:p>
            <a:pPr algn="r">
              <a:defRPr/>
            </a:pPr>
            <a:endParaRPr lang="zh-CN" altLang="en-US" sz="1500" dirty="0">
              <a:solidFill>
                <a:schemeClr val="bg1"/>
              </a:solidFill>
              <a:cs typeface="+mn-ea"/>
              <a:sym typeface="+mn-lt"/>
            </a:endParaRPr>
          </a:p>
        </p:txBody>
      </p:sp>
      <p:sp>
        <p:nvSpPr>
          <p:cNvPr id="25" name="任意多边形 5">
            <a:extLst>
              <a:ext uri="{FF2B5EF4-FFF2-40B4-BE49-F238E27FC236}">
                <a16:creationId xmlns:a16="http://schemas.microsoft.com/office/drawing/2014/main" id="{0C0900C5-C00F-E92E-92E7-8A0CE7F74F42}"/>
              </a:ext>
            </a:extLst>
          </p:cNvPr>
          <p:cNvSpPr/>
          <p:nvPr/>
        </p:nvSpPr>
        <p:spPr>
          <a:xfrm>
            <a:off x="4098607" y="2863691"/>
            <a:ext cx="1747838" cy="1352550"/>
          </a:xfrm>
          <a:custGeom>
            <a:avLst/>
            <a:gdLst>
              <a:gd name="connsiteX0" fmla="*/ 423464 w 1747216"/>
              <a:gd name="connsiteY0" fmla="*/ 0 h 1352638"/>
              <a:gd name="connsiteX1" fmla="*/ 813877 w 1747216"/>
              <a:gd name="connsiteY1" fmla="*/ 404285 h 1352638"/>
              <a:gd name="connsiteX2" fmla="*/ 960383 w 1747216"/>
              <a:gd name="connsiteY2" fmla="*/ 406842 h 1352638"/>
              <a:gd name="connsiteX3" fmla="*/ 1339752 w 1747216"/>
              <a:gd name="connsiteY3" fmla="*/ 40490 h 1352638"/>
              <a:gd name="connsiteX4" fmla="*/ 1718136 w 1747216"/>
              <a:gd name="connsiteY4" fmla="*/ 432318 h 1352638"/>
              <a:gd name="connsiteX5" fmla="*/ 1715579 w 1747216"/>
              <a:gd name="connsiteY5" fmla="*/ 578824 h 1352638"/>
              <a:gd name="connsiteX6" fmla="*/ 944383 w 1747216"/>
              <a:gd name="connsiteY6" fmla="*/ 1323560 h 1352638"/>
              <a:gd name="connsiteX7" fmla="*/ 870600 w 1747216"/>
              <a:gd name="connsiteY7" fmla="*/ 1352623 h 1352638"/>
              <a:gd name="connsiteX8" fmla="*/ 797877 w 1747216"/>
              <a:gd name="connsiteY8" fmla="*/ 1321003 h 1352638"/>
              <a:gd name="connsiteX9" fmla="*/ 29079 w 1747216"/>
              <a:gd name="connsiteY9" fmla="*/ 524889 h 1352638"/>
              <a:gd name="connsiteX10" fmla="*/ 31636 w 1747216"/>
              <a:gd name="connsiteY10" fmla="*/ 378383 h 135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7216" h="1352638">
                <a:moveTo>
                  <a:pt x="423464" y="0"/>
                </a:moveTo>
                <a:lnTo>
                  <a:pt x="813877" y="404285"/>
                </a:lnTo>
                <a:cubicBezTo>
                  <a:pt x="853628" y="445448"/>
                  <a:pt x="919220" y="446592"/>
                  <a:pt x="960383" y="406842"/>
                </a:cubicBezTo>
                <a:lnTo>
                  <a:pt x="1339752" y="40490"/>
                </a:lnTo>
                <a:lnTo>
                  <a:pt x="1718136" y="432318"/>
                </a:lnTo>
                <a:cubicBezTo>
                  <a:pt x="1757887" y="473481"/>
                  <a:pt x="1756742" y="539074"/>
                  <a:pt x="1715579" y="578824"/>
                </a:cubicBezTo>
                <a:lnTo>
                  <a:pt x="944383" y="1323560"/>
                </a:lnTo>
                <a:cubicBezTo>
                  <a:pt x="923801" y="1343435"/>
                  <a:pt x="897113" y="1353086"/>
                  <a:pt x="870600" y="1352623"/>
                </a:cubicBezTo>
                <a:cubicBezTo>
                  <a:pt x="844088" y="1352161"/>
                  <a:pt x="817752" y="1341584"/>
                  <a:pt x="797877" y="1321003"/>
                </a:cubicBezTo>
                <a:lnTo>
                  <a:pt x="29079" y="524889"/>
                </a:lnTo>
                <a:cubicBezTo>
                  <a:pt x="-10671" y="483726"/>
                  <a:pt x="-9526" y="418134"/>
                  <a:pt x="31636" y="378383"/>
                </a:cubicBezTo>
                <a:close/>
              </a:path>
            </a:pathLst>
          </a:custGeom>
          <a:ln/>
        </p:spPr>
        <p:style>
          <a:lnRef idx="0">
            <a:schemeClr val="accent1"/>
          </a:lnRef>
          <a:fillRef idx="3">
            <a:schemeClr val="accent1"/>
          </a:fillRef>
          <a:effectRef idx="3">
            <a:schemeClr val="accent1"/>
          </a:effectRef>
          <a:fontRef idx="minor">
            <a:schemeClr val="lt1"/>
          </a:fontRef>
        </p:style>
        <p:txBody>
          <a:bodyPr lIns="0" tIns="216000" rIns="0" bIns="0" anchor="ctr"/>
          <a:lstStyle/>
          <a:p>
            <a:pPr algn="ctr">
              <a:defRPr/>
            </a:pPr>
            <a:endParaRPr lang="zh-CN" altLang="en-US" sz="1500" dirty="0">
              <a:solidFill>
                <a:schemeClr val="bg1"/>
              </a:solidFill>
              <a:cs typeface="+mn-ea"/>
              <a:sym typeface="+mn-lt"/>
            </a:endParaRPr>
          </a:p>
        </p:txBody>
      </p:sp>
      <p:sp>
        <p:nvSpPr>
          <p:cNvPr id="26" name="矩形 6">
            <a:extLst>
              <a:ext uri="{FF2B5EF4-FFF2-40B4-BE49-F238E27FC236}">
                <a16:creationId xmlns:a16="http://schemas.microsoft.com/office/drawing/2014/main" id="{385AE23D-68D7-B469-EA0A-82A56DACD972}"/>
              </a:ext>
            </a:extLst>
          </p:cNvPr>
          <p:cNvSpPr/>
          <p:nvPr/>
        </p:nvSpPr>
        <p:spPr>
          <a:xfrm>
            <a:off x="5846445" y="1315454"/>
            <a:ext cx="2496979" cy="1398746"/>
          </a:xfrm>
          <a:prstGeom prst="rect">
            <a:avLst/>
          </a:prstGeom>
        </p:spPr>
        <p:txBody>
          <a:bodyPr anchor="ctr"/>
          <a:lstStyle/>
          <a:p>
            <a:pPr lvl="6" algn="just">
              <a:lnSpc>
                <a:spcPct val="150000"/>
              </a:lnSpc>
            </a:pPr>
            <a:r>
              <a:rPr lang="fr-FR" dirty="0">
                <a:solidFill>
                  <a:schemeClr val="bg2">
                    <a:lumMod val="10000"/>
                  </a:schemeClr>
                </a:solidFill>
                <a:latin typeface="times new r"/>
                <a:cs typeface="+mn-ea"/>
              </a:rPr>
              <a:t>Les probabilités obtenues en utilisant ces classifieurs ne doivent pas être prises au sérieux.</a:t>
            </a:r>
          </a:p>
        </p:txBody>
      </p:sp>
      <p:sp>
        <p:nvSpPr>
          <p:cNvPr id="27" name="矩形 7">
            <a:extLst>
              <a:ext uri="{FF2B5EF4-FFF2-40B4-BE49-F238E27FC236}">
                <a16:creationId xmlns:a16="http://schemas.microsoft.com/office/drawing/2014/main" id="{627507A9-1491-91E2-849F-8574EBAEC398}"/>
              </a:ext>
            </a:extLst>
          </p:cNvPr>
          <p:cNvSpPr/>
          <p:nvPr/>
        </p:nvSpPr>
        <p:spPr>
          <a:xfrm>
            <a:off x="5928836" y="3111207"/>
            <a:ext cx="2555558" cy="1254034"/>
          </a:xfrm>
          <a:prstGeom prst="rect">
            <a:avLst/>
          </a:prstGeom>
        </p:spPr>
        <p:txBody>
          <a:bodyPr anchor="ctr"/>
          <a:lstStyle/>
          <a:p>
            <a:pPr lvl="6">
              <a:lnSpc>
                <a:spcPct val="150000"/>
              </a:lnSpc>
            </a:pPr>
            <a:r>
              <a:rPr lang="fr-FR" dirty="0">
                <a:latin typeface="times new r"/>
              </a:rPr>
              <a:t>Dans le cas des caractéristiques continues (prix, surface, etc.), les données doivent suivre la loi normale</a:t>
            </a:r>
            <a:r>
              <a:rPr lang="fr-FR" dirty="0">
                <a:solidFill>
                  <a:srgbClr val="606C71"/>
                </a:solidFill>
                <a:latin typeface="times new r"/>
              </a:rPr>
              <a:t>.</a:t>
            </a:r>
          </a:p>
        </p:txBody>
      </p:sp>
      <p:sp>
        <p:nvSpPr>
          <p:cNvPr id="28" name="矩形 8">
            <a:extLst>
              <a:ext uri="{FF2B5EF4-FFF2-40B4-BE49-F238E27FC236}">
                <a16:creationId xmlns:a16="http://schemas.microsoft.com/office/drawing/2014/main" id="{2B0EB150-3B6C-1ACE-CA1E-936D60491893}"/>
              </a:ext>
            </a:extLst>
          </p:cNvPr>
          <p:cNvSpPr/>
          <p:nvPr/>
        </p:nvSpPr>
        <p:spPr>
          <a:xfrm>
            <a:off x="564595" y="1496854"/>
            <a:ext cx="2548414" cy="1398746"/>
          </a:xfrm>
          <a:prstGeom prst="rect">
            <a:avLst/>
          </a:prstGeom>
        </p:spPr>
        <p:txBody>
          <a:bodyPr anchor="ctr"/>
          <a:lstStyle/>
          <a:p>
            <a:pPr algn="just">
              <a:lnSpc>
                <a:spcPct val="120000"/>
              </a:lnSpc>
              <a:defRPr/>
            </a:pPr>
            <a:r>
              <a:rPr lang="fr-FR" dirty="0">
                <a:latin typeface="times new r"/>
              </a:rPr>
              <a:t>Le </a:t>
            </a:r>
            <a:r>
              <a:rPr lang="fr-FR" dirty="0" err="1">
                <a:latin typeface="times new r"/>
              </a:rPr>
              <a:t>Naîve</a:t>
            </a:r>
            <a:r>
              <a:rPr lang="fr-FR" dirty="0">
                <a:latin typeface="times new r"/>
              </a:rPr>
              <a:t> Bayes Classifier suppose que les variables sont indépendantes, ce qui n’est toujours pas vrai dans les cas réels.</a:t>
            </a:r>
          </a:p>
          <a:p>
            <a:pPr lvl="0" algn="r">
              <a:lnSpc>
                <a:spcPct val="120000"/>
              </a:lnSpc>
              <a:defRPr/>
            </a:pPr>
            <a:r>
              <a:rPr lang="en-US" altLang="zh-CN" sz="1200" dirty="0">
                <a:solidFill>
                  <a:schemeClr val="bg2">
                    <a:lumMod val="10000"/>
                  </a:schemeClr>
                </a:solidFill>
                <a:cs typeface="+mn-ea"/>
                <a:sym typeface="+mn-lt"/>
              </a:rPr>
              <a:t>.</a:t>
            </a:r>
            <a:endParaRPr lang="zh-CN" altLang="en-US" sz="1200" dirty="0">
              <a:solidFill>
                <a:schemeClr val="bg2">
                  <a:lumMod val="10000"/>
                </a:schemeClr>
              </a:solidFill>
              <a:cs typeface="+mn-ea"/>
              <a:sym typeface="+mn-lt"/>
            </a:endParaRPr>
          </a:p>
        </p:txBody>
      </p:sp>
      <p:sp>
        <p:nvSpPr>
          <p:cNvPr id="29" name="矩形 9">
            <a:extLst>
              <a:ext uri="{FF2B5EF4-FFF2-40B4-BE49-F238E27FC236}">
                <a16:creationId xmlns:a16="http://schemas.microsoft.com/office/drawing/2014/main" id="{05CDE0C0-612E-2755-D7B9-6E9FDF15A6F5}"/>
              </a:ext>
            </a:extLst>
          </p:cNvPr>
          <p:cNvSpPr/>
          <p:nvPr/>
        </p:nvSpPr>
        <p:spPr>
          <a:xfrm>
            <a:off x="505540" y="3244692"/>
            <a:ext cx="2541746" cy="1254035"/>
          </a:xfrm>
          <a:prstGeom prst="rect">
            <a:avLst/>
          </a:prstGeom>
        </p:spPr>
        <p:txBody>
          <a:bodyPr anchor="ctr"/>
          <a:lstStyle/>
          <a:p>
            <a:pPr lvl="6" algn="just">
              <a:lnSpc>
                <a:spcPct val="150000"/>
              </a:lnSpc>
            </a:pPr>
            <a:r>
              <a:rPr lang="fr-FR" dirty="0">
                <a:latin typeface="times new r"/>
              </a:rPr>
              <a:t>S’il existe une grande corrélation entre les caractéristiques, ils vont donner une mauvaise performance.</a:t>
            </a:r>
          </a:p>
        </p:txBody>
      </p:sp>
    </p:spTree>
    <p:extLst>
      <p:ext uri="{BB962C8B-B14F-4D97-AF65-F5344CB8AC3E}">
        <p14:creationId xmlns:p14="http://schemas.microsoft.com/office/powerpoint/2010/main" val="353681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2" fill="hold" grpId="1"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8" fill="hold" grpId="1"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0-#ppt_w/2"/>
                                          </p:val>
                                        </p:tav>
                                        <p:tav tm="100000">
                                          <p:val>
                                            <p:strVal val="#ppt_x"/>
                                          </p:val>
                                        </p:tav>
                                      </p:tavLst>
                                    </p:anim>
                                    <p:anim calcmode="lin" valueType="num">
                                      <p:cBhvr additive="base">
                                        <p:cTn id="25" dur="500" fill="hold"/>
                                        <p:tgtEl>
                                          <p:spTgt spid="2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0-#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bldLvl="0" animBg="1"/>
      <p:bldP spid="23" grpId="0" animBg="1"/>
      <p:bldP spid="23" grpId="1" bldLvl="0" animBg="1"/>
      <p:bldP spid="24" grpId="0" animBg="1"/>
      <p:bldP spid="24" grpId="1" bldLvl="0" animBg="1"/>
      <p:bldP spid="25" grpId="0" animBg="1"/>
      <p:bldP spid="25" grpId="1" bldLvl="0" animBg="1"/>
      <p:bldP spid="26"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3124978"/>
            <a:ext cx="4344300" cy="2116431"/>
          </a:xfrm>
          <a:prstGeom prst="rect">
            <a:avLst/>
          </a:prstGeom>
        </p:spPr>
        <p:txBody>
          <a:bodyPr spcFirstLastPara="1" wrap="square" lIns="91425" tIns="91425" rIns="91425" bIns="91425" anchor="b" anchorCtr="0">
            <a:noAutofit/>
          </a:bodyPr>
          <a:lstStyle/>
          <a:p>
            <a:pPr marL="0" indent="0"/>
            <a:r>
              <a:rPr lang="fr-FR" sz="3600" dirty="0"/>
              <a:t>Fonctionnement de l’algorithme NB</a:t>
            </a:r>
            <a:br>
              <a:rPr lang="fr-FR" dirty="0"/>
            </a:br>
            <a:br>
              <a:rPr lang="fr-FR" dirty="0"/>
            </a:br>
            <a:endParaRPr lang="fr-F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0590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0" name="Google Shape;440;p50"/>
          <p:cNvSpPr txBox="1"/>
          <p:nvPr/>
        </p:nvSpPr>
        <p:spPr>
          <a:xfrm>
            <a:off x="82134" y="2989501"/>
            <a:ext cx="2642015" cy="1352550"/>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fr-FR" dirty="0">
                <a:solidFill>
                  <a:srgbClr val="000000"/>
                </a:solidFill>
                <a:latin typeface="times new r"/>
                <a:ea typeface="Arial"/>
                <a:cs typeface="Arial"/>
              </a:rPr>
              <a:t>Ce classificateur est spécialement conçu pour les caractéristiques qui représentent des comptages ou des fréquences dans des données textuelles.</a:t>
            </a:r>
            <a:endParaRPr dirty="0">
              <a:solidFill>
                <a:schemeClr val="dk1"/>
              </a:solidFill>
              <a:latin typeface="Albert Sans"/>
              <a:ea typeface="Albert Sans"/>
              <a:cs typeface="Albert Sans"/>
              <a:sym typeface="Albert Sans"/>
            </a:endParaRPr>
          </a:p>
        </p:txBody>
      </p:sp>
      <p:sp>
        <p:nvSpPr>
          <p:cNvPr id="441" name="Google Shape;441;p50"/>
          <p:cNvSpPr txBox="1"/>
          <p:nvPr/>
        </p:nvSpPr>
        <p:spPr>
          <a:xfrm>
            <a:off x="6170113" y="1807404"/>
            <a:ext cx="2299800" cy="14709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dirty="0">
                <a:latin typeface="times new r"/>
              </a:rPr>
              <a:t>Ce classificateur est similaire au Naïve Bayes multinomial mais est utilisé lorsque les caractéristiques sont binaires (par exemple, présentes ou absentes).</a:t>
            </a:r>
            <a:endParaRPr dirty="0">
              <a:latin typeface="times new r"/>
              <a:sym typeface="Albert Sans"/>
            </a:endParaRPr>
          </a:p>
        </p:txBody>
      </p:sp>
      <p:sp>
        <p:nvSpPr>
          <p:cNvPr id="442" name="Google Shape;442;p50"/>
          <p:cNvSpPr txBox="1"/>
          <p:nvPr/>
        </p:nvSpPr>
        <p:spPr>
          <a:xfrm>
            <a:off x="891416" y="1711654"/>
            <a:ext cx="2299800" cy="954300"/>
          </a:xfrm>
          <a:prstGeom prst="rect">
            <a:avLst/>
          </a:prstGeom>
          <a:noFill/>
          <a:ln>
            <a:noFill/>
          </a:ln>
        </p:spPr>
        <p:txBody>
          <a:bodyPr spcFirstLastPara="1" wrap="square" lIns="91425" tIns="45700" rIns="91425" bIns="45700" anchor="ctr" anchorCtr="0">
            <a:noAutofit/>
          </a:bodyPr>
          <a:lstStyle/>
          <a:p>
            <a:pPr algn="just"/>
            <a:r>
              <a:rPr lang="fr-FR" dirty="0">
                <a:latin typeface="times new r"/>
              </a:rPr>
              <a:t>Ce classificateur suppose que les caractéristiques suivent une distribution gaussienne (normale).</a:t>
            </a:r>
          </a:p>
        </p:txBody>
      </p:sp>
      <p:sp>
        <p:nvSpPr>
          <p:cNvPr id="443" name="Google Shape;443;p50"/>
          <p:cNvSpPr/>
          <p:nvPr/>
        </p:nvSpPr>
        <p:spPr>
          <a:xfrm>
            <a:off x="3746738" y="1540925"/>
            <a:ext cx="1662600" cy="16626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rgbClr val="000000"/>
                </a:solidFill>
                <a:latin typeface="times new r"/>
                <a:ea typeface="Arial"/>
                <a:cs typeface="Arial"/>
                <a:sym typeface="Arial"/>
              </a:rPr>
              <a:t>Naïve Bayes Gaussien</a:t>
            </a:r>
            <a:endParaRPr b="1" dirty="0">
              <a:solidFill>
                <a:schemeClr val="dk1"/>
              </a:solidFill>
              <a:latin typeface="Anybody SemiBold"/>
              <a:ea typeface="Anybody SemiBold"/>
              <a:cs typeface="Anybody SemiBold"/>
              <a:sym typeface="Anybody SemiBold"/>
            </a:endParaRPr>
          </a:p>
        </p:txBody>
      </p:sp>
      <p:sp>
        <p:nvSpPr>
          <p:cNvPr id="444" name="Google Shape;444;p50"/>
          <p:cNvSpPr/>
          <p:nvPr/>
        </p:nvSpPr>
        <p:spPr>
          <a:xfrm>
            <a:off x="4421813" y="2689025"/>
            <a:ext cx="1662600" cy="16626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rgbClr val="000000"/>
                </a:solidFill>
                <a:latin typeface="times new r"/>
                <a:ea typeface="Arial"/>
                <a:cs typeface="Arial"/>
              </a:rPr>
              <a:t>Naïve Bayes Bernoulli</a:t>
            </a:r>
            <a:endParaRPr b="1" dirty="0">
              <a:solidFill>
                <a:schemeClr val="dk1"/>
              </a:solidFill>
              <a:latin typeface="Anybody SemiBold"/>
              <a:ea typeface="Anybody SemiBold"/>
              <a:cs typeface="Anybody SemiBold"/>
              <a:sym typeface="Anybody SemiBold"/>
            </a:endParaRPr>
          </a:p>
        </p:txBody>
      </p:sp>
      <p:sp>
        <p:nvSpPr>
          <p:cNvPr id="445" name="Google Shape;445;p50"/>
          <p:cNvSpPr/>
          <p:nvPr/>
        </p:nvSpPr>
        <p:spPr>
          <a:xfrm>
            <a:off x="3071688" y="2689025"/>
            <a:ext cx="1662600" cy="16626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rgbClr val="000000"/>
                </a:solidFill>
                <a:latin typeface="times new r"/>
                <a:ea typeface="Arial"/>
                <a:cs typeface="Arial"/>
              </a:rPr>
              <a:t>Naïve Bayes Multinomial</a:t>
            </a:r>
            <a:endParaRPr b="1" dirty="0">
              <a:solidFill>
                <a:schemeClr val="dk1"/>
              </a:solidFill>
              <a:latin typeface="Anybody SemiBold"/>
              <a:ea typeface="Anybody SemiBold"/>
              <a:cs typeface="Anybody SemiBold"/>
              <a:sym typeface="Anybody SemiBold"/>
            </a:endParaRPr>
          </a:p>
        </p:txBody>
      </p:sp>
      <p:cxnSp>
        <p:nvCxnSpPr>
          <p:cNvPr id="446" name="Google Shape;446;p50"/>
          <p:cNvCxnSpPr>
            <a:cxnSpLocks/>
            <a:stCxn id="445" idx="2"/>
          </p:cNvCxnSpPr>
          <p:nvPr/>
        </p:nvCxnSpPr>
        <p:spPr>
          <a:xfrm flipH="1">
            <a:off x="2724149" y="3520325"/>
            <a:ext cx="347539" cy="0"/>
          </a:xfrm>
          <a:prstGeom prst="straightConnector1">
            <a:avLst/>
          </a:prstGeom>
          <a:noFill/>
          <a:ln w="9525" cap="flat" cmpd="sng">
            <a:solidFill>
              <a:schemeClr val="dk1"/>
            </a:solidFill>
            <a:prstDash val="solid"/>
            <a:round/>
            <a:headEnd type="none" w="med" len="med"/>
            <a:tailEnd type="oval" w="med" len="med"/>
          </a:ln>
        </p:spPr>
      </p:cxnSp>
      <p:cxnSp>
        <p:nvCxnSpPr>
          <p:cNvPr id="447" name="Google Shape;447;p50"/>
          <p:cNvCxnSpPr>
            <a:cxnSpLocks/>
            <a:stCxn id="444" idx="7"/>
            <a:endCxn id="441" idx="1"/>
          </p:cNvCxnSpPr>
          <p:nvPr/>
        </p:nvCxnSpPr>
        <p:spPr>
          <a:xfrm flipV="1">
            <a:off x="5840931" y="2542898"/>
            <a:ext cx="329182" cy="389609"/>
          </a:xfrm>
          <a:prstGeom prst="straightConnector1">
            <a:avLst/>
          </a:prstGeom>
          <a:noFill/>
          <a:ln w="9525" cap="flat" cmpd="sng">
            <a:solidFill>
              <a:schemeClr val="dk1"/>
            </a:solidFill>
            <a:prstDash val="solid"/>
            <a:round/>
            <a:headEnd type="none" w="med" len="med"/>
            <a:tailEnd type="oval" w="med" len="med"/>
          </a:ln>
        </p:spPr>
      </p:cxnSp>
      <p:cxnSp>
        <p:nvCxnSpPr>
          <p:cNvPr id="451" name="Google Shape;451;p50"/>
          <p:cNvCxnSpPr>
            <a:cxnSpLocks/>
          </p:cNvCxnSpPr>
          <p:nvPr/>
        </p:nvCxnSpPr>
        <p:spPr>
          <a:xfrm flipH="1">
            <a:off x="3276600" y="2094600"/>
            <a:ext cx="470138" cy="0"/>
          </a:xfrm>
          <a:prstGeom prst="straightConnector1">
            <a:avLst/>
          </a:prstGeom>
          <a:noFill/>
          <a:ln w="9525" cap="flat" cmpd="sng">
            <a:solidFill>
              <a:schemeClr val="dk1"/>
            </a:solidFill>
            <a:prstDash val="solid"/>
            <a:round/>
            <a:headEnd type="none" w="med" len="med"/>
            <a:tailEnd type="oval" w="med" len="med"/>
          </a:ln>
        </p:spPr>
      </p:cxnSp>
      <p:sp>
        <p:nvSpPr>
          <p:cNvPr id="4" name="Google Shape;429;p40">
            <a:extLst>
              <a:ext uri="{FF2B5EF4-FFF2-40B4-BE49-F238E27FC236}">
                <a16:creationId xmlns:a16="http://schemas.microsoft.com/office/drawing/2014/main" id="{5484495C-E2A1-4DED-4C54-8FB93BF9C851}"/>
              </a:ext>
            </a:extLst>
          </p:cNvPr>
          <p:cNvSpPr txBox="1">
            <a:spLocks/>
          </p:cNvSpPr>
          <p:nvPr/>
        </p:nvSpPr>
        <p:spPr>
          <a:xfrm>
            <a:off x="2562138" y="93781"/>
            <a:ext cx="4344300" cy="420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fr-FR" sz="2000" dirty="0" err="1"/>
              <a:t>Naive</a:t>
            </a:r>
            <a:r>
              <a:rPr lang="fr-FR" sz="2000" dirty="0"/>
              <a:t> Bayes </a:t>
            </a:r>
            <a:r>
              <a:rPr lang="fr-FR" sz="2000" dirty="0" err="1"/>
              <a:t>Algorithm</a:t>
            </a:r>
            <a:r>
              <a:rPr lang="fr-FR" sz="2000" dirty="0"/>
              <a:t> : types</a:t>
            </a:r>
            <a:endParaRPr lang="fr-FR" dirty="0"/>
          </a:p>
        </p:txBody>
      </p:sp>
      <p:sp>
        <p:nvSpPr>
          <p:cNvPr id="5" name="Google Shape;457;p41">
            <a:extLst>
              <a:ext uri="{FF2B5EF4-FFF2-40B4-BE49-F238E27FC236}">
                <a16:creationId xmlns:a16="http://schemas.microsoft.com/office/drawing/2014/main" id="{39E38E47-669D-178E-1A0F-4AE1614F39AE}"/>
              </a:ext>
            </a:extLst>
          </p:cNvPr>
          <p:cNvSpPr txBox="1">
            <a:spLocks/>
          </p:cNvSpPr>
          <p:nvPr/>
        </p:nvSpPr>
        <p:spPr>
          <a:xfrm>
            <a:off x="86045" y="731372"/>
            <a:ext cx="6381109" cy="553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fr-FR" sz="1800" dirty="0">
                <a:solidFill>
                  <a:srgbClr val="000000"/>
                </a:solidFill>
                <a:latin typeface="times new r"/>
                <a:ea typeface="Arial"/>
                <a:cs typeface="Arial"/>
              </a:rPr>
              <a:t>Il existe principalement trois types de classificateurs Naïve: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3"/>
                                        </p:tgtEl>
                                        <p:attrNameLst>
                                          <p:attrName>style.visibility</p:attrName>
                                        </p:attrNameLst>
                                      </p:cBhvr>
                                      <p:to>
                                        <p:strVal val="visible"/>
                                      </p:to>
                                    </p:set>
                                    <p:animEffect transition="in" filter="fade">
                                      <p:cBhvr>
                                        <p:cTn id="12" dur="500"/>
                                        <p:tgtEl>
                                          <p:spTgt spid="443"/>
                                        </p:tgtEl>
                                      </p:cBhvr>
                                    </p:animEffect>
                                  </p:childTnLst>
                                </p:cTn>
                              </p:par>
                              <p:par>
                                <p:cTn id="13" presetID="10" presetClass="entr" presetSubtype="0" fill="hold" nodeType="withEffect">
                                  <p:stCondLst>
                                    <p:cond delay="0"/>
                                  </p:stCondLst>
                                  <p:childTnLst>
                                    <p:set>
                                      <p:cBhvr>
                                        <p:cTn id="14" dur="1" fill="hold">
                                          <p:stCondLst>
                                            <p:cond delay="0"/>
                                          </p:stCondLst>
                                        </p:cTn>
                                        <p:tgtEl>
                                          <p:spTgt spid="451"/>
                                        </p:tgtEl>
                                        <p:attrNameLst>
                                          <p:attrName>style.visibility</p:attrName>
                                        </p:attrNameLst>
                                      </p:cBhvr>
                                      <p:to>
                                        <p:strVal val="visible"/>
                                      </p:to>
                                    </p:set>
                                    <p:animEffect transition="in" filter="fade">
                                      <p:cBhvr>
                                        <p:cTn id="15" dur="500"/>
                                        <p:tgtEl>
                                          <p:spTgt spid="4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2"/>
                                        </p:tgtEl>
                                        <p:attrNameLst>
                                          <p:attrName>style.visibility</p:attrName>
                                        </p:attrNameLst>
                                      </p:cBhvr>
                                      <p:to>
                                        <p:strVal val="visible"/>
                                      </p:to>
                                    </p:set>
                                    <p:animEffect transition="in" filter="fade">
                                      <p:cBhvr>
                                        <p:cTn id="18" dur="500"/>
                                        <p:tgtEl>
                                          <p:spTgt spid="4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5"/>
                                        </p:tgtEl>
                                        <p:attrNameLst>
                                          <p:attrName>style.visibility</p:attrName>
                                        </p:attrNameLst>
                                      </p:cBhvr>
                                      <p:to>
                                        <p:strVal val="visible"/>
                                      </p:to>
                                    </p:set>
                                    <p:animEffect transition="in" filter="fade">
                                      <p:cBhvr>
                                        <p:cTn id="23" dur="500"/>
                                        <p:tgtEl>
                                          <p:spTgt spid="445"/>
                                        </p:tgtEl>
                                      </p:cBhvr>
                                    </p:animEffect>
                                  </p:childTnLst>
                                </p:cTn>
                              </p:par>
                              <p:par>
                                <p:cTn id="24" presetID="10" presetClass="entr" presetSubtype="0" fill="hold" nodeType="withEffect">
                                  <p:stCondLst>
                                    <p:cond delay="0"/>
                                  </p:stCondLst>
                                  <p:childTnLst>
                                    <p:set>
                                      <p:cBhvr>
                                        <p:cTn id="25" dur="1" fill="hold">
                                          <p:stCondLst>
                                            <p:cond delay="0"/>
                                          </p:stCondLst>
                                        </p:cTn>
                                        <p:tgtEl>
                                          <p:spTgt spid="446"/>
                                        </p:tgtEl>
                                        <p:attrNameLst>
                                          <p:attrName>style.visibility</p:attrName>
                                        </p:attrNameLst>
                                      </p:cBhvr>
                                      <p:to>
                                        <p:strVal val="visible"/>
                                      </p:to>
                                    </p:set>
                                    <p:animEffect transition="in" filter="fade">
                                      <p:cBhvr>
                                        <p:cTn id="26" dur="500"/>
                                        <p:tgtEl>
                                          <p:spTgt spid="44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0"/>
                                        </p:tgtEl>
                                        <p:attrNameLst>
                                          <p:attrName>style.visibility</p:attrName>
                                        </p:attrNameLst>
                                      </p:cBhvr>
                                      <p:to>
                                        <p:strVal val="visible"/>
                                      </p:to>
                                    </p:set>
                                    <p:animEffect transition="in" filter="fade">
                                      <p:cBhvr>
                                        <p:cTn id="29" dur="500"/>
                                        <p:tgtEl>
                                          <p:spTgt spid="4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44"/>
                                        </p:tgtEl>
                                        <p:attrNameLst>
                                          <p:attrName>style.visibility</p:attrName>
                                        </p:attrNameLst>
                                      </p:cBhvr>
                                      <p:to>
                                        <p:strVal val="visible"/>
                                      </p:to>
                                    </p:set>
                                    <p:animEffect transition="in" filter="fade">
                                      <p:cBhvr>
                                        <p:cTn id="34" dur="500"/>
                                        <p:tgtEl>
                                          <p:spTgt spid="444"/>
                                        </p:tgtEl>
                                      </p:cBhvr>
                                    </p:animEffect>
                                  </p:childTnLst>
                                </p:cTn>
                              </p:par>
                              <p:par>
                                <p:cTn id="35" presetID="10" presetClass="entr" presetSubtype="0" fill="hold" nodeType="withEffect">
                                  <p:stCondLst>
                                    <p:cond delay="0"/>
                                  </p:stCondLst>
                                  <p:childTnLst>
                                    <p:set>
                                      <p:cBhvr>
                                        <p:cTn id="36" dur="1" fill="hold">
                                          <p:stCondLst>
                                            <p:cond delay="0"/>
                                          </p:stCondLst>
                                        </p:cTn>
                                        <p:tgtEl>
                                          <p:spTgt spid="447"/>
                                        </p:tgtEl>
                                        <p:attrNameLst>
                                          <p:attrName>style.visibility</p:attrName>
                                        </p:attrNameLst>
                                      </p:cBhvr>
                                      <p:to>
                                        <p:strVal val="visible"/>
                                      </p:to>
                                    </p:set>
                                    <p:animEffect transition="in" filter="fade">
                                      <p:cBhvr>
                                        <p:cTn id="37" dur="500"/>
                                        <p:tgtEl>
                                          <p:spTgt spid="4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1"/>
                                        </p:tgtEl>
                                        <p:attrNameLst>
                                          <p:attrName>style.visibility</p:attrName>
                                        </p:attrNameLst>
                                      </p:cBhvr>
                                      <p:to>
                                        <p:strVal val="visible"/>
                                      </p:to>
                                    </p:set>
                                    <p:animEffect transition="in" filter="fade">
                                      <p:cBhvr>
                                        <p:cTn id="40"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P spid="441" grpId="0"/>
      <p:bldP spid="442" grpId="0"/>
      <p:bldP spid="443" grpId="0" animBg="1"/>
      <p:bldP spid="444" grpId="0" animBg="1"/>
      <p:bldP spid="445" grpId="0" animBg="1"/>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3" name="ZoneTexte 2">
            <a:extLst>
              <a:ext uri="{FF2B5EF4-FFF2-40B4-BE49-F238E27FC236}">
                <a16:creationId xmlns:a16="http://schemas.microsoft.com/office/drawing/2014/main" id="{3805CF60-EC45-EC9B-FC44-48F1621ED714}"/>
              </a:ext>
            </a:extLst>
          </p:cNvPr>
          <p:cNvSpPr txBox="1"/>
          <p:nvPr/>
        </p:nvSpPr>
        <p:spPr>
          <a:xfrm>
            <a:off x="-1166" y="0"/>
            <a:ext cx="4573166" cy="553998"/>
          </a:xfrm>
          <a:prstGeom prst="rect">
            <a:avLst/>
          </a:prstGeom>
          <a:noFill/>
        </p:spPr>
        <p:txBody>
          <a:bodyPr wrap="square">
            <a:spAutoFit/>
          </a:bodyPr>
          <a:lstStyle/>
          <a:p>
            <a:r>
              <a:rPr lang="en-US" sz="3000" b="1" u="sng" dirty="0"/>
              <a:t>Naïve Bayes Gaussian : </a:t>
            </a:r>
            <a:endParaRPr lang="fr-FR" sz="3000" b="1" u="sng" dirty="0"/>
          </a:p>
        </p:txBody>
      </p:sp>
      <p:sp>
        <p:nvSpPr>
          <p:cNvPr id="6" name="ZoneTexte 5">
            <a:extLst>
              <a:ext uri="{FF2B5EF4-FFF2-40B4-BE49-F238E27FC236}">
                <a16:creationId xmlns:a16="http://schemas.microsoft.com/office/drawing/2014/main" id="{F52E77AC-638A-8113-6422-7F5339E2C33C}"/>
              </a:ext>
            </a:extLst>
          </p:cNvPr>
          <p:cNvSpPr txBox="1"/>
          <p:nvPr/>
        </p:nvSpPr>
        <p:spPr>
          <a:xfrm>
            <a:off x="353182" y="593471"/>
            <a:ext cx="5299849" cy="253916"/>
          </a:xfrm>
          <a:prstGeom prst="rect">
            <a:avLst/>
          </a:prstGeom>
          <a:noFill/>
        </p:spPr>
        <p:txBody>
          <a:bodyPr wrap="none" rtlCol="0">
            <a:spAutoFit/>
          </a:bodyPr>
          <a:lstStyle/>
          <a:p>
            <a:r>
              <a:rPr lang="en-US" sz="1050" dirty="0"/>
              <a:t>Naïve Bayes Gaussian </a:t>
            </a:r>
            <a:r>
              <a:rPr lang="en-US" sz="1050" dirty="0" err="1"/>
              <a:t>est</a:t>
            </a:r>
            <a:r>
              <a:rPr lang="en-US" sz="1050" dirty="0"/>
              <a:t> </a:t>
            </a:r>
            <a:r>
              <a:rPr lang="en-US" sz="1050" dirty="0" err="1"/>
              <a:t>une</a:t>
            </a:r>
            <a:r>
              <a:rPr lang="en-US" sz="1050" dirty="0"/>
              <a:t> </a:t>
            </a:r>
            <a:r>
              <a:rPr lang="en-US" sz="1050" dirty="0" err="1"/>
              <a:t>variante</a:t>
            </a:r>
            <a:r>
              <a:rPr lang="en-US" sz="1050" dirty="0"/>
              <a:t> de </a:t>
            </a:r>
            <a:r>
              <a:rPr lang="en-US" sz="1050" dirty="0" err="1"/>
              <a:t>l’algorithme</a:t>
            </a:r>
            <a:r>
              <a:rPr lang="en-US" sz="1050" dirty="0"/>
              <a:t> de classification Naïve Bayes.</a:t>
            </a:r>
            <a:endParaRPr lang="fr-FR" sz="1050" dirty="0"/>
          </a:p>
        </p:txBody>
      </p:sp>
      <p:sp>
        <p:nvSpPr>
          <p:cNvPr id="7" name="ZoneTexte 6">
            <a:extLst>
              <a:ext uri="{FF2B5EF4-FFF2-40B4-BE49-F238E27FC236}">
                <a16:creationId xmlns:a16="http://schemas.microsoft.com/office/drawing/2014/main" id="{D26074FA-DC8F-42AD-A6B4-29E95E0094CF}"/>
              </a:ext>
            </a:extLst>
          </p:cNvPr>
          <p:cNvSpPr txBox="1"/>
          <p:nvPr/>
        </p:nvSpPr>
        <p:spPr>
          <a:xfrm>
            <a:off x="-25076" y="933027"/>
            <a:ext cx="3754554" cy="253916"/>
          </a:xfrm>
          <a:prstGeom prst="rect">
            <a:avLst/>
          </a:prstGeom>
          <a:noFill/>
        </p:spPr>
        <p:txBody>
          <a:bodyPr wrap="none" rtlCol="0">
            <a:spAutoFit/>
          </a:bodyPr>
          <a:lstStyle/>
          <a:p>
            <a:r>
              <a:rPr lang="en-US" sz="1050" b="1" u="sng" dirty="0"/>
              <a:t>- Les condition </a:t>
            </a:r>
            <a:r>
              <a:rPr lang="en-US" sz="1050" b="1" u="sng" dirty="0" err="1"/>
              <a:t>d’application</a:t>
            </a:r>
            <a:r>
              <a:rPr lang="en-US" sz="1050" b="1" u="sng" dirty="0"/>
              <a:t> de Naïve Bayes Gaussian :</a:t>
            </a:r>
            <a:endParaRPr lang="fr-FR" sz="1050" b="1" u="sng" dirty="0"/>
          </a:p>
        </p:txBody>
      </p:sp>
      <p:sp>
        <p:nvSpPr>
          <p:cNvPr id="8" name="ZoneTexte 7">
            <a:extLst>
              <a:ext uri="{FF2B5EF4-FFF2-40B4-BE49-F238E27FC236}">
                <a16:creationId xmlns:a16="http://schemas.microsoft.com/office/drawing/2014/main" id="{580AC3A6-2040-A78E-C981-8FE56BA16525}"/>
              </a:ext>
            </a:extLst>
          </p:cNvPr>
          <p:cNvSpPr txBox="1"/>
          <p:nvPr/>
        </p:nvSpPr>
        <p:spPr>
          <a:xfrm>
            <a:off x="69979" y="1502913"/>
            <a:ext cx="5474576" cy="253916"/>
          </a:xfrm>
          <a:prstGeom prst="rect">
            <a:avLst/>
          </a:prstGeom>
          <a:noFill/>
        </p:spPr>
        <p:txBody>
          <a:bodyPr wrap="none" rtlCol="0">
            <a:spAutoFit/>
          </a:bodyPr>
          <a:lstStyle/>
          <a:p>
            <a:r>
              <a:rPr lang="en-US" sz="1050" b="1" dirty="0"/>
              <a:t>2- Distribution Gaussian :  </a:t>
            </a:r>
            <a:r>
              <a:rPr lang="en-US" sz="1050" dirty="0"/>
              <a:t>Les </a:t>
            </a:r>
            <a:r>
              <a:rPr lang="en-US" sz="1050" dirty="0" err="1"/>
              <a:t>donn</a:t>
            </a:r>
            <a:r>
              <a:rPr lang="fr-FR" sz="1050" dirty="0"/>
              <a:t>é</a:t>
            </a:r>
            <a:r>
              <a:rPr lang="en-US" sz="1050" dirty="0"/>
              <a:t>es </a:t>
            </a:r>
            <a:r>
              <a:rPr lang="en-US" sz="1050" dirty="0" err="1"/>
              <a:t>sont</a:t>
            </a:r>
            <a:r>
              <a:rPr lang="en-US" sz="1050" dirty="0"/>
              <a:t> </a:t>
            </a:r>
            <a:r>
              <a:rPr lang="en-US" sz="1050" dirty="0" err="1"/>
              <a:t>suppos</a:t>
            </a:r>
            <a:r>
              <a:rPr lang="fr-FR" sz="1050" dirty="0"/>
              <a:t>é</a:t>
            </a:r>
            <a:r>
              <a:rPr lang="en-US" sz="1050" dirty="0"/>
              <a:t> </a:t>
            </a:r>
            <a:r>
              <a:rPr lang="en-US" sz="1050" dirty="0" err="1"/>
              <a:t>suivre</a:t>
            </a:r>
            <a:r>
              <a:rPr lang="en-US" sz="1050" dirty="0"/>
              <a:t> </a:t>
            </a:r>
            <a:r>
              <a:rPr lang="en-US" sz="1050" dirty="0" err="1"/>
              <a:t>une</a:t>
            </a:r>
            <a:r>
              <a:rPr lang="en-US" sz="1050" dirty="0"/>
              <a:t> distribution gaussian.</a:t>
            </a:r>
            <a:endParaRPr lang="fr-FR" sz="1050" b="1" dirty="0"/>
          </a:p>
        </p:txBody>
      </p:sp>
      <p:sp>
        <p:nvSpPr>
          <p:cNvPr id="9" name="ZoneTexte 8">
            <a:extLst>
              <a:ext uri="{FF2B5EF4-FFF2-40B4-BE49-F238E27FC236}">
                <a16:creationId xmlns:a16="http://schemas.microsoft.com/office/drawing/2014/main" id="{216A4764-4985-0024-ACB8-F793181EB8EC}"/>
              </a:ext>
            </a:extLst>
          </p:cNvPr>
          <p:cNvSpPr txBox="1"/>
          <p:nvPr/>
        </p:nvSpPr>
        <p:spPr>
          <a:xfrm>
            <a:off x="69979" y="1220260"/>
            <a:ext cx="1499128" cy="253916"/>
          </a:xfrm>
          <a:prstGeom prst="rect">
            <a:avLst/>
          </a:prstGeom>
          <a:noFill/>
        </p:spPr>
        <p:txBody>
          <a:bodyPr wrap="none" rtlCol="0">
            <a:spAutoFit/>
          </a:bodyPr>
          <a:lstStyle/>
          <a:p>
            <a:r>
              <a:rPr lang="en-US" sz="1050" b="1" dirty="0"/>
              <a:t>1- Variable continue </a:t>
            </a:r>
            <a:endParaRPr lang="fr-FR" sz="1050" b="1" dirty="0"/>
          </a:p>
        </p:txBody>
      </p:sp>
      <p:pic>
        <p:nvPicPr>
          <p:cNvPr id="10" name="Image 9">
            <a:extLst>
              <a:ext uri="{FF2B5EF4-FFF2-40B4-BE49-F238E27FC236}">
                <a16:creationId xmlns:a16="http://schemas.microsoft.com/office/drawing/2014/main" id="{C63AB920-72E6-A09D-7928-299268C0BC57}"/>
              </a:ext>
            </a:extLst>
          </p:cNvPr>
          <p:cNvPicPr>
            <a:picLocks noChangeAspect="1"/>
          </p:cNvPicPr>
          <p:nvPr/>
        </p:nvPicPr>
        <p:blipFill>
          <a:blip r:embed="rId3"/>
          <a:stretch>
            <a:fillRect/>
          </a:stretch>
        </p:blipFill>
        <p:spPr>
          <a:xfrm>
            <a:off x="2285418" y="1919960"/>
            <a:ext cx="4200889" cy="1611770"/>
          </a:xfrm>
          <a:prstGeom prst="rect">
            <a:avLst/>
          </a:prstGeom>
        </p:spPr>
      </p:pic>
      <p:sp>
        <p:nvSpPr>
          <p:cNvPr id="11" name="ZoneTexte 10">
            <a:extLst>
              <a:ext uri="{FF2B5EF4-FFF2-40B4-BE49-F238E27FC236}">
                <a16:creationId xmlns:a16="http://schemas.microsoft.com/office/drawing/2014/main" id="{F0E89B85-7A3F-9980-1041-EB10B329544C}"/>
              </a:ext>
            </a:extLst>
          </p:cNvPr>
          <p:cNvSpPr txBox="1"/>
          <p:nvPr/>
        </p:nvSpPr>
        <p:spPr>
          <a:xfrm>
            <a:off x="69979" y="3688744"/>
            <a:ext cx="8467532" cy="415498"/>
          </a:xfrm>
          <a:prstGeom prst="rect">
            <a:avLst/>
          </a:prstGeom>
          <a:noFill/>
        </p:spPr>
        <p:txBody>
          <a:bodyPr wrap="square" rtlCol="0">
            <a:spAutoFit/>
          </a:bodyPr>
          <a:lstStyle/>
          <a:p>
            <a:r>
              <a:rPr lang="en-US" sz="1050" b="1" dirty="0"/>
              <a:t>3- Ind</a:t>
            </a:r>
            <a:r>
              <a:rPr lang="fr-FR" sz="1050" b="1" dirty="0"/>
              <a:t>é</a:t>
            </a:r>
            <a:r>
              <a:rPr lang="en-US" sz="1050" b="1" dirty="0" err="1"/>
              <a:t>pendances</a:t>
            </a:r>
            <a:r>
              <a:rPr lang="en-US" sz="1050" b="1" dirty="0"/>
              <a:t> </a:t>
            </a:r>
            <a:r>
              <a:rPr lang="en-US" sz="1050" b="1" dirty="0" err="1"/>
              <a:t>conditionnelle</a:t>
            </a:r>
            <a:r>
              <a:rPr lang="en-US" sz="1050" b="1" dirty="0"/>
              <a:t> : </a:t>
            </a:r>
            <a:r>
              <a:rPr lang="en-US" sz="1050" dirty="0"/>
              <a:t>La pr</a:t>
            </a:r>
            <a:r>
              <a:rPr lang="fr-FR" sz="1050" dirty="0"/>
              <a:t>é</a:t>
            </a:r>
            <a:r>
              <a:rPr lang="en-US" sz="1050" dirty="0"/>
              <a:t>sense </a:t>
            </a:r>
            <a:r>
              <a:rPr lang="en-US" sz="1050" dirty="0" err="1"/>
              <a:t>ou</a:t>
            </a:r>
            <a:r>
              <a:rPr lang="en-US" sz="1050" dirty="0"/>
              <a:t> la </a:t>
            </a:r>
            <a:r>
              <a:rPr lang="en-US" sz="1050" dirty="0" err="1"/>
              <a:t>valeur</a:t>
            </a:r>
            <a:r>
              <a:rPr lang="en-US" sz="1050" dirty="0"/>
              <a:t> </a:t>
            </a:r>
            <a:r>
              <a:rPr lang="en-US" sz="1050" dirty="0" err="1"/>
              <a:t>d’une</a:t>
            </a:r>
            <a:r>
              <a:rPr lang="en-US" sz="1050" dirty="0"/>
              <a:t> </a:t>
            </a:r>
            <a:r>
              <a:rPr lang="en-US" sz="1050" dirty="0" err="1"/>
              <a:t>caract</a:t>
            </a:r>
            <a:r>
              <a:rPr lang="fr-FR" sz="1050" dirty="0"/>
              <a:t>é</a:t>
            </a:r>
            <a:r>
              <a:rPr lang="en-US" sz="1050" dirty="0" err="1"/>
              <a:t>ristiques</a:t>
            </a:r>
            <a:r>
              <a:rPr lang="en-US" sz="1050" dirty="0"/>
              <a:t> </a:t>
            </a:r>
            <a:r>
              <a:rPr lang="en-US" sz="1050" dirty="0" err="1"/>
              <a:t>n’affecte</a:t>
            </a:r>
            <a:r>
              <a:rPr lang="en-US" sz="1050" dirty="0"/>
              <a:t> pas la pr</a:t>
            </a:r>
            <a:r>
              <a:rPr lang="fr-FR" sz="1050" dirty="0"/>
              <a:t>é</a:t>
            </a:r>
            <a:r>
              <a:rPr lang="en-US" sz="1050" dirty="0"/>
              <a:t>sense </a:t>
            </a:r>
            <a:r>
              <a:rPr lang="en-US" sz="1050" dirty="0" err="1"/>
              <a:t>ou</a:t>
            </a:r>
            <a:r>
              <a:rPr lang="en-US" sz="1050" dirty="0"/>
              <a:t> la </a:t>
            </a:r>
            <a:r>
              <a:rPr lang="en-US" sz="1050" dirty="0" err="1"/>
              <a:t>valeur</a:t>
            </a:r>
            <a:r>
              <a:rPr lang="en-US" sz="1050" dirty="0"/>
              <a:t> </a:t>
            </a:r>
            <a:r>
              <a:rPr lang="fr-FR" sz="1050" dirty="0"/>
              <a:t>des </a:t>
            </a:r>
            <a:r>
              <a:rPr lang="fr-FR" sz="1050" dirty="0" err="1"/>
              <a:t>autes</a:t>
            </a:r>
            <a:r>
              <a:rPr lang="fr-FR" sz="1050" dirty="0"/>
              <a:t> valeurs.</a:t>
            </a:r>
            <a:endParaRPr lang="en-US" sz="1050" dirty="0"/>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2CED3F5D-B7E5-E18B-7863-E4F2163BDEA1}"/>
                  </a:ext>
                </a:extLst>
              </p:cNvPr>
              <p:cNvSpPr txBox="1"/>
              <p:nvPr/>
            </p:nvSpPr>
            <p:spPr>
              <a:xfrm>
                <a:off x="862162" y="4173493"/>
                <a:ext cx="7542387" cy="577659"/>
              </a:xfrm>
              <a:prstGeom prst="rect">
                <a:avLst/>
              </a:prstGeom>
              <a:noFill/>
            </p:spPr>
            <p:txBody>
              <a:bodyPr wrap="square" rtlCol="0">
                <a:spAutoFit/>
              </a:bodyPr>
              <a:lstStyle/>
              <a:p>
                <a:r>
                  <a:rPr lang="en-US" sz="1050" dirty="0">
                    <a:latin typeface="Cambria Math" panose="02040503050406030204" pitchFamily="18" charset="0"/>
                  </a:rPr>
                  <a:t>Pour </a:t>
                </a:r>
                <a:r>
                  <a:rPr lang="en-US" sz="1050" dirty="0" err="1">
                    <a:latin typeface="Cambria Math" panose="02040503050406030204" pitchFamily="18" charset="0"/>
                  </a:rPr>
                  <a:t>une</a:t>
                </a:r>
                <a:r>
                  <a:rPr lang="en-US" sz="1050" dirty="0">
                    <a:latin typeface="Cambria Math" panose="02040503050406030204" pitchFamily="18" charset="0"/>
                  </a:rPr>
                  <a:t> instance </a:t>
                </a:r>
                <a14:m>
                  <m:oMath xmlns:m="http://schemas.openxmlformats.org/officeDocument/2006/math">
                    <m:r>
                      <a:rPr lang="en-US" sz="1050" i="1">
                        <a:latin typeface="Cambria Math" panose="02040503050406030204" pitchFamily="18" charset="0"/>
                      </a:rPr>
                      <m:t>𝑋</m:t>
                    </m:r>
                    <m:r>
                      <a:rPr lang="en-US" sz="1050">
                        <a:latin typeface="Cambria Math" panose="02040503050406030204" pitchFamily="18" charset="0"/>
                      </a:rPr>
                      <m:t>=</m:t>
                    </m:r>
                    <m:d>
                      <m:dPr>
                        <m:begChr m:val="{"/>
                        <m:endChr m:val="}"/>
                        <m:ctrlPr>
                          <a:rPr lang="en-US" sz="1050" i="1">
                            <a:latin typeface="Cambria Math" panose="02040503050406030204" pitchFamily="18" charset="0"/>
                          </a:rPr>
                        </m:ctrlPr>
                      </m:dPr>
                      <m:e>
                        <m:sSub>
                          <m:sSubPr>
                            <m:ctrlPr>
                              <a:rPr lang="en-US" sz="1050" i="1">
                                <a:latin typeface="Cambria Math" panose="02040503050406030204" pitchFamily="18" charset="0"/>
                              </a:rPr>
                            </m:ctrlPr>
                          </m:sSubPr>
                          <m:e>
                            <m:r>
                              <m:rPr>
                                <m:sty m:val="p"/>
                              </m:rPr>
                              <a:rPr lang="en-US" sz="1050">
                                <a:latin typeface="Cambria Math" panose="02040503050406030204" pitchFamily="18" charset="0"/>
                              </a:rPr>
                              <m:t>x</m:t>
                            </m:r>
                          </m:e>
                          <m:sub>
                            <m:r>
                              <a:rPr lang="en-US" sz="1050">
                                <a:latin typeface="Cambria Math" panose="02040503050406030204" pitchFamily="18" charset="0"/>
                              </a:rPr>
                              <m:t>1</m:t>
                            </m:r>
                          </m:sub>
                        </m:sSub>
                        <m:r>
                          <a:rPr lang="en-US" sz="1050">
                            <a:latin typeface="Cambria Math" panose="02040503050406030204" pitchFamily="18" charset="0"/>
                          </a:rPr>
                          <m:t>, …</m:t>
                        </m:r>
                        <m:sSub>
                          <m:sSubPr>
                            <m:ctrlPr>
                              <a:rPr lang="en-US" sz="1050" i="1">
                                <a:latin typeface="Cambria Math" panose="02040503050406030204" pitchFamily="18" charset="0"/>
                              </a:rPr>
                            </m:ctrlPr>
                          </m:sSubPr>
                          <m:e>
                            <m:r>
                              <m:rPr>
                                <m:sty m:val="p"/>
                              </m:rPr>
                              <a:rPr lang="en-US" sz="1050">
                                <a:latin typeface="Cambria Math" panose="02040503050406030204" pitchFamily="18" charset="0"/>
                              </a:rPr>
                              <m:t>x</m:t>
                            </m:r>
                          </m:e>
                          <m:sub>
                            <m:r>
                              <m:rPr>
                                <m:sty m:val="p"/>
                              </m:rPr>
                              <a:rPr lang="en-US" sz="1050">
                                <a:latin typeface="Cambria Math" panose="02040503050406030204" pitchFamily="18" charset="0"/>
                              </a:rPr>
                              <m:t>n</m:t>
                            </m:r>
                          </m:sub>
                        </m:sSub>
                      </m:e>
                    </m:d>
                  </m:oMath>
                </a14:m>
                <a:r>
                  <a:rPr lang="en-US" sz="1050" dirty="0">
                    <a:latin typeface="Cambria Math" panose="02040503050406030204" pitchFamily="18" charset="0"/>
                  </a:rPr>
                  <a:t> , on a :</a:t>
                </a:r>
              </a:p>
              <a:p>
                <a:r>
                  <a:rPr lang="en-US" sz="1050" dirty="0">
                    <a:latin typeface="Cambria Math" panose="02040503050406030204" pitchFamily="18" charset="0"/>
                  </a:rPr>
                  <a:t> </a:t>
                </a:r>
              </a:p>
              <a:p>
                <a:r>
                  <a:rPr lang="en-US" sz="1050" dirty="0"/>
                  <a:t>			</a:t>
                </a:r>
                <a14:m>
                  <m:oMath xmlns:m="http://schemas.openxmlformats.org/officeDocument/2006/math">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𝑋</m:t>
                    </m:r>
                  </m:oMath>
                </a14:m>
                <a:r>
                  <a:rPr lang="fr-FR" sz="1050" dirty="0"/>
                  <a:t>/</a:t>
                </a:r>
                <a14:m>
                  <m:oMath xmlns:m="http://schemas.openxmlformats.org/officeDocument/2006/math">
                    <m:r>
                      <m:rPr>
                        <m:sty m:val="p"/>
                      </m:rPr>
                      <a:rPr lang="en-US" sz="1050" dirty="0">
                        <a:latin typeface="Cambria Math" panose="02040503050406030204" pitchFamily="18" charset="0"/>
                      </a:rPr>
                      <m:t>C</m:t>
                    </m:r>
                    <m:r>
                      <a:rPr lang="en-US" sz="1050" i="1" dirty="0">
                        <a:latin typeface="Cambria Math" panose="02040503050406030204" pitchFamily="18" charset="0"/>
                      </a:rPr>
                      <m:t>)=</m:t>
                    </m:r>
                    <m:r>
                      <a:rPr lang="en-US" sz="1050" i="1" dirty="0">
                        <a:latin typeface="Cambria Math" panose="02040503050406030204" pitchFamily="18" charset="0"/>
                      </a:rPr>
                      <m:t>𝑃</m:t>
                    </m:r>
                    <m:r>
                      <a:rPr lang="en-US" sz="1050" i="1" dirty="0">
                        <a:latin typeface="Cambria Math" panose="02040503050406030204" pitchFamily="18" charset="0"/>
                      </a:rPr>
                      <m:t>(</m:t>
                    </m:r>
                    <m:sSub>
                      <m:sSubPr>
                        <m:ctrlPr>
                          <a:rPr lang="en-US" sz="1050" i="1" dirty="0">
                            <a:latin typeface="Cambria Math" panose="02040503050406030204" pitchFamily="18" charset="0"/>
                          </a:rPr>
                        </m:ctrlPr>
                      </m:sSubPr>
                      <m:e>
                        <m:r>
                          <a:rPr lang="en-US" sz="1050" i="1" dirty="0">
                            <a:latin typeface="Cambria Math" panose="02040503050406030204" pitchFamily="18" charset="0"/>
                          </a:rPr>
                          <m:t>𝑥</m:t>
                        </m:r>
                      </m:e>
                      <m:sub>
                        <m:r>
                          <a:rPr lang="en-US" sz="1050" i="1" dirty="0">
                            <a:latin typeface="Cambria Math" panose="02040503050406030204" pitchFamily="18" charset="0"/>
                          </a:rPr>
                          <m:t>1</m:t>
                        </m:r>
                      </m:sub>
                    </m:sSub>
                    <m:r>
                      <a:rPr lang="en-US" sz="1050" i="1" dirty="0">
                        <a:latin typeface="Cambria Math" panose="02040503050406030204" pitchFamily="18" charset="0"/>
                      </a:rPr>
                      <m:t>… </m:t>
                    </m:r>
                    <m:sSub>
                      <m:sSubPr>
                        <m:ctrlPr>
                          <a:rPr lang="en-US" sz="1050" i="1" dirty="0">
                            <a:latin typeface="Cambria Math" panose="02040503050406030204" pitchFamily="18" charset="0"/>
                          </a:rPr>
                        </m:ctrlPr>
                      </m:sSubPr>
                      <m:e>
                        <m:r>
                          <a:rPr lang="en-US" sz="1050" i="1" dirty="0">
                            <a:latin typeface="Cambria Math" panose="02040503050406030204" pitchFamily="18" charset="0"/>
                          </a:rPr>
                          <m:t>𝑥</m:t>
                        </m:r>
                      </m:e>
                      <m:sub>
                        <m:r>
                          <a:rPr lang="en-US" sz="1050" i="1" dirty="0">
                            <a:latin typeface="Cambria Math" panose="02040503050406030204" pitchFamily="18" charset="0"/>
                          </a:rPr>
                          <m:t>𝑛</m:t>
                        </m:r>
                      </m:sub>
                    </m:sSub>
                  </m:oMath>
                </a14:m>
                <a:r>
                  <a:rPr lang="fr-FR" sz="1050" dirty="0"/>
                  <a:t>/</a:t>
                </a:r>
                <a14:m>
                  <m:oMath xmlns:m="http://schemas.openxmlformats.org/officeDocument/2006/math">
                    <m:r>
                      <a:rPr lang="en-US" sz="1050" i="1" dirty="0">
                        <a:latin typeface="Cambria Math" panose="02040503050406030204" pitchFamily="18" charset="0"/>
                      </a:rPr>
                      <m:t>𝐴</m:t>
                    </m:r>
                    <m:r>
                      <a:rPr lang="en-US" sz="1050" i="1" dirty="0">
                        <a:latin typeface="Cambria Math" panose="02040503050406030204" pitchFamily="18" charset="0"/>
                      </a:rPr>
                      <m:t>)= </m:t>
                    </m:r>
                    <m:nary>
                      <m:naryPr>
                        <m:chr m:val="∏"/>
                        <m:ctrlPr>
                          <a:rPr lang="en-US" sz="1050" i="1" dirty="0">
                            <a:latin typeface="Cambria Math" panose="02040503050406030204" pitchFamily="18" charset="0"/>
                          </a:rPr>
                        </m:ctrlPr>
                      </m:naryPr>
                      <m:sub>
                        <m:r>
                          <m:rPr>
                            <m:brk m:alnAt="23"/>
                          </m:rPr>
                          <a:rPr lang="en-US" sz="1050" i="1" dirty="0">
                            <a:latin typeface="Cambria Math" panose="02040503050406030204" pitchFamily="18" charset="0"/>
                          </a:rPr>
                          <m:t>𝑖</m:t>
                        </m:r>
                        <m:r>
                          <a:rPr lang="en-US" sz="1050" i="1" dirty="0">
                            <a:latin typeface="Cambria Math" panose="02040503050406030204" pitchFamily="18" charset="0"/>
                          </a:rPr>
                          <m:t>=1</m:t>
                        </m:r>
                      </m:sub>
                      <m:sup>
                        <m:r>
                          <a:rPr lang="en-US" sz="1050" i="1" dirty="0">
                            <a:latin typeface="Cambria Math" panose="02040503050406030204" pitchFamily="18" charset="0"/>
                          </a:rPr>
                          <m:t>𝑛</m:t>
                        </m:r>
                      </m:sup>
                      <m:e>
                        <m:r>
                          <a:rPr lang="en-US" sz="1050" i="1" dirty="0">
                            <a:latin typeface="Cambria Math" panose="02040503050406030204" pitchFamily="18" charset="0"/>
                          </a:rPr>
                          <m:t>𝑃</m:t>
                        </m:r>
                        <m:r>
                          <a:rPr lang="en-US" sz="1050" i="1" dirty="0">
                            <a:latin typeface="Cambria Math" panose="02040503050406030204" pitchFamily="18" charset="0"/>
                          </a:rPr>
                          <m:t>(</m:t>
                        </m:r>
                        <m:sSub>
                          <m:sSubPr>
                            <m:ctrlPr>
                              <a:rPr lang="en-US" sz="1050" i="1" dirty="0">
                                <a:latin typeface="Cambria Math" panose="02040503050406030204" pitchFamily="18" charset="0"/>
                              </a:rPr>
                            </m:ctrlPr>
                          </m:sSubPr>
                          <m:e>
                            <m:r>
                              <a:rPr lang="en-US" sz="1050" i="1" dirty="0">
                                <a:latin typeface="Cambria Math" panose="02040503050406030204" pitchFamily="18" charset="0"/>
                              </a:rPr>
                              <m:t>𝑥</m:t>
                            </m:r>
                          </m:e>
                          <m:sub>
                            <m:r>
                              <a:rPr lang="en-US" sz="1050" i="1" dirty="0">
                                <a:latin typeface="Cambria Math" panose="02040503050406030204" pitchFamily="18" charset="0"/>
                              </a:rPr>
                              <m:t>𝑖</m:t>
                            </m:r>
                          </m:sub>
                        </m:sSub>
                      </m:e>
                    </m:nary>
                  </m:oMath>
                </a14:m>
                <a:r>
                  <a:rPr lang="fr-FR" sz="1050" dirty="0"/>
                  <a:t>/</a:t>
                </a:r>
                <a14:m>
                  <m:oMath xmlns:m="http://schemas.openxmlformats.org/officeDocument/2006/math">
                    <m:r>
                      <a:rPr lang="en-US" sz="1050" i="1" dirty="0">
                        <a:latin typeface="Cambria Math" panose="02040503050406030204" pitchFamily="18" charset="0"/>
                      </a:rPr>
                      <m:t>𝐶</m:t>
                    </m:r>
                    <m:r>
                      <a:rPr lang="en-US" sz="1050" i="1" dirty="0">
                        <a:latin typeface="Cambria Math" panose="02040503050406030204" pitchFamily="18" charset="0"/>
                      </a:rPr>
                      <m:t>)</m:t>
                    </m:r>
                  </m:oMath>
                </a14:m>
                <a:endParaRPr lang="fr-FR" sz="1050" dirty="0"/>
              </a:p>
            </p:txBody>
          </p:sp>
        </mc:Choice>
        <mc:Fallback xmlns="">
          <p:sp>
            <p:nvSpPr>
              <p:cNvPr id="12" name="ZoneTexte 11">
                <a:extLst>
                  <a:ext uri="{FF2B5EF4-FFF2-40B4-BE49-F238E27FC236}">
                    <a16:creationId xmlns:a16="http://schemas.microsoft.com/office/drawing/2014/main" id="{2CED3F5D-B7E5-E18B-7863-E4F2163BDEA1}"/>
                  </a:ext>
                </a:extLst>
              </p:cNvPr>
              <p:cNvSpPr txBox="1">
                <a:spLocks noRot="1" noChangeAspect="1" noMove="1" noResize="1" noEditPoints="1" noAdjustHandles="1" noChangeArrowheads="1" noChangeShapeType="1" noTextEdit="1"/>
              </p:cNvSpPr>
              <p:nvPr/>
            </p:nvSpPr>
            <p:spPr>
              <a:xfrm>
                <a:off x="862162" y="4173493"/>
                <a:ext cx="7542387" cy="577659"/>
              </a:xfrm>
              <a:prstGeom prst="rect">
                <a:avLst/>
              </a:prstGeom>
              <a:blipFill>
                <a:blip r:embed="rId4"/>
                <a:stretch>
                  <a:fillRect b="-69149"/>
                </a:stretch>
              </a:blipFill>
            </p:spPr>
            <p:txBody>
              <a:bodyPr/>
              <a:lstStyle/>
              <a:p>
                <a:r>
                  <a:rPr lang="fr-FR">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14" name="Image 13">
            <a:extLst>
              <a:ext uri="{FF2B5EF4-FFF2-40B4-BE49-F238E27FC236}">
                <a16:creationId xmlns:a16="http://schemas.microsoft.com/office/drawing/2014/main" id="{CE809094-3903-942F-F08C-DAE2F180E5FB}"/>
              </a:ext>
            </a:extLst>
          </p:cNvPr>
          <p:cNvPicPr>
            <a:picLocks noChangeAspect="1"/>
          </p:cNvPicPr>
          <p:nvPr/>
        </p:nvPicPr>
        <p:blipFill>
          <a:blip r:embed="rId3"/>
          <a:stretch>
            <a:fillRect/>
          </a:stretch>
        </p:blipFill>
        <p:spPr>
          <a:xfrm>
            <a:off x="5458692" y="1064407"/>
            <a:ext cx="3685309" cy="2744477"/>
          </a:xfrm>
          <a:prstGeom prst="rect">
            <a:avLst/>
          </a:prstGeom>
        </p:spPr>
      </p:pic>
      <p:graphicFrame>
        <p:nvGraphicFramePr>
          <p:cNvPr id="15" name="Tableau 14">
            <a:extLst>
              <a:ext uri="{FF2B5EF4-FFF2-40B4-BE49-F238E27FC236}">
                <a16:creationId xmlns:a16="http://schemas.microsoft.com/office/drawing/2014/main" id="{404FA976-A52E-4222-4ECB-582DA43C03BE}"/>
              </a:ext>
            </a:extLst>
          </p:cNvPr>
          <p:cNvGraphicFramePr>
            <a:graphicFrameLocks noGrp="1"/>
          </p:cNvGraphicFramePr>
          <p:nvPr/>
        </p:nvGraphicFramePr>
        <p:xfrm>
          <a:off x="68091" y="553526"/>
          <a:ext cx="2008414" cy="4194810"/>
        </p:xfrm>
        <a:graphic>
          <a:graphicData uri="http://schemas.openxmlformats.org/drawingml/2006/table">
            <a:tbl>
              <a:tblPr firstRow="1" bandRow="1">
                <a:tableStyleId>{5C22544A-7EE6-4342-B048-85BDC9FD1C3A}</a:tableStyleId>
              </a:tblPr>
              <a:tblGrid>
                <a:gridCol w="1004207">
                  <a:extLst>
                    <a:ext uri="{9D8B030D-6E8A-4147-A177-3AD203B41FA5}">
                      <a16:colId xmlns:a16="http://schemas.microsoft.com/office/drawing/2014/main" val="632238654"/>
                    </a:ext>
                  </a:extLst>
                </a:gridCol>
                <a:gridCol w="1004207">
                  <a:extLst>
                    <a:ext uri="{9D8B030D-6E8A-4147-A177-3AD203B41FA5}">
                      <a16:colId xmlns:a16="http://schemas.microsoft.com/office/drawing/2014/main" val="153982842"/>
                    </a:ext>
                  </a:extLst>
                </a:gridCol>
              </a:tblGrid>
              <a:tr h="278130">
                <a:tc>
                  <a:txBody>
                    <a:bodyPr/>
                    <a:lstStyle/>
                    <a:p>
                      <a:pPr algn="ctr"/>
                      <a:r>
                        <a:rPr lang="en-US" sz="1100" dirty="0"/>
                        <a:t>PSA Test</a:t>
                      </a:r>
                      <a:endParaRPr lang="fr-FR" sz="1100" dirty="0"/>
                    </a:p>
                  </a:txBody>
                  <a:tcPr marL="68580" marR="68580" marT="34290" marB="34290"/>
                </a:tc>
                <a:tc>
                  <a:txBody>
                    <a:bodyPr/>
                    <a:lstStyle/>
                    <a:p>
                      <a:pPr algn="ctr"/>
                      <a:r>
                        <a:rPr lang="en-US" sz="1100" dirty="0"/>
                        <a:t>Status</a:t>
                      </a:r>
                      <a:endParaRPr lang="fr-FR" sz="1100" dirty="0"/>
                    </a:p>
                  </a:txBody>
                  <a:tcPr marL="68580" marR="68580" marT="34290" marB="34290"/>
                </a:tc>
                <a:extLst>
                  <a:ext uri="{0D108BD9-81ED-4DB2-BD59-A6C34878D82A}">
                    <a16:rowId xmlns:a16="http://schemas.microsoft.com/office/drawing/2014/main" val="3052981809"/>
                  </a:ext>
                </a:extLst>
              </a:tr>
              <a:tr h="278130">
                <a:tc>
                  <a:txBody>
                    <a:bodyPr/>
                    <a:lstStyle/>
                    <a:p>
                      <a:pPr algn="ctr"/>
                      <a:r>
                        <a:rPr lang="en-US" sz="1100" dirty="0"/>
                        <a:t>4.1</a:t>
                      </a:r>
                      <a:endParaRPr lang="fr-FR" sz="1100" dirty="0"/>
                    </a:p>
                  </a:txBody>
                  <a:tcPr marL="68580" marR="68580" marT="34290" marB="34290"/>
                </a:tc>
                <a:tc>
                  <a:txBody>
                    <a:bodyPr/>
                    <a:lstStyle/>
                    <a:p>
                      <a:pPr algn="ctr"/>
                      <a:r>
                        <a:rPr lang="en-US" sz="1100" dirty="0"/>
                        <a:t>Cancer</a:t>
                      </a:r>
                      <a:endParaRPr lang="fr-FR" sz="1100" dirty="0"/>
                    </a:p>
                  </a:txBody>
                  <a:tcPr marL="68580" marR="68580" marT="34290" marB="34290"/>
                </a:tc>
                <a:extLst>
                  <a:ext uri="{0D108BD9-81ED-4DB2-BD59-A6C34878D82A}">
                    <a16:rowId xmlns:a16="http://schemas.microsoft.com/office/drawing/2014/main" val="3258871528"/>
                  </a:ext>
                </a:extLst>
              </a:tr>
              <a:tr h="278130">
                <a:tc>
                  <a:txBody>
                    <a:bodyPr/>
                    <a:lstStyle/>
                    <a:p>
                      <a:pPr algn="ctr"/>
                      <a:r>
                        <a:rPr lang="en-US" sz="1100" dirty="0"/>
                        <a:t>3.4</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40451729"/>
                  </a:ext>
                </a:extLst>
              </a:tr>
              <a:tr h="278130">
                <a:tc>
                  <a:txBody>
                    <a:bodyPr/>
                    <a:lstStyle/>
                    <a:p>
                      <a:pPr algn="ctr"/>
                      <a:r>
                        <a:rPr lang="en-US" sz="1100" dirty="0"/>
                        <a:t>2.9</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175361779"/>
                  </a:ext>
                </a:extLst>
              </a:tr>
              <a:tr h="278130">
                <a:tc>
                  <a:txBody>
                    <a:bodyPr/>
                    <a:lstStyle/>
                    <a:p>
                      <a:pPr algn="ctr"/>
                      <a:r>
                        <a:rPr lang="en-US" sz="1100" dirty="0"/>
                        <a:t>2.8</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2423526026"/>
                  </a:ext>
                </a:extLst>
              </a:tr>
              <a:tr h="278130">
                <a:tc>
                  <a:txBody>
                    <a:bodyPr/>
                    <a:lstStyle/>
                    <a:p>
                      <a:pPr algn="ctr"/>
                      <a:r>
                        <a:rPr lang="en-US" sz="1100" dirty="0"/>
                        <a:t>2.7</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822992336"/>
                  </a:ext>
                </a:extLst>
              </a:tr>
              <a:tr h="278130">
                <a:tc>
                  <a:txBody>
                    <a:bodyPr/>
                    <a:lstStyle/>
                    <a:p>
                      <a:pPr algn="ctr"/>
                      <a:r>
                        <a:rPr lang="en-US" sz="1100" dirty="0"/>
                        <a:t>2.1</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3022011735"/>
                  </a:ext>
                </a:extLst>
              </a:tr>
              <a:tr h="278130">
                <a:tc>
                  <a:txBody>
                    <a:bodyPr/>
                    <a:lstStyle/>
                    <a:p>
                      <a:pPr algn="ctr"/>
                      <a:r>
                        <a:rPr lang="en-US" sz="1100" dirty="0"/>
                        <a:t>1.6</a:t>
                      </a:r>
                      <a:endParaRPr lang="fr-FR"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Cancer</a:t>
                      </a:r>
                      <a:endParaRPr lang="fr-FR" sz="1100" dirty="0"/>
                    </a:p>
                  </a:txBody>
                  <a:tcPr marL="68580" marR="68580" marT="34290" marB="34290"/>
                </a:tc>
                <a:extLst>
                  <a:ext uri="{0D108BD9-81ED-4DB2-BD59-A6C34878D82A}">
                    <a16:rowId xmlns:a16="http://schemas.microsoft.com/office/drawing/2014/main" val="3349010007"/>
                  </a:ext>
                </a:extLst>
              </a:tr>
              <a:tr h="278130">
                <a:tc>
                  <a:txBody>
                    <a:bodyPr/>
                    <a:lstStyle/>
                    <a:p>
                      <a:pPr algn="ctr"/>
                      <a:r>
                        <a:rPr lang="en-US" sz="1100" dirty="0"/>
                        <a:t>2.5</a:t>
                      </a:r>
                      <a:endParaRPr lang="fr-FR" sz="1100" dirty="0"/>
                    </a:p>
                  </a:txBody>
                  <a:tcPr marL="68580" marR="68580" marT="34290" marB="34290"/>
                </a:tc>
                <a:tc>
                  <a:txBody>
                    <a:bodyPr/>
                    <a:lstStyle/>
                    <a:p>
                      <a:pPr algn="ctr" fontAlgn="b"/>
                      <a:r>
                        <a:rPr lang="fr-FR" sz="1400" kern="1200" dirty="0">
                          <a:solidFill>
                            <a:schemeClr val="dk1"/>
                          </a:solidFill>
                          <a:latin typeface="+mn-lt"/>
                          <a:ea typeface="+mn-ea"/>
                          <a:cs typeface="+mn-cs"/>
                        </a:rPr>
                        <a:t>Healthy</a:t>
                      </a:r>
                    </a:p>
                  </a:txBody>
                  <a:tcPr marL="5715" marR="5715" marT="5715" marB="0" anchor="b"/>
                </a:tc>
                <a:extLst>
                  <a:ext uri="{0D108BD9-81ED-4DB2-BD59-A6C34878D82A}">
                    <a16:rowId xmlns:a16="http://schemas.microsoft.com/office/drawing/2014/main" val="15506781"/>
                  </a:ext>
                </a:extLst>
              </a:tr>
              <a:tr h="278130">
                <a:tc>
                  <a:txBody>
                    <a:bodyPr/>
                    <a:lstStyle/>
                    <a:p>
                      <a:pPr algn="ctr"/>
                      <a:r>
                        <a:rPr lang="en-US" sz="1100" dirty="0"/>
                        <a:t>2.0</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tc>
                <a:extLst>
                  <a:ext uri="{0D108BD9-81ED-4DB2-BD59-A6C34878D82A}">
                    <a16:rowId xmlns:a16="http://schemas.microsoft.com/office/drawing/2014/main" val="3084972524"/>
                  </a:ext>
                </a:extLst>
              </a:tr>
              <a:tr h="278130">
                <a:tc>
                  <a:txBody>
                    <a:bodyPr/>
                    <a:lstStyle/>
                    <a:p>
                      <a:pPr algn="ctr"/>
                      <a:r>
                        <a:rPr lang="en-US" sz="1100" dirty="0"/>
                        <a:t>1.7</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tc>
                <a:extLst>
                  <a:ext uri="{0D108BD9-81ED-4DB2-BD59-A6C34878D82A}">
                    <a16:rowId xmlns:a16="http://schemas.microsoft.com/office/drawing/2014/main" val="1298509759"/>
                  </a:ext>
                </a:extLst>
              </a:tr>
              <a:tr h="278130">
                <a:tc>
                  <a:txBody>
                    <a:bodyPr/>
                    <a:lstStyle/>
                    <a:p>
                      <a:pPr algn="ctr"/>
                      <a:r>
                        <a:rPr lang="en-US" sz="1100" dirty="0"/>
                        <a:t>1.4</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tc>
                <a:extLst>
                  <a:ext uri="{0D108BD9-81ED-4DB2-BD59-A6C34878D82A}">
                    <a16:rowId xmlns:a16="http://schemas.microsoft.com/office/drawing/2014/main" val="3761465738"/>
                  </a:ext>
                </a:extLst>
              </a:tr>
              <a:tr h="278130">
                <a:tc>
                  <a:txBody>
                    <a:bodyPr/>
                    <a:lstStyle/>
                    <a:p>
                      <a:pPr algn="ctr"/>
                      <a:r>
                        <a:rPr lang="en-US" sz="1100" dirty="0"/>
                        <a:t>1.2</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956952"/>
                  </a:ext>
                </a:extLst>
              </a:tr>
              <a:tr h="278130">
                <a:tc>
                  <a:txBody>
                    <a:bodyPr/>
                    <a:lstStyle/>
                    <a:p>
                      <a:pPr algn="ctr"/>
                      <a:r>
                        <a:rPr lang="en-US" sz="1100" dirty="0"/>
                        <a:t>0.9</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11361564"/>
                  </a:ext>
                </a:extLst>
              </a:tr>
              <a:tr h="278130">
                <a:tc>
                  <a:txBody>
                    <a:bodyPr/>
                    <a:lstStyle/>
                    <a:p>
                      <a:pPr algn="ctr"/>
                      <a:r>
                        <a:rPr lang="en-US" sz="1100" dirty="0"/>
                        <a:t>0.8</a:t>
                      </a:r>
                      <a:endParaRPr lang="fr-FR" sz="1100" dirty="0"/>
                    </a:p>
                  </a:txBody>
                  <a:tcPr marL="68580" marR="68580" marT="34290" marB="34290"/>
                </a:tc>
                <a:tc>
                  <a:txBody>
                    <a:bodyPr/>
                    <a:lstStyle/>
                    <a:p>
                      <a:pPr algn="ctr"/>
                      <a:r>
                        <a:rPr lang="fr-FR" sz="1400" kern="1200" dirty="0">
                          <a:solidFill>
                            <a:schemeClr val="dk1"/>
                          </a:solidFill>
                          <a:latin typeface="+mn-lt"/>
                          <a:ea typeface="+mn-ea"/>
                          <a:cs typeface="+mn-cs"/>
                        </a:rPr>
                        <a:t>Healthy</a:t>
                      </a:r>
                      <a:endParaRPr lang="fr-FR" sz="1100" dirty="0"/>
                    </a:p>
                  </a:txBody>
                  <a:tcPr marL="68580" marR="68580" marT="34290" marB="34290"/>
                </a:tc>
                <a:extLst>
                  <a:ext uri="{0D108BD9-81ED-4DB2-BD59-A6C34878D82A}">
                    <a16:rowId xmlns:a16="http://schemas.microsoft.com/office/drawing/2014/main" val="3962654664"/>
                  </a:ext>
                </a:extLst>
              </a:tr>
            </a:tbl>
          </a:graphicData>
        </a:graphic>
      </p:graphicFrame>
      <p:sp>
        <p:nvSpPr>
          <p:cNvPr id="16" name="Accolade fermante 15">
            <a:extLst>
              <a:ext uri="{FF2B5EF4-FFF2-40B4-BE49-F238E27FC236}">
                <a16:creationId xmlns:a16="http://schemas.microsoft.com/office/drawing/2014/main" id="{A58E3A71-51B1-F78B-E912-9033650BA552}"/>
              </a:ext>
            </a:extLst>
          </p:cNvPr>
          <p:cNvSpPr/>
          <p:nvPr/>
        </p:nvSpPr>
        <p:spPr>
          <a:xfrm>
            <a:off x="2111474" y="838512"/>
            <a:ext cx="286304" cy="19109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sz="1050" dirty="0">
              <a:ln w="0"/>
              <a:effectLst>
                <a:outerShdw blurRad="38100" dist="19050" dir="2700000" algn="tl" rotWithShape="0">
                  <a:schemeClr val="dk1">
                    <a:alpha val="40000"/>
                  </a:schemeClr>
                </a:outerShdw>
              </a:effectLst>
            </a:endParaRPr>
          </a:p>
        </p:txBody>
      </p:sp>
      <p:sp>
        <p:nvSpPr>
          <p:cNvPr id="17" name="Accolade fermante 16">
            <a:extLst>
              <a:ext uri="{FF2B5EF4-FFF2-40B4-BE49-F238E27FC236}">
                <a16:creationId xmlns:a16="http://schemas.microsoft.com/office/drawing/2014/main" id="{7A1BC3B5-4BEB-D719-3282-3EF5B3112383}"/>
              </a:ext>
            </a:extLst>
          </p:cNvPr>
          <p:cNvSpPr/>
          <p:nvPr/>
        </p:nvSpPr>
        <p:spPr>
          <a:xfrm>
            <a:off x="2109003" y="2814556"/>
            <a:ext cx="286305" cy="19109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sz="1050" dirty="0">
              <a:ln w="0"/>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368E3DF-EFD3-023A-7A7D-DBE72C68BED3}"/>
                  </a:ext>
                </a:extLst>
              </p:cNvPr>
              <p:cNvSpPr txBox="1"/>
              <p:nvPr/>
            </p:nvSpPr>
            <p:spPr>
              <a:xfrm>
                <a:off x="2356069" y="1551597"/>
                <a:ext cx="833929"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1050" i="1">
                              <a:latin typeface="Cambria Math" panose="02040503050406030204" pitchFamily="18" charset="0"/>
                            </a:rPr>
                          </m:ctrlPr>
                        </m:sSubPr>
                        <m:e>
                          <m:acc>
                            <m:accPr>
                              <m:chr m:val="̅"/>
                              <m:ctrlPr>
                                <a:rPr lang="fr-FR" sz="1050" i="1">
                                  <a:latin typeface="Cambria Math" panose="02040503050406030204" pitchFamily="18" charset="0"/>
                                </a:rPr>
                              </m:ctrlPr>
                            </m:accPr>
                            <m:e>
                              <m:r>
                                <a:rPr lang="en-US" sz="1050" i="1">
                                  <a:latin typeface="Cambria Math" panose="02040503050406030204" pitchFamily="18" charset="0"/>
                                </a:rPr>
                                <m:t>𝑥</m:t>
                              </m:r>
                            </m:e>
                          </m:acc>
                        </m:e>
                        <m:sub>
                          <m:r>
                            <a:rPr lang="en-US" sz="1050" i="1">
                              <a:latin typeface="Cambria Math" panose="02040503050406030204" pitchFamily="18" charset="0"/>
                            </a:rPr>
                            <m:t>𝑐</m:t>
                          </m:r>
                        </m:sub>
                      </m:sSub>
                      <m:r>
                        <a:rPr lang="en-US" sz="1050" i="1">
                          <a:latin typeface="Cambria Math" panose="02040503050406030204" pitchFamily="18" charset="0"/>
                        </a:rPr>
                        <m:t>=2.8</m:t>
                      </m:r>
                    </m:oMath>
                  </m:oMathPara>
                </a14:m>
                <a:endParaRPr lang="en-US" sz="1050" dirty="0"/>
              </a:p>
              <a:p>
                <a14:m>
                  <m:oMath xmlns:m="http://schemas.openxmlformats.org/officeDocument/2006/math">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𝜎</m:t>
                        </m:r>
                      </m:e>
                      <m:sub>
                        <m:r>
                          <a:rPr lang="en-US" sz="1050" i="1">
                            <a:latin typeface="Cambria Math" panose="02040503050406030204" pitchFamily="18" charset="0"/>
                          </a:rPr>
                          <m:t>𝑐</m:t>
                        </m:r>
                      </m:sub>
                    </m:sSub>
                  </m:oMath>
                </a14:m>
                <a:r>
                  <a:rPr lang="fr-FR" sz="1050" dirty="0"/>
                  <a:t> = 0.75</a:t>
                </a:r>
              </a:p>
            </p:txBody>
          </p:sp>
        </mc:Choice>
        <mc:Fallback xmlns="">
          <p:sp>
            <p:nvSpPr>
              <p:cNvPr id="18" name="ZoneTexte 17">
                <a:extLst>
                  <a:ext uri="{FF2B5EF4-FFF2-40B4-BE49-F238E27FC236}">
                    <a16:creationId xmlns:a16="http://schemas.microsoft.com/office/drawing/2014/main" id="{0368E3DF-EFD3-023A-7A7D-DBE72C68BED3}"/>
                  </a:ext>
                </a:extLst>
              </p:cNvPr>
              <p:cNvSpPr txBox="1">
                <a:spLocks noRot="1" noChangeAspect="1" noMove="1" noResize="1" noEditPoints="1" noAdjustHandles="1" noChangeArrowheads="1" noChangeShapeType="1" noTextEdit="1"/>
              </p:cNvSpPr>
              <p:nvPr/>
            </p:nvSpPr>
            <p:spPr>
              <a:xfrm>
                <a:off x="2356069" y="1551597"/>
                <a:ext cx="833929" cy="415498"/>
              </a:xfrm>
              <a:prstGeom prst="rect">
                <a:avLst/>
              </a:prstGeom>
              <a:blipFill>
                <a:blip r:embed="rId4"/>
                <a:stretch>
                  <a:fillRect b="-882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0EBFC698-044B-CE4E-14E0-57E036BEADCC}"/>
                  </a:ext>
                </a:extLst>
              </p:cNvPr>
              <p:cNvSpPr txBox="1"/>
              <p:nvPr/>
            </p:nvSpPr>
            <p:spPr>
              <a:xfrm>
                <a:off x="7301346" y="1951897"/>
                <a:ext cx="83393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050" b="1" i="1">
                              <a:latin typeface="Cambria Math" panose="02040503050406030204" pitchFamily="18" charset="0"/>
                            </a:rPr>
                          </m:ctrlPr>
                        </m:sSubPr>
                        <m:e>
                          <m:acc>
                            <m:accPr>
                              <m:chr m:val="̅"/>
                              <m:ctrlPr>
                                <a:rPr lang="fr-FR" sz="1050" b="1" i="1">
                                  <a:latin typeface="Cambria Math" panose="02040503050406030204" pitchFamily="18" charset="0"/>
                                </a:rPr>
                              </m:ctrlPr>
                            </m:accPr>
                            <m:e>
                              <m:r>
                                <a:rPr lang="en-US" sz="1050" b="1" i="1">
                                  <a:latin typeface="Cambria Math" panose="02040503050406030204" pitchFamily="18" charset="0"/>
                                </a:rPr>
                                <m:t>𝒙</m:t>
                              </m:r>
                            </m:e>
                          </m:acc>
                        </m:e>
                        <m:sub>
                          <m:r>
                            <a:rPr lang="en-US" sz="1050" b="1" i="1">
                              <a:latin typeface="Cambria Math" panose="02040503050406030204" pitchFamily="18" charset="0"/>
                            </a:rPr>
                            <m:t>𝒄</m:t>
                          </m:r>
                        </m:sub>
                      </m:sSub>
                      <m:r>
                        <a:rPr lang="en-US" sz="1050" b="1" i="1">
                          <a:latin typeface="Cambria Math" panose="02040503050406030204" pitchFamily="18" charset="0"/>
                        </a:rPr>
                        <m:t>=</m:t>
                      </m:r>
                      <m:r>
                        <a:rPr lang="en-US" sz="1050" b="1" i="1">
                          <a:latin typeface="Cambria Math" panose="02040503050406030204" pitchFamily="18" charset="0"/>
                        </a:rPr>
                        <m:t>𝟐</m:t>
                      </m:r>
                      <m:r>
                        <a:rPr lang="en-US" sz="1050" b="1" i="1">
                          <a:latin typeface="Cambria Math" panose="02040503050406030204" pitchFamily="18" charset="0"/>
                        </a:rPr>
                        <m:t>.</m:t>
                      </m:r>
                      <m:r>
                        <a:rPr lang="en-US" sz="1050" b="1" i="1">
                          <a:latin typeface="Cambria Math" panose="02040503050406030204" pitchFamily="18" charset="0"/>
                        </a:rPr>
                        <m:t>𝟖</m:t>
                      </m:r>
                    </m:oMath>
                  </m:oMathPara>
                </a14:m>
                <a:endParaRPr lang="en-US" sz="1050" b="1" dirty="0"/>
              </a:p>
              <a:p>
                <a14:m>
                  <m:oMath xmlns:m="http://schemas.openxmlformats.org/officeDocument/2006/math">
                    <m:sSub>
                      <m:sSubPr>
                        <m:ctrlPr>
                          <a:rPr lang="fr-FR" sz="1050" b="1" i="1">
                            <a:latin typeface="Cambria Math" panose="02040503050406030204" pitchFamily="18" charset="0"/>
                          </a:rPr>
                        </m:ctrlPr>
                      </m:sSubPr>
                      <m:e>
                        <m:r>
                          <a:rPr lang="fr-FR" sz="1050" b="1" i="1">
                            <a:latin typeface="Cambria Math" panose="02040503050406030204" pitchFamily="18" charset="0"/>
                            <a:ea typeface="Cambria Math" panose="02040503050406030204" pitchFamily="18" charset="0"/>
                          </a:rPr>
                          <m:t>𝝈</m:t>
                        </m:r>
                      </m:e>
                      <m:sub>
                        <m:r>
                          <a:rPr lang="en-US" sz="1050" b="1" i="1">
                            <a:latin typeface="Cambria Math" panose="02040503050406030204" pitchFamily="18" charset="0"/>
                          </a:rPr>
                          <m:t>𝒄</m:t>
                        </m:r>
                      </m:sub>
                    </m:sSub>
                  </m:oMath>
                </a14:m>
                <a:r>
                  <a:rPr lang="fr-FR" sz="1050" b="1" dirty="0"/>
                  <a:t> = 0.75</a:t>
                </a:r>
              </a:p>
            </p:txBody>
          </p:sp>
        </mc:Choice>
        <mc:Fallback xmlns="">
          <p:sp>
            <p:nvSpPr>
              <p:cNvPr id="19" name="ZoneTexte 18">
                <a:extLst>
                  <a:ext uri="{FF2B5EF4-FFF2-40B4-BE49-F238E27FC236}">
                    <a16:creationId xmlns:a16="http://schemas.microsoft.com/office/drawing/2014/main" id="{0EBFC698-044B-CE4E-14E0-57E036BEADCC}"/>
                  </a:ext>
                </a:extLst>
              </p:cNvPr>
              <p:cNvSpPr txBox="1">
                <a:spLocks noRot="1" noChangeAspect="1" noMove="1" noResize="1" noEditPoints="1" noAdjustHandles="1" noChangeArrowheads="1" noChangeShapeType="1" noTextEdit="1"/>
              </p:cNvSpPr>
              <p:nvPr/>
            </p:nvSpPr>
            <p:spPr>
              <a:xfrm>
                <a:off x="7301346" y="1951897"/>
                <a:ext cx="833930" cy="415498"/>
              </a:xfrm>
              <a:prstGeom prst="rect">
                <a:avLst/>
              </a:prstGeom>
              <a:blipFill>
                <a:blip r:embed="rId5"/>
                <a:stretch>
                  <a:fillRect b="-882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9FDD4B0F-F3BD-8AEF-9C83-B4C740D7D5C5}"/>
                  </a:ext>
                </a:extLst>
              </p:cNvPr>
              <p:cNvSpPr txBox="1"/>
              <p:nvPr/>
            </p:nvSpPr>
            <p:spPr>
              <a:xfrm>
                <a:off x="2395309" y="3527641"/>
                <a:ext cx="83393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050" i="1">
                              <a:latin typeface="Cambria Math" panose="02040503050406030204" pitchFamily="18" charset="0"/>
                            </a:rPr>
                          </m:ctrlPr>
                        </m:sSubPr>
                        <m:e>
                          <m:acc>
                            <m:accPr>
                              <m:chr m:val="̅"/>
                              <m:ctrlPr>
                                <a:rPr lang="fr-FR" sz="1050" i="1">
                                  <a:latin typeface="Cambria Math" panose="02040503050406030204" pitchFamily="18" charset="0"/>
                                </a:rPr>
                              </m:ctrlPr>
                            </m:accPr>
                            <m:e>
                              <m:r>
                                <a:rPr lang="en-US" sz="1050" i="1">
                                  <a:latin typeface="Cambria Math" panose="02040503050406030204" pitchFamily="18" charset="0"/>
                                </a:rPr>
                                <m:t>𝑥</m:t>
                              </m:r>
                            </m:e>
                          </m:acc>
                        </m:e>
                        <m:sub>
                          <m:r>
                            <a:rPr lang="en-US" sz="1050" i="1">
                              <a:latin typeface="Cambria Math" panose="02040503050406030204" pitchFamily="18" charset="0"/>
                            </a:rPr>
                            <m:t>h</m:t>
                          </m:r>
                        </m:sub>
                      </m:sSub>
                      <m:r>
                        <a:rPr lang="en-US" sz="1050" i="1">
                          <a:latin typeface="Cambria Math" panose="02040503050406030204" pitchFamily="18" charset="0"/>
                        </a:rPr>
                        <m:t>=1.5</m:t>
                      </m:r>
                    </m:oMath>
                  </m:oMathPara>
                </a14:m>
                <a:endParaRPr lang="en-US" sz="1050" dirty="0"/>
              </a:p>
              <a:p>
                <a14:m>
                  <m:oMath xmlns:m="http://schemas.openxmlformats.org/officeDocument/2006/math">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𝜎</m:t>
                        </m:r>
                      </m:e>
                      <m:sub>
                        <m:r>
                          <a:rPr lang="en-US" sz="1050" i="1">
                            <a:latin typeface="Cambria Math" panose="02040503050406030204" pitchFamily="18" charset="0"/>
                            <a:ea typeface="Cambria Math" panose="02040503050406030204" pitchFamily="18" charset="0"/>
                          </a:rPr>
                          <m:t>h</m:t>
                        </m:r>
                      </m:sub>
                    </m:sSub>
                  </m:oMath>
                </a14:m>
                <a:r>
                  <a:rPr lang="fr-FR" sz="1050" dirty="0"/>
                  <a:t> = 0.56</a:t>
                </a:r>
              </a:p>
            </p:txBody>
          </p:sp>
        </mc:Choice>
        <mc:Fallback xmlns="">
          <p:sp>
            <p:nvSpPr>
              <p:cNvPr id="20" name="ZoneTexte 19">
                <a:extLst>
                  <a:ext uri="{FF2B5EF4-FFF2-40B4-BE49-F238E27FC236}">
                    <a16:creationId xmlns:a16="http://schemas.microsoft.com/office/drawing/2014/main" id="{9FDD4B0F-F3BD-8AEF-9C83-B4C740D7D5C5}"/>
                  </a:ext>
                </a:extLst>
              </p:cNvPr>
              <p:cNvSpPr txBox="1">
                <a:spLocks noRot="1" noChangeAspect="1" noMove="1" noResize="1" noEditPoints="1" noAdjustHandles="1" noChangeArrowheads="1" noChangeShapeType="1" noTextEdit="1"/>
              </p:cNvSpPr>
              <p:nvPr/>
            </p:nvSpPr>
            <p:spPr>
              <a:xfrm>
                <a:off x="2395309" y="3527641"/>
                <a:ext cx="833930" cy="415498"/>
              </a:xfrm>
              <a:prstGeom prst="rect">
                <a:avLst/>
              </a:prstGeom>
              <a:blipFill>
                <a:blip r:embed="rId6"/>
                <a:stretch>
                  <a:fillRect b="-882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ADC7D4A9-3C37-A0F6-E3DE-1D2E6C2E47B7}"/>
                  </a:ext>
                </a:extLst>
              </p:cNvPr>
              <p:cNvSpPr txBox="1"/>
              <p:nvPr/>
            </p:nvSpPr>
            <p:spPr>
              <a:xfrm>
                <a:off x="6123841" y="1951897"/>
                <a:ext cx="83393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050" b="1" i="1">
                              <a:latin typeface="Cambria Math" panose="02040503050406030204" pitchFamily="18" charset="0"/>
                            </a:rPr>
                          </m:ctrlPr>
                        </m:sSubPr>
                        <m:e>
                          <m:acc>
                            <m:accPr>
                              <m:chr m:val="̅"/>
                              <m:ctrlPr>
                                <a:rPr lang="fr-FR" sz="1050" b="1" i="1">
                                  <a:latin typeface="Cambria Math" panose="02040503050406030204" pitchFamily="18" charset="0"/>
                                </a:rPr>
                              </m:ctrlPr>
                            </m:accPr>
                            <m:e>
                              <m:r>
                                <a:rPr lang="en-US" sz="1050" b="1" i="1">
                                  <a:latin typeface="Cambria Math" panose="02040503050406030204" pitchFamily="18" charset="0"/>
                                </a:rPr>
                                <m:t>𝒙</m:t>
                              </m:r>
                            </m:e>
                          </m:acc>
                        </m:e>
                        <m:sub>
                          <m:r>
                            <a:rPr lang="en-US" sz="1050" b="1" i="1">
                              <a:latin typeface="Cambria Math" panose="02040503050406030204" pitchFamily="18" charset="0"/>
                            </a:rPr>
                            <m:t>𝒉</m:t>
                          </m:r>
                        </m:sub>
                      </m:sSub>
                      <m:r>
                        <a:rPr lang="en-US" sz="1050" b="1" i="1">
                          <a:latin typeface="Cambria Math" panose="02040503050406030204" pitchFamily="18" charset="0"/>
                        </a:rPr>
                        <m:t>=</m:t>
                      </m:r>
                      <m:r>
                        <a:rPr lang="en-US" sz="1050" b="1" i="1">
                          <a:latin typeface="Cambria Math" panose="02040503050406030204" pitchFamily="18" charset="0"/>
                        </a:rPr>
                        <m:t>𝟏</m:t>
                      </m:r>
                      <m:r>
                        <a:rPr lang="en-US" sz="1050" b="1" i="1">
                          <a:latin typeface="Cambria Math" panose="02040503050406030204" pitchFamily="18" charset="0"/>
                        </a:rPr>
                        <m:t>.</m:t>
                      </m:r>
                      <m:r>
                        <a:rPr lang="en-US" sz="1050" b="1" i="1">
                          <a:latin typeface="Cambria Math" panose="02040503050406030204" pitchFamily="18" charset="0"/>
                        </a:rPr>
                        <m:t>𝟓</m:t>
                      </m:r>
                    </m:oMath>
                  </m:oMathPara>
                </a14:m>
                <a:endParaRPr lang="en-US" sz="1050" b="1" dirty="0"/>
              </a:p>
              <a:p>
                <a14:m>
                  <m:oMath xmlns:m="http://schemas.openxmlformats.org/officeDocument/2006/math">
                    <m:sSub>
                      <m:sSubPr>
                        <m:ctrlPr>
                          <a:rPr lang="fr-FR" sz="1050" b="1" i="1">
                            <a:latin typeface="Cambria Math" panose="02040503050406030204" pitchFamily="18" charset="0"/>
                          </a:rPr>
                        </m:ctrlPr>
                      </m:sSubPr>
                      <m:e>
                        <m:r>
                          <a:rPr lang="fr-FR" sz="1050" b="1" i="1">
                            <a:latin typeface="Cambria Math" panose="02040503050406030204" pitchFamily="18" charset="0"/>
                            <a:ea typeface="Cambria Math" panose="02040503050406030204" pitchFamily="18" charset="0"/>
                          </a:rPr>
                          <m:t>𝝈</m:t>
                        </m:r>
                      </m:e>
                      <m:sub>
                        <m:r>
                          <a:rPr lang="en-US" sz="1050" b="1" i="1">
                            <a:latin typeface="Cambria Math" panose="02040503050406030204" pitchFamily="18" charset="0"/>
                            <a:ea typeface="Cambria Math" panose="02040503050406030204" pitchFamily="18" charset="0"/>
                          </a:rPr>
                          <m:t>𝒉</m:t>
                        </m:r>
                      </m:sub>
                    </m:sSub>
                  </m:oMath>
                </a14:m>
                <a:r>
                  <a:rPr lang="fr-FR" sz="1050" b="1" dirty="0"/>
                  <a:t> = 0.56</a:t>
                </a:r>
              </a:p>
            </p:txBody>
          </p:sp>
        </mc:Choice>
        <mc:Fallback xmlns="">
          <p:sp>
            <p:nvSpPr>
              <p:cNvPr id="21" name="ZoneTexte 20">
                <a:extLst>
                  <a:ext uri="{FF2B5EF4-FFF2-40B4-BE49-F238E27FC236}">
                    <a16:creationId xmlns:a16="http://schemas.microsoft.com/office/drawing/2014/main" id="{ADC7D4A9-3C37-A0F6-E3DE-1D2E6C2E47B7}"/>
                  </a:ext>
                </a:extLst>
              </p:cNvPr>
              <p:cNvSpPr txBox="1">
                <a:spLocks noRot="1" noChangeAspect="1" noMove="1" noResize="1" noEditPoints="1" noAdjustHandles="1" noChangeArrowheads="1" noChangeShapeType="1" noTextEdit="1"/>
              </p:cNvSpPr>
              <p:nvPr/>
            </p:nvSpPr>
            <p:spPr>
              <a:xfrm>
                <a:off x="6123841" y="1951897"/>
                <a:ext cx="833930" cy="415498"/>
              </a:xfrm>
              <a:prstGeom prst="rect">
                <a:avLst/>
              </a:prstGeom>
              <a:blipFill>
                <a:blip r:embed="rId7"/>
                <a:stretch>
                  <a:fillRect b="-882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DF4E99DD-A034-BF75-F9F7-E2A48D304DBD}"/>
                  </a:ext>
                </a:extLst>
              </p:cNvPr>
              <p:cNvSpPr txBox="1"/>
              <p:nvPr/>
            </p:nvSpPr>
            <p:spPr>
              <a:xfrm>
                <a:off x="2395308" y="2169673"/>
                <a:ext cx="3065853" cy="9384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     </m:t>
                      </m:r>
                      <m:r>
                        <a:rPr lang="en-US" sz="1050" i="1">
                          <a:latin typeface="Cambria Math" panose="02040503050406030204" pitchFamily="18" charset="0"/>
                        </a:rPr>
                        <m:t>𝑓</m:t>
                      </m:r>
                      <m:d>
                        <m:dPr>
                          <m:ctrlPr>
                            <a:rPr lang="en-US" sz="1050" i="1">
                              <a:latin typeface="Cambria Math" panose="02040503050406030204" pitchFamily="18" charset="0"/>
                            </a:rPr>
                          </m:ctrlPr>
                        </m:dPr>
                        <m:e>
                          <m:r>
                            <a:rPr lang="en-US" sz="1050" i="1">
                              <a:latin typeface="Cambria Math" panose="02040503050406030204" pitchFamily="18" charset="0"/>
                            </a:rPr>
                            <m:t>𝑥</m:t>
                          </m:r>
                        </m:e>
                      </m:d>
                      <m:r>
                        <a:rPr lang="en-US" sz="1050" i="1">
                          <a:latin typeface="Cambria Math" panose="02040503050406030204" pitchFamily="18" charset="0"/>
                        </a:rPr>
                        <m:t>= </m:t>
                      </m:r>
                      <m:f>
                        <m:fPr>
                          <m:ctrlPr>
                            <a:rPr lang="en-US" sz="1050" i="1">
                              <a:latin typeface="Cambria Math" panose="02040503050406030204" pitchFamily="18" charset="0"/>
                            </a:rPr>
                          </m:ctrlPr>
                        </m:fPr>
                        <m:num>
                          <m:r>
                            <a:rPr lang="en-US" sz="1050" i="1">
                              <a:latin typeface="Cambria Math" panose="02040503050406030204" pitchFamily="18" charset="0"/>
                            </a:rPr>
                            <m:t>1</m:t>
                          </m:r>
                        </m:num>
                        <m:den>
                          <m:rad>
                            <m:radPr>
                              <m:degHide m:val="on"/>
                              <m:ctrlPr>
                                <a:rPr lang="en-US" sz="1050" i="1">
                                  <a:latin typeface="Cambria Math" panose="02040503050406030204" pitchFamily="18" charset="0"/>
                                </a:rPr>
                              </m:ctrlPr>
                            </m:radPr>
                            <m:deg/>
                            <m:e>
                              <m:r>
                                <a:rPr lang="en-US" sz="1050" i="1">
                                  <a:latin typeface="Cambria Math" panose="02040503050406030204" pitchFamily="18" charset="0"/>
                                </a:rPr>
                                <m:t>2</m:t>
                              </m:r>
                              <m:r>
                                <a:rPr lang="en-US" sz="1050" i="1">
                                  <a:latin typeface="Cambria Math" panose="02040503050406030204" pitchFamily="18" charset="0"/>
                                  <a:ea typeface="Cambria Math" panose="02040503050406030204" pitchFamily="18" charset="0"/>
                                </a:rPr>
                                <m:t>𝜋</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𝜎</m:t>
                                  </m:r>
                                </m:e>
                                <m:sup>
                                  <m:r>
                                    <a:rPr lang="en-US" sz="1050" i="1">
                                      <a:latin typeface="Cambria Math" panose="02040503050406030204" pitchFamily="18" charset="0"/>
                                      <a:ea typeface="Cambria Math" panose="02040503050406030204" pitchFamily="18" charset="0"/>
                                    </a:rPr>
                                    <m:t>2</m:t>
                                  </m:r>
                                </m:sup>
                              </m:sSup>
                            </m:e>
                          </m:rad>
                        </m:den>
                      </m:f>
                      <m:r>
                        <a:rPr lang="en-US" sz="1050" i="1">
                          <a:latin typeface="Cambria Math" panose="02040503050406030204" pitchFamily="18" charset="0"/>
                        </a:rPr>
                        <m:t> </m:t>
                      </m:r>
                      <m:sSup>
                        <m:sSupPr>
                          <m:ctrlPr>
                            <a:rPr lang="en-US" sz="1050" i="1">
                              <a:latin typeface="Cambria Math" panose="02040503050406030204" pitchFamily="18" charset="0"/>
                            </a:rPr>
                          </m:ctrlPr>
                        </m:sSupPr>
                        <m:e>
                          <m:r>
                            <a:rPr lang="en-US" sz="1050" i="1">
                              <a:latin typeface="Cambria Math" panose="02040503050406030204" pitchFamily="18" charset="0"/>
                            </a:rPr>
                            <m:t>𝑒</m:t>
                          </m:r>
                        </m:e>
                        <m:sup>
                          <m:r>
                            <a:rPr lang="en-US" sz="1050" i="1">
                              <a:latin typeface="Cambria Math" panose="02040503050406030204" pitchFamily="18" charset="0"/>
                            </a:rPr>
                            <m:t>− </m:t>
                          </m:r>
                          <m:f>
                            <m:fPr>
                              <m:ctrlPr>
                                <a:rPr lang="en-US" sz="1050" i="1">
                                  <a:latin typeface="Cambria Math" panose="02040503050406030204" pitchFamily="18" charset="0"/>
                                </a:rPr>
                              </m:ctrlPr>
                            </m:fPr>
                            <m:num>
                              <m:sSup>
                                <m:sSupPr>
                                  <m:ctrlPr>
                                    <a:rPr lang="en-US" sz="1050" i="1">
                                      <a:latin typeface="Cambria Math" panose="02040503050406030204" pitchFamily="18" charset="0"/>
                                    </a:rPr>
                                  </m:ctrlPr>
                                </m:sSupPr>
                                <m:e>
                                  <m:r>
                                    <a:rPr lang="en-US" sz="1050" i="1">
                                      <a:latin typeface="Cambria Math" panose="02040503050406030204" pitchFamily="18" charset="0"/>
                                    </a:rPr>
                                    <m:t>(</m:t>
                                  </m:r>
                                  <m:r>
                                    <a:rPr lang="en-US" sz="1050" i="1">
                                      <a:latin typeface="Cambria Math" panose="02040503050406030204" pitchFamily="18" charset="0"/>
                                    </a:rPr>
                                    <m:t>𝑥</m:t>
                                  </m:r>
                                  <m:r>
                                    <a:rPr lang="en-US" sz="1050" i="1">
                                      <a:latin typeface="Cambria Math" panose="02040503050406030204" pitchFamily="18" charset="0"/>
                                    </a:rPr>
                                    <m:t> − </m:t>
                                  </m:r>
                                  <m:r>
                                    <a:rPr lang="en-US" sz="1050" i="1">
                                      <a:latin typeface="Cambria Math" panose="02040503050406030204" pitchFamily="18" charset="0"/>
                                      <a:ea typeface="Cambria Math" panose="02040503050406030204" pitchFamily="18" charset="0"/>
                                    </a:rPr>
                                    <m:t>𝜇</m:t>
                                  </m:r>
                                  <m:r>
                                    <a:rPr lang="en-US" sz="1050" i="1">
                                      <a:latin typeface="Cambria Math" panose="02040503050406030204" pitchFamily="18" charset="0"/>
                                    </a:rPr>
                                    <m:t>)</m:t>
                                  </m:r>
                                </m:e>
                                <m:sup>
                                  <m:r>
                                    <a:rPr lang="en-US" sz="1050" i="1">
                                      <a:latin typeface="Cambria Math" panose="02040503050406030204" pitchFamily="18" charset="0"/>
                                    </a:rPr>
                                    <m:t>2</m:t>
                                  </m:r>
                                </m:sup>
                              </m:sSup>
                            </m:num>
                            <m:den>
                              <m:r>
                                <a:rPr lang="en-US" sz="1050" i="1">
                                  <a:latin typeface="Cambria Math" panose="02040503050406030204" pitchFamily="18" charset="0"/>
                                </a:rPr>
                                <m:t>2</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𝜎</m:t>
                                  </m:r>
                                </m:e>
                                <m:sup>
                                  <m:r>
                                    <a:rPr lang="en-US" sz="1050" i="1">
                                      <a:latin typeface="Cambria Math" panose="02040503050406030204" pitchFamily="18" charset="0"/>
                                      <a:ea typeface="Cambria Math" panose="02040503050406030204" pitchFamily="18" charset="0"/>
                                    </a:rPr>
                                    <m:t>2</m:t>
                                  </m:r>
                                </m:sup>
                              </m:sSup>
                            </m:den>
                          </m:f>
                        </m:sup>
                      </m:sSup>
                      <m:r>
                        <a:rPr lang="en-US" sz="1050" i="1">
                          <a:latin typeface="Cambria Math" panose="02040503050406030204" pitchFamily="18" charset="0"/>
                        </a:rPr>
                        <m:t>⇒</m:t>
                      </m:r>
                    </m:oMath>
                  </m:oMathPara>
                </a14:m>
                <a:endParaRPr lang="fr-FR" sz="1050" dirty="0"/>
              </a:p>
              <a:p>
                <a:r>
                  <a:rPr lang="fr-FR" sz="1050" dirty="0"/>
                  <a:t>Avec : </a:t>
                </a:r>
              </a:p>
              <a:p>
                <a:r>
                  <a:rPr lang="fr-FR" sz="1050" i="1" dirty="0">
                    <a:latin typeface="Cambria Math" panose="02040503050406030204" pitchFamily="18" charset="0"/>
                    <a:ea typeface="Cambria Math" panose="02040503050406030204" pitchFamily="18" charset="0"/>
                  </a:rPr>
                  <a:t>     </a:t>
                </a:r>
                <a14:m>
                  <m:oMath xmlns:m="http://schemas.openxmlformats.org/officeDocument/2006/math">
                    <m:r>
                      <a:rPr lang="en-US" sz="1050" i="1">
                        <a:latin typeface="Cambria Math" panose="02040503050406030204" pitchFamily="18" charset="0"/>
                        <a:ea typeface="Cambria Math" panose="02040503050406030204" pitchFamily="18" charset="0"/>
                      </a:rPr>
                      <m:t>𝜇</m:t>
                    </m:r>
                  </m:oMath>
                </a14:m>
                <a:r>
                  <a:rPr lang="fr-FR" sz="1050" dirty="0"/>
                  <a:t> : est la moyenne de la distribution.</a:t>
                </a:r>
              </a:p>
              <a:p>
                <a:r>
                  <a:rPr lang="fr-FR" sz="1050" dirty="0">
                    <a:ea typeface="Cambria Math" panose="02040503050406030204" pitchFamily="18" charset="0"/>
                  </a:rPr>
                  <a:t>     </a:t>
                </a:r>
                <a14:m>
                  <m:oMath xmlns:m="http://schemas.openxmlformats.org/officeDocument/2006/math">
                    <m:r>
                      <a:rPr lang="en-US" sz="1050" i="1">
                        <a:latin typeface="Cambria Math" panose="02040503050406030204" pitchFamily="18" charset="0"/>
                        <a:ea typeface="Cambria Math" panose="02040503050406030204" pitchFamily="18" charset="0"/>
                      </a:rPr>
                      <m:t>𝜎</m:t>
                    </m:r>
                  </m:oMath>
                </a14:m>
                <a:r>
                  <a:rPr lang="fr-FR" sz="1050" dirty="0"/>
                  <a:t> : est l'écart-type de la distribution.</a:t>
                </a:r>
              </a:p>
            </p:txBody>
          </p:sp>
        </mc:Choice>
        <mc:Fallback xmlns="">
          <p:sp>
            <p:nvSpPr>
              <p:cNvPr id="22" name="ZoneTexte 21">
                <a:extLst>
                  <a:ext uri="{FF2B5EF4-FFF2-40B4-BE49-F238E27FC236}">
                    <a16:creationId xmlns:a16="http://schemas.microsoft.com/office/drawing/2014/main" id="{DF4E99DD-A034-BF75-F9F7-E2A48D304DBD}"/>
                  </a:ext>
                </a:extLst>
              </p:cNvPr>
              <p:cNvSpPr txBox="1">
                <a:spLocks noRot="1" noChangeAspect="1" noMove="1" noResize="1" noEditPoints="1" noAdjustHandles="1" noChangeArrowheads="1" noChangeShapeType="1" noTextEdit="1"/>
              </p:cNvSpPr>
              <p:nvPr/>
            </p:nvSpPr>
            <p:spPr>
              <a:xfrm>
                <a:off x="2395308" y="2169673"/>
                <a:ext cx="3065853" cy="938462"/>
              </a:xfrm>
              <a:prstGeom prst="rect">
                <a:avLst/>
              </a:prstGeom>
              <a:blipFill>
                <a:blip r:embed="rId8"/>
                <a:stretch>
                  <a:fillRect b="-2597"/>
                </a:stretch>
              </a:blipFill>
            </p:spPr>
            <p:txBody>
              <a:bodyPr/>
              <a:lstStyle/>
              <a:p>
                <a:r>
                  <a:rPr lang="fr-FR">
                    <a:noFill/>
                  </a:rPr>
                  <a:t> </a:t>
                </a:r>
              </a:p>
            </p:txBody>
          </p:sp>
        </mc:Fallback>
      </mc:AlternateContent>
      <p:sp>
        <p:nvSpPr>
          <p:cNvPr id="23" name="ZoneTexte 22">
            <a:extLst>
              <a:ext uri="{FF2B5EF4-FFF2-40B4-BE49-F238E27FC236}">
                <a16:creationId xmlns:a16="http://schemas.microsoft.com/office/drawing/2014/main" id="{8889EA01-BDF0-4684-F72B-495919B53D82}"/>
              </a:ext>
            </a:extLst>
          </p:cNvPr>
          <p:cNvSpPr txBox="1"/>
          <p:nvPr/>
        </p:nvSpPr>
        <p:spPr>
          <a:xfrm>
            <a:off x="0" y="0"/>
            <a:ext cx="2108269" cy="553998"/>
          </a:xfrm>
          <a:prstGeom prst="rect">
            <a:avLst/>
          </a:prstGeom>
          <a:noFill/>
        </p:spPr>
        <p:txBody>
          <a:bodyPr wrap="none" rtlCol="0">
            <a:spAutoFit/>
          </a:bodyPr>
          <a:lstStyle/>
          <a:p>
            <a:r>
              <a:rPr lang="en-US" sz="3000" b="1" dirty="0" err="1"/>
              <a:t>Exemple</a:t>
            </a:r>
            <a:r>
              <a:rPr lang="en-US" sz="3000" b="1" dirty="0"/>
              <a:t> : </a:t>
            </a:r>
            <a:endParaRPr lang="fr-FR" sz="3000" b="1" dirty="0"/>
          </a:p>
        </p:txBody>
      </p:sp>
    </p:spTree>
    <p:extLst>
      <p:ext uri="{BB962C8B-B14F-4D97-AF65-F5344CB8AC3E}">
        <p14:creationId xmlns:p14="http://schemas.microsoft.com/office/powerpoint/2010/main" val="340525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BD46F23-62E8-A29F-2CAD-6EB33BFB20BC}"/>
              </a:ext>
            </a:extLst>
          </p:cNvPr>
          <p:cNvSpPr txBox="1"/>
          <p:nvPr/>
        </p:nvSpPr>
        <p:spPr>
          <a:xfrm>
            <a:off x="139823" y="93216"/>
            <a:ext cx="4439036" cy="253916"/>
          </a:xfrm>
          <a:prstGeom prst="rect">
            <a:avLst/>
          </a:prstGeom>
          <a:noFill/>
        </p:spPr>
        <p:txBody>
          <a:bodyPr wrap="none" rtlCol="0">
            <a:spAutoFit/>
          </a:bodyPr>
          <a:lstStyle/>
          <a:p>
            <a:r>
              <a:rPr lang="fr-FR" sz="1050" b="1" dirty="0">
                <a:latin typeface="Söhne"/>
              </a:rPr>
              <a:t>Maintenant, nous voulons prédire la classe d'une instance dans le PSA = 2.6.</a:t>
            </a:r>
            <a:endParaRPr lang="fr-FR" sz="1050" b="1"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1612A7E-8F72-5298-C32E-A2E5CB4DCF3C}"/>
                  </a:ext>
                </a:extLst>
              </p:cNvPr>
              <p:cNvSpPr txBox="1"/>
              <p:nvPr/>
            </p:nvSpPr>
            <p:spPr>
              <a:xfrm>
                <a:off x="139823" y="1404815"/>
                <a:ext cx="4729530" cy="482055"/>
              </a:xfrm>
              <a:prstGeom prst="rect">
                <a:avLst/>
              </a:prstGeom>
              <a:noFill/>
            </p:spPr>
            <p:txBody>
              <a:bodyPr wrap="square" rtlCol="0">
                <a:spAutoFit/>
              </a:bodyPr>
              <a:lstStyle/>
              <a:p>
                <a:r>
                  <a:rPr lang="en-US" sz="1050" dirty="0"/>
                  <a:t>On a :</a:t>
                </a:r>
              </a:p>
              <a:p>
                <a:r>
                  <a:rPr lang="en-US" sz="1050" dirty="0"/>
                  <a:t>	</a:t>
                </a:r>
                <a14:m>
                  <m:oMath xmlns:m="http://schemas.openxmlformats.org/officeDocument/2006/math">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𝐶𝑎𝑛𝑐𝑒𝑟</m:t>
                        </m:r>
                      </m:e>
                    </m:d>
                    <m:r>
                      <a:rPr lang="en-US" sz="1050" i="1">
                        <a:latin typeface="Cambria Math" panose="02040503050406030204" pitchFamily="18" charset="0"/>
                      </a:rPr>
                      <m:t>= </m:t>
                    </m:r>
                    <m:f>
                      <m:fPr>
                        <m:ctrlPr>
                          <a:rPr lang="en-US" sz="1050" i="1">
                            <a:latin typeface="Cambria Math" panose="02040503050406030204" pitchFamily="18" charset="0"/>
                          </a:rPr>
                        </m:ctrlPr>
                      </m:fPr>
                      <m:num>
                        <m:r>
                          <a:rPr lang="en-US" sz="1050" i="1">
                            <a:latin typeface="Cambria Math" panose="02040503050406030204" pitchFamily="18" charset="0"/>
                          </a:rPr>
                          <m:t>7</m:t>
                        </m:r>
                      </m:num>
                      <m:den>
                        <m:r>
                          <a:rPr lang="en-US" sz="1050" i="1">
                            <a:latin typeface="Cambria Math" panose="02040503050406030204" pitchFamily="18" charset="0"/>
                          </a:rPr>
                          <m:t>14</m:t>
                        </m:r>
                      </m:den>
                    </m:f>
                    <m:r>
                      <a:rPr lang="en-US" sz="1050" i="1">
                        <a:latin typeface="Cambria Math" panose="02040503050406030204" pitchFamily="18" charset="0"/>
                      </a:rPr>
                      <m:t>=</m:t>
                    </m:r>
                    <m:f>
                      <m:fPr>
                        <m:ctrlPr>
                          <a:rPr lang="en-US" sz="1050" i="1">
                            <a:latin typeface="Cambria Math" panose="02040503050406030204" pitchFamily="18" charset="0"/>
                          </a:rPr>
                        </m:ctrlPr>
                      </m:fPr>
                      <m:num>
                        <m:r>
                          <a:rPr lang="en-US" sz="1050" i="1">
                            <a:latin typeface="Cambria Math" panose="02040503050406030204" pitchFamily="18" charset="0"/>
                          </a:rPr>
                          <m:t>1</m:t>
                        </m:r>
                      </m:num>
                      <m:den>
                        <m:r>
                          <a:rPr lang="en-US" sz="1050" i="1">
                            <a:latin typeface="Cambria Math" panose="02040503050406030204" pitchFamily="18" charset="0"/>
                          </a:rPr>
                          <m:t>2</m:t>
                        </m:r>
                      </m:den>
                    </m:f>
                    <m:r>
                      <a:rPr lang="en-US" sz="1050">
                        <a:latin typeface="Cambria Math" panose="02040503050406030204" pitchFamily="18" charset="0"/>
                      </a:rPr>
                      <m:t> ; </m:t>
                    </m:r>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𝐻𝑒𝑎𝑙𝑡h𝑦</m:t>
                        </m:r>
                      </m:e>
                    </m:d>
                    <m:r>
                      <a:rPr lang="en-US" sz="1050" i="1">
                        <a:latin typeface="Cambria Math" panose="02040503050406030204" pitchFamily="18" charset="0"/>
                      </a:rPr>
                      <m:t>= </m:t>
                    </m:r>
                    <m:f>
                      <m:fPr>
                        <m:ctrlPr>
                          <a:rPr lang="en-US" sz="1050" i="1">
                            <a:latin typeface="Cambria Math" panose="02040503050406030204" pitchFamily="18" charset="0"/>
                          </a:rPr>
                        </m:ctrlPr>
                      </m:fPr>
                      <m:num>
                        <m:r>
                          <a:rPr lang="en-US" sz="1050" i="1">
                            <a:latin typeface="Cambria Math" panose="02040503050406030204" pitchFamily="18" charset="0"/>
                          </a:rPr>
                          <m:t>1</m:t>
                        </m:r>
                      </m:num>
                      <m:den>
                        <m:r>
                          <a:rPr lang="en-US" sz="1050" i="1">
                            <a:latin typeface="Cambria Math" panose="02040503050406030204" pitchFamily="18" charset="0"/>
                          </a:rPr>
                          <m:t>2</m:t>
                        </m:r>
                      </m:den>
                    </m:f>
                  </m:oMath>
                </a14:m>
                <a:endParaRPr lang="fr-FR" sz="1050" dirty="0"/>
              </a:p>
            </p:txBody>
          </p:sp>
        </mc:Choice>
        <mc:Fallback xmlns="">
          <p:sp>
            <p:nvSpPr>
              <p:cNvPr id="6" name="ZoneTexte 5">
                <a:extLst>
                  <a:ext uri="{FF2B5EF4-FFF2-40B4-BE49-F238E27FC236}">
                    <a16:creationId xmlns:a16="http://schemas.microsoft.com/office/drawing/2014/main" id="{81612A7E-8F72-5298-C32E-A2E5CB4DCF3C}"/>
                  </a:ext>
                </a:extLst>
              </p:cNvPr>
              <p:cNvSpPr txBox="1">
                <a:spLocks noRot="1" noChangeAspect="1" noMove="1" noResize="1" noEditPoints="1" noAdjustHandles="1" noChangeArrowheads="1" noChangeShapeType="1" noTextEdit="1"/>
              </p:cNvSpPr>
              <p:nvPr/>
            </p:nvSpPr>
            <p:spPr>
              <a:xfrm>
                <a:off x="139823" y="1404815"/>
                <a:ext cx="4729530" cy="482055"/>
              </a:xfrm>
              <a:prstGeom prst="rect">
                <a:avLst/>
              </a:prstGeom>
              <a:blipFill>
                <a:blip r:embed="rId2"/>
                <a:stretch>
                  <a:fillRect/>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31D4B9A8-1693-31EF-A582-BF1D1A0A5424}"/>
              </a:ext>
            </a:extLst>
          </p:cNvPr>
          <p:cNvPicPr>
            <a:picLocks noChangeAspect="1"/>
          </p:cNvPicPr>
          <p:nvPr/>
        </p:nvPicPr>
        <p:blipFill>
          <a:blip r:embed="rId3"/>
          <a:stretch>
            <a:fillRect/>
          </a:stretch>
        </p:blipFill>
        <p:spPr>
          <a:xfrm>
            <a:off x="5153488" y="421015"/>
            <a:ext cx="3990512" cy="2969684"/>
          </a:xfrm>
          <a:prstGeom prst="rect">
            <a:avLst/>
          </a:prstGeom>
        </p:spPr>
      </p:pic>
      <p:cxnSp>
        <p:nvCxnSpPr>
          <p:cNvPr id="10" name="Connecteur droit 9">
            <a:extLst>
              <a:ext uri="{FF2B5EF4-FFF2-40B4-BE49-F238E27FC236}">
                <a16:creationId xmlns:a16="http://schemas.microsoft.com/office/drawing/2014/main" id="{AFA84C3D-D41B-35A7-173A-3D45D652705D}"/>
              </a:ext>
            </a:extLst>
          </p:cNvPr>
          <p:cNvCxnSpPr>
            <a:cxnSpLocks/>
          </p:cNvCxnSpPr>
          <p:nvPr/>
        </p:nvCxnSpPr>
        <p:spPr>
          <a:xfrm>
            <a:off x="7384002" y="672484"/>
            <a:ext cx="0" cy="2330388"/>
          </a:xfrm>
          <a:prstGeom prst="line">
            <a:avLst/>
          </a:prstGeom>
        </p:spPr>
        <p:style>
          <a:lnRef idx="3">
            <a:schemeClr val="accent4"/>
          </a:lnRef>
          <a:fillRef idx="0">
            <a:schemeClr val="accent4"/>
          </a:fillRef>
          <a:effectRef idx="2">
            <a:schemeClr val="accent4"/>
          </a:effectRef>
          <a:fontRef idx="minor">
            <a:schemeClr val="tx1"/>
          </a:fontRef>
        </p:style>
      </p:cxnSp>
      <p:sp>
        <p:nvSpPr>
          <p:cNvPr id="23" name="ZoneTexte 22">
            <a:extLst>
              <a:ext uri="{FF2B5EF4-FFF2-40B4-BE49-F238E27FC236}">
                <a16:creationId xmlns:a16="http://schemas.microsoft.com/office/drawing/2014/main" id="{49F5A5FA-B405-68D9-7066-62070FF74DD1}"/>
              </a:ext>
            </a:extLst>
          </p:cNvPr>
          <p:cNvSpPr txBox="1"/>
          <p:nvPr/>
        </p:nvSpPr>
        <p:spPr>
          <a:xfrm>
            <a:off x="7252693" y="2783581"/>
            <a:ext cx="346216" cy="461665"/>
          </a:xfrm>
          <a:prstGeom prst="rect">
            <a:avLst/>
          </a:prstGeom>
          <a:noFill/>
        </p:spPr>
        <p:txBody>
          <a:bodyPr wrap="square" rtlCol="0">
            <a:spAutoFit/>
          </a:bodyPr>
          <a:lstStyle/>
          <a:p>
            <a:r>
              <a:rPr lang="en-US" sz="2400" dirty="0">
                <a:solidFill>
                  <a:srgbClr val="FF0000"/>
                </a:solidFill>
              </a:rPr>
              <a:t>x</a:t>
            </a:r>
            <a:endParaRPr lang="fr-FR" sz="2400" dirty="0">
              <a:solidFill>
                <a:srgbClr val="FF0000"/>
              </a:solidFill>
            </a:endParaRPr>
          </a:p>
        </p:txBody>
      </p:sp>
      <mc:AlternateContent xmlns:mc="http://schemas.openxmlformats.org/markup-compatibility/2006" xmlns:a14="http://schemas.microsoft.com/office/drawing/2010/main">
        <mc:Choice Requires="a14">
          <p:sp>
            <p:nvSpPr>
              <p:cNvPr id="24" name="ZoneTexte 23">
                <a:extLst>
                  <a:ext uri="{FF2B5EF4-FFF2-40B4-BE49-F238E27FC236}">
                    <a16:creationId xmlns:a16="http://schemas.microsoft.com/office/drawing/2014/main" id="{B4DD6750-4C14-79E2-0F88-26203DCB48A9}"/>
                  </a:ext>
                </a:extLst>
              </p:cNvPr>
              <p:cNvSpPr txBox="1"/>
              <p:nvPr/>
            </p:nvSpPr>
            <p:spPr>
              <a:xfrm>
                <a:off x="139823" y="401933"/>
                <a:ext cx="4556868" cy="825995"/>
              </a:xfrm>
              <a:prstGeom prst="rect">
                <a:avLst/>
              </a:prstGeom>
              <a:noFill/>
            </p:spPr>
            <p:txBody>
              <a:bodyPr wrap="square" rtlCol="0">
                <a:spAutoFit/>
              </a:bodyPr>
              <a:lstStyle/>
              <a:p>
                <a:r>
                  <a:rPr lang="en-US" sz="1050" dirty="0"/>
                  <a:t>On a :</a:t>
                </a:r>
              </a:p>
              <a:p>
                <a:r>
                  <a:rPr lang="en-US" sz="1050" dirty="0"/>
                  <a:t>     </a:t>
                </a:r>
                <a14:m>
                  <m:oMath xmlns:m="http://schemas.openxmlformats.org/officeDocument/2006/math">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𝐶𝑎𝑛𝑐𝑒𝑟</m:t>
                    </m:r>
                  </m:oMath>
                </a14:m>
                <a:r>
                  <a:rPr lang="fr-FR" sz="1050" i="1" dirty="0">
                    <a:latin typeface="Cambria Math" panose="02040503050406030204" pitchFamily="18" charset="0"/>
                  </a:rPr>
                  <a:t>/</a:t>
                </a:r>
                <a14:m>
                  <m:oMath xmlns:m="http://schemas.openxmlformats.org/officeDocument/2006/math">
                    <m:r>
                      <a:rPr lang="en-US" sz="1050" i="1" dirty="0">
                        <a:latin typeface="Cambria Math" panose="02040503050406030204" pitchFamily="18" charset="0"/>
                      </a:rPr>
                      <m:t> </m:t>
                    </m:r>
                    <m:r>
                      <a:rPr lang="en-US" sz="1050" i="1" dirty="0">
                        <a:latin typeface="Cambria Math" panose="02040503050406030204" pitchFamily="18" charset="0"/>
                      </a:rPr>
                      <m:t>𝑃𝑆𝐴</m:t>
                    </m:r>
                    <m:r>
                      <a:rPr lang="en-US" sz="1050" i="1" dirty="0">
                        <a:latin typeface="Cambria Math" panose="02040503050406030204" pitchFamily="18" charset="0"/>
                      </a:rPr>
                      <m:t>=2.6)=</m:t>
                    </m:r>
                  </m:oMath>
                </a14:m>
                <a:r>
                  <a:rPr lang="fr-FR" sz="1050" i="1" dirty="0">
                    <a:latin typeface="Cambria Math" panose="02040503050406030204" pitchFamily="18" charset="0"/>
                  </a:rPr>
                  <a:t> </a:t>
                </a:r>
                <a14:m>
                  <m:oMath xmlns:m="http://schemas.openxmlformats.org/officeDocument/2006/math">
                    <m:f>
                      <m:fPr>
                        <m:ctrlPr>
                          <a:rPr lang="fr-FR" sz="1050" i="1" dirty="0">
                            <a:latin typeface="Cambria Math" panose="02040503050406030204" pitchFamily="18" charset="0"/>
                          </a:rPr>
                        </m:ctrlPr>
                      </m:fPr>
                      <m:num>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 </m:t>
                        </m:r>
                        <m:r>
                          <m:rPr>
                            <m:nor/>
                          </m:rPr>
                          <a:rPr lang="fr-FR" sz="1050" dirty="0"/>
                          <m:t>/ </m:t>
                        </m:r>
                        <m:r>
                          <a:rPr lang="en-US" sz="1050" i="1">
                            <a:latin typeface="Cambria Math" panose="02040503050406030204" pitchFamily="18" charset="0"/>
                          </a:rPr>
                          <m:t>𝐶𝑎𝑛𝑐𝑒𝑟</m:t>
                        </m:r>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𝐶𝑎𝑛𝑐𝑒𝑟</m:t>
                        </m:r>
                        <m:r>
                          <a:rPr lang="en-US" sz="1050" i="1">
                            <a:latin typeface="Cambria Math" panose="02040503050406030204" pitchFamily="18" charset="0"/>
                          </a:rPr>
                          <m:t>)</m:t>
                        </m:r>
                      </m:num>
                      <m:den>
                        <m:r>
                          <a:rPr lang="en-US" sz="1050" i="1" dirty="0">
                            <a:latin typeface="Cambria Math" panose="02040503050406030204" pitchFamily="18" charset="0"/>
                          </a:rPr>
                          <m:t> </m:t>
                        </m:r>
                        <m:r>
                          <a:rPr lang="en-US" sz="1050" i="1" dirty="0">
                            <a:latin typeface="Cambria Math" panose="02040503050406030204" pitchFamily="18" charset="0"/>
                          </a:rPr>
                          <m:t>𝑃</m:t>
                        </m:r>
                        <m:r>
                          <a:rPr lang="en-US" sz="1050" i="1" dirty="0">
                            <a:latin typeface="Cambria Math" panose="02040503050406030204" pitchFamily="18" charset="0"/>
                          </a:rPr>
                          <m:t>(</m:t>
                        </m:r>
                        <m:r>
                          <a:rPr lang="en-US" sz="1050" i="1" dirty="0">
                            <a:latin typeface="Cambria Math" panose="02040503050406030204" pitchFamily="18" charset="0"/>
                          </a:rPr>
                          <m:t>𝑃𝑆𝐴</m:t>
                        </m:r>
                        <m:r>
                          <a:rPr lang="en-US" sz="1050" i="1" dirty="0">
                            <a:latin typeface="Cambria Math" panose="02040503050406030204" pitchFamily="18" charset="0"/>
                          </a:rPr>
                          <m:t>=2.6)</m:t>
                        </m:r>
                      </m:den>
                    </m:f>
                  </m:oMath>
                </a14:m>
                <a:r>
                  <a:rPr lang="fr-FR" sz="1050" i="1" dirty="0">
                    <a:latin typeface="Cambria Math" panose="02040503050406030204" pitchFamily="18" charset="0"/>
                  </a:rPr>
                  <a:t>  </a:t>
                </a:r>
              </a:p>
              <a:p>
                <a:r>
                  <a:rPr lang="fr-FR" sz="1050" i="1" dirty="0">
                    <a:latin typeface="Cambria Math" panose="02040503050406030204" pitchFamily="18" charset="0"/>
                  </a:rPr>
                  <a:t>     </a:t>
                </a:r>
                <a14:m>
                  <m:oMath xmlns:m="http://schemas.openxmlformats.org/officeDocument/2006/math">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𝐻𝑒𝑎𝑙𝑡h𝑦</m:t>
                    </m:r>
                  </m:oMath>
                </a14:m>
                <a:r>
                  <a:rPr lang="fr-FR" sz="1050" i="1" dirty="0">
                    <a:latin typeface="Cambria Math" panose="02040503050406030204" pitchFamily="18" charset="0"/>
                  </a:rPr>
                  <a:t>/</a:t>
                </a:r>
                <a14:m>
                  <m:oMath xmlns:m="http://schemas.openxmlformats.org/officeDocument/2006/math">
                    <m:r>
                      <a:rPr lang="en-US" sz="1050" i="1" dirty="0">
                        <a:latin typeface="Cambria Math" panose="02040503050406030204" pitchFamily="18" charset="0"/>
                      </a:rPr>
                      <m:t> </m:t>
                    </m:r>
                    <m:r>
                      <a:rPr lang="en-US" sz="1050" i="1" dirty="0">
                        <a:latin typeface="Cambria Math" panose="02040503050406030204" pitchFamily="18" charset="0"/>
                      </a:rPr>
                      <m:t>𝑃𝑆𝐴</m:t>
                    </m:r>
                    <m:r>
                      <a:rPr lang="en-US" sz="1050" i="1" dirty="0">
                        <a:latin typeface="Cambria Math" panose="02040503050406030204" pitchFamily="18" charset="0"/>
                      </a:rPr>
                      <m:t>=2.6)=</m:t>
                    </m:r>
                  </m:oMath>
                </a14:m>
                <a:r>
                  <a:rPr lang="fr-FR" sz="1050" i="1" dirty="0">
                    <a:latin typeface="Cambria Math" panose="02040503050406030204" pitchFamily="18" charset="0"/>
                  </a:rPr>
                  <a:t> </a:t>
                </a:r>
                <a14:m>
                  <m:oMath xmlns:m="http://schemas.openxmlformats.org/officeDocument/2006/math">
                    <m:f>
                      <m:fPr>
                        <m:ctrlPr>
                          <a:rPr lang="fr-FR" sz="1050" i="1" dirty="0">
                            <a:latin typeface="Cambria Math" panose="02040503050406030204" pitchFamily="18" charset="0"/>
                          </a:rPr>
                        </m:ctrlPr>
                      </m:fPr>
                      <m:num>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 </m:t>
                        </m:r>
                        <m:r>
                          <m:rPr>
                            <m:nor/>
                          </m:rPr>
                          <a:rPr lang="fr-FR" sz="1050" dirty="0"/>
                          <m:t>/</m:t>
                        </m:r>
                        <m:r>
                          <a:rPr lang="en-US" sz="1050" i="1">
                            <a:latin typeface="Cambria Math" panose="02040503050406030204" pitchFamily="18" charset="0"/>
                          </a:rPr>
                          <m:t>𝐻𝑒𝑎𝑙𝑡h𝑦</m:t>
                        </m:r>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𝐻𝑒𝑎𝑙𝑡h𝑦</m:t>
                        </m:r>
                        <m:r>
                          <a:rPr lang="en-US" sz="1050" i="1">
                            <a:latin typeface="Cambria Math" panose="02040503050406030204" pitchFamily="18" charset="0"/>
                          </a:rPr>
                          <m:t>)</m:t>
                        </m:r>
                      </m:num>
                      <m:den>
                        <m:r>
                          <a:rPr lang="en-US" sz="1050" i="1" dirty="0">
                            <a:latin typeface="Cambria Math" panose="02040503050406030204" pitchFamily="18" charset="0"/>
                          </a:rPr>
                          <m:t> </m:t>
                        </m:r>
                        <m:r>
                          <a:rPr lang="en-US" sz="1050" i="1" dirty="0">
                            <a:latin typeface="Cambria Math" panose="02040503050406030204" pitchFamily="18" charset="0"/>
                          </a:rPr>
                          <m:t>𝑃</m:t>
                        </m:r>
                        <m:r>
                          <a:rPr lang="en-US" sz="1050" i="1" dirty="0">
                            <a:latin typeface="Cambria Math" panose="02040503050406030204" pitchFamily="18" charset="0"/>
                          </a:rPr>
                          <m:t>(</m:t>
                        </m:r>
                        <m:r>
                          <a:rPr lang="en-US" sz="1050" i="1" dirty="0">
                            <a:latin typeface="Cambria Math" panose="02040503050406030204" pitchFamily="18" charset="0"/>
                          </a:rPr>
                          <m:t>𝑃𝑆𝐴</m:t>
                        </m:r>
                        <m:r>
                          <a:rPr lang="en-US" sz="1050" i="1" dirty="0">
                            <a:latin typeface="Cambria Math" panose="02040503050406030204" pitchFamily="18" charset="0"/>
                          </a:rPr>
                          <m:t>=2.6)</m:t>
                        </m:r>
                      </m:den>
                    </m:f>
                  </m:oMath>
                </a14:m>
                <a:r>
                  <a:rPr lang="fr-FR" sz="1050" i="1" dirty="0">
                    <a:latin typeface="Cambria Math" panose="02040503050406030204" pitchFamily="18" charset="0"/>
                  </a:rPr>
                  <a:t>  </a:t>
                </a:r>
              </a:p>
            </p:txBody>
          </p:sp>
        </mc:Choice>
        <mc:Fallback xmlns="">
          <p:sp>
            <p:nvSpPr>
              <p:cNvPr id="24" name="ZoneTexte 23">
                <a:extLst>
                  <a:ext uri="{FF2B5EF4-FFF2-40B4-BE49-F238E27FC236}">
                    <a16:creationId xmlns:a16="http://schemas.microsoft.com/office/drawing/2014/main" id="{B4DD6750-4C14-79E2-0F88-26203DCB48A9}"/>
                  </a:ext>
                </a:extLst>
              </p:cNvPr>
              <p:cNvSpPr txBox="1">
                <a:spLocks noRot="1" noChangeAspect="1" noMove="1" noResize="1" noEditPoints="1" noAdjustHandles="1" noChangeArrowheads="1" noChangeShapeType="1" noTextEdit="1"/>
              </p:cNvSpPr>
              <p:nvPr/>
            </p:nvSpPr>
            <p:spPr>
              <a:xfrm>
                <a:off x="139823" y="401933"/>
                <a:ext cx="4556868" cy="825995"/>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8287E63C-AEA5-6777-0697-FBDB1201C82A}"/>
                  </a:ext>
                </a:extLst>
              </p:cNvPr>
              <p:cNvSpPr txBox="1"/>
              <p:nvPr/>
            </p:nvSpPr>
            <p:spPr>
              <a:xfrm flipH="1">
                <a:off x="139824" y="3669730"/>
                <a:ext cx="7651883" cy="1472326"/>
              </a:xfrm>
              <a:prstGeom prst="rect">
                <a:avLst/>
              </a:prstGeom>
              <a:noFill/>
            </p:spPr>
            <p:txBody>
              <a:bodyPr wrap="square" rtlCol="0">
                <a:spAutoFit/>
              </a:bodyPr>
              <a:lstStyle/>
              <a:p>
                <a:r>
                  <a:rPr lang="en-US" sz="1050" dirty="0"/>
                  <a:t>Donc : </a:t>
                </a:r>
              </a:p>
              <a:p>
                <a:r>
                  <a:rPr lang="en-US" sz="1050" dirty="0"/>
                  <a:t>    </a:t>
                </a:r>
                <a14:m>
                  <m:oMath xmlns:m="http://schemas.openxmlformats.org/officeDocument/2006/math">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𝑃𝑆𝐴</m:t>
                        </m:r>
                        <m:r>
                          <a:rPr lang="en-US" sz="1050" i="1">
                            <a:latin typeface="Cambria Math" panose="02040503050406030204" pitchFamily="18" charset="0"/>
                          </a:rPr>
                          <m:t>=2.6</m:t>
                        </m:r>
                      </m:e>
                    </m:d>
                    <m:r>
                      <a:rPr lang="en-US" sz="1050" i="1">
                        <a:latin typeface="Cambria Math" panose="02040503050406030204" pitchFamily="18" charset="0"/>
                      </a:rPr>
                      <m:t>=</m:t>
                    </m:r>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𝐶𝑎𝑛𝑐𝑒𝑟</m:t>
                        </m:r>
                      </m:e>
                    </m:d>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 </m:t>
                    </m:r>
                  </m:oMath>
                </a14:m>
                <a:r>
                  <a:rPr lang="en-US" sz="1050" dirty="0"/>
                  <a:t>/ </a:t>
                </a:r>
                <a14:m>
                  <m:oMath xmlns:m="http://schemas.openxmlformats.org/officeDocument/2006/math">
                    <m:r>
                      <a:rPr lang="en-US" sz="1050" i="1">
                        <a:latin typeface="Cambria Math" panose="02040503050406030204" pitchFamily="18" charset="0"/>
                      </a:rPr>
                      <m:t>𝐶𝑎𝑛𝑐𝑒𝑟</m:t>
                    </m:r>
                    <m:r>
                      <a:rPr lang="en-US" sz="1050" i="1">
                        <a:latin typeface="Cambria Math" panose="02040503050406030204" pitchFamily="18" charset="0"/>
                      </a:rPr>
                      <m:t>)+</m:t>
                    </m:r>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𝐶𝑎𝑛𝑐𝑒𝑟</m:t>
                        </m:r>
                      </m:e>
                    </m:d>
                    <m:r>
                      <a:rPr lang="en-US" sz="1050" i="1">
                        <a:latin typeface="Cambria Math" panose="02040503050406030204" pitchFamily="18" charset="0"/>
                      </a:rPr>
                      <m:t> </m:t>
                    </m:r>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𝑃𝑆𝐴</m:t>
                        </m:r>
                        <m:r>
                          <a:rPr lang="en-US" sz="1050" i="1">
                            <a:latin typeface="Cambria Math" panose="02040503050406030204" pitchFamily="18" charset="0"/>
                          </a:rPr>
                          <m:t>=2.6 </m:t>
                        </m:r>
                        <m:r>
                          <m:rPr>
                            <m:nor/>
                          </m:rPr>
                          <a:rPr lang="en-US" sz="1050" dirty="0"/>
                          <m:t>/ </m:t>
                        </m:r>
                        <m:r>
                          <a:rPr lang="en-US" sz="1050" i="1">
                            <a:latin typeface="Cambria Math" panose="02040503050406030204" pitchFamily="18" charset="0"/>
                          </a:rPr>
                          <m:t>𝐶𝑎𝑛𝑐𝑒𝑟</m:t>
                        </m:r>
                      </m:e>
                    </m:d>
                    <m:r>
                      <a:rPr lang="en-US" sz="1050" i="1">
                        <a:latin typeface="Cambria Math" panose="02040503050406030204" pitchFamily="18" charset="0"/>
                      </a:rPr>
                      <m:t>=0.308</m:t>
                    </m:r>
                  </m:oMath>
                </a14:m>
                <a:endParaRPr lang="en-US" sz="1050" dirty="0"/>
              </a:p>
              <a:p>
                <a:r>
                  <a:rPr lang="en-US" sz="1050" dirty="0"/>
                  <a:t>     </a:t>
                </a:r>
                <a14:m>
                  <m:oMath xmlns:m="http://schemas.openxmlformats.org/officeDocument/2006/math">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𝐶𝑎𝑛𝑐𝑒𝑟</m:t>
                    </m:r>
                  </m:oMath>
                </a14:m>
                <a:r>
                  <a:rPr lang="fr-FR" sz="1050" i="1" dirty="0">
                    <a:latin typeface="Cambria Math" panose="02040503050406030204" pitchFamily="18" charset="0"/>
                  </a:rPr>
                  <a:t>/</a:t>
                </a:r>
                <a14:m>
                  <m:oMath xmlns:m="http://schemas.openxmlformats.org/officeDocument/2006/math">
                    <m:r>
                      <a:rPr lang="en-US" sz="1050" i="1" dirty="0">
                        <a:latin typeface="Cambria Math" panose="02040503050406030204" pitchFamily="18" charset="0"/>
                      </a:rPr>
                      <m:t> </m:t>
                    </m:r>
                    <m:r>
                      <a:rPr lang="en-US" sz="1050" i="1" dirty="0">
                        <a:latin typeface="Cambria Math" panose="02040503050406030204" pitchFamily="18" charset="0"/>
                      </a:rPr>
                      <m:t>𝑃𝑆𝐴</m:t>
                    </m:r>
                    <m:r>
                      <a:rPr lang="en-US" sz="1050" i="1" dirty="0">
                        <a:latin typeface="Cambria Math" panose="02040503050406030204" pitchFamily="18" charset="0"/>
                      </a:rPr>
                      <m:t>=2.6)=</m:t>
                    </m:r>
                  </m:oMath>
                </a14:m>
                <a:r>
                  <a:rPr lang="fr-FR" sz="1050" i="1" dirty="0">
                    <a:latin typeface="Cambria Math" panose="02040503050406030204" pitchFamily="18" charset="0"/>
                  </a:rPr>
                  <a:t> </a:t>
                </a:r>
                <a14:m>
                  <m:oMath xmlns:m="http://schemas.openxmlformats.org/officeDocument/2006/math">
                    <m:f>
                      <m:fPr>
                        <m:ctrlPr>
                          <a:rPr lang="fr-FR" sz="1050" i="1" dirty="0">
                            <a:latin typeface="Cambria Math" panose="02040503050406030204" pitchFamily="18" charset="0"/>
                          </a:rPr>
                        </m:ctrlPr>
                      </m:fPr>
                      <m:num>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 </m:t>
                        </m:r>
                        <m:r>
                          <m:rPr>
                            <m:nor/>
                          </m:rPr>
                          <a:rPr lang="fr-FR" sz="1050" dirty="0"/>
                          <m:t>/ </m:t>
                        </m:r>
                        <m:r>
                          <a:rPr lang="en-US" sz="1050" i="1">
                            <a:latin typeface="Cambria Math" panose="02040503050406030204" pitchFamily="18" charset="0"/>
                          </a:rPr>
                          <m:t>𝐶𝑎𝑛𝑐𝑒𝑟</m:t>
                        </m:r>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𝐶𝑎𝑛𝑐𝑒𝑟</m:t>
                        </m:r>
                        <m:r>
                          <a:rPr lang="en-US" sz="1050" i="1">
                            <a:latin typeface="Cambria Math" panose="02040503050406030204" pitchFamily="18" charset="0"/>
                          </a:rPr>
                          <m:t>)</m:t>
                        </m:r>
                      </m:num>
                      <m:den>
                        <m:r>
                          <a:rPr lang="en-US" sz="1050" i="1" dirty="0">
                            <a:latin typeface="Cambria Math" panose="02040503050406030204" pitchFamily="18" charset="0"/>
                          </a:rPr>
                          <m:t> </m:t>
                        </m:r>
                        <m:r>
                          <a:rPr lang="en-US" sz="1050" i="1" dirty="0">
                            <a:latin typeface="Cambria Math" panose="02040503050406030204" pitchFamily="18" charset="0"/>
                          </a:rPr>
                          <m:t>𝑃</m:t>
                        </m:r>
                        <m:r>
                          <a:rPr lang="en-US" sz="1050" i="1" dirty="0">
                            <a:latin typeface="Cambria Math" panose="02040503050406030204" pitchFamily="18" charset="0"/>
                          </a:rPr>
                          <m:t>(</m:t>
                        </m:r>
                        <m:r>
                          <a:rPr lang="en-US" sz="1050" i="1" dirty="0">
                            <a:latin typeface="Cambria Math" panose="02040503050406030204" pitchFamily="18" charset="0"/>
                          </a:rPr>
                          <m:t>𝑃𝑆𝐴</m:t>
                        </m:r>
                        <m:r>
                          <a:rPr lang="en-US" sz="1050" i="1" dirty="0">
                            <a:latin typeface="Cambria Math" panose="02040503050406030204" pitchFamily="18" charset="0"/>
                          </a:rPr>
                          <m:t>=2.6)</m:t>
                        </m:r>
                      </m:den>
                    </m:f>
                    <m:r>
                      <a:rPr lang="en-US" sz="1050" i="1" dirty="0">
                        <a:latin typeface="Cambria Math" panose="02040503050406030204" pitchFamily="18" charset="0"/>
                      </a:rPr>
                      <m:t> = </m:t>
                    </m:r>
                    <m:f>
                      <m:fPr>
                        <m:ctrlPr>
                          <a:rPr lang="en-US" sz="1050" i="1" dirty="0">
                            <a:latin typeface="Cambria Math" panose="02040503050406030204" pitchFamily="18" charset="0"/>
                          </a:rPr>
                        </m:ctrlPr>
                      </m:fPr>
                      <m:num>
                        <m:r>
                          <a:rPr lang="en-US" sz="1050" i="1" dirty="0">
                            <a:latin typeface="Cambria Math" panose="02040503050406030204" pitchFamily="18" charset="0"/>
                          </a:rPr>
                          <m:t>0.513 ×</m:t>
                        </m:r>
                        <m:r>
                          <a:rPr lang="en-US" sz="1050" i="1" dirty="0">
                            <a:latin typeface="Cambria Math" panose="02040503050406030204" pitchFamily="18" charset="0"/>
                            <a:ea typeface="Cambria Math" panose="02040503050406030204" pitchFamily="18" charset="0"/>
                          </a:rPr>
                          <m:t>0.5</m:t>
                        </m:r>
                      </m:num>
                      <m:den>
                        <m:r>
                          <a:rPr lang="en-US" sz="1050" i="1" dirty="0">
                            <a:latin typeface="Cambria Math" panose="02040503050406030204" pitchFamily="18" charset="0"/>
                          </a:rPr>
                          <m:t>0.308</m:t>
                        </m:r>
                      </m:den>
                    </m:f>
                    <m:r>
                      <a:rPr lang="en-US" sz="1050" i="1" dirty="0">
                        <a:latin typeface="Cambria Math" panose="02040503050406030204" pitchFamily="18" charset="0"/>
                      </a:rPr>
                      <m:t>=0.832</m:t>
                    </m:r>
                  </m:oMath>
                </a14:m>
                <a:endParaRPr lang="fr-FR" sz="1050" i="1" dirty="0">
                  <a:latin typeface="Cambria Math" panose="02040503050406030204" pitchFamily="18" charset="0"/>
                </a:endParaRPr>
              </a:p>
              <a:p>
                <a:r>
                  <a:rPr lang="fr-FR" sz="1050" i="1" dirty="0">
                    <a:latin typeface="Cambria Math" panose="02040503050406030204" pitchFamily="18" charset="0"/>
                  </a:rPr>
                  <a:t>     </a:t>
                </a:r>
                <a14:m>
                  <m:oMath xmlns:m="http://schemas.openxmlformats.org/officeDocument/2006/math">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𝐻𝑒𝑎𝑙𝑡h𝑦</m:t>
                    </m:r>
                  </m:oMath>
                </a14:m>
                <a:r>
                  <a:rPr lang="fr-FR" sz="1050" i="1" dirty="0">
                    <a:latin typeface="Cambria Math" panose="02040503050406030204" pitchFamily="18" charset="0"/>
                  </a:rPr>
                  <a:t>/</a:t>
                </a:r>
                <a14:m>
                  <m:oMath xmlns:m="http://schemas.openxmlformats.org/officeDocument/2006/math">
                    <m:r>
                      <a:rPr lang="en-US" sz="1050" i="1" dirty="0">
                        <a:latin typeface="Cambria Math" panose="02040503050406030204" pitchFamily="18" charset="0"/>
                      </a:rPr>
                      <m:t> </m:t>
                    </m:r>
                    <m:r>
                      <a:rPr lang="en-US" sz="1050" i="1" dirty="0">
                        <a:latin typeface="Cambria Math" panose="02040503050406030204" pitchFamily="18" charset="0"/>
                      </a:rPr>
                      <m:t>𝑃𝑆𝐴</m:t>
                    </m:r>
                    <m:r>
                      <a:rPr lang="en-US" sz="1050" i="1" dirty="0">
                        <a:latin typeface="Cambria Math" panose="02040503050406030204" pitchFamily="18" charset="0"/>
                      </a:rPr>
                      <m:t>=2.6)=</m:t>
                    </m:r>
                  </m:oMath>
                </a14:m>
                <a:r>
                  <a:rPr lang="fr-FR" sz="1050" i="1" dirty="0">
                    <a:latin typeface="Cambria Math" panose="02040503050406030204" pitchFamily="18" charset="0"/>
                  </a:rPr>
                  <a:t> </a:t>
                </a:r>
                <a14:m>
                  <m:oMath xmlns:m="http://schemas.openxmlformats.org/officeDocument/2006/math">
                    <m:f>
                      <m:fPr>
                        <m:ctrlPr>
                          <a:rPr lang="fr-FR" sz="1050" i="1" dirty="0">
                            <a:latin typeface="Cambria Math" panose="02040503050406030204" pitchFamily="18" charset="0"/>
                          </a:rPr>
                        </m:ctrlPr>
                      </m:fPr>
                      <m:num>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 </m:t>
                        </m:r>
                        <m:r>
                          <m:rPr>
                            <m:nor/>
                          </m:rPr>
                          <a:rPr lang="fr-FR" sz="1050" dirty="0"/>
                          <m:t>/</m:t>
                        </m:r>
                        <m:r>
                          <a:rPr lang="en-US" sz="1050" i="1">
                            <a:latin typeface="Cambria Math" panose="02040503050406030204" pitchFamily="18" charset="0"/>
                          </a:rPr>
                          <m:t>𝐻𝑒𝑎𝑙𝑡h𝑦</m:t>
                        </m:r>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𝐻𝑒𝑎𝑙𝑡h𝑦</m:t>
                        </m:r>
                        <m:r>
                          <a:rPr lang="en-US" sz="1050" i="1">
                            <a:latin typeface="Cambria Math" panose="02040503050406030204" pitchFamily="18" charset="0"/>
                          </a:rPr>
                          <m:t>)</m:t>
                        </m:r>
                      </m:num>
                      <m:den>
                        <m:r>
                          <a:rPr lang="en-US" sz="1050" i="1" dirty="0">
                            <a:latin typeface="Cambria Math" panose="02040503050406030204" pitchFamily="18" charset="0"/>
                          </a:rPr>
                          <m:t> </m:t>
                        </m:r>
                        <m:r>
                          <a:rPr lang="en-US" sz="1050" i="1" dirty="0">
                            <a:latin typeface="Cambria Math" panose="02040503050406030204" pitchFamily="18" charset="0"/>
                          </a:rPr>
                          <m:t>𝑃</m:t>
                        </m:r>
                        <m:r>
                          <a:rPr lang="en-US" sz="1050" i="1" dirty="0">
                            <a:latin typeface="Cambria Math" panose="02040503050406030204" pitchFamily="18" charset="0"/>
                          </a:rPr>
                          <m:t>(</m:t>
                        </m:r>
                        <m:r>
                          <a:rPr lang="en-US" sz="1050" i="1" dirty="0">
                            <a:latin typeface="Cambria Math" panose="02040503050406030204" pitchFamily="18" charset="0"/>
                          </a:rPr>
                          <m:t>𝑃𝑆𝐴</m:t>
                        </m:r>
                        <m:r>
                          <a:rPr lang="en-US" sz="1050" i="1" dirty="0">
                            <a:latin typeface="Cambria Math" panose="02040503050406030204" pitchFamily="18" charset="0"/>
                          </a:rPr>
                          <m:t>=2.6)</m:t>
                        </m:r>
                      </m:den>
                    </m:f>
                    <m:r>
                      <a:rPr lang="en-US" sz="1050" i="1" dirty="0">
                        <a:latin typeface="Cambria Math" panose="02040503050406030204" pitchFamily="18" charset="0"/>
                      </a:rPr>
                      <m:t> =</m:t>
                    </m:r>
                    <m:f>
                      <m:fPr>
                        <m:ctrlPr>
                          <a:rPr lang="en-US" sz="1050" i="1" dirty="0">
                            <a:latin typeface="Cambria Math" panose="02040503050406030204" pitchFamily="18" charset="0"/>
                          </a:rPr>
                        </m:ctrlPr>
                      </m:fPr>
                      <m:num>
                        <m:r>
                          <a:rPr lang="en-US" sz="1050" i="1" dirty="0">
                            <a:latin typeface="Cambria Math" panose="02040503050406030204" pitchFamily="18" charset="0"/>
                          </a:rPr>
                          <m:t>0.103 ×</m:t>
                        </m:r>
                        <m:r>
                          <a:rPr lang="en-US" sz="1050" i="1" dirty="0">
                            <a:latin typeface="Cambria Math" panose="02040503050406030204" pitchFamily="18" charset="0"/>
                            <a:ea typeface="Cambria Math" panose="02040503050406030204" pitchFamily="18" charset="0"/>
                          </a:rPr>
                          <m:t>0.5</m:t>
                        </m:r>
                      </m:num>
                      <m:den>
                        <m:r>
                          <a:rPr lang="en-US" sz="1050" i="1" dirty="0">
                            <a:latin typeface="Cambria Math" panose="02040503050406030204" pitchFamily="18" charset="0"/>
                          </a:rPr>
                          <m:t>0.308</m:t>
                        </m:r>
                      </m:den>
                    </m:f>
                    <m:r>
                      <a:rPr lang="en-US" sz="1050" i="1" dirty="0">
                        <a:latin typeface="Cambria Math" panose="02040503050406030204" pitchFamily="18" charset="0"/>
                      </a:rPr>
                      <m:t>=0.167</m:t>
                    </m:r>
                  </m:oMath>
                </a14:m>
                <a:endParaRPr lang="fr-FR" sz="1050" i="1" dirty="0">
                  <a:latin typeface="Cambria Math" panose="02040503050406030204" pitchFamily="18" charset="0"/>
                </a:endParaRPr>
              </a:p>
              <a:p>
                <a:endParaRPr lang="fr-FR" sz="1050" i="1" dirty="0">
                  <a:latin typeface="Cambria Math" panose="02040503050406030204" pitchFamily="18" charset="0"/>
                </a:endParaRPr>
              </a:p>
              <a:p>
                <a:endParaRPr lang="en-US" sz="1050" dirty="0"/>
              </a:p>
              <a:p>
                <a:endParaRPr lang="fr-FR" sz="1050" dirty="0"/>
              </a:p>
            </p:txBody>
          </p:sp>
        </mc:Choice>
        <mc:Fallback xmlns="">
          <p:sp>
            <p:nvSpPr>
              <p:cNvPr id="26" name="ZoneTexte 25">
                <a:extLst>
                  <a:ext uri="{FF2B5EF4-FFF2-40B4-BE49-F238E27FC236}">
                    <a16:creationId xmlns:a16="http://schemas.microsoft.com/office/drawing/2014/main" id="{8287E63C-AEA5-6777-0697-FBDB1201C82A}"/>
                  </a:ext>
                </a:extLst>
              </p:cNvPr>
              <p:cNvSpPr txBox="1">
                <a:spLocks noRot="1" noChangeAspect="1" noMove="1" noResize="1" noEditPoints="1" noAdjustHandles="1" noChangeArrowheads="1" noChangeShapeType="1" noTextEdit="1"/>
              </p:cNvSpPr>
              <p:nvPr/>
            </p:nvSpPr>
            <p:spPr>
              <a:xfrm flipH="1">
                <a:off x="139824" y="3669730"/>
                <a:ext cx="7651883" cy="1472326"/>
              </a:xfrm>
              <a:prstGeom prst="rect">
                <a:avLst/>
              </a:prstGeom>
              <a:blipFill>
                <a:blip r:embed="rId5"/>
                <a:stretch>
                  <a:fillRect/>
                </a:stretch>
              </a:blipFill>
            </p:spPr>
            <p:txBody>
              <a:bodyPr/>
              <a:lstStyle/>
              <a:p>
                <a:r>
                  <a:rPr lang="fr-FR">
                    <a:noFill/>
                  </a:rPr>
                  <a:t> </a:t>
                </a:r>
              </a:p>
            </p:txBody>
          </p:sp>
        </mc:Fallback>
      </mc:AlternateContent>
      <p:sp>
        <p:nvSpPr>
          <p:cNvPr id="27" name="Accolade fermante 26">
            <a:extLst>
              <a:ext uri="{FF2B5EF4-FFF2-40B4-BE49-F238E27FC236}">
                <a16:creationId xmlns:a16="http://schemas.microsoft.com/office/drawing/2014/main" id="{6B4D297C-A50E-C6C4-C740-E063B508FB6F}"/>
              </a:ext>
            </a:extLst>
          </p:cNvPr>
          <p:cNvSpPr/>
          <p:nvPr/>
        </p:nvSpPr>
        <p:spPr>
          <a:xfrm>
            <a:off x="5904695" y="3876549"/>
            <a:ext cx="505691" cy="671945"/>
          </a:xfrm>
          <a:prstGeom prst="rightBrace">
            <a:avLst>
              <a:gd name="adj1" fmla="val 8333"/>
              <a:gd name="adj2" fmla="val 5105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sz="1050">
              <a:ln w="0"/>
              <a:effectLst>
                <a:outerShdw blurRad="38100" dist="19050" dir="2700000" algn="tl" rotWithShape="0">
                  <a:schemeClr val="dk1">
                    <a:alpha val="40000"/>
                  </a:schemeClr>
                </a:outerShdw>
              </a:effectLst>
            </a:endParaRPr>
          </a:p>
        </p:txBody>
      </p:sp>
      <p:sp>
        <p:nvSpPr>
          <p:cNvPr id="28" name="ZoneTexte 27">
            <a:extLst>
              <a:ext uri="{FF2B5EF4-FFF2-40B4-BE49-F238E27FC236}">
                <a16:creationId xmlns:a16="http://schemas.microsoft.com/office/drawing/2014/main" id="{6811E370-C0B8-7A84-C8CA-153112155761}"/>
              </a:ext>
            </a:extLst>
          </p:cNvPr>
          <p:cNvSpPr txBox="1"/>
          <p:nvPr/>
        </p:nvSpPr>
        <p:spPr>
          <a:xfrm>
            <a:off x="6410386" y="4085806"/>
            <a:ext cx="2585964" cy="253916"/>
          </a:xfrm>
          <a:prstGeom prst="rect">
            <a:avLst/>
          </a:prstGeom>
          <a:noFill/>
        </p:spPr>
        <p:txBody>
          <a:bodyPr wrap="none" rtlCol="0">
            <a:spAutoFit/>
          </a:bodyPr>
          <a:lstStyle/>
          <a:p>
            <a:r>
              <a:rPr lang="en-US" sz="1050" dirty="0" err="1"/>
              <a:t>Donc</a:t>
            </a:r>
            <a:r>
              <a:rPr lang="en-US" sz="1050" dirty="0"/>
              <a:t> la </a:t>
            </a:r>
            <a:r>
              <a:rPr lang="en-US" sz="1050" dirty="0" err="1"/>
              <a:t>classe</a:t>
            </a:r>
            <a:r>
              <a:rPr lang="en-US" sz="1050" dirty="0"/>
              <a:t> de PSA = 2.6 </a:t>
            </a:r>
            <a:r>
              <a:rPr lang="en-US" sz="1050" dirty="0" err="1"/>
              <a:t>est</a:t>
            </a:r>
            <a:r>
              <a:rPr lang="en-US" sz="1050" dirty="0"/>
              <a:t> Cancer</a:t>
            </a:r>
            <a:endParaRPr lang="fr-FR" sz="1050" dirty="0"/>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080071BA-CF40-D1BD-31CA-89EDE7E87D7C}"/>
                  </a:ext>
                </a:extLst>
              </p:cNvPr>
              <p:cNvSpPr txBox="1"/>
              <p:nvPr/>
            </p:nvSpPr>
            <p:spPr>
              <a:xfrm>
                <a:off x="139824" y="1968601"/>
                <a:ext cx="3521733" cy="1109150"/>
              </a:xfrm>
              <a:prstGeom prst="rect">
                <a:avLst/>
              </a:prstGeom>
              <a:noFill/>
            </p:spPr>
            <p:txBody>
              <a:bodyPr wrap="none" rtlCol="0">
                <a:spAutoFit/>
              </a:bodyPr>
              <a:lstStyle/>
              <a:p>
                <a:r>
                  <a:rPr lang="fr-FR" sz="1050" dirty="0"/>
                  <a:t>Et on a : </a:t>
                </a:r>
              </a:p>
              <a:p>
                <a14:m>
                  <m:oMath xmlns:m="http://schemas.openxmlformats.org/officeDocument/2006/math">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m:t>
                    </m:r>
                  </m:oMath>
                </a14:m>
                <a:r>
                  <a:rPr lang="fr-FR" sz="1050" dirty="0"/>
                  <a:t>/</a:t>
                </a:r>
                <a14:m>
                  <m:oMath xmlns:m="http://schemas.openxmlformats.org/officeDocument/2006/math">
                    <m:r>
                      <a:rPr lang="en-US" sz="1050" i="1" dirty="0">
                        <a:latin typeface="Cambria Math" panose="02040503050406030204" pitchFamily="18" charset="0"/>
                      </a:rPr>
                      <m:t>𝐶𝑎𝑛𝑐𝑒𝑟</m:t>
                    </m:r>
                    <m:r>
                      <a:rPr lang="en-US" sz="1050" i="1" dirty="0">
                        <a:latin typeface="Cambria Math" panose="02040503050406030204" pitchFamily="18" charset="0"/>
                      </a:rPr>
                      <m:t>)= </m:t>
                    </m:r>
                    <m:f>
                      <m:fPr>
                        <m:ctrlPr>
                          <a:rPr lang="en-US" sz="1050" i="1">
                            <a:latin typeface="Cambria Math" panose="02040503050406030204" pitchFamily="18" charset="0"/>
                          </a:rPr>
                        </m:ctrlPr>
                      </m:fPr>
                      <m:num>
                        <m:r>
                          <a:rPr lang="en-US" sz="1050" i="1">
                            <a:latin typeface="Cambria Math" panose="02040503050406030204" pitchFamily="18" charset="0"/>
                          </a:rPr>
                          <m:t>1</m:t>
                        </m:r>
                      </m:num>
                      <m:den>
                        <m:rad>
                          <m:radPr>
                            <m:degHide m:val="on"/>
                            <m:ctrlPr>
                              <a:rPr lang="en-US" sz="1050" i="1">
                                <a:latin typeface="Cambria Math" panose="02040503050406030204" pitchFamily="18" charset="0"/>
                              </a:rPr>
                            </m:ctrlPr>
                          </m:radPr>
                          <m:deg/>
                          <m:e>
                            <m:r>
                              <a:rPr lang="en-US" sz="1050" i="1">
                                <a:latin typeface="Cambria Math" panose="02040503050406030204" pitchFamily="18" charset="0"/>
                              </a:rPr>
                              <m:t>2</m:t>
                            </m:r>
                            <m:r>
                              <a:rPr lang="en-US" sz="1050" i="1">
                                <a:latin typeface="Cambria Math" panose="02040503050406030204" pitchFamily="18" charset="0"/>
                                <a:ea typeface="Cambria Math" panose="02040503050406030204" pitchFamily="18" charset="0"/>
                              </a:rPr>
                              <m:t>𝜋</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(0.75)</m:t>
                                </m:r>
                              </m:e>
                              <m:sup>
                                <m:r>
                                  <a:rPr lang="en-US" sz="1050" i="1">
                                    <a:latin typeface="Cambria Math" panose="02040503050406030204" pitchFamily="18" charset="0"/>
                                    <a:ea typeface="Cambria Math" panose="02040503050406030204" pitchFamily="18" charset="0"/>
                                  </a:rPr>
                                  <m:t>2</m:t>
                                </m:r>
                              </m:sup>
                            </m:sSup>
                          </m:e>
                        </m:rad>
                      </m:den>
                    </m:f>
                    <m:r>
                      <a:rPr lang="en-US" sz="1050" i="1">
                        <a:latin typeface="Cambria Math" panose="02040503050406030204" pitchFamily="18" charset="0"/>
                      </a:rPr>
                      <m:t> </m:t>
                    </m:r>
                    <m:sSup>
                      <m:sSupPr>
                        <m:ctrlPr>
                          <a:rPr lang="en-US" sz="1050" i="1">
                            <a:latin typeface="Cambria Math" panose="02040503050406030204" pitchFamily="18" charset="0"/>
                          </a:rPr>
                        </m:ctrlPr>
                      </m:sSupPr>
                      <m:e>
                        <m:r>
                          <a:rPr lang="en-US" sz="1050" i="1">
                            <a:latin typeface="Cambria Math" panose="02040503050406030204" pitchFamily="18" charset="0"/>
                          </a:rPr>
                          <m:t>𝑒</m:t>
                        </m:r>
                      </m:e>
                      <m:sup>
                        <m:r>
                          <a:rPr lang="en-US" sz="1050" i="1">
                            <a:latin typeface="Cambria Math" panose="02040503050406030204" pitchFamily="18" charset="0"/>
                          </a:rPr>
                          <m:t>− </m:t>
                        </m:r>
                        <m:f>
                          <m:fPr>
                            <m:ctrlPr>
                              <a:rPr lang="en-US" sz="1050" i="1">
                                <a:latin typeface="Cambria Math" panose="02040503050406030204" pitchFamily="18" charset="0"/>
                              </a:rPr>
                            </m:ctrlPr>
                          </m:fPr>
                          <m:num>
                            <m:sSup>
                              <m:sSupPr>
                                <m:ctrlPr>
                                  <a:rPr lang="en-US" sz="1050" i="1">
                                    <a:latin typeface="Cambria Math" panose="02040503050406030204" pitchFamily="18" charset="0"/>
                                  </a:rPr>
                                </m:ctrlPr>
                              </m:sSupPr>
                              <m:e>
                                <m:r>
                                  <a:rPr lang="en-US" sz="1050" i="1">
                                    <a:latin typeface="Cambria Math" panose="02040503050406030204" pitchFamily="18" charset="0"/>
                                  </a:rPr>
                                  <m:t>(2.6 −2.8)</m:t>
                                </m:r>
                              </m:e>
                              <m:sup>
                                <m:r>
                                  <a:rPr lang="en-US" sz="1050" i="1">
                                    <a:latin typeface="Cambria Math" panose="02040503050406030204" pitchFamily="18" charset="0"/>
                                  </a:rPr>
                                  <m:t>2</m:t>
                                </m:r>
                              </m:sup>
                            </m:sSup>
                          </m:num>
                          <m:den>
                            <m:r>
                              <a:rPr lang="en-US" sz="1050" i="1">
                                <a:latin typeface="Cambria Math" panose="02040503050406030204" pitchFamily="18" charset="0"/>
                              </a:rPr>
                              <m:t>2</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(0.75)</m:t>
                                </m:r>
                              </m:e>
                              <m:sup>
                                <m:r>
                                  <a:rPr lang="en-US" sz="1050" i="1">
                                    <a:latin typeface="Cambria Math" panose="02040503050406030204" pitchFamily="18" charset="0"/>
                                    <a:ea typeface="Cambria Math" panose="02040503050406030204" pitchFamily="18" charset="0"/>
                                  </a:rPr>
                                  <m:t>2</m:t>
                                </m:r>
                              </m:sup>
                            </m:sSup>
                          </m:den>
                        </m:f>
                      </m:sup>
                    </m:sSup>
                    <m:r>
                      <a:rPr lang="en-US" sz="1050" i="1">
                        <a:latin typeface="Cambria Math" panose="02040503050406030204" pitchFamily="18" charset="0"/>
                        <a:ea typeface="Cambria Math" panose="02040503050406030204" pitchFamily="18" charset="0"/>
                      </a:rPr>
                      <m:t>=0.513</m:t>
                    </m:r>
                  </m:oMath>
                </a14:m>
                <a:endParaRPr lang="fr-FR" sz="1050" dirty="0"/>
              </a:p>
              <a:p>
                <a14:m>
                  <m:oMath xmlns:m="http://schemas.openxmlformats.org/officeDocument/2006/math">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𝑃𝑆𝐴</m:t>
                    </m:r>
                    <m:r>
                      <a:rPr lang="en-US" sz="1050" i="1">
                        <a:latin typeface="Cambria Math" panose="02040503050406030204" pitchFamily="18" charset="0"/>
                      </a:rPr>
                      <m:t>=2.6</m:t>
                    </m:r>
                  </m:oMath>
                </a14:m>
                <a:r>
                  <a:rPr lang="fr-FR" sz="1050" dirty="0"/>
                  <a:t>/</a:t>
                </a:r>
                <a14:m>
                  <m:oMath xmlns:m="http://schemas.openxmlformats.org/officeDocument/2006/math">
                    <m:r>
                      <a:rPr lang="en-US" sz="1050" i="1" dirty="0">
                        <a:latin typeface="Cambria Math" panose="02040503050406030204" pitchFamily="18" charset="0"/>
                      </a:rPr>
                      <m:t>𝐻𝑒𝑎𝑙𝑡h𝑦</m:t>
                    </m:r>
                    <m:r>
                      <a:rPr lang="en-US" sz="1050" i="1" dirty="0">
                        <a:latin typeface="Cambria Math" panose="02040503050406030204" pitchFamily="18" charset="0"/>
                      </a:rPr>
                      <m:t>)= </m:t>
                    </m:r>
                    <m:f>
                      <m:fPr>
                        <m:ctrlPr>
                          <a:rPr lang="en-US" sz="1050" i="1">
                            <a:latin typeface="Cambria Math" panose="02040503050406030204" pitchFamily="18" charset="0"/>
                          </a:rPr>
                        </m:ctrlPr>
                      </m:fPr>
                      <m:num>
                        <m:r>
                          <a:rPr lang="en-US" sz="1050" i="1">
                            <a:latin typeface="Cambria Math" panose="02040503050406030204" pitchFamily="18" charset="0"/>
                          </a:rPr>
                          <m:t>1</m:t>
                        </m:r>
                      </m:num>
                      <m:den>
                        <m:rad>
                          <m:radPr>
                            <m:degHide m:val="on"/>
                            <m:ctrlPr>
                              <a:rPr lang="en-US" sz="1050" i="1">
                                <a:latin typeface="Cambria Math" panose="02040503050406030204" pitchFamily="18" charset="0"/>
                              </a:rPr>
                            </m:ctrlPr>
                          </m:radPr>
                          <m:deg/>
                          <m:e>
                            <m:r>
                              <a:rPr lang="en-US" sz="1050" i="1">
                                <a:latin typeface="Cambria Math" panose="02040503050406030204" pitchFamily="18" charset="0"/>
                              </a:rPr>
                              <m:t>2</m:t>
                            </m:r>
                            <m:r>
                              <a:rPr lang="en-US" sz="1050" i="1">
                                <a:latin typeface="Cambria Math" panose="02040503050406030204" pitchFamily="18" charset="0"/>
                                <a:ea typeface="Cambria Math" panose="02040503050406030204" pitchFamily="18" charset="0"/>
                              </a:rPr>
                              <m:t>𝜋</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(0.56)</m:t>
                                </m:r>
                              </m:e>
                              <m:sup>
                                <m:r>
                                  <a:rPr lang="en-US" sz="1050" i="1">
                                    <a:latin typeface="Cambria Math" panose="02040503050406030204" pitchFamily="18" charset="0"/>
                                    <a:ea typeface="Cambria Math" panose="02040503050406030204" pitchFamily="18" charset="0"/>
                                  </a:rPr>
                                  <m:t>2</m:t>
                                </m:r>
                              </m:sup>
                            </m:sSup>
                          </m:e>
                        </m:rad>
                      </m:den>
                    </m:f>
                    <m:r>
                      <a:rPr lang="en-US" sz="1050" i="1">
                        <a:latin typeface="Cambria Math" panose="02040503050406030204" pitchFamily="18" charset="0"/>
                      </a:rPr>
                      <m:t> </m:t>
                    </m:r>
                    <m:sSup>
                      <m:sSupPr>
                        <m:ctrlPr>
                          <a:rPr lang="en-US" sz="1050" i="1">
                            <a:latin typeface="Cambria Math" panose="02040503050406030204" pitchFamily="18" charset="0"/>
                          </a:rPr>
                        </m:ctrlPr>
                      </m:sSupPr>
                      <m:e>
                        <m:r>
                          <a:rPr lang="en-US" sz="1050" i="1">
                            <a:latin typeface="Cambria Math" panose="02040503050406030204" pitchFamily="18" charset="0"/>
                          </a:rPr>
                          <m:t>𝑒</m:t>
                        </m:r>
                      </m:e>
                      <m:sup>
                        <m:r>
                          <a:rPr lang="en-US" sz="1050" i="1">
                            <a:latin typeface="Cambria Math" panose="02040503050406030204" pitchFamily="18" charset="0"/>
                          </a:rPr>
                          <m:t>− </m:t>
                        </m:r>
                        <m:f>
                          <m:fPr>
                            <m:ctrlPr>
                              <a:rPr lang="en-US" sz="1050" i="1">
                                <a:latin typeface="Cambria Math" panose="02040503050406030204" pitchFamily="18" charset="0"/>
                              </a:rPr>
                            </m:ctrlPr>
                          </m:fPr>
                          <m:num>
                            <m:sSup>
                              <m:sSupPr>
                                <m:ctrlPr>
                                  <a:rPr lang="en-US" sz="1050" i="1">
                                    <a:latin typeface="Cambria Math" panose="02040503050406030204" pitchFamily="18" charset="0"/>
                                  </a:rPr>
                                </m:ctrlPr>
                              </m:sSupPr>
                              <m:e>
                                <m:r>
                                  <a:rPr lang="en-US" sz="1050" i="1">
                                    <a:latin typeface="Cambria Math" panose="02040503050406030204" pitchFamily="18" charset="0"/>
                                  </a:rPr>
                                  <m:t>(2.6 −1.5)</m:t>
                                </m:r>
                              </m:e>
                              <m:sup>
                                <m:r>
                                  <a:rPr lang="en-US" sz="1050" i="1">
                                    <a:latin typeface="Cambria Math" panose="02040503050406030204" pitchFamily="18" charset="0"/>
                                  </a:rPr>
                                  <m:t>2</m:t>
                                </m:r>
                              </m:sup>
                            </m:sSup>
                          </m:num>
                          <m:den>
                            <m:r>
                              <a:rPr lang="en-US" sz="1050" i="1">
                                <a:latin typeface="Cambria Math" panose="02040503050406030204" pitchFamily="18" charset="0"/>
                              </a:rPr>
                              <m:t>2</m:t>
                            </m:r>
                            <m:sSup>
                              <m:sSupPr>
                                <m:ctrlPr>
                                  <a:rPr lang="en-US" sz="1050" i="1">
                                    <a:latin typeface="Cambria Math" panose="02040503050406030204" pitchFamily="18" charset="0"/>
                                    <a:ea typeface="Cambria Math" panose="02040503050406030204" pitchFamily="18" charset="0"/>
                                  </a:rPr>
                                </m:ctrlPr>
                              </m:sSupPr>
                              <m:e>
                                <m:r>
                                  <a:rPr lang="en-US" sz="1050" i="1">
                                    <a:latin typeface="Cambria Math" panose="02040503050406030204" pitchFamily="18" charset="0"/>
                                    <a:ea typeface="Cambria Math" panose="02040503050406030204" pitchFamily="18" charset="0"/>
                                  </a:rPr>
                                  <m:t>(0.56)</m:t>
                                </m:r>
                              </m:e>
                              <m:sup>
                                <m:r>
                                  <a:rPr lang="en-US" sz="1050" i="1">
                                    <a:latin typeface="Cambria Math" panose="02040503050406030204" pitchFamily="18" charset="0"/>
                                    <a:ea typeface="Cambria Math" panose="02040503050406030204" pitchFamily="18" charset="0"/>
                                  </a:rPr>
                                  <m:t>2</m:t>
                                </m:r>
                              </m:sup>
                            </m:sSup>
                          </m:den>
                        </m:f>
                      </m:sup>
                    </m:sSup>
                    <m:r>
                      <a:rPr lang="en-US" sz="1050" i="1">
                        <a:latin typeface="Cambria Math" panose="02040503050406030204" pitchFamily="18" charset="0"/>
                        <a:ea typeface="Cambria Math" panose="02040503050406030204" pitchFamily="18" charset="0"/>
                      </a:rPr>
                      <m:t>=0.103</m:t>
                    </m:r>
                  </m:oMath>
                </a14:m>
                <a:endParaRPr lang="fr-FR" sz="1050" dirty="0"/>
              </a:p>
              <a:p>
                <a:endParaRPr lang="fr-FR" sz="1050" dirty="0"/>
              </a:p>
            </p:txBody>
          </p:sp>
        </mc:Choice>
        <mc:Fallback xmlns="">
          <p:sp>
            <p:nvSpPr>
              <p:cNvPr id="2" name="ZoneTexte 1">
                <a:extLst>
                  <a:ext uri="{FF2B5EF4-FFF2-40B4-BE49-F238E27FC236}">
                    <a16:creationId xmlns:a16="http://schemas.microsoft.com/office/drawing/2014/main" id="{080071BA-CF40-D1BD-31CA-89EDE7E87D7C}"/>
                  </a:ext>
                </a:extLst>
              </p:cNvPr>
              <p:cNvSpPr txBox="1">
                <a:spLocks noRot="1" noChangeAspect="1" noMove="1" noResize="1" noEditPoints="1" noAdjustHandles="1" noChangeArrowheads="1" noChangeShapeType="1" noTextEdit="1"/>
              </p:cNvSpPr>
              <p:nvPr/>
            </p:nvSpPr>
            <p:spPr>
              <a:xfrm>
                <a:off x="139824" y="1968601"/>
                <a:ext cx="3521733" cy="1109150"/>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118010CF-5D55-AB9F-FEA0-6B91EC08429C}"/>
                  </a:ext>
                </a:extLst>
              </p:cNvPr>
              <p:cNvSpPr txBox="1"/>
              <p:nvPr/>
            </p:nvSpPr>
            <p:spPr>
              <a:xfrm>
                <a:off x="139824" y="3269112"/>
                <a:ext cx="9004177" cy="416076"/>
              </a:xfrm>
              <a:prstGeom prst="rect">
                <a:avLst/>
              </a:prstGeom>
              <a:noFill/>
            </p:spPr>
            <p:txBody>
              <a:bodyPr wrap="square" rtlCol="0">
                <a:spAutoFit/>
              </a:bodyPr>
              <a:lstStyle/>
              <a:p>
                <a:r>
                  <a:rPr lang="fr-FR" sz="1050" dirty="0"/>
                  <a:t>On a La formule de probabilité totale :</a:t>
                </a:r>
                <a14:m>
                  <m:oMath xmlns:m="http://schemas.openxmlformats.org/officeDocument/2006/math">
                    <m:r>
                      <a:rPr lang="en-US" sz="1050">
                        <a:latin typeface="Cambria Math" panose="02040503050406030204" pitchFamily="18" charset="0"/>
                      </a:rPr>
                      <m:t> </m:t>
                    </m:r>
                    <m:r>
                      <a:rPr lang="en-US" sz="1050" i="1">
                        <a:latin typeface="Cambria Math" panose="02040503050406030204" pitchFamily="18" charset="0"/>
                      </a:rPr>
                      <m:t>𝑃</m:t>
                    </m:r>
                    <m:d>
                      <m:dPr>
                        <m:ctrlPr>
                          <a:rPr lang="en-US" sz="1050" i="1">
                            <a:latin typeface="Cambria Math" panose="02040503050406030204" pitchFamily="18" charset="0"/>
                          </a:rPr>
                        </m:ctrlPr>
                      </m:dPr>
                      <m:e>
                        <m:r>
                          <a:rPr lang="en-US" sz="1050" i="1">
                            <a:latin typeface="Cambria Math" panose="02040503050406030204" pitchFamily="18" charset="0"/>
                          </a:rPr>
                          <m:t>𝐴</m:t>
                        </m:r>
                      </m:e>
                    </m:d>
                    <m:r>
                      <a:rPr lang="en-US" sz="1050" i="1">
                        <a:latin typeface="Cambria Math" panose="02040503050406030204" pitchFamily="18" charset="0"/>
                      </a:rPr>
                      <m:t>=  </m:t>
                    </m:r>
                    <m:nary>
                      <m:naryPr>
                        <m:chr m:val="∑"/>
                        <m:ctrlPr>
                          <a:rPr lang="en-US" sz="1050" i="1">
                            <a:latin typeface="Cambria Math" panose="02040503050406030204" pitchFamily="18" charset="0"/>
                          </a:rPr>
                        </m:ctrlPr>
                      </m:naryPr>
                      <m:sub>
                        <m:r>
                          <m:rPr>
                            <m:brk m:alnAt="23"/>
                          </m:rPr>
                          <a:rPr lang="en-US" sz="1050" i="1">
                            <a:latin typeface="Cambria Math" panose="02040503050406030204" pitchFamily="18" charset="0"/>
                          </a:rPr>
                          <m:t>𝑖</m:t>
                        </m:r>
                        <m:r>
                          <a:rPr lang="en-US" sz="1050" i="1">
                            <a:latin typeface="Cambria Math" panose="02040503050406030204" pitchFamily="18" charset="0"/>
                          </a:rPr>
                          <m:t>=1</m:t>
                        </m:r>
                      </m:sub>
                      <m:sup>
                        <m:r>
                          <a:rPr lang="en-US" sz="1050" i="1">
                            <a:latin typeface="Cambria Math" panose="02040503050406030204" pitchFamily="18" charset="0"/>
                          </a:rPr>
                          <m:t>𝑛</m:t>
                        </m:r>
                      </m:sup>
                      <m:e>
                        <m:r>
                          <a:rPr lang="en-US" sz="1050" i="1">
                            <a:latin typeface="Cambria Math" panose="02040503050406030204" pitchFamily="18" charset="0"/>
                          </a:rPr>
                          <m:t>𝑃</m:t>
                        </m:r>
                        <m:d>
                          <m:dPr>
                            <m:ctrlPr>
                              <a:rPr lang="en-US" sz="1050" i="1">
                                <a:latin typeface="Cambria Math" panose="02040503050406030204" pitchFamily="18" charset="0"/>
                              </a:rPr>
                            </m:ctrlPr>
                          </m:dPr>
                          <m:e>
                            <m:sSub>
                              <m:sSubPr>
                                <m:ctrlPr>
                                  <a:rPr lang="en-US" sz="1050" i="1">
                                    <a:latin typeface="Cambria Math" panose="02040503050406030204" pitchFamily="18" charset="0"/>
                                  </a:rPr>
                                </m:ctrlPr>
                              </m:sSubPr>
                              <m:e>
                                <m:r>
                                  <a:rPr lang="en-US" sz="1050" i="1">
                                    <a:latin typeface="Cambria Math" panose="02040503050406030204" pitchFamily="18" charset="0"/>
                                  </a:rPr>
                                  <m:t>𝐵</m:t>
                                </m:r>
                              </m:e>
                              <m:sub>
                                <m:r>
                                  <a:rPr lang="en-US" sz="1050" i="1">
                                    <a:latin typeface="Cambria Math" panose="02040503050406030204" pitchFamily="18" charset="0"/>
                                  </a:rPr>
                                  <m:t>𝑖</m:t>
                                </m:r>
                              </m:sub>
                            </m:sSub>
                          </m:e>
                        </m:d>
                        <m:r>
                          <a:rPr lang="en-US" sz="1050" i="1">
                            <a:latin typeface="Cambria Math" panose="02040503050406030204" pitchFamily="18" charset="0"/>
                          </a:rPr>
                          <m:t> </m:t>
                        </m:r>
                        <m:r>
                          <a:rPr lang="en-US" sz="1050" i="1">
                            <a:latin typeface="Cambria Math" panose="02040503050406030204" pitchFamily="18" charset="0"/>
                          </a:rPr>
                          <m:t>𝑃</m:t>
                        </m:r>
                        <m:r>
                          <a:rPr lang="en-US" sz="1050" i="1">
                            <a:latin typeface="Cambria Math" panose="02040503050406030204" pitchFamily="18" charset="0"/>
                          </a:rPr>
                          <m:t>(</m:t>
                        </m:r>
                        <m:r>
                          <a:rPr lang="en-US" sz="1050" i="1">
                            <a:latin typeface="Cambria Math" panose="02040503050406030204" pitchFamily="18" charset="0"/>
                          </a:rPr>
                          <m:t>𝐴</m:t>
                        </m:r>
                        <m:r>
                          <a:rPr lang="en-US" sz="1050" i="1">
                            <a:latin typeface="Cambria Math" panose="02040503050406030204" pitchFamily="18" charset="0"/>
                          </a:rPr>
                          <m:t> </m:t>
                        </m:r>
                      </m:e>
                    </m:nary>
                  </m:oMath>
                </a14:m>
                <a:r>
                  <a:rPr lang="en-US" sz="1050" dirty="0"/>
                  <a: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𝐵</m:t>
                        </m:r>
                      </m:e>
                      <m:sub>
                        <m:r>
                          <a:rPr lang="en-US" sz="1050" i="1">
                            <a:latin typeface="Cambria Math" panose="02040503050406030204" pitchFamily="18" charset="0"/>
                          </a:rPr>
                          <m:t>𝑖</m:t>
                        </m:r>
                      </m:sub>
                    </m:sSub>
                    <m:r>
                      <a:rPr lang="en-US" sz="1050" i="1">
                        <a:latin typeface="Cambria Math" panose="02040503050406030204" pitchFamily="18" charset="0"/>
                      </a:rPr>
                      <m:t>)</m:t>
                    </m:r>
                  </m:oMath>
                </a14:m>
                <a:r>
                  <a:rPr lang="en-US" sz="1050" dirty="0"/>
                  <a:t>, </a:t>
                </a:r>
                <a14:m>
                  <m:oMath xmlns:m="http://schemas.openxmlformats.org/officeDocument/2006/math">
                    <m:r>
                      <a:rPr lang="en-US" sz="1050" i="1" dirty="0">
                        <a:latin typeface="Cambria Math" panose="02040503050406030204" pitchFamily="18" charset="0"/>
                      </a:rPr>
                      <m:t>𝐴</m:t>
                    </m:r>
                    <m:r>
                      <a:rPr lang="en-US" sz="1050" i="1" dirty="0">
                        <a:latin typeface="Cambria Math" panose="02040503050406030204" pitchFamily="18" charset="0"/>
                      </a:rPr>
                      <m:t>=</m:t>
                    </m:r>
                    <m:d>
                      <m:dPr>
                        <m:begChr m:val="{"/>
                        <m:endChr m:val="}"/>
                        <m:ctrlPr>
                          <a:rPr lang="en-US" sz="1050" i="1" dirty="0">
                            <a:latin typeface="Cambria Math" panose="02040503050406030204" pitchFamily="18" charset="0"/>
                          </a:rPr>
                        </m:ctrlPr>
                      </m:dPr>
                      <m:e>
                        <m:r>
                          <a:rPr lang="en-US" sz="1050" i="1" dirty="0">
                            <a:latin typeface="Cambria Math" panose="02040503050406030204" pitchFamily="18" charset="0"/>
                          </a:rPr>
                          <m:t>𝑃𝑆𝐴</m:t>
                        </m:r>
                        <m:r>
                          <a:rPr lang="en-US" sz="1050" i="1" dirty="0">
                            <a:latin typeface="Cambria Math" panose="02040503050406030204" pitchFamily="18" charset="0"/>
                          </a:rPr>
                          <m:t>=2.6</m:t>
                        </m:r>
                      </m:e>
                    </m:d>
                    <m:r>
                      <a:rPr lang="en-US" sz="1050" i="1" dirty="0">
                        <a:latin typeface="Cambria Math" panose="02040503050406030204" pitchFamily="18" charset="0"/>
                      </a:rPr>
                      <m:t> </m:t>
                    </m:r>
                  </m:oMath>
                </a14:m>
                <a:r>
                  <a:rPr lang="en-US" sz="1050" dirty="0"/>
                  <a:t>et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𝐵</m:t>
                        </m:r>
                      </m:e>
                      <m:sub>
                        <m:r>
                          <a:rPr lang="en-US" sz="1050" i="1">
                            <a:latin typeface="Cambria Math" panose="02040503050406030204" pitchFamily="18" charset="0"/>
                          </a:rPr>
                          <m:t>𝑖</m:t>
                        </m:r>
                      </m:sub>
                    </m:sSub>
                    <m:r>
                      <a:rPr lang="en-US" sz="1050" i="1">
                        <a:latin typeface="Cambria Math" panose="02040503050406030204" pitchFamily="18" charset="0"/>
                      </a:rPr>
                      <m:t>=</m:t>
                    </m:r>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𝐶𝑎𝑛𝑐𝑒𝑟</m:t>
                        </m:r>
                        <m:r>
                          <a:rPr lang="en-US" sz="1050" i="1">
                            <a:latin typeface="Cambria Math" panose="02040503050406030204" pitchFamily="18" charset="0"/>
                          </a:rPr>
                          <m:t>, </m:t>
                        </m:r>
                        <m:r>
                          <a:rPr lang="en-US" sz="1050" i="1">
                            <a:latin typeface="Cambria Math" panose="02040503050406030204" pitchFamily="18" charset="0"/>
                          </a:rPr>
                          <m:t>𝐻𝑒𝑎𝑙𝑡h𝑦</m:t>
                        </m:r>
                      </m:e>
                    </m:d>
                    <m:r>
                      <a:rPr lang="en-US" sz="1050" i="1">
                        <a:latin typeface="Cambria Math" panose="02040503050406030204" pitchFamily="18" charset="0"/>
                      </a:rPr>
                      <m:t>.</m:t>
                    </m:r>
                  </m:oMath>
                </a14:m>
                <a:endParaRPr lang="en-US" sz="1050" dirty="0"/>
              </a:p>
              <a:p>
                <a:endParaRPr lang="fr-FR" sz="1050" dirty="0"/>
              </a:p>
            </p:txBody>
          </p:sp>
        </mc:Choice>
        <mc:Fallback xmlns="">
          <p:sp>
            <p:nvSpPr>
              <p:cNvPr id="3" name="ZoneTexte 2">
                <a:extLst>
                  <a:ext uri="{FF2B5EF4-FFF2-40B4-BE49-F238E27FC236}">
                    <a16:creationId xmlns:a16="http://schemas.microsoft.com/office/drawing/2014/main" id="{118010CF-5D55-AB9F-FEA0-6B91EC08429C}"/>
                  </a:ext>
                </a:extLst>
              </p:cNvPr>
              <p:cNvSpPr txBox="1">
                <a:spLocks noRot="1" noChangeAspect="1" noMove="1" noResize="1" noEditPoints="1" noAdjustHandles="1" noChangeArrowheads="1" noChangeShapeType="1" noTextEdit="1"/>
              </p:cNvSpPr>
              <p:nvPr/>
            </p:nvSpPr>
            <p:spPr>
              <a:xfrm>
                <a:off x="139824" y="3269112"/>
                <a:ext cx="9004177" cy="416076"/>
              </a:xfrm>
              <a:prstGeom prst="rect">
                <a:avLst/>
              </a:prstGeom>
              <a:blipFill>
                <a:blip r:embed="rId7"/>
                <a:stretch>
                  <a:fillRect t="-59420" b="-55072"/>
                </a:stretch>
              </a:blipFill>
            </p:spPr>
            <p:txBody>
              <a:bodyPr/>
              <a:lstStyle/>
              <a:p>
                <a:r>
                  <a:rPr lang="fr-FR">
                    <a:noFill/>
                  </a:rPr>
                  <a:t> </a:t>
                </a:r>
              </a:p>
            </p:txBody>
          </p:sp>
        </mc:Fallback>
      </mc:AlternateContent>
    </p:spTree>
    <p:extLst>
      <p:ext uri="{BB962C8B-B14F-4D97-AF65-F5344CB8AC3E}">
        <p14:creationId xmlns:p14="http://schemas.microsoft.com/office/powerpoint/2010/main" val="36738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24" grpId="0"/>
      <p:bldP spid="26" grpId="0"/>
      <p:bldP spid="27" grpId="0" animBg="1"/>
      <p:bldP spid="28"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 name="Google Shape;429;p40">
            <a:extLst>
              <a:ext uri="{FF2B5EF4-FFF2-40B4-BE49-F238E27FC236}">
                <a16:creationId xmlns:a16="http://schemas.microsoft.com/office/drawing/2014/main" id="{5484495C-E2A1-4DED-4C54-8FB93BF9C851}"/>
              </a:ext>
            </a:extLst>
          </p:cNvPr>
          <p:cNvSpPr txBox="1">
            <a:spLocks/>
          </p:cNvSpPr>
          <p:nvPr/>
        </p:nvSpPr>
        <p:spPr>
          <a:xfrm>
            <a:off x="-2490" y="167260"/>
            <a:ext cx="5385139" cy="420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fr-FR" sz="3000" u="sng" dirty="0" err="1">
                <a:solidFill>
                  <a:srgbClr val="000000"/>
                </a:solidFill>
                <a:latin typeface="Arial"/>
                <a:cs typeface="Arial"/>
                <a:sym typeface="Arial"/>
              </a:rPr>
              <a:t>Naive</a:t>
            </a:r>
            <a:r>
              <a:rPr lang="fr-FR" sz="3000" u="sng" dirty="0">
                <a:solidFill>
                  <a:srgbClr val="000000"/>
                </a:solidFill>
                <a:latin typeface="Arial"/>
                <a:cs typeface="Arial"/>
                <a:sym typeface="Arial"/>
              </a:rPr>
              <a:t> Bayes </a:t>
            </a:r>
            <a:r>
              <a:rPr lang="fr-FR" sz="3000" u="sng" dirty="0" err="1">
                <a:solidFill>
                  <a:srgbClr val="000000"/>
                </a:solidFill>
                <a:latin typeface="Arial"/>
                <a:cs typeface="Arial"/>
                <a:sym typeface="Arial"/>
              </a:rPr>
              <a:t>Multinominal</a:t>
            </a:r>
            <a:r>
              <a:rPr lang="fr-FR" sz="3000" u="sng" dirty="0">
                <a:solidFill>
                  <a:srgbClr val="000000"/>
                </a:solidFill>
                <a:latin typeface="Arial"/>
                <a:cs typeface="Arial"/>
                <a:sym typeface="Arial"/>
              </a:rPr>
              <a:t> :</a:t>
            </a:r>
          </a:p>
        </p:txBody>
      </p:sp>
      <p:sp>
        <p:nvSpPr>
          <p:cNvPr id="5" name="Google Shape;457;p41">
            <a:extLst>
              <a:ext uri="{FF2B5EF4-FFF2-40B4-BE49-F238E27FC236}">
                <a16:creationId xmlns:a16="http://schemas.microsoft.com/office/drawing/2014/main" id="{39E38E47-669D-178E-1A0F-4AE1614F39AE}"/>
              </a:ext>
            </a:extLst>
          </p:cNvPr>
          <p:cNvSpPr txBox="1">
            <a:spLocks/>
          </p:cNvSpPr>
          <p:nvPr/>
        </p:nvSpPr>
        <p:spPr>
          <a:xfrm>
            <a:off x="368371" y="691054"/>
            <a:ext cx="6381109" cy="1880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fr-FR" sz="1800" dirty="0">
                <a:solidFill>
                  <a:srgbClr val="000000"/>
                </a:solidFill>
                <a:latin typeface="+mn-lt"/>
                <a:ea typeface="Arial"/>
                <a:cs typeface="Arial"/>
              </a:rPr>
              <a:t>NBM est un algorithme d’apprentissage automatique très populaire et efficace basé sur le théorème de Bayes. Il est couramment utilisé pour les tâches de classification de texte où nous devons traiter des données discrètes comme le nombre de mots dans les documents.</a:t>
            </a:r>
          </a:p>
        </p:txBody>
      </p:sp>
      <p:pic>
        <p:nvPicPr>
          <p:cNvPr id="1026" name="Picture 2" descr="Building Naive Bayes Classifier from Scratch to Perform Sentiment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109" y="2571750"/>
            <a:ext cx="2818597" cy="229271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776420" y="2817887"/>
            <a:ext cx="3287987" cy="15799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250"/>
                                        <p:tgtEl>
                                          <p:spTgt spid="2"/>
                                        </p:tgtEl>
                                      </p:cBhvr>
                                    </p:animEffect>
                                  </p:childTnLst>
                                </p:cTn>
                              </p:par>
                            </p:childTnLst>
                          </p:cTn>
                        </p:par>
                        <p:par>
                          <p:cTn id="12" fill="hold">
                            <p:stCondLst>
                              <p:cond delay="75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 name="Google Shape;429;p40">
            <a:extLst>
              <a:ext uri="{FF2B5EF4-FFF2-40B4-BE49-F238E27FC236}">
                <a16:creationId xmlns:a16="http://schemas.microsoft.com/office/drawing/2014/main" id="{5484495C-E2A1-4DED-4C54-8FB93BF9C851}"/>
              </a:ext>
            </a:extLst>
          </p:cNvPr>
          <p:cNvSpPr txBox="1">
            <a:spLocks/>
          </p:cNvSpPr>
          <p:nvPr/>
        </p:nvSpPr>
        <p:spPr>
          <a:xfrm>
            <a:off x="2645987" y="238473"/>
            <a:ext cx="4344300" cy="420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fr-FR" sz="2000" dirty="0" err="1">
                <a:latin typeface="+mj-lt"/>
              </a:rPr>
              <a:t>Naive</a:t>
            </a:r>
            <a:r>
              <a:rPr lang="fr-FR" sz="2000" dirty="0">
                <a:latin typeface="+mj-lt"/>
              </a:rPr>
              <a:t> Bayes </a:t>
            </a:r>
            <a:r>
              <a:rPr lang="fr-FR" sz="2000" dirty="0" err="1">
                <a:latin typeface="+mj-lt"/>
              </a:rPr>
              <a:t>Multinominal</a:t>
            </a:r>
            <a:endParaRPr lang="fr-FR" dirty="0">
              <a:latin typeface="+mj-lt"/>
            </a:endParaRPr>
          </a:p>
        </p:txBody>
      </p:sp>
      <p:sp>
        <p:nvSpPr>
          <p:cNvPr id="5" name="Google Shape;457;p41">
            <a:extLst>
              <a:ext uri="{FF2B5EF4-FFF2-40B4-BE49-F238E27FC236}">
                <a16:creationId xmlns:a16="http://schemas.microsoft.com/office/drawing/2014/main" id="{39E38E47-669D-178E-1A0F-4AE1614F39AE}"/>
              </a:ext>
            </a:extLst>
          </p:cNvPr>
          <p:cNvSpPr txBox="1">
            <a:spLocks/>
          </p:cNvSpPr>
          <p:nvPr/>
        </p:nvSpPr>
        <p:spPr>
          <a:xfrm>
            <a:off x="280189" y="659304"/>
            <a:ext cx="1635698" cy="646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fr-FR" sz="1800" b="1" dirty="0">
                <a:solidFill>
                  <a:schemeClr val="tx1"/>
                </a:solidFill>
                <a:latin typeface="+mj-lt"/>
                <a:ea typeface="Arial"/>
                <a:cs typeface="Arial"/>
              </a:rPr>
              <a:t>Exemple : </a:t>
            </a:r>
          </a:p>
        </p:txBody>
      </p:sp>
      <mc:AlternateContent xmlns:mc="http://schemas.openxmlformats.org/markup-compatibility/2006" xmlns:a14="http://schemas.microsoft.com/office/drawing/2010/main">
        <mc:Choice Requires="a14">
          <p:graphicFrame>
            <p:nvGraphicFramePr>
              <p:cNvPr id="3" name="Tableau 2"/>
              <p:cNvGraphicFramePr>
                <a:graphicFrameLocks noGrp="1"/>
              </p:cNvGraphicFramePr>
              <p:nvPr>
                <p:extLst>
                  <p:ext uri="{D42A27DB-BD31-4B8C-83A1-F6EECF244321}">
                    <p14:modId xmlns:p14="http://schemas.microsoft.com/office/powerpoint/2010/main" val="3765071166"/>
                  </p:ext>
                </p:extLst>
              </p:nvPr>
            </p:nvGraphicFramePr>
            <p:xfrm>
              <a:off x="1330324" y="1103546"/>
              <a:ext cx="1121988" cy="3596824"/>
            </p:xfrm>
            <a:graphic>
              <a:graphicData uri="http://schemas.openxmlformats.org/drawingml/2006/table">
                <a:tbl>
                  <a:tblPr firstRow="1" bandRow="1"/>
                  <a:tblGrid>
                    <a:gridCol w="373996">
                      <a:extLst>
                        <a:ext uri="{9D8B030D-6E8A-4147-A177-3AD203B41FA5}">
                          <a16:colId xmlns:a16="http://schemas.microsoft.com/office/drawing/2014/main" val="20000"/>
                        </a:ext>
                      </a:extLst>
                    </a:gridCol>
                    <a:gridCol w="373996">
                      <a:extLst>
                        <a:ext uri="{9D8B030D-6E8A-4147-A177-3AD203B41FA5}">
                          <a16:colId xmlns:a16="http://schemas.microsoft.com/office/drawing/2014/main" val="20001"/>
                        </a:ext>
                      </a:extLst>
                    </a:gridCol>
                    <a:gridCol w="373996">
                      <a:extLst>
                        <a:ext uri="{9D8B030D-6E8A-4147-A177-3AD203B41FA5}">
                          <a16:colId xmlns:a16="http://schemas.microsoft.com/office/drawing/2014/main" val="20002"/>
                        </a:ext>
                      </a:extLst>
                    </a:gridCol>
                  </a:tblGrid>
                  <a:tr h="326984">
                    <a:tc>
                      <a:txBody>
                        <a:bodyPr/>
                        <a:lstStyle/>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𝑿</m:t>
                                    </m:r>
                                  </m:e>
                                  <m:sub>
                                    <m:r>
                                      <a:rPr lang="fr-FR" b="1" i="1" smtClean="0">
                                        <a:latin typeface="Cambria Math" panose="02040503050406030204" pitchFamily="18" charset="0"/>
                                      </a:rPr>
                                      <m:t>𝟏</m:t>
                                    </m:r>
                                  </m:sub>
                                </m:sSub>
                              </m:oMath>
                            </m:oMathPara>
                          </a14:m>
                          <a:endParaRPr lang="fr-FR" b="1" dirty="0">
                            <a:latin typeface="+mj-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𝑿</m:t>
                                    </m:r>
                                  </m:e>
                                  <m:sub>
                                    <m:r>
                                      <a:rPr lang="fr-FR" b="1" i="1" smtClean="0">
                                        <a:latin typeface="Cambria Math" panose="02040503050406030204" pitchFamily="18" charset="0"/>
                                      </a:rPr>
                                      <m:t>𝟐</m:t>
                                    </m:r>
                                  </m:sub>
                                </m:sSub>
                              </m:oMath>
                            </m:oMathPara>
                          </a14:m>
                          <a:endParaRPr lang="fr-FR" b="1" dirty="0">
                            <a:latin typeface="+mj-lt"/>
                          </a:endParaRPr>
                        </a:p>
                      </a:txBody>
                      <a:tcPr/>
                    </a:tc>
                    <a:tc>
                      <a:txBody>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𝒀</m:t>
                                </m:r>
                              </m:oMath>
                            </m:oMathPara>
                          </a14:m>
                          <a:endParaRPr lang="fr-FR" b="1" dirty="0">
                            <a:latin typeface="+mj-lt"/>
                          </a:endParaRPr>
                        </a:p>
                      </a:txBody>
                      <a:tcPr/>
                    </a:tc>
                    <a:extLst>
                      <a:ext uri="{0D108BD9-81ED-4DB2-BD59-A6C34878D82A}">
                        <a16:rowId xmlns:a16="http://schemas.microsoft.com/office/drawing/2014/main" val="10000"/>
                      </a:ext>
                    </a:extLst>
                  </a:tr>
                  <a:tr h="326984">
                    <a:tc>
                      <a:txBody>
                        <a:bodyPr/>
                        <a:lstStyle/>
                        <a:p>
                          <a:pPr algn="ctr"/>
                          <a:r>
                            <a:rPr lang="fr-FR" b="1" dirty="0">
                              <a:latin typeface="+mj-lt"/>
                            </a:rPr>
                            <a:t>0</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01"/>
                      </a:ext>
                    </a:extLst>
                  </a:tr>
                  <a:tr h="326984">
                    <a:tc>
                      <a:txBody>
                        <a:bodyPr/>
                        <a:lstStyle/>
                        <a:p>
                          <a:pPr algn="ctr"/>
                          <a:r>
                            <a:rPr lang="fr-FR" b="1" dirty="0">
                              <a:latin typeface="+mj-lt"/>
                            </a:rPr>
                            <a:t>0</a:t>
                          </a:r>
                        </a:p>
                      </a:txBody>
                      <a:tcPr/>
                    </a:tc>
                    <a:tc>
                      <a:txBody>
                        <a:bodyPr/>
                        <a:lstStyle/>
                        <a:p>
                          <a:pPr algn="ctr"/>
                          <a:r>
                            <a:rPr lang="fr-FR" b="1" dirty="0">
                              <a:latin typeface="+mj-lt"/>
                            </a:rPr>
                            <a:t>1</a:t>
                          </a:r>
                        </a:p>
                      </a:txBody>
                      <a:tcPr/>
                    </a:tc>
                    <a:tc>
                      <a:txBody>
                        <a:bodyPr/>
                        <a:lstStyle/>
                        <a:p>
                          <a:pPr algn="ctr"/>
                          <a:r>
                            <a:rPr lang="fr-FR" b="1" dirty="0">
                              <a:latin typeface="+mj-lt"/>
                            </a:rPr>
                            <a:t>1</a:t>
                          </a:r>
                        </a:p>
                      </a:txBody>
                      <a:tcPr/>
                    </a:tc>
                    <a:extLst>
                      <a:ext uri="{0D108BD9-81ED-4DB2-BD59-A6C34878D82A}">
                        <a16:rowId xmlns:a16="http://schemas.microsoft.com/office/drawing/2014/main" val="10002"/>
                      </a:ext>
                    </a:extLst>
                  </a:tr>
                  <a:tr h="326984">
                    <a:tc>
                      <a:txBody>
                        <a:bodyPr/>
                        <a:lstStyle/>
                        <a:p>
                          <a:pPr algn="ctr"/>
                          <a:r>
                            <a:rPr lang="fr-FR" b="1" dirty="0">
                              <a:latin typeface="+mj-lt"/>
                            </a:rPr>
                            <a:t>1</a:t>
                          </a:r>
                        </a:p>
                      </a:txBody>
                      <a:tcPr/>
                    </a:tc>
                    <a:tc>
                      <a:txBody>
                        <a:bodyPr/>
                        <a:lstStyle/>
                        <a:p>
                          <a:pPr algn="ctr"/>
                          <a:r>
                            <a:rPr lang="fr-FR" b="1" dirty="0">
                              <a:latin typeface="+mj-lt"/>
                            </a:rPr>
                            <a:t>2</a:t>
                          </a:r>
                        </a:p>
                      </a:txBody>
                      <a:tcPr/>
                    </a:tc>
                    <a:tc>
                      <a:txBody>
                        <a:bodyPr/>
                        <a:lstStyle/>
                        <a:p>
                          <a:pPr algn="ctr"/>
                          <a:r>
                            <a:rPr lang="fr-FR" b="1" dirty="0">
                              <a:latin typeface="+mj-lt"/>
                            </a:rPr>
                            <a:t>1</a:t>
                          </a:r>
                        </a:p>
                      </a:txBody>
                      <a:tcPr/>
                    </a:tc>
                    <a:extLst>
                      <a:ext uri="{0D108BD9-81ED-4DB2-BD59-A6C34878D82A}">
                        <a16:rowId xmlns:a16="http://schemas.microsoft.com/office/drawing/2014/main" val="10003"/>
                      </a:ext>
                    </a:extLst>
                  </a:tr>
                  <a:tr h="326984">
                    <a:tc>
                      <a:txBody>
                        <a:bodyPr/>
                        <a:lstStyle/>
                        <a:p>
                          <a:pPr algn="ctr"/>
                          <a:r>
                            <a:rPr lang="fr-FR" b="1" dirty="0">
                              <a:latin typeface="+mj-lt"/>
                            </a:rPr>
                            <a:t>0</a:t>
                          </a:r>
                        </a:p>
                      </a:txBody>
                      <a:tcPr/>
                    </a:tc>
                    <a:tc>
                      <a:txBody>
                        <a:bodyPr/>
                        <a:lstStyle/>
                        <a:p>
                          <a:pPr algn="ctr"/>
                          <a:r>
                            <a:rPr lang="fr-FR" b="1" dirty="0">
                              <a:latin typeface="+mj-lt"/>
                            </a:rPr>
                            <a:t>0</a:t>
                          </a:r>
                        </a:p>
                      </a:txBody>
                      <a:tcPr/>
                    </a:tc>
                    <a:tc>
                      <a:txBody>
                        <a:bodyPr/>
                        <a:lstStyle/>
                        <a:p>
                          <a:pPr algn="ctr"/>
                          <a:r>
                            <a:rPr lang="fr-FR" b="1" dirty="0">
                              <a:latin typeface="+mj-lt"/>
                            </a:rPr>
                            <a:t>1</a:t>
                          </a:r>
                        </a:p>
                      </a:txBody>
                      <a:tcPr/>
                    </a:tc>
                    <a:extLst>
                      <a:ext uri="{0D108BD9-81ED-4DB2-BD59-A6C34878D82A}">
                        <a16:rowId xmlns:a16="http://schemas.microsoft.com/office/drawing/2014/main" val="10004"/>
                      </a:ext>
                    </a:extLst>
                  </a:tr>
                  <a:tr h="326984">
                    <a:tc>
                      <a:txBody>
                        <a:bodyPr/>
                        <a:lstStyle/>
                        <a:p>
                          <a:pPr algn="ctr"/>
                          <a:r>
                            <a:rPr lang="fr-FR" b="1" dirty="0">
                              <a:latin typeface="+mj-lt"/>
                            </a:rPr>
                            <a:t>2</a:t>
                          </a:r>
                        </a:p>
                      </a:txBody>
                      <a:tcPr/>
                    </a:tc>
                    <a:tc>
                      <a:txBody>
                        <a:bodyPr/>
                        <a:lstStyle/>
                        <a:p>
                          <a:pPr algn="ctr"/>
                          <a:r>
                            <a:rPr lang="fr-FR" b="1" dirty="0">
                              <a:latin typeface="+mj-lt"/>
                            </a:rPr>
                            <a:t>2</a:t>
                          </a:r>
                        </a:p>
                      </a:txBody>
                      <a:tcPr/>
                    </a:tc>
                    <a:tc>
                      <a:txBody>
                        <a:bodyPr/>
                        <a:lstStyle/>
                        <a:p>
                          <a:pPr algn="ctr"/>
                          <a:r>
                            <a:rPr lang="fr-FR" b="1" dirty="0">
                              <a:latin typeface="+mj-lt"/>
                            </a:rPr>
                            <a:t>0</a:t>
                          </a:r>
                        </a:p>
                      </a:txBody>
                      <a:tcPr/>
                    </a:tc>
                    <a:extLst>
                      <a:ext uri="{0D108BD9-81ED-4DB2-BD59-A6C34878D82A}">
                        <a16:rowId xmlns:a16="http://schemas.microsoft.com/office/drawing/2014/main" val="10005"/>
                      </a:ext>
                    </a:extLst>
                  </a:tr>
                  <a:tr h="326984">
                    <a:tc>
                      <a:txBody>
                        <a:bodyPr/>
                        <a:lstStyle/>
                        <a:p>
                          <a:pPr algn="ctr"/>
                          <a:r>
                            <a:rPr lang="fr-FR" b="1" dirty="0">
                              <a:latin typeface="+mj-lt"/>
                            </a:rPr>
                            <a:t>1</a:t>
                          </a:r>
                        </a:p>
                      </a:txBody>
                      <a:tcPr/>
                    </a:tc>
                    <a:tc>
                      <a:txBody>
                        <a:bodyPr/>
                        <a:lstStyle/>
                        <a:p>
                          <a:pPr algn="ctr"/>
                          <a:r>
                            <a:rPr lang="fr-FR" b="1" dirty="0">
                              <a:latin typeface="+mj-lt"/>
                            </a:rPr>
                            <a:t>1</a:t>
                          </a:r>
                        </a:p>
                      </a:txBody>
                      <a:tcPr/>
                    </a:tc>
                    <a:tc>
                      <a:txBody>
                        <a:bodyPr/>
                        <a:lstStyle/>
                        <a:p>
                          <a:pPr algn="ctr"/>
                          <a:r>
                            <a:rPr lang="fr-FR" b="1" dirty="0">
                              <a:latin typeface="+mj-lt"/>
                            </a:rPr>
                            <a:t>0</a:t>
                          </a:r>
                        </a:p>
                      </a:txBody>
                      <a:tcPr/>
                    </a:tc>
                    <a:extLst>
                      <a:ext uri="{0D108BD9-81ED-4DB2-BD59-A6C34878D82A}">
                        <a16:rowId xmlns:a16="http://schemas.microsoft.com/office/drawing/2014/main" val="10006"/>
                      </a:ext>
                    </a:extLst>
                  </a:tr>
                  <a:tr h="326984">
                    <a:tc>
                      <a:txBody>
                        <a:bodyPr/>
                        <a:lstStyle/>
                        <a:p>
                          <a:pPr algn="ctr"/>
                          <a:r>
                            <a:rPr lang="fr-FR" b="1" dirty="0">
                              <a:latin typeface="+mj-lt"/>
                            </a:rPr>
                            <a:t>0</a:t>
                          </a:r>
                        </a:p>
                      </a:txBody>
                      <a:tcPr/>
                    </a:tc>
                    <a:tc>
                      <a:txBody>
                        <a:bodyPr/>
                        <a:lstStyle/>
                        <a:p>
                          <a:pPr algn="ctr"/>
                          <a:r>
                            <a:rPr lang="fr-FR" b="1" dirty="0">
                              <a:latin typeface="+mj-lt"/>
                            </a:rPr>
                            <a:t>2</a:t>
                          </a:r>
                        </a:p>
                      </a:txBody>
                      <a:tcPr/>
                    </a:tc>
                    <a:tc>
                      <a:txBody>
                        <a:bodyPr/>
                        <a:lstStyle/>
                        <a:p>
                          <a:pPr algn="ctr"/>
                          <a:r>
                            <a:rPr lang="fr-FR" b="1" dirty="0">
                              <a:latin typeface="+mj-lt"/>
                            </a:rPr>
                            <a:t>1</a:t>
                          </a:r>
                        </a:p>
                      </a:txBody>
                      <a:tcPr/>
                    </a:tc>
                    <a:extLst>
                      <a:ext uri="{0D108BD9-81ED-4DB2-BD59-A6C34878D82A}">
                        <a16:rowId xmlns:a16="http://schemas.microsoft.com/office/drawing/2014/main" val="10007"/>
                      </a:ext>
                    </a:extLst>
                  </a:tr>
                  <a:tr h="326984">
                    <a:tc>
                      <a:txBody>
                        <a:bodyPr/>
                        <a:lstStyle/>
                        <a:p>
                          <a:pPr algn="ctr"/>
                          <a:r>
                            <a:rPr lang="fr-FR" b="1" dirty="0">
                              <a:latin typeface="+mj-lt"/>
                            </a:rPr>
                            <a:t>2</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08"/>
                      </a:ext>
                    </a:extLst>
                  </a:tr>
                  <a:tr h="326984">
                    <a:tc>
                      <a:txBody>
                        <a:bodyPr/>
                        <a:lstStyle/>
                        <a:p>
                          <a:pPr algn="ctr"/>
                          <a:r>
                            <a:rPr lang="fr-FR" b="1" dirty="0">
                              <a:latin typeface="+mj-lt"/>
                            </a:rPr>
                            <a:t>2</a:t>
                          </a:r>
                        </a:p>
                      </a:txBody>
                      <a:tcPr/>
                    </a:tc>
                    <a:tc>
                      <a:txBody>
                        <a:bodyPr/>
                        <a:lstStyle/>
                        <a:p>
                          <a:pPr algn="ctr"/>
                          <a:r>
                            <a:rPr lang="fr-FR" b="1" dirty="0">
                              <a:latin typeface="+mj-lt"/>
                            </a:rPr>
                            <a:t>1</a:t>
                          </a:r>
                        </a:p>
                      </a:txBody>
                      <a:tcPr/>
                    </a:tc>
                    <a:tc>
                      <a:txBody>
                        <a:bodyPr/>
                        <a:lstStyle/>
                        <a:p>
                          <a:pPr algn="ctr"/>
                          <a:r>
                            <a:rPr lang="fr-FR" b="1" dirty="0">
                              <a:latin typeface="+mj-lt"/>
                            </a:rPr>
                            <a:t>0</a:t>
                          </a:r>
                        </a:p>
                      </a:txBody>
                      <a:tcPr/>
                    </a:tc>
                    <a:extLst>
                      <a:ext uri="{0D108BD9-81ED-4DB2-BD59-A6C34878D82A}">
                        <a16:rowId xmlns:a16="http://schemas.microsoft.com/office/drawing/2014/main" val="10009"/>
                      </a:ext>
                    </a:extLst>
                  </a:tr>
                  <a:tr h="326984">
                    <a:tc>
                      <a:txBody>
                        <a:bodyPr/>
                        <a:lstStyle/>
                        <a:p>
                          <a:pPr algn="ctr"/>
                          <a:r>
                            <a:rPr lang="fr-FR" b="1" dirty="0">
                              <a:latin typeface="+mj-lt"/>
                            </a:rPr>
                            <a:t>1</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10"/>
                      </a:ext>
                    </a:extLst>
                  </a:tr>
                </a:tbl>
              </a:graphicData>
            </a:graphic>
          </p:graphicFrame>
        </mc:Choice>
        <mc:Fallback xmlns="">
          <p:graphicFrame>
            <p:nvGraphicFramePr>
              <p:cNvPr id="3" name="Tableau 2"/>
              <p:cNvGraphicFramePr>
                <a:graphicFrameLocks noGrp="1"/>
              </p:cNvGraphicFramePr>
              <p:nvPr>
                <p:extLst>
                  <p:ext uri="{D42A27DB-BD31-4B8C-83A1-F6EECF244321}">
                    <p14:modId xmlns:p14="http://schemas.microsoft.com/office/powerpoint/2010/main" val="3765071166"/>
                  </p:ext>
                </p:extLst>
              </p:nvPr>
            </p:nvGraphicFramePr>
            <p:xfrm>
              <a:off x="1330324" y="1103546"/>
              <a:ext cx="1121988" cy="3596824"/>
            </p:xfrm>
            <a:graphic>
              <a:graphicData uri="http://schemas.openxmlformats.org/drawingml/2006/table">
                <a:tbl>
                  <a:tblPr firstRow="1" bandRow="1"/>
                  <a:tblGrid>
                    <a:gridCol w="373996">
                      <a:extLst>
                        <a:ext uri="{9D8B030D-6E8A-4147-A177-3AD203B41FA5}">
                          <a16:colId xmlns:a16="http://schemas.microsoft.com/office/drawing/2014/main" val="20000"/>
                        </a:ext>
                      </a:extLst>
                    </a:gridCol>
                    <a:gridCol w="373996">
                      <a:extLst>
                        <a:ext uri="{9D8B030D-6E8A-4147-A177-3AD203B41FA5}">
                          <a16:colId xmlns:a16="http://schemas.microsoft.com/office/drawing/2014/main" val="20001"/>
                        </a:ext>
                      </a:extLst>
                    </a:gridCol>
                    <a:gridCol w="373996">
                      <a:extLst>
                        <a:ext uri="{9D8B030D-6E8A-4147-A177-3AD203B41FA5}">
                          <a16:colId xmlns:a16="http://schemas.microsoft.com/office/drawing/2014/main" val="20002"/>
                        </a:ext>
                      </a:extLst>
                    </a:gridCol>
                  </a:tblGrid>
                  <a:tr h="326984">
                    <a:tc>
                      <a:txBody>
                        <a:bodyPr/>
                        <a:lstStyle/>
                        <a:p>
                          <a:endParaRPr lang="fr-FR"/>
                        </a:p>
                      </a:txBody>
                      <a:tcPr>
                        <a:blipFill>
                          <a:blip r:embed="rId3"/>
                          <a:stretch>
                            <a:fillRect l="-1613" t="-3704" r="-201613" b="-1005556"/>
                          </a:stretch>
                        </a:blipFill>
                      </a:tcPr>
                    </a:tc>
                    <a:tc>
                      <a:txBody>
                        <a:bodyPr/>
                        <a:lstStyle/>
                        <a:p>
                          <a:endParaRPr lang="fr-FR"/>
                        </a:p>
                      </a:txBody>
                      <a:tcPr>
                        <a:blipFill>
                          <a:blip r:embed="rId3"/>
                          <a:stretch>
                            <a:fillRect l="-103279" t="-3704" r="-104918" b="-1005556"/>
                          </a:stretch>
                        </a:blipFill>
                      </a:tcPr>
                    </a:tc>
                    <a:tc>
                      <a:txBody>
                        <a:bodyPr/>
                        <a:lstStyle/>
                        <a:p>
                          <a:endParaRPr lang="fr-FR"/>
                        </a:p>
                      </a:txBody>
                      <a:tcPr>
                        <a:blipFill>
                          <a:blip r:embed="rId3"/>
                          <a:stretch>
                            <a:fillRect l="-200000" t="-3704" r="-3226" b="-1005556"/>
                          </a:stretch>
                        </a:blipFill>
                      </a:tcPr>
                    </a:tc>
                    <a:extLst>
                      <a:ext uri="{0D108BD9-81ED-4DB2-BD59-A6C34878D82A}">
                        <a16:rowId xmlns:a16="http://schemas.microsoft.com/office/drawing/2014/main" val="10000"/>
                      </a:ext>
                    </a:extLst>
                  </a:tr>
                  <a:tr h="326984">
                    <a:tc>
                      <a:txBody>
                        <a:bodyPr/>
                        <a:lstStyle/>
                        <a:p>
                          <a:pPr algn="ctr"/>
                          <a:r>
                            <a:rPr lang="fr-FR" b="1" dirty="0">
                              <a:latin typeface="+mj-lt"/>
                            </a:rPr>
                            <a:t>0</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01"/>
                      </a:ext>
                    </a:extLst>
                  </a:tr>
                  <a:tr h="326984">
                    <a:tc>
                      <a:txBody>
                        <a:bodyPr/>
                        <a:lstStyle/>
                        <a:p>
                          <a:pPr algn="ctr"/>
                          <a:r>
                            <a:rPr lang="fr-FR" b="1" dirty="0">
                              <a:latin typeface="+mj-lt"/>
                            </a:rPr>
                            <a:t>0</a:t>
                          </a:r>
                        </a:p>
                      </a:txBody>
                      <a:tcPr/>
                    </a:tc>
                    <a:tc>
                      <a:txBody>
                        <a:bodyPr/>
                        <a:lstStyle/>
                        <a:p>
                          <a:pPr algn="ctr"/>
                          <a:r>
                            <a:rPr lang="fr-FR" b="1" dirty="0">
                              <a:latin typeface="+mj-lt"/>
                            </a:rPr>
                            <a:t>1</a:t>
                          </a:r>
                        </a:p>
                      </a:txBody>
                      <a:tcPr/>
                    </a:tc>
                    <a:tc>
                      <a:txBody>
                        <a:bodyPr/>
                        <a:lstStyle/>
                        <a:p>
                          <a:pPr algn="ctr"/>
                          <a:r>
                            <a:rPr lang="fr-FR" b="1" dirty="0">
                              <a:latin typeface="+mj-lt"/>
                            </a:rPr>
                            <a:t>1</a:t>
                          </a:r>
                        </a:p>
                      </a:txBody>
                      <a:tcPr/>
                    </a:tc>
                    <a:extLst>
                      <a:ext uri="{0D108BD9-81ED-4DB2-BD59-A6C34878D82A}">
                        <a16:rowId xmlns:a16="http://schemas.microsoft.com/office/drawing/2014/main" val="10002"/>
                      </a:ext>
                    </a:extLst>
                  </a:tr>
                  <a:tr h="326984">
                    <a:tc>
                      <a:txBody>
                        <a:bodyPr/>
                        <a:lstStyle/>
                        <a:p>
                          <a:pPr algn="ctr"/>
                          <a:r>
                            <a:rPr lang="fr-FR" b="1" dirty="0">
                              <a:latin typeface="+mj-lt"/>
                            </a:rPr>
                            <a:t>1</a:t>
                          </a:r>
                        </a:p>
                      </a:txBody>
                      <a:tcPr/>
                    </a:tc>
                    <a:tc>
                      <a:txBody>
                        <a:bodyPr/>
                        <a:lstStyle/>
                        <a:p>
                          <a:pPr algn="ctr"/>
                          <a:r>
                            <a:rPr lang="fr-FR" b="1" dirty="0">
                              <a:latin typeface="+mj-lt"/>
                            </a:rPr>
                            <a:t>2</a:t>
                          </a:r>
                        </a:p>
                      </a:txBody>
                      <a:tcPr/>
                    </a:tc>
                    <a:tc>
                      <a:txBody>
                        <a:bodyPr/>
                        <a:lstStyle/>
                        <a:p>
                          <a:pPr algn="ctr"/>
                          <a:r>
                            <a:rPr lang="fr-FR" b="1" dirty="0">
                              <a:latin typeface="+mj-lt"/>
                            </a:rPr>
                            <a:t>1</a:t>
                          </a:r>
                        </a:p>
                      </a:txBody>
                      <a:tcPr/>
                    </a:tc>
                    <a:extLst>
                      <a:ext uri="{0D108BD9-81ED-4DB2-BD59-A6C34878D82A}">
                        <a16:rowId xmlns:a16="http://schemas.microsoft.com/office/drawing/2014/main" val="10003"/>
                      </a:ext>
                    </a:extLst>
                  </a:tr>
                  <a:tr h="326984">
                    <a:tc>
                      <a:txBody>
                        <a:bodyPr/>
                        <a:lstStyle/>
                        <a:p>
                          <a:pPr algn="ctr"/>
                          <a:r>
                            <a:rPr lang="fr-FR" b="1" dirty="0">
                              <a:latin typeface="+mj-lt"/>
                            </a:rPr>
                            <a:t>0</a:t>
                          </a:r>
                        </a:p>
                      </a:txBody>
                      <a:tcPr/>
                    </a:tc>
                    <a:tc>
                      <a:txBody>
                        <a:bodyPr/>
                        <a:lstStyle/>
                        <a:p>
                          <a:pPr algn="ctr"/>
                          <a:r>
                            <a:rPr lang="fr-FR" b="1" dirty="0">
                              <a:latin typeface="+mj-lt"/>
                            </a:rPr>
                            <a:t>0</a:t>
                          </a:r>
                        </a:p>
                      </a:txBody>
                      <a:tcPr/>
                    </a:tc>
                    <a:tc>
                      <a:txBody>
                        <a:bodyPr/>
                        <a:lstStyle/>
                        <a:p>
                          <a:pPr algn="ctr"/>
                          <a:r>
                            <a:rPr lang="fr-FR" b="1" dirty="0">
                              <a:latin typeface="+mj-lt"/>
                            </a:rPr>
                            <a:t>1</a:t>
                          </a:r>
                        </a:p>
                      </a:txBody>
                      <a:tcPr/>
                    </a:tc>
                    <a:extLst>
                      <a:ext uri="{0D108BD9-81ED-4DB2-BD59-A6C34878D82A}">
                        <a16:rowId xmlns:a16="http://schemas.microsoft.com/office/drawing/2014/main" val="10004"/>
                      </a:ext>
                    </a:extLst>
                  </a:tr>
                  <a:tr h="326984">
                    <a:tc>
                      <a:txBody>
                        <a:bodyPr/>
                        <a:lstStyle/>
                        <a:p>
                          <a:pPr algn="ctr"/>
                          <a:r>
                            <a:rPr lang="fr-FR" b="1" dirty="0">
                              <a:latin typeface="+mj-lt"/>
                            </a:rPr>
                            <a:t>2</a:t>
                          </a:r>
                        </a:p>
                      </a:txBody>
                      <a:tcPr/>
                    </a:tc>
                    <a:tc>
                      <a:txBody>
                        <a:bodyPr/>
                        <a:lstStyle/>
                        <a:p>
                          <a:pPr algn="ctr"/>
                          <a:r>
                            <a:rPr lang="fr-FR" b="1" dirty="0">
                              <a:latin typeface="+mj-lt"/>
                            </a:rPr>
                            <a:t>2</a:t>
                          </a:r>
                        </a:p>
                      </a:txBody>
                      <a:tcPr/>
                    </a:tc>
                    <a:tc>
                      <a:txBody>
                        <a:bodyPr/>
                        <a:lstStyle/>
                        <a:p>
                          <a:pPr algn="ctr"/>
                          <a:r>
                            <a:rPr lang="fr-FR" b="1" dirty="0">
                              <a:latin typeface="+mj-lt"/>
                            </a:rPr>
                            <a:t>0</a:t>
                          </a:r>
                        </a:p>
                      </a:txBody>
                      <a:tcPr/>
                    </a:tc>
                    <a:extLst>
                      <a:ext uri="{0D108BD9-81ED-4DB2-BD59-A6C34878D82A}">
                        <a16:rowId xmlns:a16="http://schemas.microsoft.com/office/drawing/2014/main" val="10005"/>
                      </a:ext>
                    </a:extLst>
                  </a:tr>
                  <a:tr h="326984">
                    <a:tc>
                      <a:txBody>
                        <a:bodyPr/>
                        <a:lstStyle/>
                        <a:p>
                          <a:pPr algn="ctr"/>
                          <a:r>
                            <a:rPr lang="fr-FR" b="1" dirty="0">
                              <a:latin typeface="+mj-lt"/>
                            </a:rPr>
                            <a:t>1</a:t>
                          </a:r>
                        </a:p>
                      </a:txBody>
                      <a:tcPr/>
                    </a:tc>
                    <a:tc>
                      <a:txBody>
                        <a:bodyPr/>
                        <a:lstStyle/>
                        <a:p>
                          <a:pPr algn="ctr"/>
                          <a:r>
                            <a:rPr lang="fr-FR" b="1" dirty="0">
                              <a:latin typeface="+mj-lt"/>
                            </a:rPr>
                            <a:t>1</a:t>
                          </a:r>
                        </a:p>
                      </a:txBody>
                      <a:tcPr/>
                    </a:tc>
                    <a:tc>
                      <a:txBody>
                        <a:bodyPr/>
                        <a:lstStyle/>
                        <a:p>
                          <a:pPr algn="ctr"/>
                          <a:r>
                            <a:rPr lang="fr-FR" b="1" dirty="0">
                              <a:latin typeface="+mj-lt"/>
                            </a:rPr>
                            <a:t>0</a:t>
                          </a:r>
                        </a:p>
                      </a:txBody>
                      <a:tcPr/>
                    </a:tc>
                    <a:extLst>
                      <a:ext uri="{0D108BD9-81ED-4DB2-BD59-A6C34878D82A}">
                        <a16:rowId xmlns:a16="http://schemas.microsoft.com/office/drawing/2014/main" val="10006"/>
                      </a:ext>
                    </a:extLst>
                  </a:tr>
                  <a:tr h="326984">
                    <a:tc>
                      <a:txBody>
                        <a:bodyPr/>
                        <a:lstStyle/>
                        <a:p>
                          <a:pPr algn="ctr"/>
                          <a:r>
                            <a:rPr lang="fr-FR" b="1" dirty="0">
                              <a:latin typeface="+mj-lt"/>
                            </a:rPr>
                            <a:t>0</a:t>
                          </a:r>
                        </a:p>
                      </a:txBody>
                      <a:tcPr/>
                    </a:tc>
                    <a:tc>
                      <a:txBody>
                        <a:bodyPr/>
                        <a:lstStyle/>
                        <a:p>
                          <a:pPr algn="ctr"/>
                          <a:r>
                            <a:rPr lang="fr-FR" b="1" dirty="0">
                              <a:latin typeface="+mj-lt"/>
                            </a:rPr>
                            <a:t>2</a:t>
                          </a:r>
                        </a:p>
                      </a:txBody>
                      <a:tcPr/>
                    </a:tc>
                    <a:tc>
                      <a:txBody>
                        <a:bodyPr/>
                        <a:lstStyle/>
                        <a:p>
                          <a:pPr algn="ctr"/>
                          <a:r>
                            <a:rPr lang="fr-FR" b="1" dirty="0">
                              <a:latin typeface="+mj-lt"/>
                            </a:rPr>
                            <a:t>1</a:t>
                          </a:r>
                        </a:p>
                      </a:txBody>
                      <a:tcPr/>
                    </a:tc>
                    <a:extLst>
                      <a:ext uri="{0D108BD9-81ED-4DB2-BD59-A6C34878D82A}">
                        <a16:rowId xmlns:a16="http://schemas.microsoft.com/office/drawing/2014/main" val="10007"/>
                      </a:ext>
                    </a:extLst>
                  </a:tr>
                  <a:tr h="326984">
                    <a:tc>
                      <a:txBody>
                        <a:bodyPr/>
                        <a:lstStyle/>
                        <a:p>
                          <a:pPr algn="ctr"/>
                          <a:r>
                            <a:rPr lang="fr-FR" b="1" dirty="0">
                              <a:latin typeface="+mj-lt"/>
                            </a:rPr>
                            <a:t>2</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08"/>
                      </a:ext>
                    </a:extLst>
                  </a:tr>
                  <a:tr h="326984">
                    <a:tc>
                      <a:txBody>
                        <a:bodyPr/>
                        <a:lstStyle/>
                        <a:p>
                          <a:pPr algn="ctr"/>
                          <a:r>
                            <a:rPr lang="fr-FR" b="1" dirty="0">
                              <a:latin typeface="+mj-lt"/>
                            </a:rPr>
                            <a:t>2</a:t>
                          </a:r>
                        </a:p>
                      </a:txBody>
                      <a:tcPr/>
                    </a:tc>
                    <a:tc>
                      <a:txBody>
                        <a:bodyPr/>
                        <a:lstStyle/>
                        <a:p>
                          <a:pPr algn="ctr"/>
                          <a:r>
                            <a:rPr lang="fr-FR" b="1" dirty="0">
                              <a:latin typeface="+mj-lt"/>
                            </a:rPr>
                            <a:t>1</a:t>
                          </a:r>
                        </a:p>
                      </a:txBody>
                      <a:tcPr/>
                    </a:tc>
                    <a:tc>
                      <a:txBody>
                        <a:bodyPr/>
                        <a:lstStyle/>
                        <a:p>
                          <a:pPr algn="ctr"/>
                          <a:r>
                            <a:rPr lang="fr-FR" b="1" dirty="0">
                              <a:latin typeface="+mj-lt"/>
                            </a:rPr>
                            <a:t>0</a:t>
                          </a:r>
                        </a:p>
                      </a:txBody>
                      <a:tcPr/>
                    </a:tc>
                    <a:extLst>
                      <a:ext uri="{0D108BD9-81ED-4DB2-BD59-A6C34878D82A}">
                        <a16:rowId xmlns:a16="http://schemas.microsoft.com/office/drawing/2014/main" val="10009"/>
                      </a:ext>
                    </a:extLst>
                  </a:tr>
                  <a:tr h="326984">
                    <a:tc>
                      <a:txBody>
                        <a:bodyPr/>
                        <a:lstStyle/>
                        <a:p>
                          <a:pPr algn="ctr"/>
                          <a:r>
                            <a:rPr lang="fr-FR" b="1" dirty="0">
                              <a:latin typeface="+mj-lt"/>
                            </a:rPr>
                            <a:t>1</a:t>
                          </a:r>
                        </a:p>
                      </a:txBody>
                      <a:tcPr/>
                    </a:tc>
                    <a:tc>
                      <a:txBody>
                        <a:bodyPr/>
                        <a:lstStyle/>
                        <a:p>
                          <a:pPr algn="ctr"/>
                          <a:r>
                            <a:rPr lang="fr-FR" b="1" dirty="0">
                              <a:latin typeface="+mj-lt"/>
                            </a:rPr>
                            <a:t>0</a:t>
                          </a:r>
                        </a:p>
                      </a:txBody>
                      <a:tcPr/>
                    </a:tc>
                    <a:tc>
                      <a:txBody>
                        <a:bodyPr/>
                        <a:lstStyle/>
                        <a:p>
                          <a:pPr algn="ctr"/>
                          <a:r>
                            <a:rPr lang="fr-FR" b="1" dirty="0">
                              <a:latin typeface="+mj-lt"/>
                            </a:rPr>
                            <a:t>0</a:t>
                          </a:r>
                        </a:p>
                      </a:txBody>
                      <a:tcPr/>
                    </a:tc>
                    <a:extLst>
                      <a:ext uri="{0D108BD9-81ED-4DB2-BD59-A6C34878D82A}">
                        <a16:rowId xmlns:a16="http://schemas.microsoft.com/office/drawing/2014/main" val="10010"/>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p:cNvSpPr txBox="1"/>
              <p:nvPr/>
            </p:nvSpPr>
            <p:spPr>
              <a:xfrm>
                <a:off x="3263900" y="982794"/>
                <a:ext cx="3848100" cy="369332"/>
              </a:xfrm>
              <a:prstGeom prst="rect">
                <a:avLst/>
              </a:prstGeom>
              <a:noFill/>
            </p:spPr>
            <p:txBody>
              <a:bodyPr wrap="square" rtlCol="0">
                <a:spAutoFit/>
              </a:bodyPr>
              <a:lstStyle/>
              <a:p>
                <a:r>
                  <a:rPr lang="fr-FR" sz="1800" b="1" dirty="0">
                    <a:latin typeface="+mn-lt"/>
                  </a:rPr>
                  <a:t>On veut estimer </a:t>
                </a:r>
                <a14:m>
                  <m:oMath xmlns:m="http://schemas.openxmlformats.org/officeDocument/2006/math">
                    <m:r>
                      <a:rPr lang="fr-FR" sz="1800" b="1" i="1" smtClean="0">
                        <a:latin typeface="Cambria Math" panose="02040503050406030204" pitchFamily="18" charset="0"/>
                      </a:rPr>
                      <m:t>𝑷</m:t>
                    </m:r>
                    <m:d>
                      <m:dPr>
                        <m:endChr m:val="|"/>
                        <m:ctrlPr>
                          <a:rPr lang="fr-FR" sz="1800" b="1" i="1" smtClean="0">
                            <a:latin typeface="Cambria Math" panose="02040503050406030204" pitchFamily="18" charset="0"/>
                          </a:rPr>
                        </m:ctrlPr>
                      </m:dPr>
                      <m:e>
                        <m:r>
                          <a:rPr lang="fr-FR" sz="1800" b="1" i="1" smtClean="0">
                            <a:latin typeface="Cambria Math" panose="02040503050406030204" pitchFamily="18" charset="0"/>
                          </a:rPr>
                          <m:t>𝒀</m:t>
                        </m:r>
                      </m:e>
                    </m:d>
                    <m:r>
                      <a:rPr lang="fr-FR" sz="1800" b="1" i="1" smtClean="0">
                        <a:latin typeface="Cambria Math" panose="02040503050406030204" pitchFamily="18" charset="0"/>
                      </a:rPr>
                      <m:t>𝑿</m:t>
                    </m:r>
                    <m:r>
                      <a:rPr lang="fr-FR" sz="1800" b="1" i="1" smtClean="0">
                        <a:latin typeface="Cambria Math" panose="02040503050406030204" pitchFamily="18" charset="0"/>
                      </a:rPr>
                      <m:t>=(</m:t>
                    </m:r>
                    <m:r>
                      <a:rPr lang="fr-FR" sz="1800" b="1" i="1" smtClean="0">
                        <a:latin typeface="Cambria Math" panose="02040503050406030204" pitchFamily="18" charset="0"/>
                      </a:rPr>
                      <m:t>𝟎</m:t>
                    </m:r>
                    <m:r>
                      <a:rPr lang="fr-FR" sz="1800" b="1" i="1" smtClean="0">
                        <a:latin typeface="Cambria Math" panose="02040503050406030204" pitchFamily="18" charset="0"/>
                      </a:rPr>
                      <m:t>,</m:t>
                    </m:r>
                    <m:r>
                      <a:rPr lang="fr-FR" sz="1800" b="1" i="1" smtClean="0">
                        <a:latin typeface="Cambria Math" panose="02040503050406030204" pitchFamily="18" charset="0"/>
                      </a:rPr>
                      <m:t>𝟐</m:t>
                    </m:r>
                    <m:r>
                      <a:rPr lang="fr-FR" sz="1800" b="1" i="1" smtClean="0">
                        <a:latin typeface="Cambria Math" panose="02040503050406030204" pitchFamily="18" charset="0"/>
                      </a:rPr>
                      <m:t>))</m:t>
                    </m:r>
                  </m:oMath>
                </a14:m>
                <a:endParaRPr lang="fr-FR" sz="1800" b="1" dirty="0">
                  <a:latin typeface="+mn-lt"/>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3263900" y="982794"/>
                <a:ext cx="3848100" cy="369332"/>
              </a:xfrm>
              <a:prstGeom prst="rect">
                <a:avLst/>
              </a:prstGeom>
              <a:blipFill rotWithShape="0">
                <a:blip r:embed="rId4"/>
                <a:stretch>
                  <a:fillRect l="-1266"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p:cNvSpPr txBox="1"/>
              <p:nvPr/>
            </p:nvSpPr>
            <p:spPr>
              <a:xfrm>
                <a:off x="2258637" y="1504526"/>
                <a:ext cx="5346700" cy="1547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𝑷</m:t>
                      </m:r>
                      <m:d>
                        <m:dPr>
                          <m:ctrlPr>
                            <a:rPr lang="fr-FR" b="1" i="1" smtClean="0">
                              <a:latin typeface="Cambria Math" panose="02040503050406030204" pitchFamily="18" charset="0"/>
                            </a:rPr>
                          </m:ctrlPr>
                        </m:dPr>
                        <m:e>
                          <m:r>
                            <a:rPr lang="fr-FR" b="1" i="1" smtClean="0">
                              <a:latin typeface="Cambria Math" panose="02040503050406030204" pitchFamily="18" charset="0"/>
                            </a:rPr>
                            <m:t>𝒀</m:t>
                          </m:r>
                          <m:r>
                            <a:rPr lang="fr-FR" b="1" i="1" smtClean="0">
                              <a:latin typeface="Cambria Math" panose="02040503050406030204" pitchFamily="18" charset="0"/>
                            </a:rPr>
                            <m:t>=</m:t>
                          </m:r>
                          <m:r>
                            <a:rPr lang="fr-FR" b="1" i="1" smtClean="0">
                              <a:latin typeface="Cambria Math" panose="02040503050406030204" pitchFamily="18" charset="0"/>
                            </a:rPr>
                            <m:t>𝟏</m:t>
                          </m:r>
                        </m:e>
                      </m:d>
                      <m:r>
                        <a:rPr lang="fr-FR" b="1" i="1" smtClean="0">
                          <a:latin typeface="Cambria Math" panose="02040503050406030204" pitchFamily="18" charset="0"/>
                        </a:rPr>
                        <m:t>=</m:t>
                      </m:r>
                      <m:f>
                        <m:fPr>
                          <m:ctrlPr>
                            <a:rPr lang="fr-FR" b="1" i="1" smtClean="0">
                              <a:latin typeface="Cambria Math" panose="02040503050406030204" pitchFamily="18" charset="0"/>
                            </a:rPr>
                          </m:ctrlPr>
                        </m:fPr>
                        <m:num>
                          <m:r>
                            <a:rPr lang="fr-FR" b="1" i="1" smtClean="0">
                              <a:latin typeface="Cambria Math" panose="02040503050406030204" pitchFamily="18" charset="0"/>
                            </a:rPr>
                            <m:t>𝟒</m:t>
                          </m:r>
                        </m:num>
                        <m:den>
                          <m:r>
                            <a:rPr lang="fr-FR" b="1" i="1" smtClean="0">
                              <a:latin typeface="Cambria Math" panose="02040503050406030204" pitchFamily="18" charset="0"/>
                            </a:rPr>
                            <m:t>𝟏𝟎</m:t>
                          </m:r>
                        </m:den>
                      </m:f>
                    </m:oMath>
                  </m:oMathPara>
                </a14:m>
                <a:endParaRPr lang="fr-FR" b="1" i="1" dirty="0">
                  <a:latin typeface="+mn-lt"/>
                </a:endParaRPr>
              </a:p>
              <a:p>
                <a:endParaRPr lang="fr-FR" b="1" i="1" dirty="0">
                  <a:latin typeface="+mn-lt"/>
                </a:endParaRPr>
              </a:p>
              <a:p>
                <a:pPr/>
                <a14:m>
                  <m:oMathPara xmlns:m="http://schemas.openxmlformats.org/officeDocument/2006/math">
                    <m:oMathParaPr>
                      <m:jc m:val="centerGroup"/>
                    </m:oMathParaPr>
                    <m:oMath xmlns:m="http://schemas.openxmlformats.org/officeDocument/2006/math">
                      <m:r>
                        <a:rPr lang="fr-FR" b="1" i="1">
                          <a:latin typeface="Cambria Math" panose="02040503050406030204" pitchFamily="18" charset="0"/>
                        </a:rPr>
                        <m:t>𝑷</m:t>
                      </m:r>
                      <m:d>
                        <m:dPr>
                          <m:ctrlPr>
                            <a:rPr lang="fr-FR" b="1" i="1">
                              <a:latin typeface="Cambria Math" panose="02040503050406030204" pitchFamily="18" charset="0"/>
                            </a:rPr>
                          </m:ctrlPr>
                        </m:dPr>
                        <m:e>
                          <m:r>
                            <a:rPr lang="fr-FR" b="1" i="1">
                              <a:latin typeface="Cambria Math" panose="02040503050406030204" pitchFamily="18" charset="0"/>
                            </a:rPr>
                            <m:t>𝒀</m:t>
                          </m:r>
                          <m:r>
                            <a:rPr lang="fr-FR" b="1" i="1">
                              <a:latin typeface="Cambria Math" panose="02040503050406030204" pitchFamily="18" charset="0"/>
                            </a:rPr>
                            <m:t>=</m:t>
                          </m:r>
                          <m:r>
                            <a:rPr lang="fr-FR" b="1" i="1">
                              <a:latin typeface="Cambria Math" panose="02040503050406030204" pitchFamily="18" charset="0"/>
                            </a:rPr>
                            <m:t>𝟎</m:t>
                          </m:r>
                        </m:e>
                      </m:d>
                      <m:r>
                        <a:rPr lang="fr-FR" b="1" i="1">
                          <a:latin typeface="Cambria Math" panose="02040503050406030204" pitchFamily="18" charset="0"/>
                        </a:rPr>
                        <m:t>=</m:t>
                      </m:r>
                      <m:f>
                        <m:fPr>
                          <m:ctrlPr>
                            <a:rPr lang="fr-FR" b="1" i="1">
                              <a:latin typeface="Cambria Math" panose="02040503050406030204" pitchFamily="18" charset="0"/>
                            </a:rPr>
                          </m:ctrlPr>
                        </m:fPr>
                        <m:num>
                          <m:r>
                            <a:rPr lang="fr-FR" b="1" i="1">
                              <a:latin typeface="Cambria Math" panose="02040503050406030204" pitchFamily="18" charset="0"/>
                            </a:rPr>
                            <m:t>𝟔</m:t>
                          </m:r>
                        </m:num>
                        <m:den>
                          <m:r>
                            <a:rPr lang="fr-FR" b="1" i="1">
                              <a:latin typeface="Cambria Math" panose="02040503050406030204" pitchFamily="18" charset="0"/>
                            </a:rPr>
                            <m:t>𝟏𝟎</m:t>
                          </m:r>
                        </m:den>
                      </m:f>
                    </m:oMath>
                  </m:oMathPara>
                </a14:m>
                <a:endParaRPr lang="fr-FR" b="1" dirty="0">
                  <a:latin typeface="+mn-lt"/>
                </a:endParaRPr>
              </a:p>
              <a:p>
                <a:endParaRPr lang="fr-FR" dirty="0">
                  <a:latin typeface="+mn-lt"/>
                </a:endParaRPr>
              </a:p>
              <a:p>
                <a:endParaRPr lang="fr-FR" dirty="0">
                  <a:latin typeface="+mn-lt"/>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2258637" y="1504526"/>
                <a:ext cx="5346700" cy="154734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45987" y="2805862"/>
                <a:ext cx="4572000" cy="157286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𝑷</m:t>
                      </m:r>
                      <m:d>
                        <m:dPr>
                          <m:ctrlPr>
                            <a:rPr lang="fr-FR" b="1" i="1">
                              <a:latin typeface="Cambria Math" panose="02040503050406030204" pitchFamily="18" charset="0"/>
                            </a:rPr>
                          </m:ctrlPr>
                        </m:dPr>
                        <m:e>
                          <m:r>
                            <a:rPr lang="fr-FR" b="1" i="1" smtClean="0">
                              <a:latin typeface="Cambria Math" panose="02040503050406030204" pitchFamily="18" charset="0"/>
                            </a:rPr>
                            <m:t>𝑿</m:t>
                          </m:r>
                          <m:r>
                            <a:rPr lang="fr-FR" b="1" i="1" smtClean="0">
                              <a:latin typeface="Cambria Math" panose="02040503050406030204" pitchFamily="18" charset="0"/>
                            </a:rPr>
                            <m:t>|</m:t>
                          </m:r>
                          <m:r>
                            <a:rPr lang="fr-FR" b="1" i="1" smtClean="0">
                              <a:latin typeface="Cambria Math" panose="02040503050406030204" pitchFamily="18" charset="0"/>
                            </a:rPr>
                            <m:t>𝒀</m:t>
                          </m:r>
                          <m:r>
                            <a:rPr lang="fr-FR" b="1" i="1" smtClean="0">
                              <a:latin typeface="Cambria Math" panose="02040503050406030204" pitchFamily="18" charset="0"/>
                            </a:rPr>
                            <m:t>=</m:t>
                          </m:r>
                          <m:r>
                            <a:rPr lang="fr-FR" b="1" i="1" smtClean="0">
                              <a:latin typeface="Cambria Math" panose="02040503050406030204" pitchFamily="18" charset="0"/>
                            </a:rPr>
                            <m:t>𝟏</m:t>
                          </m:r>
                        </m:e>
                      </m:d>
                      <m:r>
                        <a:rPr lang="fr-FR" b="1" i="1">
                          <a:latin typeface="Cambria Math" panose="02040503050406030204" pitchFamily="18" charset="0"/>
                        </a:rPr>
                        <m:t>=</m:t>
                      </m:r>
                      <m:f>
                        <m:fPr>
                          <m:ctrlPr>
                            <a:rPr lang="fr-FR" b="1" i="1" smtClean="0">
                              <a:latin typeface="Cambria Math" panose="02040503050406030204" pitchFamily="18" charset="0"/>
                            </a:rPr>
                          </m:ctrlPr>
                        </m:fPr>
                        <m:num>
                          <m:r>
                            <a:rPr lang="fr-FR" b="1" i="1" smtClean="0">
                              <a:latin typeface="Cambria Math" panose="02040503050406030204" pitchFamily="18" charset="0"/>
                            </a:rPr>
                            <m:t>𝟏</m:t>
                          </m:r>
                        </m:num>
                        <m:den>
                          <m:r>
                            <a:rPr lang="fr-FR" b="1" i="1" smtClean="0">
                              <a:latin typeface="Cambria Math" panose="02040503050406030204" pitchFamily="18" charset="0"/>
                            </a:rPr>
                            <m:t>𝟒</m:t>
                          </m:r>
                        </m:den>
                      </m:f>
                    </m:oMath>
                  </m:oMathPara>
                </a14:m>
                <a:endParaRPr lang="fr-FR" b="1" dirty="0">
                  <a:latin typeface="+mn-lt"/>
                </a:endParaRPr>
              </a:p>
              <a:p>
                <a:endParaRPr lang="fr-FR" b="1" dirty="0">
                  <a:latin typeface="+mn-lt"/>
                </a:endParaRPr>
              </a:p>
              <a:p>
                <a:pPr/>
                <a14:m>
                  <m:oMathPara xmlns:m="http://schemas.openxmlformats.org/officeDocument/2006/math">
                    <m:oMathParaPr>
                      <m:jc m:val="centerGroup"/>
                    </m:oMathParaPr>
                    <m:oMath xmlns:m="http://schemas.openxmlformats.org/officeDocument/2006/math">
                      <m:r>
                        <a:rPr lang="fr-FR" b="1" i="1">
                          <a:latin typeface="Cambria Math" panose="02040503050406030204" pitchFamily="18" charset="0"/>
                        </a:rPr>
                        <m:t>𝑷</m:t>
                      </m:r>
                      <m:d>
                        <m:dPr>
                          <m:ctrlPr>
                            <a:rPr lang="fr-FR" b="1" i="1">
                              <a:latin typeface="Cambria Math" panose="02040503050406030204" pitchFamily="18" charset="0"/>
                            </a:rPr>
                          </m:ctrlPr>
                        </m:dPr>
                        <m:e>
                          <m:r>
                            <a:rPr lang="fr-FR" b="1" i="1">
                              <a:latin typeface="Cambria Math" panose="02040503050406030204" pitchFamily="18" charset="0"/>
                            </a:rPr>
                            <m:t>𝑿</m:t>
                          </m:r>
                          <m:r>
                            <a:rPr lang="fr-FR" b="1" i="1">
                              <a:latin typeface="Cambria Math" panose="02040503050406030204" pitchFamily="18" charset="0"/>
                            </a:rPr>
                            <m:t>|</m:t>
                          </m:r>
                          <m:r>
                            <a:rPr lang="fr-FR" b="1" i="1">
                              <a:latin typeface="Cambria Math" panose="02040503050406030204" pitchFamily="18" charset="0"/>
                            </a:rPr>
                            <m:t>𝒀</m:t>
                          </m:r>
                          <m:r>
                            <a:rPr lang="fr-FR" b="1" i="1">
                              <a:latin typeface="Cambria Math" panose="02040503050406030204" pitchFamily="18" charset="0"/>
                            </a:rPr>
                            <m:t>=</m:t>
                          </m:r>
                          <m:r>
                            <a:rPr lang="fr-FR" b="1" i="1" smtClean="0">
                              <a:latin typeface="Cambria Math" panose="02040503050406030204" pitchFamily="18" charset="0"/>
                            </a:rPr>
                            <m:t>𝟎</m:t>
                          </m:r>
                        </m:e>
                      </m:d>
                      <m:r>
                        <a:rPr lang="fr-FR" b="1" i="1">
                          <a:latin typeface="Cambria Math" panose="02040503050406030204" pitchFamily="18" charset="0"/>
                        </a:rPr>
                        <m:t>=</m:t>
                      </m:r>
                      <m:r>
                        <a:rPr lang="fr-FR" b="1" i="1" smtClean="0">
                          <a:latin typeface="Cambria Math" panose="02040503050406030204" pitchFamily="18" charset="0"/>
                        </a:rPr>
                        <m:t>𝟎</m:t>
                      </m:r>
                    </m:oMath>
                  </m:oMathPara>
                </a14:m>
                <a:endParaRPr lang="fr-FR" b="1" dirty="0">
                  <a:latin typeface="+mn-lt"/>
                </a:endParaRPr>
              </a:p>
              <a:p>
                <a:endParaRPr lang="fr-FR" b="1" dirty="0">
                  <a:latin typeface="+mn-lt"/>
                </a:endParaRPr>
              </a:p>
              <a:p>
                <a:endParaRPr lang="fr-FR" dirty="0">
                  <a:latin typeface="+mn-lt"/>
                </a:endParaRPr>
              </a:p>
              <a:p>
                <a:endParaRPr lang="fr-FR" dirty="0">
                  <a:latin typeface="+mn-lt"/>
                </a:endParaRPr>
              </a:p>
            </p:txBody>
          </p:sp>
        </mc:Choice>
        <mc:Fallback xmlns="">
          <p:sp>
            <p:nvSpPr>
              <p:cNvPr id="8" name="Rectangle 7"/>
              <p:cNvSpPr>
                <a:spLocks noRot="1" noChangeAspect="1" noMove="1" noResize="1" noEditPoints="1" noAdjustHandles="1" noChangeArrowheads="1" noChangeShapeType="1" noTextEdit="1"/>
              </p:cNvSpPr>
              <p:nvPr/>
            </p:nvSpPr>
            <p:spPr>
              <a:xfrm>
                <a:off x="2645987" y="2805862"/>
                <a:ext cx="4572000" cy="1572866"/>
              </a:xfrm>
              <a:prstGeom prst="rect">
                <a:avLst/>
              </a:prstGeom>
              <a:blipFill rotWithShape="0">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9404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50"/>
                                        <p:tgtEl>
                                          <p:spTgt spid="3"/>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250"/>
                                        <p:tgtEl>
                                          <p:spTgt spid="6"/>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250"/>
                                        <p:tgtEl>
                                          <p:spTgt spid="7"/>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 name="Google Shape;429;p40">
            <a:extLst>
              <a:ext uri="{FF2B5EF4-FFF2-40B4-BE49-F238E27FC236}">
                <a16:creationId xmlns:a16="http://schemas.microsoft.com/office/drawing/2014/main" id="{5484495C-E2A1-4DED-4C54-8FB93BF9C851}"/>
              </a:ext>
            </a:extLst>
          </p:cNvPr>
          <p:cNvSpPr txBox="1">
            <a:spLocks/>
          </p:cNvSpPr>
          <p:nvPr/>
        </p:nvSpPr>
        <p:spPr>
          <a:xfrm>
            <a:off x="2645987" y="238473"/>
            <a:ext cx="4344300" cy="420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fr-FR" sz="2000" dirty="0" err="1">
                <a:latin typeface="+mj-lt"/>
              </a:rPr>
              <a:t>Naive</a:t>
            </a:r>
            <a:r>
              <a:rPr lang="fr-FR" sz="2000" dirty="0">
                <a:latin typeface="+mj-lt"/>
              </a:rPr>
              <a:t> Bayes </a:t>
            </a:r>
            <a:r>
              <a:rPr lang="fr-FR" sz="2000" dirty="0" err="1">
                <a:latin typeface="+mj-lt"/>
              </a:rPr>
              <a:t>Multinominal</a:t>
            </a:r>
            <a:endParaRPr lang="fr-FR" dirty="0">
              <a:latin typeface="+mj-lt"/>
            </a:endParaRPr>
          </a:p>
        </p:txBody>
      </p:sp>
      <p:sp>
        <p:nvSpPr>
          <p:cNvPr id="5" name="Google Shape;457;p41">
            <a:extLst>
              <a:ext uri="{FF2B5EF4-FFF2-40B4-BE49-F238E27FC236}">
                <a16:creationId xmlns:a16="http://schemas.microsoft.com/office/drawing/2014/main" id="{39E38E47-669D-178E-1A0F-4AE1614F39AE}"/>
              </a:ext>
            </a:extLst>
          </p:cNvPr>
          <p:cNvSpPr txBox="1">
            <a:spLocks/>
          </p:cNvSpPr>
          <p:nvPr/>
        </p:nvSpPr>
        <p:spPr>
          <a:xfrm>
            <a:off x="280189" y="659304"/>
            <a:ext cx="1635698" cy="646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fr-FR" sz="1800" b="1" dirty="0">
                <a:solidFill>
                  <a:schemeClr val="tx1"/>
                </a:solidFill>
                <a:latin typeface="+mj-lt"/>
                <a:ea typeface="Arial"/>
                <a:cs typeface="Arial"/>
              </a:rPr>
              <a:t>Exemple : </a:t>
            </a:r>
          </a:p>
        </p:txBody>
      </p:sp>
      <mc:AlternateContent xmlns:mc="http://schemas.openxmlformats.org/markup-compatibility/2006" xmlns:a14="http://schemas.microsoft.com/office/drawing/2010/main">
        <mc:Choice Requires="a14">
          <p:graphicFrame>
            <p:nvGraphicFramePr>
              <p:cNvPr id="3" name="Tableau 2"/>
              <p:cNvGraphicFramePr>
                <a:graphicFrameLocks noGrp="1"/>
              </p:cNvGraphicFramePr>
              <p:nvPr>
                <p:extLst>
                  <p:ext uri="{D42A27DB-BD31-4B8C-83A1-F6EECF244321}">
                    <p14:modId xmlns:p14="http://schemas.microsoft.com/office/powerpoint/2010/main" val="2996206220"/>
                  </p:ext>
                </p:extLst>
              </p:nvPr>
            </p:nvGraphicFramePr>
            <p:xfrm>
              <a:off x="1339849" y="1167460"/>
              <a:ext cx="1121988" cy="3596824"/>
            </p:xfrm>
            <a:graphic>
              <a:graphicData uri="http://schemas.openxmlformats.org/drawingml/2006/table">
                <a:tbl>
                  <a:tblPr firstRow="1" bandRow="1"/>
                  <a:tblGrid>
                    <a:gridCol w="373996">
                      <a:extLst>
                        <a:ext uri="{9D8B030D-6E8A-4147-A177-3AD203B41FA5}">
                          <a16:colId xmlns:a16="http://schemas.microsoft.com/office/drawing/2014/main" val="20000"/>
                        </a:ext>
                      </a:extLst>
                    </a:gridCol>
                    <a:gridCol w="373996">
                      <a:extLst>
                        <a:ext uri="{9D8B030D-6E8A-4147-A177-3AD203B41FA5}">
                          <a16:colId xmlns:a16="http://schemas.microsoft.com/office/drawing/2014/main" val="20001"/>
                        </a:ext>
                      </a:extLst>
                    </a:gridCol>
                    <a:gridCol w="373996">
                      <a:extLst>
                        <a:ext uri="{9D8B030D-6E8A-4147-A177-3AD203B41FA5}">
                          <a16:colId xmlns:a16="http://schemas.microsoft.com/office/drawing/2014/main" val="20002"/>
                        </a:ext>
                      </a:extLst>
                    </a:gridCol>
                  </a:tblGrid>
                  <a:tr h="326984">
                    <a:tc>
                      <a:txBody>
                        <a:bodyPr/>
                        <a:lstStyle/>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𝑿</m:t>
                                    </m:r>
                                  </m:e>
                                  <m:sub>
                                    <m:r>
                                      <a:rPr lang="fr-FR" b="1" i="1" smtClean="0">
                                        <a:latin typeface="Cambria Math" panose="02040503050406030204" pitchFamily="18" charset="0"/>
                                      </a:rPr>
                                      <m:t>𝟏</m:t>
                                    </m:r>
                                  </m:sub>
                                </m:sSub>
                              </m:oMath>
                            </m:oMathPara>
                          </a14:m>
                          <a:endParaRPr lang="fr-FR"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𝑿</m:t>
                                    </m:r>
                                  </m:e>
                                  <m:sub>
                                    <m:r>
                                      <a:rPr lang="fr-FR" b="1" i="1" smtClean="0">
                                        <a:latin typeface="Cambria Math" panose="02040503050406030204" pitchFamily="18" charset="0"/>
                                      </a:rPr>
                                      <m:t>𝟐</m:t>
                                    </m:r>
                                  </m:sub>
                                </m:sSub>
                              </m:oMath>
                            </m:oMathPara>
                          </a14:m>
                          <a:endParaRPr lang="fr-FR" b="1" dirty="0"/>
                        </a:p>
                      </a:txBody>
                      <a:tcPr/>
                    </a:tc>
                    <a:tc>
                      <a:txBody>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𝒀</m:t>
                                </m:r>
                              </m:oMath>
                            </m:oMathPara>
                          </a14:m>
                          <a:endParaRPr lang="fr-FR" b="1" dirty="0"/>
                        </a:p>
                      </a:txBody>
                      <a:tcPr/>
                    </a:tc>
                    <a:extLst>
                      <a:ext uri="{0D108BD9-81ED-4DB2-BD59-A6C34878D82A}">
                        <a16:rowId xmlns:a16="http://schemas.microsoft.com/office/drawing/2014/main" val="10000"/>
                      </a:ext>
                    </a:extLst>
                  </a:tr>
                  <a:tr h="326984">
                    <a:tc>
                      <a:txBody>
                        <a:bodyPr/>
                        <a:lstStyle/>
                        <a:p>
                          <a:pPr algn="ctr"/>
                          <a:r>
                            <a:rPr lang="fr-FR" b="1" dirty="0"/>
                            <a:t>0</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01"/>
                      </a:ext>
                    </a:extLst>
                  </a:tr>
                  <a:tr h="326984">
                    <a:tc>
                      <a:txBody>
                        <a:bodyPr/>
                        <a:lstStyle/>
                        <a:p>
                          <a:pPr algn="ctr"/>
                          <a:r>
                            <a:rPr lang="fr-FR" b="1" dirty="0"/>
                            <a:t>0</a:t>
                          </a:r>
                        </a:p>
                      </a:txBody>
                      <a:tcPr/>
                    </a:tc>
                    <a:tc>
                      <a:txBody>
                        <a:bodyPr/>
                        <a:lstStyle/>
                        <a:p>
                          <a:pPr algn="ctr"/>
                          <a:r>
                            <a:rPr lang="fr-FR" b="1" dirty="0"/>
                            <a:t>1</a:t>
                          </a:r>
                        </a:p>
                      </a:txBody>
                      <a:tcPr/>
                    </a:tc>
                    <a:tc>
                      <a:txBody>
                        <a:bodyPr/>
                        <a:lstStyle/>
                        <a:p>
                          <a:pPr algn="ctr"/>
                          <a:r>
                            <a:rPr lang="fr-FR" b="1" dirty="0"/>
                            <a:t>1</a:t>
                          </a:r>
                        </a:p>
                      </a:txBody>
                      <a:tcPr/>
                    </a:tc>
                    <a:extLst>
                      <a:ext uri="{0D108BD9-81ED-4DB2-BD59-A6C34878D82A}">
                        <a16:rowId xmlns:a16="http://schemas.microsoft.com/office/drawing/2014/main" val="10002"/>
                      </a:ext>
                    </a:extLst>
                  </a:tr>
                  <a:tr h="326984">
                    <a:tc>
                      <a:txBody>
                        <a:bodyPr/>
                        <a:lstStyle/>
                        <a:p>
                          <a:pPr algn="ctr"/>
                          <a:r>
                            <a:rPr lang="fr-FR" b="1" dirty="0"/>
                            <a:t>1</a:t>
                          </a:r>
                        </a:p>
                      </a:txBody>
                      <a:tcPr/>
                    </a:tc>
                    <a:tc>
                      <a:txBody>
                        <a:bodyPr/>
                        <a:lstStyle/>
                        <a:p>
                          <a:pPr algn="ctr"/>
                          <a:r>
                            <a:rPr lang="fr-FR" b="1" dirty="0"/>
                            <a:t>2</a:t>
                          </a:r>
                        </a:p>
                      </a:txBody>
                      <a:tcPr/>
                    </a:tc>
                    <a:tc>
                      <a:txBody>
                        <a:bodyPr/>
                        <a:lstStyle/>
                        <a:p>
                          <a:pPr algn="ctr"/>
                          <a:r>
                            <a:rPr lang="fr-FR" b="1" dirty="0"/>
                            <a:t>1</a:t>
                          </a:r>
                        </a:p>
                      </a:txBody>
                      <a:tcPr/>
                    </a:tc>
                    <a:extLst>
                      <a:ext uri="{0D108BD9-81ED-4DB2-BD59-A6C34878D82A}">
                        <a16:rowId xmlns:a16="http://schemas.microsoft.com/office/drawing/2014/main" val="10003"/>
                      </a:ext>
                    </a:extLst>
                  </a:tr>
                  <a:tr h="326984">
                    <a:tc>
                      <a:txBody>
                        <a:bodyPr/>
                        <a:lstStyle/>
                        <a:p>
                          <a:pPr algn="ctr"/>
                          <a:r>
                            <a:rPr lang="fr-FR" b="1" dirty="0"/>
                            <a:t>0</a:t>
                          </a:r>
                        </a:p>
                      </a:txBody>
                      <a:tcPr/>
                    </a:tc>
                    <a:tc>
                      <a:txBody>
                        <a:bodyPr/>
                        <a:lstStyle/>
                        <a:p>
                          <a:pPr algn="ctr"/>
                          <a:r>
                            <a:rPr lang="fr-FR" b="1" dirty="0"/>
                            <a:t>0</a:t>
                          </a:r>
                        </a:p>
                      </a:txBody>
                      <a:tcPr/>
                    </a:tc>
                    <a:tc>
                      <a:txBody>
                        <a:bodyPr/>
                        <a:lstStyle/>
                        <a:p>
                          <a:pPr algn="ctr"/>
                          <a:r>
                            <a:rPr lang="fr-FR" b="1" dirty="0"/>
                            <a:t>1</a:t>
                          </a:r>
                        </a:p>
                      </a:txBody>
                      <a:tcPr/>
                    </a:tc>
                    <a:extLst>
                      <a:ext uri="{0D108BD9-81ED-4DB2-BD59-A6C34878D82A}">
                        <a16:rowId xmlns:a16="http://schemas.microsoft.com/office/drawing/2014/main" val="10004"/>
                      </a:ext>
                    </a:extLst>
                  </a:tr>
                  <a:tr h="326984">
                    <a:tc>
                      <a:txBody>
                        <a:bodyPr/>
                        <a:lstStyle/>
                        <a:p>
                          <a:pPr algn="ctr"/>
                          <a:r>
                            <a:rPr lang="fr-FR" b="1" dirty="0"/>
                            <a:t>2</a:t>
                          </a:r>
                        </a:p>
                      </a:txBody>
                      <a:tcPr/>
                    </a:tc>
                    <a:tc>
                      <a:txBody>
                        <a:bodyPr/>
                        <a:lstStyle/>
                        <a:p>
                          <a:pPr algn="ctr"/>
                          <a:r>
                            <a:rPr lang="fr-FR" b="1" dirty="0"/>
                            <a:t>2</a:t>
                          </a:r>
                        </a:p>
                      </a:txBody>
                      <a:tcPr/>
                    </a:tc>
                    <a:tc>
                      <a:txBody>
                        <a:bodyPr/>
                        <a:lstStyle/>
                        <a:p>
                          <a:pPr algn="ctr"/>
                          <a:r>
                            <a:rPr lang="fr-FR" b="1" dirty="0"/>
                            <a:t>0</a:t>
                          </a:r>
                        </a:p>
                      </a:txBody>
                      <a:tcPr/>
                    </a:tc>
                    <a:extLst>
                      <a:ext uri="{0D108BD9-81ED-4DB2-BD59-A6C34878D82A}">
                        <a16:rowId xmlns:a16="http://schemas.microsoft.com/office/drawing/2014/main" val="10005"/>
                      </a:ext>
                    </a:extLst>
                  </a:tr>
                  <a:tr h="326984">
                    <a:tc>
                      <a:txBody>
                        <a:bodyPr/>
                        <a:lstStyle/>
                        <a:p>
                          <a:pPr algn="ctr"/>
                          <a:r>
                            <a:rPr lang="fr-FR" b="1" dirty="0"/>
                            <a:t>1</a:t>
                          </a:r>
                        </a:p>
                      </a:txBody>
                      <a:tcPr/>
                    </a:tc>
                    <a:tc>
                      <a:txBody>
                        <a:bodyPr/>
                        <a:lstStyle/>
                        <a:p>
                          <a:pPr algn="ctr"/>
                          <a:r>
                            <a:rPr lang="fr-FR" b="1" dirty="0"/>
                            <a:t>1</a:t>
                          </a:r>
                        </a:p>
                      </a:txBody>
                      <a:tcPr/>
                    </a:tc>
                    <a:tc>
                      <a:txBody>
                        <a:bodyPr/>
                        <a:lstStyle/>
                        <a:p>
                          <a:pPr algn="ctr"/>
                          <a:r>
                            <a:rPr lang="fr-FR" b="1" dirty="0"/>
                            <a:t>0</a:t>
                          </a:r>
                        </a:p>
                      </a:txBody>
                      <a:tcPr/>
                    </a:tc>
                    <a:extLst>
                      <a:ext uri="{0D108BD9-81ED-4DB2-BD59-A6C34878D82A}">
                        <a16:rowId xmlns:a16="http://schemas.microsoft.com/office/drawing/2014/main" val="10006"/>
                      </a:ext>
                    </a:extLst>
                  </a:tr>
                  <a:tr h="326984">
                    <a:tc>
                      <a:txBody>
                        <a:bodyPr/>
                        <a:lstStyle/>
                        <a:p>
                          <a:pPr algn="ctr"/>
                          <a:r>
                            <a:rPr lang="fr-FR" b="1" dirty="0"/>
                            <a:t>0</a:t>
                          </a:r>
                        </a:p>
                      </a:txBody>
                      <a:tcPr/>
                    </a:tc>
                    <a:tc>
                      <a:txBody>
                        <a:bodyPr/>
                        <a:lstStyle/>
                        <a:p>
                          <a:pPr algn="ctr"/>
                          <a:r>
                            <a:rPr lang="fr-FR" b="1" dirty="0"/>
                            <a:t>2</a:t>
                          </a:r>
                        </a:p>
                      </a:txBody>
                      <a:tcPr/>
                    </a:tc>
                    <a:tc>
                      <a:txBody>
                        <a:bodyPr/>
                        <a:lstStyle/>
                        <a:p>
                          <a:pPr algn="ctr"/>
                          <a:r>
                            <a:rPr lang="fr-FR" b="1" dirty="0"/>
                            <a:t>1</a:t>
                          </a:r>
                        </a:p>
                      </a:txBody>
                      <a:tcPr/>
                    </a:tc>
                    <a:extLst>
                      <a:ext uri="{0D108BD9-81ED-4DB2-BD59-A6C34878D82A}">
                        <a16:rowId xmlns:a16="http://schemas.microsoft.com/office/drawing/2014/main" val="10007"/>
                      </a:ext>
                    </a:extLst>
                  </a:tr>
                  <a:tr h="326984">
                    <a:tc>
                      <a:txBody>
                        <a:bodyPr/>
                        <a:lstStyle/>
                        <a:p>
                          <a:pPr algn="ctr"/>
                          <a:r>
                            <a:rPr lang="fr-FR" b="1" dirty="0"/>
                            <a:t>2</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08"/>
                      </a:ext>
                    </a:extLst>
                  </a:tr>
                  <a:tr h="326984">
                    <a:tc>
                      <a:txBody>
                        <a:bodyPr/>
                        <a:lstStyle/>
                        <a:p>
                          <a:pPr algn="ctr"/>
                          <a:r>
                            <a:rPr lang="fr-FR" b="1" dirty="0"/>
                            <a:t>2</a:t>
                          </a:r>
                        </a:p>
                      </a:txBody>
                      <a:tcPr/>
                    </a:tc>
                    <a:tc>
                      <a:txBody>
                        <a:bodyPr/>
                        <a:lstStyle/>
                        <a:p>
                          <a:pPr algn="ctr"/>
                          <a:r>
                            <a:rPr lang="fr-FR" b="1" dirty="0"/>
                            <a:t>1</a:t>
                          </a:r>
                        </a:p>
                      </a:txBody>
                      <a:tcPr/>
                    </a:tc>
                    <a:tc>
                      <a:txBody>
                        <a:bodyPr/>
                        <a:lstStyle/>
                        <a:p>
                          <a:pPr algn="ctr"/>
                          <a:r>
                            <a:rPr lang="fr-FR" b="1" dirty="0"/>
                            <a:t>0</a:t>
                          </a:r>
                        </a:p>
                      </a:txBody>
                      <a:tcPr/>
                    </a:tc>
                    <a:extLst>
                      <a:ext uri="{0D108BD9-81ED-4DB2-BD59-A6C34878D82A}">
                        <a16:rowId xmlns:a16="http://schemas.microsoft.com/office/drawing/2014/main" val="10009"/>
                      </a:ext>
                    </a:extLst>
                  </a:tr>
                  <a:tr h="326984">
                    <a:tc>
                      <a:txBody>
                        <a:bodyPr/>
                        <a:lstStyle/>
                        <a:p>
                          <a:pPr algn="ctr"/>
                          <a:r>
                            <a:rPr lang="fr-FR" b="1" dirty="0"/>
                            <a:t>1</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10"/>
                      </a:ext>
                    </a:extLst>
                  </a:tr>
                </a:tbl>
              </a:graphicData>
            </a:graphic>
          </p:graphicFrame>
        </mc:Choice>
        <mc:Fallback xmlns="">
          <p:graphicFrame>
            <p:nvGraphicFramePr>
              <p:cNvPr id="3" name="Tableau 2"/>
              <p:cNvGraphicFramePr>
                <a:graphicFrameLocks noGrp="1"/>
              </p:cNvGraphicFramePr>
              <p:nvPr>
                <p:extLst>
                  <p:ext uri="{D42A27DB-BD31-4B8C-83A1-F6EECF244321}">
                    <p14:modId xmlns:p14="http://schemas.microsoft.com/office/powerpoint/2010/main" val="2996206220"/>
                  </p:ext>
                </p:extLst>
              </p:nvPr>
            </p:nvGraphicFramePr>
            <p:xfrm>
              <a:off x="1339849" y="1167460"/>
              <a:ext cx="1121988" cy="3596824"/>
            </p:xfrm>
            <a:graphic>
              <a:graphicData uri="http://schemas.openxmlformats.org/drawingml/2006/table">
                <a:tbl>
                  <a:tblPr firstRow="1" bandRow="1"/>
                  <a:tblGrid>
                    <a:gridCol w="373996">
                      <a:extLst>
                        <a:ext uri="{9D8B030D-6E8A-4147-A177-3AD203B41FA5}">
                          <a16:colId xmlns:a16="http://schemas.microsoft.com/office/drawing/2014/main" val="20000"/>
                        </a:ext>
                      </a:extLst>
                    </a:gridCol>
                    <a:gridCol w="373996">
                      <a:extLst>
                        <a:ext uri="{9D8B030D-6E8A-4147-A177-3AD203B41FA5}">
                          <a16:colId xmlns:a16="http://schemas.microsoft.com/office/drawing/2014/main" val="20001"/>
                        </a:ext>
                      </a:extLst>
                    </a:gridCol>
                    <a:gridCol w="373996">
                      <a:extLst>
                        <a:ext uri="{9D8B030D-6E8A-4147-A177-3AD203B41FA5}">
                          <a16:colId xmlns:a16="http://schemas.microsoft.com/office/drawing/2014/main" val="20002"/>
                        </a:ext>
                      </a:extLst>
                    </a:gridCol>
                  </a:tblGrid>
                  <a:tr h="326984">
                    <a:tc>
                      <a:txBody>
                        <a:bodyPr/>
                        <a:lstStyle/>
                        <a:p>
                          <a:endParaRPr lang="fr-FR"/>
                        </a:p>
                      </a:txBody>
                      <a:tcPr>
                        <a:blipFill>
                          <a:blip r:embed="rId3"/>
                          <a:stretch>
                            <a:fillRect l="-1613" t="-1852" r="-201613" b="-1005556"/>
                          </a:stretch>
                        </a:blipFill>
                      </a:tcPr>
                    </a:tc>
                    <a:tc>
                      <a:txBody>
                        <a:bodyPr/>
                        <a:lstStyle/>
                        <a:p>
                          <a:endParaRPr lang="fr-FR"/>
                        </a:p>
                      </a:txBody>
                      <a:tcPr>
                        <a:blipFill>
                          <a:blip r:embed="rId3"/>
                          <a:stretch>
                            <a:fillRect l="-103279" t="-1852" r="-104918" b="-1005556"/>
                          </a:stretch>
                        </a:blipFill>
                      </a:tcPr>
                    </a:tc>
                    <a:tc>
                      <a:txBody>
                        <a:bodyPr/>
                        <a:lstStyle/>
                        <a:p>
                          <a:endParaRPr lang="fr-FR"/>
                        </a:p>
                      </a:txBody>
                      <a:tcPr>
                        <a:blipFill>
                          <a:blip r:embed="rId3"/>
                          <a:stretch>
                            <a:fillRect l="-200000" t="-1852" r="-3226" b="-1005556"/>
                          </a:stretch>
                        </a:blipFill>
                      </a:tcPr>
                    </a:tc>
                    <a:extLst>
                      <a:ext uri="{0D108BD9-81ED-4DB2-BD59-A6C34878D82A}">
                        <a16:rowId xmlns:a16="http://schemas.microsoft.com/office/drawing/2014/main" val="10000"/>
                      </a:ext>
                    </a:extLst>
                  </a:tr>
                  <a:tr h="326984">
                    <a:tc>
                      <a:txBody>
                        <a:bodyPr/>
                        <a:lstStyle/>
                        <a:p>
                          <a:pPr algn="ctr"/>
                          <a:r>
                            <a:rPr lang="fr-FR" b="1" dirty="0"/>
                            <a:t>0</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01"/>
                      </a:ext>
                    </a:extLst>
                  </a:tr>
                  <a:tr h="326984">
                    <a:tc>
                      <a:txBody>
                        <a:bodyPr/>
                        <a:lstStyle/>
                        <a:p>
                          <a:pPr algn="ctr"/>
                          <a:r>
                            <a:rPr lang="fr-FR" b="1" dirty="0"/>
                            <a:t>0</a:t>
                          </a:r>
                        </a:p>
                      </a:txBody>
                      <a:tcPr/>
                    </a:tc>
                    <a:tc>
                      <a:txBody>
                        <a:bodyPr/>
                        <a:lstStyle/>
                        <a:p>
                          <a:pPr algn="ctr"/>
                          <a:r>
                            <a:rPr lang="fr-FR" b="1" dirty="0"/>
                            <a:t>1</a:t>
                          </a:r>
                        </a:p>
                      </a:txBody>
                      <a:tcPr/>
                    </a:tc>
                    <a:tc>
                      <a:txBody>
                        <a:bodyPr/>
                        <a:lstStyle/>
                        <a:p>
                          <a:pPr algn="ctr"/>
                          <a:r>
                            <a:rPr lang="fr-FR" b="1" dirty="0"/>
                            <a:t>1</a:t>
                          </a:r>
                        </a:p>
                      </a:txBody>
                      <a:tcPr/>
                    </a:tc>
                    <a:extLst>
                      <a:ext uri="{0D108BD9-81ED-4DB2-BD59-A6C34878D82A}">
                        <a16:rowId xmlns:a16="http://schemas.microsoft.com/office/drawing/2014/main" val="10002"/>
                      </a:ext>
                    </a:extLst>
                  </a:tr>
                  <a:tr h="326984">
                    <a:tc>
                      <a:txBody>
                        <a:bodyPr/>
                        <a:lstStyle/>
                        <a:p>
                          <a:pPr algn="ctr"/>
                          <a:r>
                            <a:rPr lang="fr-FR" b="1" dirty="0"/>
                            <a:t>1</a:t>
                          </a:r>
                        </a:p>
                      </a:txBody>
                      <a:tcPr/>
                    </a:tc>
                    <a:tc>
                      <a:txBody>
                        <a:bodyPr/>
                        <a:lstStyle/>
                        <a:p>
                          <a:pPr algn="ctr"/>
                          <a:r>
                            <a:rPr lang="fr-FR" b="1" dirty="0"/>
                            <a:t>2</a:t>
                          </a:r>
                        </a:p>
                      </a:txBody>
                      <a:tcPr/>
                    </a:tc>
                    <a:tc>
                      <a:txBody>
                        <a:bodyPr/>
                        <a:lstStyle/>
                        <a:p>
                          <a:pPr algn="ctr"/>
                          <a:r>
                            <a:rPr lang="fr-FR" b="1" dirty="0"/>
                            <a:t>1</a:t>
                          </a:r>
                        </a:p>
                      </a:txBody>
                      <a:tcPr/>
                    </a:tc>
                    <a:extLst>
                      <a:ext uri="{0D108BD9-81ED-4DB2-BD59-A6C34878D82A}">
                        <a16:rowId xmlns:a16="http://schemas.microsoft.com/office/drawing/2014/main" val="10003"/>
                      </a:ext>
                    </a:extLst>
                  </a:tr>
                  <a:tr h="326984">
                    <a:tc>
                      <a:txBody>
                        <a:bodyPr/>
                        <a:lstStyle/>
                        <a:p>
                          <a:pPr algn="ctr"/>
                          <a:r>
                            <a:rPr lang="fr-FR" b="1" dirty="0"/>
                            <a:t>0</a:t>
                          </a:r>
                        </a:p>
                      </a:txBody>
                      <a:tcPr/>
                    </a:tc>
                    <a:tc>
                      <a:txBody>
                        <a:bodyPr/>
                        <a:lstStyle/>
                        <a:p>
                          <a:pPr algn="ctr"/>
                          <a:r>
                            <a:rPr lang="fr-FR" b="1" dirty="0"/>
                            <a:t>0</a:t>
                          </a:r>
                        </a:p>
                      </a:txBody>
                      <a:tcPr/>
                    </a:tc>
                    <a:tc>
                      <a:txBody>
                        <a:bodyPr/>
                        <a:lstStyle/>
                        <a:p>
                          <a:pPr algn="ctr"/>
                          <a:r>
                            <a:rPr lang="fr-FR" b="1" dirty="0"/>
                            <a:t>1</a:t>
                          </a:r>
                        </a:p>
                      </a:txBody>
                      <a:tcPr/>
                    </a:tc>
                    <a:extLst>
                      <a:ext uri="{0D108BD9-81ED-4DB2-BD59-A6C34878D82A}">
                        <a16:rowId xmlns:a16="http://schemas.microsoft.com/office/drawing/2014/main" val="10004"/>
                      </a:ext>
                    </a:extLst>
                  </a:tr>
                  <a:tr h="326984">
                    <a:tc>
                      <a:txBody>
                        <a:bodyPr/>
                        <a:lstStyle/>
                        <a:p>
                          <a:pPr algn="ctr"/>
                          <a:r>
                            <a:rPr lang="fr-FR" b="1" dirty="0"/>
                            <a:t>2</a:t>
                          </a:r>
                        </a:p>
                      </a:txBody>
                      <a:tcPr/>
                    </a:tc>
                    <a:tc>
                      <a:txBody>
                        <a:bodyPr/>
                        <a:lstStyle/>
                        <a:p>
                          <a:pPr algn="ctr"/>
                          <a:r>
                            <a:rPr lang="fr-FR" b="1" dirty="0"/>
                            <a:t>2</a:t>
                          </a:r>
                        </a:p>
                      </a:txBody>
                      <a:tcPr/>
                    </a:tc>
                    <a:tc>
                      <a:txBody>
                        <a:bodyPr/>
                        <a:lstStyle/>
                        <a:p>
                          <a:pPr algn="ctr"/>
                          <a:r>
                            <a:rPr lang="fr-FR" b="1" dirty="0"/>
                            <a:t>0</a:t>
                          </a:r>
                        </a:p>
                      </a:txBody>
                      <a:tcPr/>
                    </a:tc>
                    <a:extLst>
                      <a:ext uri="{0D108BD9-81ED-4DB2-BD59-A6C34878D82A}">
                        <a16:rowId xmlns:a16="http://schemas.microsoft.com/office/drawing/2014/main" val="10005"/>
                      </a:ext>
                    </a:extLst>
                  </a:tr>
                  <a:tr h="326984">
                    <a:tc>
                      <a:txBody>
                        <a:bodyPr/>
                        <a:lstStyle/>
                        <a:p>
                          <a:pPr algn="ctr"/>
                          <a:r>
                            <a:rPr lang="fr-FR" b="1" dirty="0"/>
                            <a:t>1</a:t>
                          </a:r>
                        </a:p>
                      </a:txBody>
                      <a:tcPr/>
                    </a:tc>
                    <a:tc>
                      <a:txBody>
                        <a:bodyPr/>
                        <a:lstStyle/>
                        <a:p>
                          <a:pPr algn="ctr"/>
                          <a:r>
                            <a:rPr lang="fr-FR" b="1" dirty="0"/>
                            <a:t>1</a:t>
                          </a:r>
                        </a:p>
                      </a:txBody>
                      <a:tcPr/>
                    </a:tc>
                    <a:tc>
                      <a:txBody>
                        <a:bodyPr/>
                        <a:lstStyle/>
                        <a:p>
                          <a:pPr algn="ctr"/>
                          <a:r>
                            <a:rPr lang="fr-FR" b="1" dirty="0"/>
                            <a:t>0</a:t>
                          </a:r>
                        </a:p>
                      </a:txBody>
                      <a:tcPr/>
                    </a:tc>
                    <a:extLst>
                      <a:ext uri="{0D108BD9-81ED-4DB2-BD59-A6C34878D82A}">
                        <a16:rowId xmlns:a16="http://schemas.microsoft.com/office/drawing/2014/main" val="10006"/>
                      </a:ext>
                    </a:extLst>
                  </a:tr>
                  <a:tr h="326984">
                    <a:tc>
                      <a:txBody>
                        <a:bodyPr/>
                        <a:lstStyle/>
                        <a:p>
                          <a:pPr algn="ctr"/>
                          <a:r>
                            <a:rPr lang="fr-FR" b="1" dirty="0"/>
                            <a:t>0</a:t>
                          </a:r>
                        </a:p>
                      </a:txBody>
                      <a:tcPr/>
                    </a:tc>
                    <a:tc>
                      <a:txBody>
                        <a:bodyPr/>
                        <a:lstStyle/>
                        <a:p>
                          <a:pPr algn="ctr"/>
                          <a:r>
                            <a:rPr lang="fr-FR" b="1" dirty="0"/>
                            <a:t>2</a:t>
                          </a:r>
                        </a:p>
                      </a:txBody>
                      <a:tcPr/>
                    </a:tc>
                    <a:tc>
                      <a:txBody>
                        <a:bodyPr/>
                        <a:lstStyle/>
                        <a:p>
                          <a:pPr algn="ctr"/>
                          <a:r>
                            <a:rPr lang="fr-FR" b="1" dirty="0"/>
                            <a:t>1</a:t>
                          </a:r>
                        </a:p>
                      </a:txBody>
                      <a:tcPr/>
                    </a:tc>
                    <a:extLst>
                      <a:ext uri="{0D108BD9-81ED-4DB2-BD59-A6C34878D82A}">
                        <a16:rowId xmlns:a16="http://schemas.microsoft.com/office/drawing/2014/main" val="10007"/>
                      </a:ext>
                    </a:extLst>
                  </a:tr>
                  <a:tr h="326984">
                    <a:tc>
                      <a:txBody>
                        <a:bodyPr/>
                        <a:lstStyle/>
                        <a:p>
                          <a:pPr algn="ctr"/>
                          <a:r>
                            <a:rPr lang="fr-FR" b="1" dirty="0"/>
                            <a:t>2</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08"/>
                      </a:ext>
                    </a:extLst>
                  </a:tr>
                  <a:tr h="326984">
                    <a:tc>
                      <a:txBody>
                        <a:bodyPr/>
                        <a:lstStyle/>
                        <a:p>
                          <a:pPr algn="ctr"/>
                          <a:r>
                            <a:rPr lang="fr-FR" b="1" dirty="0"/>
                            <a:t>2</a:t>
                          </a:r>
                        </a:p>
                      </a:txBody>
                      <a:tcPr/>
                    </a:tc>
                    <a:tc>
                      <a:txBody>
                        <a:bodyPr/>
                        <a:lstStyle/>
                        <a:p>
                          <a:pPr algn="ctr"/>
                          <a:r>
                            <a:rPr lang="fr-FR" b="1" dirty="0"/>
                            <a:t>1</a:t>
                          </a:r>
                        </a:p>
                      </a:txBody>
                      <a:tcPr/>
                    </a:tc>
                    <a:tc>
                      <a:txBody>
                        <a:bodyPr/>
                        <a:lstStyle/>
                        <a:p>
                          <a:pPr algn="ctr"/>
                          <a:r>
                            <a:rPr lang="fr-FR" b="1" dirty="0"/>
                            <a:t>0</a:t>
                          </a:r>
                        </a:p>
                      </a:txBody>
                      <a:tcPr/>
                    </a:tc>
                    <a:extLst>
                      <a:ext uri="{0D108BD9-81ED-4DB2-BD59-A6C34878D82A}">
                        <a16:rowId xmlns:a16="http://schemas.microsoft.com/office/drawing/2014/main" val="10009"/>
                      </a:ext>
                    </a:extLst>
                  </a:tr>
                  <a:tr h="326984">
                    <a:tc>
                      <a:txBody>
                        <a:bodyPr/>
                        <a:lstStyle/>
                        <a:p>
                          <a:pPr algn="ctr"/>
                          <a:r>
                            <a:rPr lang="fr-FR" b="1" dirty="0"/>
                            <a:t>1</a:t>
                          </a:r>
                        </a:p>
                      </a:txBody>
                      <a:tcPr/>
                    </a:tc>
                    <a:tc>
                      <a:txBody>
                        <a:bodyPr/>
                        <a:lstStyle/>
                        <a:p>
                          <a:pPr algn="ctr"/>
                          <a:r>
                            <a:rPr lang="fr-FR" b="1" dirty="0"/>
                            <a:t>0</a:t>
                          </a:r>
                        </a:p>
                      </a:txBody>
                      <a:tcPr/>
                    </a:tc>
                    <a:tc>
                      <a:txBody>
                        <a:bodyPr/>
                        <a:lstStyle/>
                        <a:p>
                          <a:pPr algn="ctr"/>
                          <a:r>
                            <a:rPr lang="fr-FR" b="1" dirty="0"/>
                            <a:t>0</a:t>
                          </a:r>
                        </a:p>
                      </a:txBody>
                      <a:tcPr/>
                    </a:tc>
                    <a:extLst>
                      <a:ext uri="{0D108BD9-81ED-4DB2-BD59-A6C34878D82A}">
                        <a16:rowId xmlns:a16="http://schemas.microsoft.com/office/drawing/2014/main" val="10010"/>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p:cNvSpPr txBox="1"/>
              <p:nvPr/>
            </p:nvSpPr>
            <p:spPr>
              <a:xfrm>
                <a:off x="3263900" y="982794"/>
                <a:ext cx="3848100" cy="369332"/>
              </a:xfrm>
              <a:prstGeom prst="rect">
                <a:avLst/>
              </a:prstGeom>
              <a:noFill/>
            </p:spPr>
            <p:txBody>
              <a:bodyPr wrap="square" rtlCol="0">
                <a:spAutoFit/>
              </a:bodyPr>
              <a:lstStyle/>
              <a:p>
                <a:r>
                  <a:rPr lang="fr-FR" sz="1800" b="1" dirty="0"/>
                  <a:t>On veut estimer </a:t>
                </a:r>
                <a14:m>
                  <m:oMath xmlns:m="http://schemas.openxmlformats.org/officeDocument/2006/math">
                    <m:r>
                      <a:rPr lang="fr-FR" sz="1800" b="1" i="1" smtClean="0">
                        <a:latin typeface="Cambria Math" panose="02040503050406030204" pitchFamily="18" charset="0"/>
                      </a:rPr>
                      <m:t>𝑷</m:t>
                    </m:r>
                    <m:d>
                      <m:dPr>
                        <m:endChr m:val="|"/>
                        <m:ctrlPr>
                          <a:rPr lang="fr-FR" sz="1800" b="1" i="1" smtClean="0">
                            <a:latin typeface="Cambria Math" panose="02040503050406030204" pitchFamily="18" charset="0"/>
                          </a:rPr>
                        </m:ctrlPr>
                      </m:dPr>
                      <m:e>
                        <m:r>
                          <a:rPr lang="fr-FR" sz="1800" b="1" i="1" smtClean="0">
                            <a:latin typeface="Cambria Math" panose="02040503050406030204" pitchFamily="18" charset="0"/>
                          </a:rPr>
                          <m:t>𝒀</m:t>
                        </m:r>
                      </m:e>
                    </m:d>
                    <m:r>
                      <a:rPr lang="fr-FR" sz="1800" b="1" i="1" smtClean="0">
                        <a:latin typeface="Cambria Math" panose="02040503050406030204" pitchFamily="18" charset="0"/>
                      </a:rPr>
                      <m:t>𝑿</m:t>
                    </m:r>
                    <m:r>
                      <a:rPr lang="fr-FR" sz="1800" b="1" i="1" smtClean="0">
                        <a:latin typeface="Cambria Math" panose="02040503050406030204" pitchFamily="18" charset="0"/>
                      </a:rPr>
                      <m:t>=(</m:t>
                    </m:r>
                    <m:r>
                      <a:rPr lang="fr-FR" sz="1800" b="1" i="1" smtClean="0">
                        <a:latin typeface="Cambria Math" panose="02040503050406030204" pitchFamily="18" charset="0"/>
                      </a:rPr>
                      <m:t>𝟎</m:t>
                    </m:r>
                    <m:r>
                      <a:rPr lang="fr-FR" sz="1800" b="1" i="1" smtClean="0">
                        <a:latin typeface="Cambria Math" panose="02040503050406030204" pitchFamily="18" charset="0"/>
                      </a:rPr>
                      <m:t>,</m:t>
                    </m:r>
                    <m:r>
                      <a:rPr lang="fr-FR" sz="1800" b="1" i="1" smtClean="0">
                        <a:latin typeface="Cambria Math" panose="02040503050406030204" pitchFamily="18" charset="0"/>
                      </a:rPr>
                      <m:t>𝟐</m:t>
                    </m:r>
                    <m:r>
                      <a:rPr lang="fr-FR" sz="1800" b="1" i="1" smtClean="0">
                        <a:latin typeface="Cambria Math" panose="02040503050406030204" pitchFamily="18" charset="0"/>
                      </a:rPr>
                      <m:t>))</m:t>
                    </m:r>
                  </m:oMath>
                </a14:m>
                <a:endParaRPr lang="fr-FR" sz="1800" b="1" dirty="0"/>
              </a:p>
            </p:txBody>
          </p:sp>
        </mc:Choice>
        <mc:Fallback xmlns="">
          <p:sp>
            <p:nvSpPr>
              <p:cNvPr id="6" name="ZoneTexte 5"/>
              <p:cNvSpPr txBox="1">
                <a:spLocks noRot="1" noChangeAspect="1" noMove="1" noResize="1" noEditPoints="1" noAdjustHandles="1" noChangeArrowheads="1" noChangeShapeType="1" noTextEdit="1"/>
              </p:cNvSpPr>
              <p:nvPr/>
            </p:nvSpPr>
            <p:spPr>
              <a:xfrm>
                <a:off x="3263900" y="982794"/>
                <a:ext cx="3848100" cy="369332"/>
              </a:xfrm>
              <a:prstGeom prst="rect">
                <a:avLst/>
              </a:prstGeom>
              <a:blipFill rotWithShape="0">
                <a:blip r:embed="rId4"/>
                <a:stretch>
                  <a:fillRect l="-1266"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p:cNvSpPr txBox="1"/>
              <p:nvPr/>
            </p:nvSpPr>
            <p:spPr>
              <a:xfrm>
                <a:off x="2258637" y="1504526"/>
                <a:ext cx="5346700" cy="1547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ar-MA" b="1" i="1" smtClean="0">
                          <a:latin typeface="Cambria Math" panose="02040503050406030204" pitchFamily="18" charset="0"/>
                        </a:rPr>
                        <m:t>𝑷</m:t>
                      </m:r>
                      <m:d>
                        <m:dPr>
                          <m:ctrlPr>
                            <a:rPr lang="ar-MA" b="1" i="1">
                              <a:latin typeface="Cambria Math" panose="02040503050406030204" pitchFamily="18" charset="0"/>
                            </a:rPr>
                          </m:ctrlPr>
                        </m:dPr>
                        <m:e>
                          <m:r>
                            <a:rPr lang="ar-MA" b="1" i="1">
                              <a:latin typeface="Cambria Math" panose="02040503050406030204" pitchFamily="18" charset="0"/>
                            </a:rPr>
                            <m:t>𝒀</m:t>
                          </m:r>
                          <m:r>
                            <a:rPr lang="ar-MA" b="1" i="1">
                              <a:latin typeface="Cambria Math" panose="02040503050406030204" pitchFamily="18" charset="0"/>
                            </a:rPr>
                            <m:t>=</m:t>
                          </m:r>
                          <m:r>
                            <a:rPr lang="ar-MA" b="1" i="1" smtClean="0">
                              <a:latin typeface="Cambria Math" panose="02040503050406030204" pitchFamily="18" charset="0"/>
                            </a:rPr>
                            <m:t>𝟎</m:t>
                          </m:r>
                        </m:e>
                      </m:d>
                      <m:r>
                        <a:rPr lang="ar-MA" b="1" i="1">
                          <a:latin typeface="Cambria Math" panose="02040503050406030204" pitchFamily="18" charset="0"/>
                        </a:rPr>
                        <m:t>=</m:t>
                      </m:r>
                      <m:f>
                        <m:fPr>
                          <m:ctrlPr>
                            <a:rPr lang="ar-MA" b="1" i="1" smtClean="0">
                              <a:latin typeface="Cambria Math" panose="02040503050406030204" pitchFamily="18" charset="0"/>
                            </a:rPr>
                          </m:ctrlPr>
                        </m:fPr>
                        <m:num>
                          <m:r>
                            <a:rPr lang="ar-MA" b="1" i="1" smtClean="0">
                              <a:latin typeface="Cambria Math" panose="02040503050406030204" pitchFamily="18" charset="0"/>
                            </a:rPr>
                            <m:t>𝟔</m:t>
                          </m:r>
                        </m:num>
                        <m:den>
                          <m:r>
                            <a:rPr lang="ar-MA" b="1" i="1" smtClean="0">
                              <a:latin typeface="Cambria Math" panose="02040503050406030204" pitchFamily="18" charset="0"/>
                            </a:rPr>
                            <m:t>𝟏𝟎</m:t>
                          </m:r>
                        </m:den>
                      </m:f>
                      <m:r>
                        <a:rPr lang="ar-MA" b="1" i="1" smtClean="0">
                          <a:latin typeface="Cambria Math" panose="02040503050406030204" pitchFamily="18" charset="0"/>
                        </a:rPr>
                        <m:t> </m:t>
                      </m:r>
                      <m:r>
                        <a:rPr lang="en-ZA" b="1" i="1" smtClean="0">
                          <a:latin typeface="Cambria Math" panose="02040503050406030204" pitchFamily="18" charset="0"/>
                        </a:rPr>
                        <m:t>   </m:t>
                      </m:r>
                    </m:oMath>
                  </m:oMathPara>
                </a14:m>
                <a:endParaRPr lang="en-ZA"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ar-MA" b="1" i="1" smtClean="0">
                          <a:latin typeface="Cambria Math" panose="02040503050406030204" pitchFamily="18" charset="0"/>
                        </a:rPr>
                        <m:t>𝑷</m:t>
                      </m:r>
                      <m:d>
                        <m:dPr>
                          <m:ctrlPr>
                            <a:rPr lang="ar-MA" b="1" i="1" smtClean="0">
                              <a:latin typeface="Cambria Math" panose="02040503050406030204" pitchFamily="18" charset="0"/>
                            </a:rPr>
                          </m:ctrlPr>
                        </m:dPr>
                        <m:e>
                          <m:r>
                            <a:rPr lang="ar-MA" b="1" i="1" smtClean="0">
                              <a:latin typeface="Cambria Math" panose="02040503050406030204" pitchFamily="18" charset="0"/>
                            </a:rPr>
                            <m:t>𝒀</m:t>
                          </m:r>
                          <m:r>
                            <a:rPr lang="ar-MA" b="1" i="1" smtClean="0">
                              <a:latin typeface="Cambria Math" panose="02040503050406030204" pitchFamily="18" charset="0"/>
                            </a:rPr>
                            <m:t>=</m:t>
                          </m:r>
                          <m:r>
                            <a:rPr lang="ar-MA" b="1" i="1" smtClean="0">
                              <a:latin typeface="Cambria Math" panose="02040503050406030204" pitchFamily="18" charset="0"/>
                            </a:rPr>
                            <m:t>𝟏</m:t>
                          </m:r>
                        </m:e>
                      </m:d>
                      <m:r>
                        <a:rPr lang="ar-MA" b="1" i="1" smtClean="0">
                          <a:latin typeface="Cambria Math" panose="02040503050406030204" pitchFamily="18" charset="0"/>
                        </a:rPr>
                        <m:t>=</m:t>
                      </m:r>
                      <m:f>
                        <m:fPr>
                          <m:ctrlPr>
                            <a:rPr lang="ar-MA" b="1" i="1" smtClean="0">
                              <a:latin typeface="Cambria Math" panose="02040503050406030204" pitchFamily="18" charset="0"/>
                            </a:rPr>
                          </m:ctrlPr>
                        </m:fPr>
                        <m:num>
                          <m:r>
                            <a:rPr lang="ar-MA" b="1" i="1" smtClean="0">
                              <a:latin typeface="Cambria Math" panose="02040503050406030204" pitchFamily="18" charset="0"/>
                            </a:rPr>
                            <m:t>𝟒</m:t>
                          </m:r>
                        </m:num>
                        <m:den>
                          <m:r>
                            <a:rPr lang="ar-MA" b="1" i="1" smtClean="0">
                              <a:latin typeface="Cambria Math" panose="02040503050406030204" pitchFamily="18" charset="0"/>
                            </a:rPr>
                            <m:t>𝟏𝟎</m:t>
                          </m:r>
                        </m:den>
                      </m:f>
                    </m:oMath>
                  </m:oMathPara>
                </a14:m>
                <a:endParaRPr lang="ar-MA" dirty="0"/>
              </a:p>
              <a:p>
                <a:endParaRPr lang="ar-MA" b="1" dirty="0">
                  <a:latin typeface="+mj-lt"/>
                </a:endParaRPr>
              </a:p>
              <a:p>
                <a:endParaRPr lang="ar-MA" dirty="0">
                  <a:latin typeface="+mj-lt"/>
                </a:endParaRPr>
              </a:p>
              <a:p>
                <a:endParaRPr lang="fr-FR" dirty="0">
                  <a:latin typeface="+mj-lt"/>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2258637" y="1504526"/>
                <a:ext cx="5346700" cy="154734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747587" y="2462962"/>
                <a:ext cx="4572000" cy="178074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𝑷</m:t>
                      </m:r>
                      <m:d>
                        <m:dPr>
                          <m:ctrlPr>
                            <a:rPr lang="fr-FR" b="1" i="1">
                              <a:latin typeface="Cambria Math" panose="02040503050406030204" pitchFamily="18" charset="0"/>
                            </a:rPr>
                          </m:ctrlPr>
                        </m:dPr>
                        <m:e>
                          <m:r>
                            <a:rPr lang="fr-FR" b="1" i="1" smtClean="0">
                              <a:latin typeface="Cambria Math" panose="02040503050406030204" pitchFamily="18" charset="0"/>
                            </a:rPr>
                            <m:t>𝑿</m:t>
                          </m:r>
                          <m:r>
                            <a:rPr lang="fr-FR" b="1" i="1" smtClean="0">
                              <a:latin typeface="Cambria Math" panose="02040503050406030204" pitchFamily="18" charset="0"/>
                            </a:rPr>
                            <m:t>|</m:t>
                          </m:r>
                          <m:r>
                            <a:rPr lang="fr-FR" b="1" i="1" smtClean="0">
                              <a:latin typeface="Cambria Math" panose="02040503050406030204" pitchFamily="18" charset="0"/>
                            </a:rPr>
                            <m:t>𝒀</m:t>
                          </m:r>
                          <m:r>
                            <a:rPr lang="fr-FR" b="1" i="1" smtClean="0">
                              <a:latin typeface="Cambria Math" panose="02040503050406030204" pitchFamily="18" charset="0"/>
                            </a:rPr>
                            <m:t>=</m:t>
                          </m:r>
                          <m:r>
                            <a:rPr lang="fr-FR" b="1" i="1" smtClean="0">
                              <a:latin typeface="Cambria Math" panose="02040503050406030204" pitchFamily="18" charset="0"/>
                            </a:rPr>
                            <m:t>𝟏</m:t>
                          </m:r>
                        </m:e>
                      </m:d>
                      <m:r>
                        <a:rPr lang="fr-FR" b="1" i="1">
                          <a:latin typeface="Cambria Math" panose="02040503050406030204" pitchFamily="18" charset="0"/>
                        </a:rPr>
                        <m:t>=</m:t>
                      </m:r>
                      <m:r>
                        <a:rPr lang="fr-FR" b="1" i="1">
                          <a:latin typeface="Cambria Math" panose="02040503050406030204" pitchFamily="18" charset="0"/>
                        </a:rPr>
                        <m:t>𝑷</m:t>
                      </m:r>
                      <m:d>
                        <m:dPr>
                          <m:ctrlPr>
                            <a:rPr lang="fr-FR" b="1"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𝟏</m:t>
                              </m:r>
                            </m:sub>
                          </m:sSub>
                          <m:r>
                            <a:rPr lang="fr-FR" b="1" i="1">
                              <a:latin typeface="Cambria Math" panose="02040503050406030204" pitchFamily="18" charset="0"/>
                            </a:rPr>
                            <m:t>=</m:t>
                          </m:r>
                          <m:r>
                            <a:rPr lang="fr-FR" b="1" i="1">
                              <a:latin typeface="Cambria Math" panose="02040503050406030204" pitchFamily="18" charset="0"/>
                            </a:rPr>
                            <m:t>𝟎</m:t>
                          </m:r>
                        </m:e>
                        <m:e>
                          <m:r>
                            <a:rPr lang="fr-FR" b="1" i="1">
                              <a:latin typeface="Cambria Math" panose="02040503050406030204" pitchFamily="18" charset="0"/>
                            </a:rPr>
                            <m:t>𝒀</m:t>
                          </m:r>
                        </m:e>
                      </m:d>
                      <m:r>
                        <a:rPr lang="fr-FR" b="1" i="1">
                          <a:latin typeface="Cambria Math" panose="02040503050406030204" pitchFamily="18" charset="0"/>
                        </a:rPr>
                        <m:t>∗</m:t>
                      </m:r>
                      <m:r>
                        <a:rPr lang="fr-FR" b="1" i="1">
                          <a:latin typeface="Cambria Math" panose="02040503050406030204" pitchFamily="18" charset="0"/>
                        </a:rPr>
                        <m:t>𝑷</m:t>
                      </m:r>
                      <m:d>
                        <m:dPr>
                          <m:ctrlPr>
                            <a:rPr lang="fr-FR" b="1"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𝟐</m:t>
                              </m:r>
                            </m:sub>
                          </m:sSub>
                          <m:r>
                            <a:rPr lang="fr-FR" b="1" i="1">
                              <a:latin typeface="Cambria Math" panose="02040503050406030204" pitchFamily="18" charset="0"/>
                            </a:rPr>
                            <m:t>=</m:t>
                          </m:r>
                          <m:r>
                            <a:rPr lang="fr-FR" b="1" i="1">
                              <a:latin typeface="Cambria Math" panose="02040503050406030204" pitchFamily="18" charset="0"/>
                            </a:rPr>
                            <m:t>𝟐</m:t>
                          </m:r>
                        </m:e>
                        <m:e>
                          <m:r>
                            <a:rPr lang="fr-FR" b="1" i="1">
                              <a:latin typeface="Cambria Math" panose="02040503050406030204" pitchFamily="18" charset="0"/>
                            </a:rPr>
                            <m:t>𝒀</m:t>
                          </m:r>
                        </m:e>
                      </m:d>
                      <m:r>
                        <a:rPr lang="fr-FR" b="1" i="1">
                          <a:latin typeface="Cambria Math" panose="02040503050406030204" pitchFamily="18" charset="0"/>
                        </a:rPr>
                        <m:t>=</m:t>
                      </m:r>
                      <m:f>
                        <m:fPr>
                          <m:ctrlPr>
                            <a:rPr lang="fr-FR" b="1" i="1">
                              <a:latin typeface="Cambria Math" panose="02040503050406030204" pitchFamily="18" charset="0"/>
                            </a:rPr>
                          </m:ctrlPr>
                        </m:fPr>
                        <m:num>
                          <m:r>
                            <a:rPr lang="fr-FR" b="1" i="1">
                              <a:latin typeface="Cambria Math" panose="02040503050406030204" pitchFamily="18" charset="0"/>
                            </a:rPr>
                            <m:t>𝟑</m:t>
                          </m:r>
                        </m:num>
                        <m:den>
                          <m:r>
                            <a:rPr lang="fr-FR" b="1" i="1">
                              <a:latin typeface="Cambria Math" panose="02040503050406030204" pitchFamily="18" charset="0"/>
                            </a:rPr>
                            <m:t>𝟒</m:t>
                          </m:r>
                        </m:den>
                      </m:f>
                      <m:r>
                        <a:rPr lang="fr-FR" b="1" i="1">
                          <a:latin typeface="Cambria Math" panose="02040503050406030204" pitchFamily="18" charset="0"/>
                        </a:rPr>
                        <m:t>∗</m:t>
                      </m:r>
                      <m:f>
                        <m:fPr>
                          <m:ctrlPr>
                            <a:rPr lang="fr-FR" b="1" i="1">
                              <a:latin typeface="Cambria Math" panose="02040503050406030204" pitchFamily="18" charset="0"/>
                            </a:rPr>
                          </m:ctrlPr>
                        </m:fPr>
                        <m:num>
                          <m:r>
                            <a:rPr lang="fr-FR" b="1" i="1">
                              <a:latin typeface="Cambria Math" panose="02040503050406030204" pitchFamily="18" charset="0"/>
                            </a:rPr>
                            <m:t>𝟐</m:t>
                          </m:r>
                        </m:num>
                        <m:den>
                          <m:r>
                            <a:rPr lang="fr-FR" b="1" i="1">
                              <a:latin typeface="Cambria Math" panose="02040503050406030204" pitchFamily="18" charset="0"/>
                            </a:rPr>
                            <m:t>𝟒</m:t>
                          </m:r>
                        </m:den>
                      </m:f>
                    </m:oMath>
                  </m:oMathPara>
                </a14:m>
                <a:endParaRPr lang="fr-FR" b="1" dirty="0">
                  <a:latin typeface="+mj-lt"/>
                </a:endParaRPr>
              </a:p>
              <a:p>
                <a:endParaRPr lang="fr-FR" b="1" dirty="0">
                  <a:latin typeface="+mj-lt"/>
                </a:endParaRPr>
              </a:p>
              <a:p>
                <a:pPr/>
                <a14:m>
                  <m:oMathPara xmlns:m="http://schemas.openxmlformats.org/officeDocument/2006/math">
                    <m:oMathParaPr>
                      <m:jc m:val="centerGroup"/>
                    </m:oMathParaPr>
                    <m:oMath xmlns:m="http://schemas.openxmlformats.org/officeDocument/2006/math">
                      <m:r>
                        <a:rPr lang="fr-FR" b="1" i="1">
                          <a:latin typeface="Cambria Math" panose="02040503050406030204" pitchFamily="18" charset="0"/>
                        </a:rPr>
                        <m:t>𝑷</m:t>
                      </m:r>
                      <m:d>
                        <m:dPr>
                          <m:ctrlPr>
                            <a:rPr lang="fr-FR" b="1" i="1">
                              <a:latin typeface="Cambria Math" panose="02040503050406030204" pitchFamily="18" charset="0"/>
                            </a:rPr>
                          </m:ctrlPr>
                        </m:dPr>
                        <m:e>
                          <m:r>
                            <a:rPr lang="fr-FR" b="1" i="1">
                              <a:latin typeface="Cambria Math" panose="02040503050406030204" pitchFamily="18" charset="0"/>
                            </a:rPr>
                            <m:t>𝑿</m:t>
                          </m:r>
                          <m:r>
                            <a:rPr lang="fr-FR" b="1" i="1">
                              <a:latin typeface="Cambria Math" panose="02040503050406030204" pitchFamily="18" charset="0"/>
                            </a:rPr>
                            <m:t>|</m:t>
                          </m:r>
                          <m:r>
                            <a:rPr lang="fr-FR" b="1" i="1">
                              <a:latin typeface="Cambria Math" panose="02040503050406030204" pitchFamily="18" charset="0"/>
                            </a:rPr>
                            <m:t>𝒀</m:t>
                          </m:r>
                          <m:r>
                            <a:rPr lang="fr-FR" b="1" i="1">
                              <a:latin typeface="Cambria Math" panose="02040503050406030204" pitchFamily="18" charset="0"/>
                            </a:rPr>
                            <m:t>=</m:t>
                          </m:r>
                          <m:r>
                            <a:rPr lang="fr-FR" b="1" i="1" smtClean="0">
                              <a:latin typeface="Cambria Math" panose="02040503050406030204" pitchFamily="18" charset="0"/>
                            </a:rPr>
                            <m:t>𝟎</m:t>
                          </m:r>
                        </m:e>
                      </m:d>
                      <m:r>
                        <a:rPr lang="fr-FR" b="1" i="1">
                          <a:latin typeface="Cambria Math" panose="02040503050406030204" pitchFamily="18" charset="0"/>
                        </a:rPr>
                        <m:t>=</m:t>
                      </m:r>
                      <m:r>
                        <a:rPr lang="fr-FR" b="1" i="1">
                          <a:latin typeface="Cambria Math" panose="02040503050406030204" pitchFamily="18" charset="0"/>
                        </a:rPr>
                        <m:t>𝑷</m:t>
                      </m:r>
                      <m:d>
                        <m:dPr>
                          <m:ctrlPr>
                            <a:rPr lang="fr-FR" b="1"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𝟏</m:t>
                              </m:r>
                            </m:sub>
                          </m:sSub>
                          <m:r>
                            <a:rPr lang="fr-FR" b="1" i="1">
                              <a:latin typeface="Cambria Math" panose="02040503050406030204" pitchFamily="18" charset="0"/>
                            </a:rPr>
                            <m:t>=</m:t>
                          </m:r>
                          <m:r>
                            <a:rPr lang="fr-FR" b="1" i="1">
                              <a:latin typeface="Cambria Math" panose="02040503050406030204" pitchFamily="18" charset="0"/>
                            </a:rPr>
                            <m:t>𝟎</m:t>
                          </m:r>
                        </m:e>
                        <m:e>
                          <m:r>
                            <a:rPr lang="fr-FR" b="1" i="1">
                              <a:latin typeface="Cambria Math" panose="02040503050406030204" pitchFamily="18" charset="0"/>
                            </a:rPr>
                            <m:t>𝒀</m:t>
                          </m:r>
                        </m:e>
                      </m:d>
                      <m:r>
                        <a:rPr lang="fr-FR" b="1" i="1">
                          <a:latin typeface="Cambria Math" panose="02040503050406030204" pitchFamily="18" charset="0"/>
                        </a:rPr>
                        <m:t>∗</m:t>
                      </m:r>
                      <m:r>
                        <a:rPr lang="fr-FR" b="1" i="1">
                          <a:latin typeface="Cambria Math" panose="02040503050406030204" pitchFamily="18" charset="0"/>
                        </a:rPr>
                        <m:t>𝑷</m:t>
                      </m:r>
                      <m:d>
                        <m:dPr>
                          <m:ctrlPr>
                            <a:rPr lang="fr-FR" b="1"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𝟐</m:t>
                              </m:r>
                            </m:sub>
                          </m:sSub>
                          <m:r>
                            <a:rPr lang="fr-FR" b="1" i="1">
                              <a:latin typeface="Cambria Math" panose="02040503050406030204" pitchFamily="18" charset="0"/>
                            </a:rPr>
                            <m:t>=</m:t>
                          </m:r>
                          <m:r>
                            <a:rPr lang="fr-FR" b="1" i="1">
                              <a:latin typeface="Cambria Math" panose="02040503050406030204" pitchFamily="18" charset="0"/>
                            </a:rPr>
                            <m:t>𝟐</m:t>
                          </m:r>
                        </m:e>
                        <m:e>
                          <m:r>
                            <a:rPr lang="fr-FR" b="1" i="1">
                              <a:latin typeface="Cambria Math" panose="02040503050406030204" pitchFamily="18" charset="0"/>
                            </a:rPr>
                            <m:t>𝒀</m:t>
                          </m:r>
                        </m:e>
                      </m:d>
                      <m:r>
                        <a:rPr lang="fr-FR" b="1" i="1">
                          <a:latin typeface="Cambria Math" panose="02040503050406030204" pitchFamily="18" charset="0"/>
                        </a:rPr>
                        <m:t>=</m:t>
                      </m:r>
                      <m:f>
                        <m:fPr>
                          <m:ctrlPr>
                            <a:rPr lang="fr-FR" b="1" i="1">
                              <a:latin typeface="Cambria Math" panose="02040503050406030204" pitchFamily="18" charset="0"/>
                            </a:rPr>
                          </m:ctrlPr>
                        </m:fPr>
                        <m:num>
                          <m:r>
                            <a:rPr lang="fr-FR" b="1" i="1" smtClean="0">
                              <a:latin typeface="Cambria Math" panose="02040503050406030204" pitchFamily="18" charset="0"/>
                            </a:rPr>
                            <m:t>𝟏</m:t>
                          </m:r>
                        </m:num>
                        <m:den>
                          <m:r>
                            <a:rPr lang="fr-FR" b="1" i="1" smtClean="0">
                              <a:latin typeface="Cambria Math" panose="02040503050406030204" pitchFamily="18" charset="0"/>
                            </a:rPr>
                            <m:t>𝟔</m:t>
                          </m:r>
                        </m:den>
                      </m:f>
                      <m:r>
                        <a:rPr lang="fr-FR" b="1" i="1">
                          <a:latin typeface="Cambria Math" panose="02040503050406030204" pitchFamily="18" charset="0"/>
                        </a:rPr>
                        <m:t>∗</m:t>
                      </m:r>
                      <m:f>
                        <m:fPr>
                          <m:ctrlPr>
                            <a:rPr lang="fr-FR" b="1" i="1">
                              <a:latin typeface="Cambria Math" panose="02040503050406030204" pitchFamily="18" charset="0"/>
                            </a:rPr>
                          </m:ctrlPr>
                        </m:fPr>
                        <m:num>
                          <m:r>
                            <a:rPr lang="fr-FR" b="1" i="1" smtClean="0">
                              <a:latin typeface="Cambria Math" panose="02040503050406030204" pitchFamily="18" charset="0"/>
                            </a:rPr>
                            <m:t>𝟏</m:t>
                          </m:r>
                        </m:num>
                        <m:den>
                          <m:r>
                            <a:rPr lang="fr-FR" b="1" i="1" smtClean="0">
                              <a:latin typeface="Cambria Math" panose="02040503050406030204" pitchFamily="18" charset="0"/>
                            </a:rPr>
                            <m:t>𝟔</m:t>
                          </m:r>
                        </m:den>
                      </m:f>
                    </m:oMath>
                  </m:oMathPara>
                </a14:m>
                <a:endParaRPr lang="fr-FR" b="1" dirty="0">
                  <a:latin typeface="+mj-lt"/>
                </a:endParaRPr>
              </a:p>
              <a:p>
                <a:endParaRPr lang="fr-FR" b="1" dirty="0">
                  <a:latin typeface="+mj-lt"/>
                </a:endParaRPr>
              </a:p>
              <a:p>
                <a:endParaRPr lang="fr-FR" dirty="0">
                  <a:latin typeface="+mj-lt"/>
                </a:endParaRPr>
              </a:p>
              <a:p>
                <a:endParaRPr lang="fr-FR"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2747587" y="2462962"/>
                <a:ext cx="4572000" cy="1780744"/>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p:cNvSpPr txBox="1"/>
              <p:nvPr/>
            </p:nvSpPr>
            <p:spPr>
              <a:xfrm>
                <a:off x="4108450" y="3917318"/>
                <a:ext cx="21590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b="1" i="1" smtClean="0">
                              <a:latin typeface="Cambria Math" panose="02040503050406030204" pitchFamily="18" charset="0"/>
                            </a:rPr>
                          </m:ctrlPr>
                        </m:fPr>
                        <m:num>
                          <m:r>
                            <a:rPr lang="fr-FR" b="1" i="1" smtClean="0">
                              <a:latin typeface="Cambria Math" panose="02040503050406030204" pitchFamily="18" charset="0"/>
                            </a:rPr>
                            <m:t>𝟒</m:t>
                          </m:r>
                        </m:num>
                        <m:den>
                          <m:r>
                            <a:rPr lang="fr-FR" b="1" i="1" smtClean="0">
                              <a:latin typeface="Cambria Math" panose="02040503050406030204" pitchFamily="18" charset="0"/>
                            </a:rPr>
                            <m:t>𝟏𝟎</m:t>
                          </m:r>
                        </m:den>
                      </m:f>
                      <m:r>
                        <a:rPr lang="fr-FR" b="1" i="1" smtClean="0">
                          <a:latin typeface="Cambria Math" panose="02040503050406030204" pitchFamily="18" charset="0"/>
                        </a:rPr>
                        <m:t>∗</m:t>
                      </m:r>
                      <m:f>
                        <m:fPr>
                          <m:ctrlPr>
                            <a:rPr lang="fr-FR" b="1" i="1" smtClean="0">
                              <a:latin typeface="Cambria Math" panose="02040503050406030204" pitchFamily="18" charset="0"/>
                            </a:rPr>
                          </m:ctrlPr>
                        </m:fPr>
                        <m:num>
                          <m:r>
                            <a:rPr lang="fr-FR" b="1" i="1" smtClean="0">
                              <a:latin typeface="Cambria Math" panose="02040503050406030204" pitchFamily="18" charset="0"/>
                            </a:rPr>
                            <m:t>𝟑</m:t>
                          </m:r>
                        </m:num>
                        <m:den>
                          <m:r>
                            <a:rPr lang="fr-FR" b="1" i="1" smtClean="0">
                              <a:latin typeface="Cambria Math" panose="02040503050406030204" pitchFamily="18" charset="0"/>
                            </a:rPr>
                            <m:t>𝟒</m:t>
                          </m:r>
                        </m:den>
                      </m:f>
                      <m:r>
                        <a:rPr lang="fr-FR" b="1" i="1" smtClean="0">
                          <a:latin typeface="Cambria Math" panose="02040503050406030204" pitchFamily="18" charset="0"/>
                        </a:rPr>
                        <m:t>∗</m:t>
                      </m:r>
                      <m:f>
                        <m:fPr>
                          <m:ctrlPr>
                            <a:rPr lang="fr-FR" b="1" i="1" smtClean="0">
                              <a:latin typeface="Cambria Math" panose="02040503050406030204" pitchFamily="18" charset="0"/>
                            </a:rPr>
                          </m:ctrlPr>
                        </m:fPr>
                        <m:num>
                          <m:r>
                            <a:rPr lang="fr-FR" b="1" i="1" smtClean="0">
                              <a:latin typeface="Cambria Math" panose="02040503050406030204" pitchFamily="18" charset="0"/>
                            </a:rPr>
                            <m:t>𝟐</m:t>
                          </m:r>
                        </m:num>
                        <m:den>
                          <m:r>
                            <a:rPr lang="fr-FR" b="1" i="1" smtClean="0">
                              <a:latin typeface="Cambria Math" panose="02040503050406030204" pitchFamily="18" charset="0"/>
                            </a:rPr>
                            <m:t>𝟒</m:t>
                          </m:r>
                        </m:den>
                      </m:f>
                      <m:r>
                        <a:rPr lang="fr-FR" b="1" i="1" smtClean="0">
                          <a:latin typeface="Cambria Math" panose="02040503050406030204" pitchFamily="18" charset="0"/>
                          <a:ea typeface="Cambria Math" panose="02040503050406030204" pitchFamily="18" charset="0"/>
                        </a:rPr>
                        <m:t>&gt;</m:t>
                      </m:r>
                      <m:f>
                        <m:fPr>
                          <m:ctrlPr>
                            <a:rPr lang="fr-FR" b="1" i="1" smtClean="0">
                              <a:latin typeface="Cambria Math" panose="02040503050406030204" pitchFamily="18" charset="0"/>
                              <a:ea typeface="Cambria Math" panose="02040503050406030204" pitchFamily="18" charset="0"/>
                            </a:rPr>
                          </m:ctrlPr>
                        </m:fPr>
                        <m:num>
                          <m:r>
                            <a:rPr lang="fr-FR" b="1" i="1" smtClean="0">
                              <a:latin typeface="Cambria Math" panose="02040503050406030204" pitchFamily="18" charset="0"/>
                              <a:ea typeface="Cambria Math" panose="02040503050406030204" pitchFamily="18" charset="0"/>
                            </a:rPr>
                            <m:t>𝟔</m:t>
                          </m:r>
                        </m:num>
                        <m:den>
                          <m:r>
                            <a:rPr lang="fr-FR" b="1" i="1" smtClean="0">
                              <a:latin typeface="Cambria Math" panose="02040503050406030204" pitchFamily="18" charset="0"/>
                              <a:ea typeface="Cambria Math" panose="02040503050406030204" pitchFamily="18" charset="0"/>
                            </a:rPr>
                            <m:t>𝟏𝟎</m:t>
                          </m:r>
                        </m:den>
                      </m:f>
                      <m:r>
                        <a:rPr lang="fr-FR" b="1" i="1" smtClean="0">
                          <a:latin typeface="Cambria Math" panose="02040503050406030204" pitchFamily="18" charset="0"/>
                          <a:ea typeface="Cambria Math" panose="02040503050406030204" pitchFamily="18" charset="0"/>
                        </a:rPr>
                        <m:t>∗</m:t>
                      </m:r>
                      <m:f>
                        <m:fPr>
                          <m:ctrlPr>
                            <a:rPr lang="fr-FR" b="1" i="1" smtClean="0">
                              <a:latin typeface="Cambria Math" panose="02040503050406030204" pitchFamily="18" charset="0"/>
                              <a:ea typeface="Cambria Math" panose="02040503050406030204" pitchFamily="18" charset="0"/>
                            </a:rPr>
                          </m:ctrlPr>
                        </m:fPr>
                        <m:num>
                          <m:r>
                            <a:rPr lang="fr-FR" b="1" i="1" smtClean="0">
                              <a:latin typeface="Cambria Math" panose="02040503050406030204" pitchFamily="18" charset="0"/>
                              <a:ea typeface="Cambria Math" panose="02040503050406030204" pitchFamily="18" charset="0"/>
                            </a:rPr>
                            <m:t>𝟏</m:t>
                          </m:r>
                        </m:num>
                        <m:den>
                          <m:r>
                            <a:rPr lang="fr-FR" b="1" i="1" smtClean="0">
                              <a:latin typeface="Cambria Math" panose="02040503050406030204" pitchFamily="18" charset="0"/>
                              <a:ea typeface="Cambria Math" panose="02040503050406030204" pitchFamily="18" charset="0"/>
                            </a:rPr>
                            <m:t>𝟔</m:t>
                          </m:r>
                        </m:den>
                      </m:f>
                      <m:r>
                        <a:rPr lang="fr-FR" b="1" i="1" smtClean="0">
                          <a:latin typeface="Cambria Math" panose="02040503050406030204" pitchFamily="18" charset="0"/>
                          <a:ea typeface="Cambria Math" panose="02040503050406030204" pitchFamily="18" charset="0"/>
                        </a:rPr>
                        <m:t>∗</m:t>
                      </m:r>
                      <m:f>
                        <m:fPr>
                          <m:ctrlPr>
                            <a:rPr lang="fr-FR" b="1" i="1" smtClean="0">
                              <a:latin typeface="Cambria Math" panose="02040503050406030204" pitchFamily="18" charset="0"/>
                              <a:ea typeface="Cambria Math" panose="02040503050406030204" pitchFamily="18" charset="0"/>
                            </a:rPr>
                          </m:ctrlPr>
                        </m:fPr>
                        <m:num>
                          <m:r>
                            <a:rPr lang="fr-FR" b="1" i="1" smtClean="0">
                              <a:latin typeface="Cambria Math" panose="02040503050406030204" pitchFamily="18" charset="0"/>
                              <a:ea typeface="Cambria Math" panose="02040503050406030204" pitchFamily="18" charset="0"/>
                            </a:rPr>
                            <m:t>𝟏</m:t>
                          </m:r>
                        </m:num>
                        <m:den>
                          <m:r>
                            <a:rPr lang="fr-FR" b="1" i="1" smtClean="0">
                              <a:latin typeface="Cambria Math" panose="02040503050406030204" pitchFamily="18" charset="0"/>
                              <a:ea typeface="Cambria Math" panose="02040503050406030204" pitchFamily="18" charset="0"/>
                            </a:rPr>
                            <m:t>𝟔</m:t>
                          </m:r>
                        </m:den>
                      </m:f>
                    </m:oMath>
                  </m:oMathPara>
                </a14:m>
                <a:endParaRPr lang="fr-FR" b="1" dirty="0">
                  <a:latin typeface="+mj-lt"/>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4108450" y="3917318"/>
                <a:ext cx="2159000" cy="497059"/>
              </a:xfrm>
              <a:prstGeom prst="rect">
                <a:avLst/>
              </a:prstGeom>
              <a:blipFill rotWithShape="0">
                <a:blip r:embed="rId7"/>
                <a:stretch>
                  <a:fillRect b="-1235"/>
                </a:stretch>
              </a:blipFill>
            </p:spPr>
            <p:txBody>
              <a:bodyPr/>
              <a:lstStyle/>
              <a:p>
                <a:r>
                  <a:rPr lang="fr-FR">
                    <a:noFill/>
                  </a:rPr>
                  <a:t> </a:t>
                </a:r>
              </a:p>
            </p:txBody>
          </p:sp>
        </mc:Fallback>
      </mc:AlternateContent>
    </p:spTree>
    <p:extLst>
      <p:ext uri="{BB962C8B-B14F-4D97-AF65-F5344CB8AC3E}">
        <p14:creationId xmlns:p14="http://schemas.microsoft.com/office/powerpoint/2010/main" val="181267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250"/>
                                        <p:tgtEl>
                                          <p:spTgt spid="6"/>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750"/>
                                        <p:tgtEl>
                                          <p:spTgt spid="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250"/>
                                        <p:tgtEl>
                                          <p:spTgt spid="8"/>
                                        </p:tgtEl>
                                      </p:cBhvr>
                                    </p:animEffect>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8071" y="3874085"/>
            <a:ext cx="4344300" cy="915900"/>
          </a:xfrm>
          <a:prstGeom prst="rect">
            <a:avLst/>
          </a:prstGeom>
        </p:spPr>
        <p:txBody>
          <a:bodyPr spcFirstLastPara="1" wrap="square" lIns="91425" tIns="91425" rIns="91425" bIns="91425" anchor="b" anchorCtr="0">
            <a:noAutofit/>
          </a:bodyPr>
          <a:lstStyle/>
          <a:p>
            <a:br>
              <a:rPr lang="fr-FR" dirty="0"/>
            </a:b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p:cNvSpPr/>
          <p:nvPr/>
        </p:nvSpPr>
        <p:spPr>
          <a:xfrm>
            <a:off x="309268" y="2399746"/>
            <a:ext cx="646331" cy="461665"/>
          </a:xfrm>
          <a:prstGeom prst="rect">
            <a:avLst/>
          </a:prstGeom>
        </p:spPr>
        <p:txBody>
          <a:bodyPr wrap="none">
            <a:spAutoFit/>
          </a:bodyPr>
          <a:lstStyle/>
          <a:p>
            <a:pPr marL="0" indent="0"/>
            <a:r>
              <a:rPr lang="fr-FR" sz="2400" b="1" dirty="0">
                <a:solidFill>
                  <a:schemeClr val="dk1"/>
                </a:solidFill>
                <a:latin typeface="Outfit"/>
                <a:ea typeface="Outfit"/>
                <a:cs typeface="Outfit"/>
                <a:sym typeface="Outfit"/>
              </a:rPr>
              <a:t>        </a:t>
            </a:r>
          </a:p>
        </p:txBody>
      </p:sp>
      <p:sp>
        <p:nvSpPr>
          <p:cNvPr id="3" name="Rectangle 2"/>
          <p:cNvSpPr/>
          <p:nvPr/>
        </p:nvSpPr>
        <p:spPr>
          <a:xfrm>
            <a:off x="835681" y="2449731"/>
            <a:ext cx="4065537" cy="1138773"/>
          </a:xfrm>
          <a:prstGeom prst="rect">
            <a:avLst/>
          </a:prstGeom>
        </p:spPr>
        <p:txBody>
          <a:bodyPr wrap="none">
            <a:spAutoFit/>
          </a:bodyPr>
          <a:lstStyle/>
          <a:p>
            <a:r>
              <a:rPr lang="fr-FR" sz="2800" b="1" dirty="0">
                <a:solidFill>
                  <a:schemeClr val="dk1"/>
                </a:solidFill>
                <a:latin typeface="Outfit"/>
              </a:rPr>
              <a:t>Exercice d’application </a:t>
            </a:r>
            <a:r>
              <a:rPr lang="fr-FR" sz="4400" b="1" dirty="0"/>
              <a:t> </a:t>
            </a:r>
          </a:p>
          <a:p>
            <a:endParaRPr lang="fr-FR" sz="2400" b="1" dirty="0">
              <a:solidFill>
                <a:schemeClr val="dk1"/>
              </a:solidFill>
              <a:latin typeface="Outfit"/>
              <a:ea typeface="Outfit"/>
              <a:cs typeface="Outfit"/>
            </a:endParaRPr>
          </a:p>
        </p:txBody>
      </p:sp>
    </p:spTree>
    <p:extLst>
      <p:ext uri="{BB962C8B-B14F-4D97-AF65-F5344CB8AC3E}">
        <p14:creationId xmlns:p14="http://schemas.microsoft.com/office/powerpoint/2010/main" val="317371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lumMod val="50000"/>
                  </a:schemeClr>
                </a:solidFill>
              </a:rPr>
              <a:t>Plan</a:t>
            </a:r>
            <a:endParaRPr dirty="0">
              <a:solidFill>
                <a:schemeClr val="accent1">
                  <a:lumMod val="50000"/>
                </a:schemeClr>
              </a:solidFill>
            </a:endParaRPr>
          </a:p>
        </p:txBody>
      </p:sp>
      <p:sp>
        <p:nvSpPr>
          <p:cNvPr id="388" name="Google Shape;388;p38"/>
          <p:cNvSpPr txBox="1">
            <a:spLocks noGrp="1"/>
          </p:cNvSpPr>
          <p:nvPr>
            <p:ph type="title" idx="7"/>
          </p:nvPr>
        </p:nvSpPr>
        <p:spPr>
          <a:xfrm>
            <a:off x="720000" y="133091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3732551" y="133091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0" name="Google Shape;390;p38"/>
          <p:cNvSpPr txBox="1">
            <a:spLocks noGrp="1"/>
          </p:cNvSpPr>
          <p:nvPr>
            <p:ph type="title" idx="9"/>
          </p:nvPr>
        </p:nvSpPr>
        <p:spPr>
          <a:xfrm>
            <a:off x="2045918" y="286010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4" name="Google Shape;394;p38"/>
          <p:cNvSpPr txBox="1">
            <a:spLocks noGrp="1"/>
          </p:cNvSpPr>
          <p:nvPr>
            <p:ph type="subTitle" idx="16"/>
          </p:nvPr>
        </p:nvSpPr>
        <p:spPr>
          <a:xfrm>
            <a:off x="79525" y="1890503"/>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97" name="Google Shape;397;p38"/>
          <p:cNvSpPr txBox="1">
            <a:spLocks noGrp="1"/>
          </p:cNvSpPr>
          <p:nvPr>
            <p:ph type="subTitle" idx="19"/>
          </p:nvPr>
        </p:nvSpPr>
        <p:spPr>
          <a:xfrm>
            <a:off x="997317" y="3745992"/>
            <a:ext cx="2831902" cy="1409783"/>
          </a:xfrm>
          <a:prstGeom prst="rect">
            <a:avLst/>
          </a:prstGeom>
        </p:spPr>
        <p:txBody>
          <a:bodyPr spcFirstLastPara="1" wrap="square" lIns="91425" tIns="91425" rIns="91425" bIns="91425" anchor="b" anchorCtr="0">
            <a:noAutofit/>
          </a:bodyPr>
          <a:lstStyle/>
          <a:p>
            <a:pPr marL="0" indent="0"/>
            <a:r>
              <a:rPr lang="fr-FR" dirty="0"/>
              <a:t>Fonctionnement de l’algorithme </a:t>
            </a:r>
          </a:p>
          <a:p>
            <a:pPr marL="0" indent="0"/>
            <a:r>
              <a:rPr lang="fr-FR" dirty="0" err="1"/>
              <a:t>Naive</a:t>
            </a:r>
            <a:r>
              <a:rPr lang="fr-FR" dirty="0"/>
              <a:t> Bayes</a:t>
            </a:r>
          </a:p>
          <a:p>
            <a:pPr marL="0" lvl="0" indent="0"/>
            <a:endParaRPr dirty="0"/>
          </a:p>
        </p:txBody>
      </p:sp>
      <p:sp>
        <p:nvSpPr>
          <p:cNvPr id="398" name="Google Shape;398;p38"/>
          <p:cNvSpPr txBox="1">
            <a:spLocks noGrp="1"/>
          </p:cNvSpPr>
          <p:nvPr>
            <p:ph type="subTitle" idx="20"/>
          </p:nvPr>
        </p:nvSpPr>
        <p:spPr>
          <a:xfrm>
            <a:off x="3025501" y="2216803"/>
            <a:ext cx="2305500" cy="484800"/>
          </a:xfrm>
          <a:prstGeom prst="rect">
            <a:avLst/>
          </a:prstGeom>
        </p:spPr>
        <p:txBody>
          <a:bodyPr spcFirstLastPara="1" wrap="square" lIns="91425" tIns="91425" rIns="91425" bIns="91425" anchor="b" anchorCtr="0">
            <a:noAutofit/>
          </a:bodyPr>
          <a:lstStyle/>
          <a:p>
            <a:pPr marL="0" lvl="0" indent="0"/>
            <a:r>
              <a:rPr lang="fr-FR" dirty="0"/>
              <a:t>Exercice d’application  </a:t>
            </a:r>
            <a:endParaRPr dirty="0"/>
          </a:p>
        </p:txBody>
      </p:sp>
      <p:sp>
        <p:nvSpPr>
          <p:cNvPr id="2" name="Google Shape;388;p38">
            <a:extLst>
              <a:ext uri="{FF2B5EF4-FFF2-40B4-BE49-F238E27FC236}">
                <a16:creationId xmlns:a16="http://schemas.microsoft.com/office/drawing/2014/main" id="{B3C22085-F548-752A-903A-4ED807A9AAA9}"/>
              </a:ext>
            </a:extLst>
          </p:cNvPr>
          <p:cNvSpPr txBox="1">
            <a:spLocks noGrp="1"/>
          </p:cNvSpPr>
          <p:nvPr/>
        </p:nvSpPr>
        <p:spPr>
          <a:xfrm>
            <a:off x="5580845" y="2827182"/>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pPr marL="0" lvl="0" indent="0" algn="ctr" rtl="0">
              <a:spcBef>
                <a:spcPts val="0"/>
              </a:spcBef>
              <a:spcAft>
                <a:spcPts val="0"/>
              </a:spcAft>
              <a:buNone/>
            </a:pPr>
            <a:r>
              <a:rPr lang="en" dirty="0"/>
              <a:t>04</a:t>
            </a:r>
            <a:endParaRPr dirty="0"/>
          </a:p>
        </p:txBody>
      </p:sp>
      <p:sp>
        <p:nvSpPr>
          <p:cNvPr id="3" name="Google Shape;394;p38">
            <a:extLst>
              <a:ext uri="{FF2B5EF4-FFF2-40B4-BE49-F238E27FC236}">
                <a16:creationId xmlns:a16="http://schemas.microsoft.com/office/drawing/2014/main" id="{80A05312-FD86-4E13-B7CB-130B8E55D9A1}"/>
              </a:ext>
            </a:extLst>
          </p:cNvPr>
          <p:cNvSpPr txBox="1">
            <a:spLocks noGrp="1"/>
          </p:cNvSpPr>
          <p:nvPr/>
        </p:nvSpPr>
        <p:spPr>
          <a:xfrm>
            <a:off x="4464252" y="3399882"/>
            <a:ext cx="296788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 dirty="0"/>
              <a:t>TP d’application</a:t>
            </a:r>
            <a:endParaRPr dirty="0"/>
          </a:p>
        </p:txBody>
      </p:sp>
      <p:sp>
        <p:nvSpPr>
          <p:cNvPr id="4" name="Google Shape;388;p38">
            <a:extLst>
              <a:ext uri="{FF2B5EF4-FFF2-40B4-BE49-F238E27FC236}">
                <a16:creationId xmlns:a16="http://schemas.microsoft.com/office/drawing/2014/main" id="{DF490E79-584C-5124-93B7-A220214E68F0}"/>
              </a:ext>
            </a:extLst>
          </p:cNvPr>
          <p:cNvSpPr txBox="1">
            <a:spLocks noGrp="1"/>
          </p:cNvSpPr>
          <p:nvPr/>
        </p:nvSpPr>
        <p:spPr>
          <a:xfrm>
            <a:off x="6700437" y="1317803"/>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pPr marL="0" lvl="0" indent="0" algn="ctr" rtl="0">
              <a:spcBef>
                <a:spcPts val="0"/>
              </a:spcBef>
              <a:spcAft>
                <a:spcPts val="0"/>
              </a:spcAft>
              <a:buNone/>
            </a:pPr>
            <a:r>
              <a:rPr lang="en" dirty="0"/>
              <a:t>05</a:t>
            </a:r>
            <a:endParaRPr dirty="0"/>
          </a:p>
        </p:txBody>
      </p:sp>
      <p:sp>
        <p:nvSpPr>
          <p:cNvPr id="5" name="Google Shape;394;p38">
            <a:extLst>
              <a:ext uri="{FF2B5EF4-FFF2-40B4-BE49-F238E27FC236}">
                <a16:creationId xmlns:a16="http://schemas.microsoft.com/office/drawing/2014/main" id="{0A8FDC0F-213E-354C-84CB-D0099649CA12}"/>
              </a:ext>
            </a:extLst>
          </p:cNvPr>
          <p:cNvSpPr txBox="1">
            <a:spLocks noGrp="1"/>
          </p:cNvSpPr>
          <p:nvPr/>
        </p:nvSpPr>
        <p:spPr>
          <a:xfrm>
            <a:off x="6118500" y="1890503"/>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 dirty="0"/>
              <a:t>Conclusion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500"/>
                                        <p:tgtEl>
                                          <p:spTgt spid="3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4">
                                            <p:txEl>
                                              <p:pRg st="0" end="0"/>
                                            </p:txEl>
                                          </p:spTgt>
                                        </p:tgtEl>
                                        <p:attrNameLst>
                                          <p:attrName>style.visibility</p:attrName>
                                        </p:attrNameLst>
                                      </p:cBhvr>
                                      <p:to>
                                        <p:strVal val="visible"/>
                                      </p:to>
                                    </p:set>
                                    <p:animEffect transition="in" filter="fade">
                                      <p:cBhvr>
                                        <p:cTn id="10" dur="10"/>
                                        <p:tgtEl>
                                          <p:spTgt spid="39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90"/>
                                        </p:tgtEl>
                                        <p:attrNameLst>
                                          <p:attrName>style.visibility</p:attrName>
                                        </p:attrNameLst>
                                      </p:cBhvr>
                                      <p:to>
                                        <p:strVal val="visible"/>
                                      </p:to>
                                    </p:set>
                                    <p:animEffect transition="in" filter="fade">
                                      <p:cBhvr>
                                        <p:cTn id="14" dur="500"/>
                                        <p:tgtEl>
                                          <p:spTgt spid="39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97">
                                            <p:txEl>
                                              <p:pRg st="0" end="0"/>
                                            </p:txEl>
                                          </p:spTgt>
                                        </p:tgtEl>
                                        <p:attrNameLst>
                                          <p:attrName>style.visibility</p:attrName>
                                        </p:attrNameLst>
                                      </p:cBhvr>
                                      <p:to>
                                        <p:strVal val="visible"/>
                                      </p:to>
                                    </p:set>
                                    <p:animEffect transition="in" filter="fade">
                                      <p:cBhvr>
                                        <p:cTn id="17" dur="10"/>
                                        <p:tgtEl>
                                          <p:spTgt spid="39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7">
                                            <p:txEl>
                                              <p:pRg st="1" end="1"/>
                                            </p:txEl>
                                          </p:spTgt>
                                        </p:tgtEl>
                                        <p:attrNameLst>
                                          <p:attrName>style.visibility</p:attrName>
                                        </p:attrNameLst>
                                      </p:cBhvr>
                                      <p:to>
                                        <p:strVal val="visible"/>
                                      </p:to>
                                    </p:set>
                                    <p:animEffect transition="in" filter="fade">
                                      <p:cBhvr>
                                        <p:cTn id="20" dur="10"/>
                                        <p:tgtEl>
                                          <p:spTgt spid="397">
                                            <p:txEl>
                                              <p:pRg st="1" end="1"/>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89"/>
                                        </p:tgtEl>
                                        <p:attrNameLst>
                                          <p:attrName>style.visibility</p:attrName>
                                        </p:attrNameLst>
                                      </p:cBhvr>
                                      <p:to>
                                        <p:strVal val="visible"/>
                                      </p:to>
                                    </p:set>
                                    <p:animEffect transition="in" filter="fade">
                                      <p:cBhvr>
                                        <p:cTn id="24" dur="250"/>
                                        <p:tgtEl>
                                          <p:spTgt spid="38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8">
                                            <p:txEl>
                                              <p:pRg st="0" end="0"/>
                                            </p:txEl>
                                          </p:spTgt>
                                        </p:tgtEl>
                                        <p:attrNameLst>
                                          <p:attrName>style.visibility</p:attrName>
                                        </p:attrNameLst>
                                      </p:cBhvr>
                                      <p:to>
                                        <p:strVal val="visible"/>
                                      </p:to>
                                    </p:set>
                                    <p:animEffect transition="in" filter="fade">
                                      <p:cBhvr>
                                        <p:cTn id="27" dur="10"/>
                                        <p:tgtEl>
                                          <p:spTgt spid="398">
                                            <p:txEl>
                                              <p:pRg st="0" end="0"/>
                                            </p:txEl>
                                          </p:spTgt>
                                        </p:tgtEl>
                                      </p:cBhvr>
                                    </p:animEffect>
                                  </p:childTnLst>
                                </p:cTn>
                              </p:par>
                            </p:childTnLst>
                          </p:cTn>
                        </p:par>
                        <p:par>
                          <p:cTn id="28" fill="hold">
                            <p:stCondLst>
                              <p:cond delay="12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25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
                                        <p:tgtEl>
                                          <p:spTgt spid="3"/>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25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p:bldP spid="389" grpId="0"/>
      <p:bldP spid="390" grpId="0"/>
      <p:bldP spid="394" grpId="0" build="p"/>
      <p:bldP spid="397" grpId="0" build="p"/>
      <p:bldP spid="398" grpId="0" build="p"/>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A95DEE5-C3CE-DE6D-FC93-07D753DB837E}"/>
              </a:ext>
            </a:extLst>
          </p:cNvPr>
          <p:cNvSpPr txBox="1"/>
          <p:nvPr/>
        </p:nvSpPr>
        <p:spPr>
          <a:xfrm>
            <a:off x="226503" y="110034"/>
            <a:ext cx="2313830" cy="307777"/>
          </a:xfrm>
          <a:prstGeom prst="rect">
            <a:avLst/>
          </a:prstGeom>
          <a:noFill/>
        </p:spPr>
        <p:txBody>
          <a:bodyPr wrap="square" rtlCol="0">
            <a:spAutoFit/>
          </a:bodyPr>
          <a:lstStyle/>
          <a:p>
            <a:r>
              <a:rPr lang="en-US" b="1" u="sng" dirty="0"/>
              <a:t>Exercise </a:t>
            </a:r>
            <a:r>
              <a:rPr lang="en-US" b="1" u="sng" dirty="0" err="1"/>
              <a:t>d’application</a:t>
            </a:r>
            <a:r>
              <a:rPr lang="en-US" b="1" dirty="0"/>
              <a:t> :</a:t>
            </a:r>
            <a:endParaRPr lang="fr-FR" b="1" dirty="0"/>
          </a:p>
        </p:txBody>
      </p:sp>
      <p:graphicFrame>
        <p:nvGraphicFramePr>
          <p:cNvPr id="4" name="Tableau 3">
            <a:extLst>
              <a:ext uri="{FF2B5EF4-FFF2-40B4-BE49-F238E27FC236}">
                <a16:creationId xmlns:a16="http://schemas.microsoft.com/office/drawing/2014/main" id="{24046826-DC09-920C-96FD-774EC8B88EA7}"/>
              </a:ext>
            </a:extLst>
          </p:cNvPr>
          <p:cNvGraphicFramePr>
            <a:graphicFrameLocks noGrp="1"/>
          </p:cNvGraphicFramePr>
          <p:nvPr>
            <p:extLst>
              <p:ext uri="{D42A27DB-BD31-4B8C-83A1-F6EECF244321}">
                <p14:modId xmlns:p14="http://schemas.microsoft.com/office/powerpoint/2010/main" val="1561657899"/>
              </p:ext>
            </p:extLst>
          </p:nvPr>
        </p:nvGraphicFramePr>
        <p:xfrm>
          <a:off x="830510" y="532708"/>
          <a:ext cx="7728669" cy="3193997"/>
        </p:xfrm>
        <a:graphic>
          <a:graphicData uri="http://schemas.openxmlformats.org/drawingml/2006/table">
            <a:tbl>
              <a:tblPr firstRow="1" firstCol="1" bandRow="1"/>
              <a:tblGrid>
                <a:gridCol w="600284">
                  <a:extLst>
                    <a:ext uri="{9D8B030D-6E8A-4147-A177-3AD203B41FA5}">
                      <a16:colId xmlns:a16="http://schemas.microsoft.com/office/drawing/2014/main" val="1586153550"/>
                    </a:ext>
                  </a:extLst>
                </a:gridCol>
                <a:gridCol w="1329565">
                  <a:extLst>
                    <a:ext uri="{9D8B030D-6E8A-4147-A177-3AD203B41FA5}">
                      <a16:colId xmlns:a16="http://schemas.microsoft.com/office/drawing/2014/main" val="726944540"/>
                    </a:ext>
                  </a:extLst>
                </a:gridCol>
                <a:gridCol w="1450970">
                  <a:extLst>
                    <a:ext uri="{9D8B030D-6E8A-4147-A177-3AD203B41FA5}">
                      <a16:colId xmlns:a16="http://schemas.microsoft.com/office/drawing/2014/main" val="3567332272"/>
                    </a:ext>
                  </a:extLst>
                </a:gridCol>
                <a:gridCol w="1613688">
                  <a:extLst>
                    <a:ext uri="{9D8B030D-6E8A-4147-A177-3AD203B41FA5}">
                      <a16:colId xmlns:a16="http://schemas.microsoft.com/office/drawing/2014/main" val="2088317397"/>
                    </a:ext>
                  </a:extLst>
                </a:gridCol>
                <a:gridCol w="1287406">
                  <a:extLst>
                    <a:ext uri="{9D8B030D-6E8A-4147-A177-3AD203B41FA5}">
                      <a16:colId xmlns:a16="http://schemas.microsoft.com/office/drawing/2014/main" val="965856845"/>
                    </a:ext>
                  </a:extLst>
                </a:gridCol>
                <a:gridCol w="1446756">
                  <a:extLst>
                    <a:ext uri="{9D8B030D-6E8A-4147-A177-3AD203B41FA5}">
                      <a16:colId xmlns:a16="http://schemas.microsoft.com/office/drawing/2014/main" val="3469980292"/>
                    </a:ext>
                  </a:extLst>
                </a:gridCol>
              </a:tblGrid>
              <a:tr h="403783">
                <a:tc>
                  <a:txBody>
                    <a:bodyPr/>
                    <a:lstStyle/>
                    <a:p>
                      <a:pPr>
                        <a:lnSpc>
                          <a:spcPct val="107000"/>
                        </a:lnSpc>
                        <a:spcAft>
                          <a:spcPts val="800"/>
                        </a:spcAft>
                      </a:pPr>
                      <a:r>
                        <a:rPr lang="fr-FR" sz="1200" b="1" kern="100" dirty="0">
                          <a:solidFill>
                            <a:schemeClr val="bg2">
                              <a:lumMod val="10000"/>
                            </a:schemeClr>
                          </a:solidFill>
                          <a:effectLst/>
                        </a:rPr>
                        <a:t>ID</a:t>
                      </a:r>
                      <a:endParaRPr lang="fr-FR" sz="1100" b="1"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1" kern="100">
                          <a:solidFill>
                            <a:schemeClr val="bg2">
                              <a:lumMod val="10000"/>
                            </a:schemeClr>
                          </a:solidFill>
                          <a:effectLst/>
                        </a:rPr>
                        <a:t>Age</a:t>
                      </a:r>
                      <a:endParaRPr lang="fr-FR" sz="1100" b="1"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1" kern="100">
                          <a:solidFill>
                            <a:schemeClr val="bg2">
                              <a:lumMod val="10000"/>
                            </a:schemeClr>
                          </a:solidFill>
                          <a:effectLst/>
                        </a:rPr>
                        <a:t>Income</a:t>
                      </a:r>
                      <a:endParaRPr lang="fr-FR" sz="1100" b="1"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1" kern="100">
                          <a:solidFill>
                            <a:schemeClr val="bg2">
                              <a:lumMod val="10000"/>
                            </a:schemeClr>
                          </a:solidFill>
                          <a:effectLst/>
                        </a:rPr>
                        <a:t>Student</a:t>
                      </a:r>
                      <a:endParaRPr lang="fr-FR" sz="1100" b="1"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1" kern="100">
                          <a:solidFill>
                            <a:schemeClr val="bg2">
                              <a:lumMod val="10000"/>
                            </a:schemeClr>
                          </a:solidFill>
                          <a:effectLst/>
                        </a:rPr>
                        <a:t>Credit_rating</a:t>
                      </a:r>
                      <a:endParaRPr lang="fr-FR" sz="1100" b="1"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1" kern="100" dirty="0">
                          <a:solidFill>
                            <a:schemeClr val="bg2">
                              <a:lumMod val="10000"/>
                            </a:schemeClr>
                          </a:solidFill>
                          <a:effectLst/>
                        </a:rPr>
                        <a:t>Class : </a:t>
                      </a:r>
                      <a:r>
                        <a:rPr lang="fr-FR" sz="1200" b="1" kern="100" dirty="0" err="1">
                          <a:solidFill>
                            <a:schemeClr val="bg2">
                              <a:lumMod val="10000"/>
                            </a:schemeClr>
                          </a:solidFill>
                          <a:effectLst/>
                        </a:rPr>
                        <a:t>buys_computer</a:t>
                      </a:r>
                      <a:endParaRPr lang="fr-FR" sz="1100" b="1"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800803"/>
                  </a:ext>
                </a:extLst>
              </a:tr>
              <a:tr h="199301">
                <a:tc>
                  <a:txBody>
                    <a:bodyPr/>
                    <a:lstStyle/>
                    <a:p>
                      <a:pPr>
                        <a:lnSpc>
                          <a:spcPct val="107000"/>
                        </a:lnSpc>
                        <a:spcAft>
                          <a:spcPts val="800"/>
                        </a:spcAft>
                      </a:pPr>
                      <a:r>
                        <a:rPr lang="fr-FR" sz="1200" b="0" kern="100" dirty="0">
                          <a:solidFill>
                            <a:schemeClr val="bg2">
                              <a:lumMod val="10000"/>
                            </a:schemeClr>
                          </a:solidFill>
                          <a:effectLst/>
                        </a:rPr>
                        <a:t>1</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&lt;=30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High</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4653159"/>
                  </a:ext>
                </a:extLst>
              </a:tr>
              <a:tr h="199301">
                <a:tc>
                  <a:txBody>
                    <a:bodyPr/>
                    <a:lstStyle/>
                    <a:p>
                      <a:pPr>
                        <a:lnSpc>
                          <a:spcPct val="107000"/>
                        </a:lnSpc>
                        <a:spcAft>
                          <a:spcPts val="800"/>
                        </a:spcAft>
                      </a:pPr>
                      <a:r>
                        <a:rPr lang="fr-FR" sz="1200" b="0" kern="100" dirty="0">
                          <a:solidFill>
                            <a:schemeClr val="bg2">
                              <a:lumMod val="10000"/>
                            </a:schemeClr>
                          </a:solidFill>
                          <a:effectLst/>
                        </a:rPr>
                        <a:t>2</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&lt;=30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High</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Excellent</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5201340"/>
                  </a:ext>
                </a:extLst>
              </a:tr>
              <a:tr h="199301">
                <a:tc>
                  <a:txBody>
                    <a:bodyPr/>
                    <a:lstStyle/>
                    <a:p>
                      <a:pPr>
                        <a:lnSpc>
                          <a:spcPct val="107000"/>
                        </a:lnSpc>
                        <a:spcAft>
                          <a:spcPts val="800"/>
                        </a:spcAft>
                      </a:pPr>
                      <a:r>
                        <a:rPr lang="fr-FR" sz="1200" b="0" kern="100" dirty="0">
                          <a:solidFill>
                            <a:schemeClr val="bg2">
                              <a:lumMod val="10000"/>
                            </a:schemeClr>
                          </a:solidFill>
                          <a:effectLst/>
                        </a:rPr>
                        <a:t>3</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31 … 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High</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7798035"/>
                  </a:ext>
                </a:extLst>
              </a:tr>
              <a:tr h="199301">
                <a:tc>
                  <a:txBody>
                    <a:bodyPr/>
                    <a:lstStyle/>
                    <a:p>
                      <a:pPr>
                        <a:lnSpc>
                          <a:spcPct val="107000"/>
                        </a:lnSpc>
                        <a:spcAft>
                          <a:spcPts val="800"/>
                        </a:spcAft>
                      </a:pPr>
                      <a:r>
                        <a:rPr lang="fr-FR" sz="1200" b="0" kern="100" dirty="0">
                          <a:solidFill>
                            <a:schemeClr val="bg2">
                              <a:lumMod val="10000"/>
                            </a:schemeClr>
                          </a:solidFill>
                          <a:effectLst/>
                        </a:rPr>
                        <a:t>4</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&gt;40</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Medium</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9681149"/>
                  </a:ext>
                </a:extLst>
              </a:tr>
              <a:tr h="199301">
                <a:tc>
                  <a:txBody>
                    <a:bodyPr/>
                    <a:lstStyle/>
                    <a:p>
                      <a:pPr>
                        <a:lnSpc>
                          <a:spcPct val="107000"/>
                        </a:lnSpc>
                        <a:spcAft>
                          <a:spcPts val="800"/>
                        </a:spcAft>
                      </a:pPr>
                      <a:r>
                        <a:rPr lang="fr-FR" sz="1200" b="0" kern="100">
                          <a:solidFill>
                            <a:schemeClr val="bg2">
                              <a:lumMod val="10000"/>
                            </a:schemeClr>
                          </a:solidFill>
                          <a:effectLst/>
                        </a:rPr>
                        <a:t>5</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&gt;40</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Low</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5319284"/>
                  </a:ext>
                </a:extLst>
              </a:tr>
              <a:tr h="199301">
                <a:tc>
                  <a:txBody>
                    <a:bodyPr/>
                    <a:lstStyle/>
                    <a:p>
                      <a:pPr>
                        <a:lnSpc>
                          <a:spcPct val="107000"/>
                        </a:lnSpc>
                        <a:spcAft>
                          <a:spcPts val="800"/>
                        </a:spcAft>
                      </a:pPr>
                      <a:r>
                        <a:rPr lang="fr-FR" sz="1200" b="0" kern="100">
                          <a:solidFill>
                            <a:schemeClr val="bg2">
                              <a:lumMod val="10000"/>
                            </a:schemeClr>
                          </a:solidFill>
                          <a:effectLst/>
                        </a:rPr>
                        <a:t>6</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&gt;40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Low</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Excellent</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12638676"/>
                  </a:ext>
                </a:extLst>
              </a:tr>
              <a:tr h="199301">
                <a:tc>
                  <a:txBody>
                    <a:bodyPr/>
                    <a:lstStyle/>
                    <a:p>
                      <a:pPr>
                        <a:lnSpc>
                          <a:spcPct val="107000"/>
                        </a:lnSpc>
                        <a:spcAft>
                          <a:spcPts val="800"/>
                        </a:spcAft>
                      </a:pPr>
                      <a:r>
                        <a:rPr lang="fr-FR" sz="1200" b="0" kern="100">
                          <a:solidFill>
                            <a:schemeClr val="bg2">
                              <a:lumMod val="10000"/>
                            </a:schemeClr>
                          </a:solidFill>
                          <a:effectLst/>
                        </a:rPr>
                        <a:t>7</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31 … 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Low</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Excellent</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5704645"/>
                  </a:ext>
                </a:extLst>
              </a:tr>
              <a:tr h="199301">
                <a:tc>
                  <a:txBody>
                    <a:bodyPr/>
                    <a:lstStyle/>
                    <a:p>
                      <a:pPr>
                        <a:lnSpc>
                          <a:spcPct val="107000"/>
                        </a:lnSpc>
                        <a:spcAft>
                          <a:spcPts val="800"/>
                        </a:spcAft>
                      </a:pPr>
                      <a:r>
                        <a:rPr lang="fr-FR" sz="1200" b="0" kern="100">
                          <a:solidFill>
                            <a:schemeClr val="bg2">
                              <a:lumMod val="10000"/>
                            </a:schemeClr>
                          </a:solidFill>
                          <a:effectLst/>
                        </a:rPr>
                        <a:t>8</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&lt;=30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Medium</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No</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67490267"/>
                  </a:ext>
                </a:extLst>
              </a:tr>
              <a:tr h="199301">
                <a:tc>
                  <a:txBody>
                    <a:bodyPr/>
                    <a:lstStyle/>
                    <a:p>
                      <a:pPr>
                        <a:lnSpc>
                          <a:spcPct val="107000"/>
                        </a:lnSpc>
                        <a:spcAft>
                          <a:spcPts val="800"/>
                        </a:spcAft>
                      </a:pPr>
                      <a:r>
                        <a:rPr lang="fr-FR" sz="1200" b="0" kern="100">
                          <a:solidFill>
                            <a:schemeClr val="bg2">
                              <a:lumMod val="10000"/>
                            </a:schemeClr>
                          </a:solidFill>
                          <a:effectLst/>
                        </a:rPr>
                        <a:t>9</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&lt;=30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Low</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Yes</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70694911"/>
                  </a:ext>
                </a:extLst>
              </a:tr>
              <a:tr h="199301">
                <a:tc>
                  <a:txBody>
                    <a:bodyPr/>
                    <a:lstStyle/>
                    <a:p>
                      <a:pPr>
                        <a:lnSpc>
                          <a:spcPct val="107000"/>
                        </a:lnSpc>
                        <a:spcAft>
                          <a:spcPts val="800"/>
                        </a:spcAft>
                      </a:pPr>
                      <a:r>
                        <a:rPr lang="fr-FR" sz="1200" b="0" kern="100">
                          <a:solidFill>
                            <a:schemeClr val="bg2">
                              <a:lumMod val="10000"/>
                            </a:schemeClr>
                          </a:solidFill>
                          <a:effectLst/>
                        </a:rPr>
                        <a:t>10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&gt;40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Medium</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Yes</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Fair</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3607203"/>
                  </a:ext>
                </a:extLst>
              </a:tr>
              <a:tr h="199301">
                <a:tc>
                  <a:txBody>
                    <a:bodyPr/>
                    <a:lstStyle/>
                    <a:p>
                      <a:pPr>
                        <a:lnSpc>
                          <a:spcPct val="107000"/>
                        </a:lnSpc>
                        <a:spcAft>
                          <a:spcPts val="800"/>
                        </a:spcAft>
                      </a:pPr>
                      <a:r>
                        <a:rPr lang="fr-FR" sz="1200" b="0" kern="100">
                          <a:solidFill>
                            <a:schemeClr val="bg2">
                              <a:lumMod val="10000"/>
                            </a:schemeClr>
                          </a:solidFill>
                          <a:effectLst/>
                        </a:rPr>
                        <a:t>11</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&lt;=30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Medium</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Yes</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Excellent</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0406934"/>
                  </a:ext>
                </a:extLst>
              </a:tr>
              <a:tr h="199301">
                <a:tc>
                  <a:txBody>
                    <a:bodyPr/>
                    <a:lstStyle/>
                    <a:p>
                      <a:pPr>
                        <a:lnSpc>
                          <a:spcPct val="107000"/>
                        </a:lnSpc>
                        <a:spcAft>
                          <a:spcPts val="800"/>
                        </a:spcAft>
                      </a:pPr>
                      <a:r>
                        <a:rPr lang="fr-FR" sz="1200" b="0" kern="100">
                          <a:solidFill>
                            <a:schemeClr val="bg2">
                              <a:lumMod val="10000"/>
                            </a:schemeClr>
                          </a:solidFill>
                          <a:effectLst/>
                        </a:rPr>
                        <a:t>12</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31 … 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Medium</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Excellent</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5800774"/>
                  </a:ext>
                </a:extLst>
              </a:tr>
              <a:tr h="199301">
                <a:tc>
                  <a:txBody>
                    <a:bodyPr/>
                    <a:lstStyle/>
                    <a:p>
                      <a:pPr>
                        <a:lnSpc>
                          <a:spcPct val="107000"/>
                        </a:lnSpc>
                        <a:spcAft>
                          <a:spcPts val="800"/>
                        </a:spcAft>
                      </a:pPr>
                      <a:r>
                        <a:rPr lang="fr-FR" sz="1200" b="0" kern="100">
                          <a:solidFill>
                            <a:schemeClr val="bg2">
                              <a:lumMod val="10000"/>
                            </a:schemeClr>
                          </a:solidFill>
                          <a:effectLst/>
                        </a:rPr>
                        <a:t>13</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31 … 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High</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Yes</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Fair</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err="1">
                          <a:solidFill>
                            <a:schemeClr val="bg2">
                              <a:lumMod val="10000"/>
                            </a:schemeClr>
                          </a:solidFill>
                          <a:effectLst/>
                        </a:rPr>
                        <a:t>Yes</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1477957"/>
                  </a:ext>
                </a:extLst>
              </a:tr>
              <a:tr h="199301">
                <a:tc>
                  <a:txBody>
                    <a:bodyPr/>
                    <a:lstStyle/>
                    <a:p>
                      <a:pPr>
                        <a:lnSpc>
                          <a:spcPct val="107000"/>
                        </a:lnSpc>
                        <a:spcAft>
                          <a:spcPts val="800"/>
                        </a:spcAft>
                      </a:pPr>
                      <a:r>
                        <a:rPr lang="fr-FR" sz="1200" b="0" kern="100">
                          <a:solidFill>
                            <a:schemeClr val="bg2">
                              <a:lumMod val="10000"/>
                            </a:schemeClr>
                          </a:solidFill>
                          <a:effectLst/>
                        </a:rPr>
                        <a:t>14</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&gt;40</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Medium</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No</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a:solidFill>
                            <a:schemeClr val="bg2">
                              <a:lumMod val="10000"/>
                            </a:schemeClr>
                          </a:solidFill>
                          <a:effectLst/>
                        </a:rPr>
                        <a:t>Excellent</a:t>
                      </a:r>
                      <a:endParaRPr lang="fr-FR" sz="1100" b="0" kern="10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FR" sz="1200" b="0" kern="100" dirty="0">
                          <a:solidFill>
                            <a:schemeClr val="bg2">
                              <a:lumMod val="10000"/>
                            </a:schemeClr>
                          </a:solidFill>
                          <a:effectLst/>
                        </a:rPr>
                        <a:t>No</a:t>
                      </a:r>
                      <a:endParaRPr lang="fr-FR" sz="1100" b="0" kern="100" dirty="0">
                        <a:solidFill>
                          <a:schemeClr val="bg2">
                            <a:lumMod val="1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4147985"/>
                  </a:ext>
                </a:extLst>
              </a:tr>
            </a:tbl>
          </a:graphicData>
        </a:graphic>
      </p:graphicFrame>
      <p:sp>
        <p:nvSpPr>
          <p:cNvPr id="6" name="ZoneTexte 5">
            <a:extLst>
              <a:ext uri="{FF2B5EF4-FFF2-40B4-BE49-F238E27FC236}">
                <a16:creationId xmlns:a16="http://schemas.microsoft.com/office/drawing/2014/main" id="{E1A07310-7361-4323-95F7-181E3628320C}"/>
              </a:ext>
            </a:extLst>
          </p:cNvPr>
          <p:cNvSpPr txBox="1"/>
          <p:nvPr/>
        </p:nvSpPr>
        <p:spPr>
          <a:xfrm>
            <a:off x="830510" y="3841602"/>
            <a:ext cx="8229600" cy="1208216"/>
          </a:xfrm>
          <a:prstGeom prst="rect">
            <a:avLst/>
          </a:prstGeom>
          <a:noFill/>
        </p:spPr>
        <p:txBody>
          <a:bodyPr wrap="square">
            <a:spAutoFit/>
          </a:bodyPr>
          <a:lstStyle/>
          <a:p>
            <a:pPr>
              <a:lnSpc>
                <a:spcPct val="107000"/>
              </a:lnSpc>
              <a:spcAft>
                <a:spcPts val="800"/>
              </a:spcAft>
            </a:pPr>
            <a:r>
              <a:rPr lang="fr-FR" sz="1400" kern="100" dirty="0">
                <a:effectLst/>
                <a:latin typeface="Times New Roman" panose="02020603050405020304" pitchFamily="18" charset="0"/>
                <a:ea typeface="Calibri" panose="020F0502020204030204" pitchFamily="34" charset="0"/>
                <a:cs typeface="Arial" panose="020B0604020202020204" pitchFamily="34" charset="0"/>
              </a:rPr>
              <a:t>1- Calculer la probabilité a priori des classes ‘Yes’ et ‘No’ (P(C=’Yes ‘) et P(C=’No’)).</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kern="100" dirty="0">
                <a:effectLst/>
                <a:latin typeface="Times New Roman" panose="02020603050405020304" pitchFamily="18" charset="0"/>
                <a:ea typeface="Calibri" panose="020F0502020204030204" pitchFamily="34" charset="0"/>
                <a:cs typeface="Arial" panose="020B0604020202020204" pitchFamily="34" charset="0"/>
              </a:rPr>
              <a:t>2- Calculer la probabilité que l’instance : X = [ Age = ‘&lt;= 30’, </a:t>
            </a:r>
            <a:r>
              <a:rPr lang="fr-FR" sz="1400" kern="100" dirty="0" err="1">
                <a:effectLst/>
                <a:latin typeface="Times New Roman" panose="02020603050405020304" pitchFamily="18" charset="0"/>
                <a:ea typeface="Calibri" panose="020F0502020204030204" pitchFamily="34" charset="0"/>
                <a:cs typeface="Arial" panose="020B0604020202020204" pitchFamily="34" charset="0"/>
              </a:rPr>
              <a:t>Income</a:t>
            </a:r>
            <a:r>
              <a:rPr lang="fr-FR" sz="1400" kern="100" dirty="0">
                <a:effectLst/>
                <a:latin typeface="Times New Roman" panose="02020603050405020304" pitchFamily="18" charset="0"/>
                <a:ea typeface="Calibri" panose="020F0502020204030204" pitchFamily="34" charset="0"/>
                <a:cs typeface="Arial" panose="020B0604020202020204" pitchFamily="34" charset="0"/>
              </a:rPr>
              <a:t> = ‘Medium’,   </a:t>
            </a:r>
            <a:r>
              <a:rPr lang="fr-FR" sz="1400" kern="100" dirty="0" err="1">
                <a:effectLst/>
                <a:latin typeface="Times New Roman" panose="02020603050405020304" pitchFamily="18" charset="0"/>
                <a:ea typeface="Calibri" panose="020F0502020204030204" pitchFamily="34" charset="0"/>
                <a:cs typeface="Arial" panose="020B0604020202020204" pitchFamily="34" charset="0"/>
              </a:rPr>
              <a:t>Student</a:t>
            </a:r>
            <a:r>
              <a:rPr lang="fr-FR" sz="1400" kern="100" dirty="0">
                <a:effectLst/>
                <a:latin typeface="Times New Roman" panose="02020603050405020304" pitchFamily="18" charset="0"/>
                <a:ea typeface="Calibri" panose="020F0502020204030204" pitchFamily="34" charset="0"/>
                <a:cs typeface="Arial" panose="020B0604020202020204" pitchFamily="34" charset="0"/>
              </a:rPr>
              <a:t> = ‘Yes’, </a:t>
            </a:r>
            <a:r>
              <a:rPr lang="fr-FR" sz="1400" kern="100" dirty="0" err="1">
                <a:effectLst/>
                <a:latin typeface="Times New Roman" panose="02020603050405020304" pitchFamily="18" charset="0"/>
                <a:ea typeface="Calibri" panose="020F0502020204030204" pitchFamily="34" charset="0"/>
                <a:cs typeface="Arial" panose="020B0604020202020204" pitchFamily="34" charset="0"/>
              </a:rPr>
              <a:t>Credit_rating</a:t>
            </a:r>
            <a:r>
              <a:rPr lang="fr-FR" sz="1400" kern="100" dirty="0">
                <a:effectLst/>
                <a:latin typeface="Times New Roman" panose="02020603050405020304" pitchFamily="18" charset="0"/>
                <a:ea typeface="Calibri" panose="020F0502020204030204" pitchFamily="34" charset="0"/>
                <a:cs typeface="Arial" panose="020B0604020202020204" pitchFamily="34" charset="0"/>
              </a:rPr>
              <a:t> = ‘</a:t>
            </a:r>
            <a:r>
              <a:rPr lang="fr-FR" sz="1400" kern="100" dirty="0" err="1">
                <a:effectLst/>
                <a:latin typeface="Times New Roman" panose="02020603050405020304" pitchFamily="18" charset="0"/>
                <a:ea typeface="Calibri" panose="020F0502020204030204" pitchFamily="34" charset="0"/>
                <a:cs typeface="Arial" panose="020B0604020202020204" pitchFamily="34" charset="0"/>
              </a:rPr>
              <a:t>Fair</a:t>
            </a:r>
            <a:r>
              <a:rPr lang="fr-FR" sz="1400" kern="100" dirty="0">
                <a:effectLst/>
                <a:latin typeface="Times New Roman" panose="02020603050405020304" pitchFamily="18" charset="0"/>
                <a:ea typeface="Calibri" panose="020F0502020204030204" pitchFamily="34" charset="0"/>
                <a:cs typeface="Arial" panose="020B0604020202020204" pitchFamily="34" charset="0"/>
              </a:rPr>
              <a:t>’ ] appartienne à la classe "Yes", puis à la classe "No" (P(‘Yes’/X) et P(‘No’/X)).</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kern="100" dirty="0">
                <a:effectLst/>
                <a:latin typeface="Times New Roman" panose="02020603050405020304" pitchFamily="18" charset="0"/>
                <a:ea typeface="Calibri" panose="020F0502020204030204" pitchFamily="34" charset="0"/>
                <a:cs typeface="Arial" panose="020B0604020202020204" pitchFamily="34" charset="0"/>
              </a:rPr>
              <a:t>3- Déduire la classe de l’instance X.</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07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8071" y="3874085"/>
            <a:ext cx="4344300" cy="915900"/>
          </a:xfrm>
          <a:prstGeom prst="rect">
            <a:avLst/>
          </a:prstGeom>
        </p:spPr>
        <p:txBody>
          <a:bodyPr spcFirstLastPara="1" wrap="square" lIns="91425" tIns="91425" rIns="91425" bIns="91425" anchor="b" anchorCtr="0">
            <a:noAutofit/>
          </a:bodyPr>
          <a:lstStyle/>
          <a:p>
            <a:br>
              <a:rPr lang="fr-FR" dirty="0"/>
            </a:b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p:cNvSpPr/>
          <p:nvPr/>
        </p:nvSpPr>
        <p:spPr>
          <a:xfrm>
            <a:off x="309268" y="2399746"/>
            <a:ext cx="646331" cy="461665"/>
          </a:xfrm>
          <a:prstGeom prst="rect">
            <a:avLst/>
          </a:prstGeom>
        </p:spPr>
        <p:txBody>
          <a:bodyPr wrap="none">
            <a:spAutoFit/>
          </a:bodyPr>
          <a:lstStyle/>
          <a:p>
            <a:pPr marL="0" indent="0"/>
            <a:r>
              <a:rPr lang="fr-FR" sz="2400" b="1" dirty="0">
                <a:solidFill>
                  <a:schemeClr val="dk1"/>
                </a:solidFill>
                <a:latin typeface="Outfit"/>
                <a:ea typeface="Outfit"/>
                <a:cs typeface="Outfit"/>
                <a:sym typeface="Outfit"/>
              </a:rPr>
              <a:t>        </a:t>
            </a:r>
          </a:p>
        </p:txBody>
      </p:sp>
      <p:sp>
        <p:nvSpPr>
          <p:cNvPr id="3" name="Rectangle 2"/>
          <p:cNvSpPr/>
          <p:nvPr/>
        </p:nvSpPr>
        <p:spPr>
          <a:xfrm>
            <a:off x="1156282" y="2449731"/>
            <a:ext cx="2879314" cy="523220"/>
          </a:xfrm>
          <a:prstGeom prst="rect">
            <a:avLst/>
          </a:prstGeom>
        </p:spPr>
        <p:txBody>
          <a:bodyPr wrap="none">
            <a:spAutoFit/>
          </a:bodyPr>
          <a:lstStyle/>
          <a:p>
            <a:r>
              <a:rPr lang="fr-FR" sz="2800" b="1" dirty="0">
                <a:solidFill>
                  <a:schemeClr val="dk1"/>
                </a:solidFill>
                <a:latin typeface="Outfit"/>
              </a:rPr>
              <a:t>TP d’application</a:t>
            </a:r>
          </a:p>
        </p:txBody>
      </p:sp>
    </p:spTree>
    <p:extLst>
      <p:ext uri="{BB962C8B-B14F-4D97-AF65-F5344CB8AC3E}">
        <p14:creationId xmlns:p14="http://schemas.microsoft.com/office/powerpoint/2010/main" val="400137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8071" y="3874085"/>
            <a:ext cx="4344300" cy="915900"/>
          </a:xfrm>
          <a:prstGeom prst="rect">
            <a:avLst/>
          </a:prstGeom>
        </p:spPr>
        <p:txBody>
          <a:bodyPr spcFirstLastPara="1" wrap="square" lIns="91425" tIns="91425" rIns="91425" bIns="91425" anchor="b" anchorCtr="0">
            <a:noAutofit/>
          </a:bodyPr>
          <a:lstStyle/>
          <a:p>
            <a:br>
              <a:rPr lang="fr-FR" dirty="0"/>
            </a:b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p:cNvSpPr/>
          <p:nvPr/>
        </p:nvSpPr>
        <p:spPr>
          <a:xfrm>
            <a:off x="309268" y="2399746"/>
            <a:ext cx="646331" cy="461665"/>
          </a:xfrm>
          <a:prstGeom prst="rect">
            <a:avLst/>
          </a:prstGeom>
        </p:spPr>
        <p:txBody>
          <a:bodyPr wrap="none">
            <a:spAutoFit/>
          </a:bodyPr>
          <a:lstStyle/>
          <a:p>
            <a:pPr marL="0" indent="0"/>
            <a:r>
              <a:rPr lang="fr-FR" sz="2400" b="1" dirty="0">
                <a:solidFill>
                  <a:schemeClr val="dk1"/>
                </a:solidFill>
                <a:latin typeface="Outfit"/>
                <a:ea typeface="Outfit"/>
                <a:cs typeface="Outfit"/>
                <a:sym typeface="Outfit"/>
              </a:rPr>
              <a:t>        </a:t>
            </a:r>
          </a:p>
        </p:txBody>
      </p:sp>
      <p:sp>
        <p:nvSpPr>
          <p:cNvPr id="3" name="Rectangle 2"/>
          <p:cNvSpPr/>
          <p:nvPr/>
        </p:nvSpPr>
        <p:spPr>
          <a:xfrm>
            <a:off x="835681" y="2449731"/>
            <a:ext cx="2218877" cy="461665"/>
          </a:xfrm>
          <a:prstGeom prst="rect">
            <a:avLst/>
          </a:prstGeom>
        </p:spPr>
        <p:txBody>
          <a:bodyPr wrap="none">
            <a:spAutoFit/>
          </a:bodyPr>
          <a:lstStyle/>
          <a:p>
            <a:r>
              <a:rPr lang="fr-FR" sz="2400" b="1" dirty="0">
                <a:solidFill>
                  <a:schemeClr val="dk1"/>
                </a:solidFill>
                <a:latin typeface="Outfit"/>
                <a:ea typeface="Outfit"/>
                <a:cs typeface="Outfit"/>
              </a:rPr>
              <a:t>CONCLUSION</a:t>
            </a:r>
          </a:p>
        </p:txBody>
      </p:sp>
    </p:spTree>
    <p:extLst>
      <p:ext uri="{BB962C8B-B14F-4D97-AF65-F5344CB8AC3E}">
        <p14:creationId xmlns:p14="http://schemas.microsoft.com/office/powerpoint/2010/main" val="3828089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Merci de votre attention </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11" name="Image 10">
            <a:extLst>
              <a:ext uri="{FF2B5EF4-FFF2-40B4-BE49-F238E27FC236}">
                <a16:creationId xmlns:a16="http://schemas.microsoft.com/office/drawing/2014/main" id="{222895ED-0F23-DFBA-7C71-A79F430349FE}"/>
              </a:ext>
            </a:extLst>
          </p:cNvPr>
          <p:cNvPicPr>
            <a:picLocks noChangeAspect="1"/>
          </p:cNvPicPr>
          <p:nvPr/>
        </p:nvPicPr>
        <p:blipFill>
          <a:blip r:embed="rId3"/>
          <a:stretch>
            <a:fillRect/>
          </a:stretch>
        </p:blipFill>
        <p:spPr>
          <a:xfrm>
            <a:off x="2320605" y="423511"/>
            <a:ext cx="4502789" cy="450278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B9333AF-27B0-A511-5D05-788163DCA68E}"/>
              </a:ext>
            </a:extLst>
          </p:cNvPr>
          <p:cNvPicPr>
            <a:picLocks noChangeAspect="1"/>
          </p:cNvPicPr>
          <p:nvPr/>
        </p:nvPicPr>
        <p:blipFill>
          <a:blip r:embed="rId2"/>
          <a:stretch>
            <a:fillRect/>
          </a:stretch>
        </p:blipFill>
        <p:spPr>
          <a:xfrm>
            <a:off x="996138" y="214661"/>
            <a:ext cx="7151723" cy="4714178"/>
          </a:xfrm>
          <a:prstGeom prst="rect">
            <a:avLst/>
          </a:prstGeom>
        </p:spPr>
      </p:pic>
    </p:spTree>
    <p:extLst>
      <p:ext uri="{BB962C8B-B14F-4D97-AF65-F5344CB8AC3E}">
        <p14:creationId xmlns:p14="http://schemas.microsoft.com/office/powerpoint/2010/main" val="143415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7" name="Titre 6">
            <a:extLst>
              <a:ext uri="{FF2B5EF4-FFF2-40B4-BE49-F238E27FC236}">
                <a16:creationId xmlns:a16="http://schemas.microsoft.com/office/drawing/2014/main" id="{4E5574E9-1336-4D99-52B9-34E8E7DD64F8}"/>
              </a:ext>
            </a:extLst>
          </p:cNvPr>
          <p:cNvSpPr>
            <a:spLocks noGrp="1"/>
          </p:cNvSpPr>
          <p:nvPr>
            <p:ph type="title"/>
          </p:nvPr>
        </p:nvSpPr>
        <p:spPr>
          <a:xfrm>
            <a:off x="824775" y="766116"/>
            <a:ext cx="7704000" cy="572700"/>
          </a:xfrm>
        </p:spPr>
        <p:txBody>
          <a:bodyPr/>
          <a:lstStyle/>
          <a:p>
            <a:r>
              <a:rPr lang="fr-FR" sz="2400" dirty="0">
                <a:solidFill>
                  <a:srgbClr val="000000"/>
                </a:solidFill>
                <a:latin typeface="times new r"/>
              </a:rPr>
              <a:t>la classification bayésienne</a:t>
            </a:r>
          </a:p>
        </p:txBody>
      </p:sp>
      <p:cxnSp>
        <p:nvCxnSpPr>
          <p:cNvPr id="2" name="Elbow Connector 26">
            <a:extLst>
              <a:ext uri="{FF2B5EF4-FFF2-40B4-BE49-F238E27FC236}">
                <a16:creationId xmlns:a16="http://schemas.microsoft.com/office/drawing/2014/main" id="{3FD7A0FF-4BAC-21C9-D5B4-9005C40F48C8}"/>
              </a:ext>
            </a:extLst>
          </p:cNvPr>
          <p:cNvCxnSpPr/>
          <p:nvPr/>
        </p:nvCxnSpPr>
        <p:spPr>
          <a:xfrm>
            <a:off x="5303601" y="3617904"/>
            <a:ext cx="1301503" cy="314281"/>
          </a:xfrm>
          <a:prstGeom prst="bentConnector3">
            <a:avLst>
              <a:gd name="adj1" fmla="val 50000"/>
            </a:avLst>
          </a:prstGeom>
          <a:ln w="6350">
            <a:solidFill>
              <a:schemeClr val="bg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1">
            <a:extLst>
              <a:ext uri="{FF2B5EF4-FFF2-40B4-BE49-F238E27FC236}">
                <a16:creationId xmlns:a16="http://schemas.microsoft.com/office/drawing/2014/main" id="{1EF87ACE-C087-5DB1-9D86-76AB6991A2CB}"/>
              </a:ext>
            </a:extLst>
          </p:cNvPr>
          <p:cNvSpPr/>
          <p:nvPr/>
        </p:nvSpPr>
        <p:spPr>
          <a:xfrm>
            <a:off x="308754" y="1951196"/>
            <a:ext cx="2463483" cy="954107"/>
          </a:xfrm>
          <a:prstGeom prst="rect">
            <a:avLst/>
          </a:prstGeom>
        </p:spPr>
        <p:txBody>
          <a:bodyPr wrap="square">
            <a:spAutoFit/>
          </a:bodyPr>
          <a:lstStyle/>
          <a:p>
            <a:pPr algn="just"/>
            <a:r>
              <a:rPr lang="fr-FR" dirty="0">
                <a:solidFill>
                  <a:schemeClr val="bg2">
                    <a:lumMod val="10000"/>
                  </a:schemeClr>
                </a:solidFill>
                <a:latin typeface="times new r"/>
              </a:rPr>
              <a:t>La classification bayésienne est une méthode statistique qui utilise des probabilités pour effectuer la classification.</a:t>
            </a:r>
          </a:p>
        </p:txBody>
      </p:sp>
      <p:sp>
        <p:nvSpPr>
          <p:cNvPr id="6" name="矩形 35">
            <a:extLst>
              <a:ext uri="{FF2B5EF4-FFF2-40B4-BE49-F238E27FC236}">
                <a16:creationId xmlns:a16="http://schemas.microsoft.com/office/drawing/2014/main" id="{78083D6C-DDBE-857A-4DA4-DF5840DDEF45}"/>
              </a:ext>
            </a:extLst>
          </p:cNvPr>
          <p:cNvSpPr/>
          <p:nvPr/>
        </p:nvSpPr>
        <p:spPr>
          <a:xfrm>
            <a:off x="6510344" y="1951196"/>
            <a:ext cx="2324902" cy="1169551"/>
          </a:xfrm>
          <a:prstGeom prst="rect">
            <a:avLst/>
          </a:prstGeom>
        </p:spPr>
        <p:txBody>
          <a:bodyPr wrap="square">
            <a:spAutoFit/>
          </a:bodyPr>
          <a:lstStyle/>
          <a:p>
            <a:pPr algn="just"/>
            <a:r>
              <a:rPr lang="fr-FR" dirty="0">
                <a:latin typeface="times new r"/>
              </a:rPr>
              <a:t>Il repose sur le théorème de Bayes en supposant que les caractéristiques des données sont indépendantes les unes des autres.</a:t>
            </a:r>
          </a:p>
        </p:txBody>
      </p:sp>
      <p:grpSp>
        <p:nvGrpSpPr>
          <p:cNvPr id="8" name="Group 8">
            <a:extLst>
              <a:ext uri="{FF2B5EF4-FFF2-40B4-BE49-F238E27FC236}">
                <a16:creationId xmlns:a16="http://schemas.microsoft.com/office/drawing/2014/main" id="{F820C6CC-478F-8C53-5656-A0F5B143ADEC}"/>
              </a:ext>
            </a:extLst>
          </p:cNvPr>
          <p:cNvGrpSpPr/>
          <p:nvPr/>
        </p:nvGrpSpPr>
        <p:grpSpPr bwMode="auto">
          <a:xfrm>
            <a:off x="3375868" y="1810100"/>
            <a:ext cx="2392190" cy="2368976"/>
            <a:chOff x="6801089" y="3396343"/>
            <a:chExt cx="5889375" cy="5831388"/>
          </a:xfrm>
        </p:grpSpPr>
        <p:sp>
          <p:nvSpPr>
            <p:cNvPr id="9" name="Freeform 9">
              <a:extLst>
                <a:ext uri="{FF2B5EF4-FFF2-40B4-BE49-F238E27FC236}">
                  <a16:creationId xmlns:a16="http://schemas.microsoft.com/office/drawing/2014/main" id="{DA4C89E7-F00A-D95D-38F9-FC08458D42F9}"/>
                </a:ext>
              </a:extLst>
            </p:cNvPr>
            <p:cNvSpPr/>
            <p:nvPr/>
          </p:nvSpPr>
          <p:spPr bwMode="auto">
            <a:xfrm flipH="1">
              <a:off x="9769588" y="5270831"/>
              <a:ext cx="1008020" cy="982480"/>
            </a:xfrm>
            <a:custGeom>
              <a:avLst/>
              <a:gdLst>
                <a:gd name="T0" fmla="*/ 0 w 632"/>
                <a:gd name="T1" fmla="*/ 624 h 624"/>
                <a:gd name="T2" fmla="*/ 248 w 632"/>
                <a:gd name="T3" fmla="*/ 624 h 624"/>
                <a:gd name="T4" fmla="*/ 248 w 632"/>
                <a:gd name="T5" fmla="*/ 624 h 624"/>
                <a:gd name="T6" fmla="*/ 248 w 632"/>
                <a:gd name="T7" fmla="*/ 610 h 624"/>
                <a:gd name="T8" fmla="*/ 250 w 632"/>
                <a:gd name="T9" fmla="*/ 594 h 624"/>
                <a:gd name="T10" fmla="*/ 254 w 632"/>
                <a:gd name="T11" fmla="*/ 572 h 624"/>
                <a:gd name="T12" fmla="*/ 258 w 632"/>
                <a:gd name="T13" fmla="*/ 548 h 624"/>
                <a:gd name="T14" fmla="*/ 268 w 632"/>
                <a:gd name="T15" fmla="*/ 518 h 624"/>
                <a:gd name="T16" fmla="*/ 280 w 632"/>
                <a:gd name="T17" fmla="*/ 488 h 624"/>
                <a:gd name="T18" fmla="*/ 296 w 632"/>
                <a:gd name="T19" fmla="*/ 454 h 624"/>
                <a:gd name="T20" fmla="*/ 316 w 632"/>
                <a:gd name="T21" fmla="*/ 420 h 624"/>
                <a:gd name="T22" fmla="*/ 340 w 632"/>
                <a:gd name="T23" fmla="*/ 388 h 624"/>
                <a:gd name="T24" fmla="*/ 356 w 632"/>
                <a:gd name="T25" fmla="*/ 370 h 624"/>
                <a:gd name="T26" fmla="*/ 372 w 632"/>
                <a:gd name="T27" fmla="*/ 354 h 624"/>
                <a:gd name="T28" fmla="*/ 390 w 632"/>
                <a:gd name="T29" fmla="*/ 340 h 624"/>
                <a:gd name="T30" fmla="*/ 410 w 632"/>
                <a:gd name="T31" fmla="*/ 324 h 624"/>
                <a:gd name="T32" fmla="*/ 430 w 632"/>
                <a:gd name="T33" fmla="*/ 310 h 624"/>
                <a:gd name="T34" fmla="*/ 454 w 632"/>
                <a:gd name="T35" fmla="*/ 296 h 624"/>
                <a:gd name="T36" fmla="*/ 478 w 632"/>
                <a:gd name="T37" fmla="*/ 284 h 624"/>
                <a:gd name="T38" fmla="*/ 504 w 632"/>
                <a:gd name="T39" fmla="*/ 272 h 624"/>
                <a:gd name="T40" fmla="*/ 532 w 632"/>
                <a:gd name="T41" fmla="*/ 262 h 624"/>
                <a:gd name="T42" fmla="*/ 564 w 632"/>
                <a:gd name="T43" fmla="*/ 252 h 624"/>
                <a:gd name="T44" fmla="*/ 596 w 632"/>
                <a:gd name="T45" fmla="*/ 244 h 624"/>
                <a:gd name="T46" fmla="*/ 632 w 632"/>
                <a:gd name="T47" fmla="*/ 238 h 624"/>
                <a:gd name="T48" fmla="*/ 632 w 632"/>
                <a:gd name="T49" fmla="*/ 238 h 624"/>
                <a:gd name="T50" fmla="*/ 632 w 632"/>
                <a:gd name="T51" fmla="*/ 0 h 624"/>
                <a:gd name="T52" fmla="*/ 632 w 632"/>
                <a:gd name="T53" fmla="*/ 0 h 624"/>
                <a:gd name="T54" fmla="*/ 604 w 632"/>
                <a:gd name="T55" fmla="*/ 0 h 624"/>
                <a:gd name="T56" fmla="*/ 572 w 632"/>
                <a:gd name="T57" fmla="*/ 2 h 624"/>
                <a:gd name="T58" fmla="*/ 532 w 632"/>
                <a:gd name="T59" fmla="*/ 6 h 624"/>
                <a:gd name="T60" fmla="*/ 484 w 632"/>
                <a:gd name="T61" fmla="*/ 14 h 624"/>
                <a:gd name="T62" fmla="*/ 430 w 632"/>
                <a:gd name="T63" fmla="*/ 26 h 624"/>
                <a:gd name="T64" fmla="*/ 402 w 632"/>
                <a:gd name="T65" fmla="*/ 34 h 624"/>
                <a:gd name="T66" fmla="*/ 372 w 632"/>
                <a:gd name="T67" fmla="*/ 44 h 624"/>
                <a:gd name="T68" fmla="*/ 344 w 632"/>
                <a:gd name="T69" fmla="*/ 56 h 624"/>
                <a:gd name="T70" fmla="*/ 314 w 632"/>
                <a:gd name="T71" fmla="*/ 68 h 624"/>
                <a:gd name="T72" fmla="*/ 284 w 632"/>
                <a:gd name="T73" fmla="*/ 84 h 624"/>
                <a:gd name="T74" fmla="*/ 254 w 632"/>
                <a:gd name="T75" fmla="*/ 100 h 624"/>
                <a:gd name="T76" fmla="*/ 226 w 632"/>
                <a:gd name="T77" fmla="*/ 120 h 624"/>
                <a:gd name="T78" fmla="*/ 198 w 632"/>
                <a:gd name="T79" fmla="*/ 142 h 624"/>
                <a:gd name="T80" fmla="*/ 170 w 632"/>
                <a:gd name="T81" fmla="*/ 166 h 624"/>
                <a:gd name="T82" fmla="*/ 144 w 632"/>
                <a:gd name="T83" fmla="*/ 192 h 624"/>
                <a:gd name="T84" fmla="*/ 120 w 632"/>
                <a:gd name="T85" fmla="*/ 220 h 624"/>
                <a:gd name="T86" fmla="*/ 96 w 632"/>
                <a:gd name="T87" fmla="*/ 252 h 624"/>
                <a:gd name="T88" fmla="*/ 74 w 632"/>
                <a:gd name="T89" fmla="*/ 288 h 624"/>
                <a:gd name="T90" fmla="*/ 56 w 632"/>
                <a:gd name="T91" fmla="*/ 326 h 624"/>
                <a:gd name="T92" fmla="*/ 40 w 632"/>
                <a:gd name="T93" fmla="*/ 366 h 624"/>
                <a:gd name="T94" fmla="*/ 26 w 632"/>
                <a:gd name="T95" fmla="*/ 412 h 624"/>
                <a:gd name="T96" fmla="*/ 14 w 632"/>
                <a:gd name="T97" fmla="*/ 458 h 624"/>
                <a:gd name="T98" fmla="*/ 6 w 632"/>
                <a:gd name="T99" fmla="*/ 510 h 624"/>
                <a:gd name="T100" fmla="*/ 0 w 632"/>
                <a:gd name="T101" fmla="*/ 566 h 624"/>
                <a:gd name="T102" fmla="*/ 0 w 632"/>
                <a:gd name="T103" fmla="*/ 624 h 624"/>
                <a:gd name="T104" fmla="*/ 0 w 632"/>
                <a:gd name="T105"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2" h="624">
                  <a:moveTo>
                    <a:pt x="0" y="624"/>
                  </a:moveTo>
                  <a:lnTo>
                    <a:pt x="248" y="624"/>
                  </a:lnTo>
                  <a:lnTo>
                    <a:pt x="248" y="624"/>
                  </a:lnTo>
                  <a:lnTo>
                    <a:pt x="248" y="610"/>
                  </a:lnTo>
                  <a:lnTo>
                    <a:pt x="250" y="594"/>
                  </a:lnTo>
                  <a:lnTo>
                    <a:pt x="254" y="572"/>
                  </a:lnTo>
                  <a:lnTo>
                    <a:pt x="258" y="548"/>
                  </a:lnTo>
                  <a:lnTo>
                    <a:pt x="268" y="518"/>
                  </a:lnTo>
                  <a:lnTo>
                    <a:pt x="280" y="488"/>
                  </a:lnTo>
                  <a:lnTo>
                    <a:pt x="296" y="454"/>
                  </a:lnTo>
                  <a:lnTo>
                    <a:pt x="316" y="420"/>
                  </a:lnTo>
                  <a:lnTo>
                    <a:pt x="340" y="388"/>
                  </a:lnTo>
                  <a:lnTo>
                    <a:pt x="356" y="370"/>
                  </a:lnTo>
                  <a:lnTo>
                    <a:pt x="372" y="354"/>
                  </a:lnTo>
                  <a:lnTo>
                    <a:pt x="390" y="340"/>
                  </a:lnTo>
                  <a:lnTo>
                    <a:pt x="410" y="324"/>
                  </a:lnTo>
                  <a:lnTo>
                    <a:pt x="430" y="310"/>
                  </a:lnTo>
                  <a:lnTo>
                    <a:pt x="454" y="296"/>
                  </a:lnTo>
                  <a:lnTo>
                    <a:pt x="478" y="284"/>
                  </a:lnTo>
                  <a:lnTo>
                    <a:pt x="504" y="272"/>
                  </a:lnTo>
                  <a:lnTo>
                    <a:pt x="532" y="262"/>
                  </a:lnTo>
                  <a:lnTo>
                    <a:pt x="564" y="252"/>
                  </a:lnTo>
                  <a:lnTo>
                    <a:pt x="596" y="244"/>
                  </a:lnTo>
                  <a:lnTo>
                    <a:pt x="632" y="238"/>
                  </a:lnTo>
                  <a:lnTo>
                    <a:pt x="632" y="238"/>
                  </a:lnTo>
                  <a:lnTo>
                    <a:pt x="632" y="0"/>
                  </a:lnTo>
                  <a:lnTo>
                    <a:pt x="632" y="0"/>
                  </a:lnTo>
                  <a:lnTo>
                    <a:pt x="604" y="0"/>
                  </a:lnTo>
                  <a:lnTo>
                    <a:pt x="572" y="2"/>
                  </a:lnTo>
                  <a:lnTo>
                    <a:pt x="532" y="6"/>
                  </a:lnTo>
                  <a:lnTo>
                    <a:pt x="484" y="14"/>
                  </a:lnTo>
                  <a:lnTo>
                    <a:pt x="430" y="26"/>
                  </a:lnTo>
                  <a:lnTo>
                    <a:pt x="402" y="34"/>
                  </a:lnTo>
                  <a:lnTo>
                    <a:pt x="372" y="44"/>
                  </a:lnTo>
                  <a:lnTo>
                    <a:pt x="344" y="56"/>
                  </a:lnTo>
                  <a:lnTo>
                    <a:pt x="314" y="68"/>
                  </a:lnTo>
                  <a:lnTo>
                    <a:pt x="284" y="84"/>
                  </a:lnTo>
                  <a:lnTo>
                    <a:pt x="254" y="100"/>
                  </a:lnTo>
                  <a:lnTo>
                    <a:pt x="226" y="120"/>
                  </a:lnTo>
                  <a:lnTo>
                    <a:pt x="198" y="142"/>
                  </a:lnTo>
                  <a:lnTo>
                    <a:pt x="170" y="166"/>
                  </a:lnTo>
                  <a:lnTo>
                    <a:pt x="144" y="192"/>
                  </a:lnTo>
                  <a:lnTo>
                    <a:pt x="120" y="220"/>
                  </a:lnTo>
                  <a:lnTo>
                    <a:pt x="96" y="252"/>
                  </a:lnTo>
                  <a:lnTo>
                    <a:pt x="74" y="288"/>
                  </a:lnTo>
                  <a:lnTo>
                    <a:pt x="56" y="326"/>
                  </a:lnTo>
                  <a:lnTo>
                    <a:pt x="40" y="366"/>
                  </a:lnTo>
                  <a:lnTo>
                    <a:pt x="26" y="412"/>
                  </a:lnTo>
                  <a:lnTo>
                    <a:pt x="14" y="458"/>
                  </a:lnTo>
                  <a:lnTo>
                    <a:pt x="6" y="510"/>
                  </a:lnTo>
                  <a:lnTo>
                    <a:pt x="0" y="566"/>
                  </a:lnTo>
                  <a:lnTo>
                    <a:pt x="0" y="624"/>
                  </a:lnTo>
                  <a:lnTo>
                    <a:pt x="0" y="624"/>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0" name="Freeform 10">
              <a:extLst>
                <a:ext uri="{FF2B5EF4-FFF2-40B4-BE49-F238E27FC236}">
                  <a16:creationId xmlns:a16="http://schemas.microsoft.com/office/drawing/2014/main" id="{AC6D1AE1-49F1-85F7-8B29-038DC15B5213}"/>
                </a:ext>
              </a:extLst>
            </p:cNvPr>
            <p:cNvSpPr/>
            <p:nvPr/>
          </p:nvSpPr>
          <p:spPr bwMode="auto">
            <a:xfrm flipH="1">
              <a:off x="8712358" y="5280354"/>
              <a:ext cx="984208" cy="976131"/>
            </a:xfrm>
            <a:custGeom>
              <a:avLst/>
              <a:gdLst>
                <a:gd name="T0" fmla="*/ 0 w 624"/>
                <a:gd name="T1" fmla="*/ 0 h 620"/>
                <a:gd name="T2" fmla="*/ 0 w 624"/>
                <a:gd name="T3" fmla="*/ 228 h 620"/>
                <a:gd name="T4" fmla="*/ 0 w 624"/>
                <a:gd name="T5" fmla="*/ 228 h 620"/>
                <a:gd name="T6" fmla="*/ 16 w 624"/>
                <a:gd name="T7" fmla="*/ 230 h 620"/>
                <a:gd name="T8" fmla="*/ 60 w 624"/>
                <a:gd name="T9" fmla="*/ 242 h 620"/>
                <a:gd name="T10" fmla="*/ 90 w 624"/>
                <a:gd name="T11" fmla="*/ 250 h 620"/>
                <a:gd name="T12" fmla="*/ 122 w 624"/>
                <a:gd name="T13" fmla="*/ 262 h 620"/>
                <a:gd name="T14" fmla="*/ 156 w 624"/>
                <a:gd name="T15" fmla="*/ 278 h 620"/>
                <a:gd name="T16" fmla="*/ 192 w 624"/>
                <a:gd name="T17" fmla="*/ 298 h 620"/>
                <a:gd name="T18" fmla="*/ 228 w 624"/>
                <a:gd name="T19" fmla="*/ 320 h 620"/>
                <a:gd name="T20" fmla="*/ 264 w 624"/>
                <a:gd name="T21" fmla="*/ 348 h 620"/>
                <a:gd name="T22" fmla="*/ 280 w 624"/>
                <a:gd name="T23" fmla="*/ 364 h 620"/>
                <a:gd name="T24" fmla="*/ 296 w 624"/>
                <a:gd name="T25" fmla="*/ 380 h 620"/>
                <a:gd name="T26" fmla="*/ 312 w 624"/>
                <a:gd name="T27" fmla="*/ 398 h 620"/>
                <a:gd name="T28" fmla="*/ 326 w 624"/>
                <a:gd name="T29" fmla="*/ 416 h 620"/>
                <a:gd name="T30" fmla="*/ 338 w 624"/>
                <a:gd name="T31" fmla="*/ 438 h 620"/>
                <a:gd name="T32" fmla="*/ 350 w 624"/>
                <a:gd name="T33" fmla="*/ 458 h 620"/>
                <a:gd name="T34" fmla="*/ 360 w 624"/>
                <a:gd name="T35" fmla="*/ 482 h 620"/>
                <a:gd name="T36" fmla="*/ 368 w 624"/>
                <a:gd name="T37" fmla="*/ 506 h 620"/>
                <a:gd name="T38" fmla="*/ 376 w 624"/>
                <a:gd name="T39" fmla="*/ 532 h 620"/>
                <a:gd name="T40" fmla="*/ 380 w 624"/>
                <a:gd name="T41" fmla="*/ 560 h 620"/>
                <a:gd name="T42" fmla="*/ 384 w 624"/>
                <a:gd name="T43" fmla="*/ 590 h 620"/>
                <a:gd name="T44" fmla="*/ 384 w 624"/>
                <a:gd name="T45" fmla="*/ 620 h 620"/>
                <a:gd name="T46" fmla="*/ 384 w 624"/>
                <a:gd name="T47" fmla="*/ 620 h 620"/>
                <a:gd name="T48" fmla="*/ 624 w 624"/>
                <a:gd name="T49" fmla="*/ 620 h 620"/>
                <a:gd name="T50" fmla="*/ 624 w 624"/>
                <a:gd name="T51" fmla="*/ 620 h 620"/>
                <a:gd name="T52" fmla="*/ 624 w 624"/>
                <a:gd name="T53" fmla="*/ 592 h 620"/>
                <a:gd name="T54" fmla="*/ 622 w 624"/>
                <a:gd name="T55" fmla="*/ 560 h 620"/>
                <a:gd name="T56" fmla="*/ 618 w 624"/>
                <a:gd name="T57" fmla="*/ 520 h 620"/>
                <a:gd name="T58" fmla="*/ 610 w 624"/>
                <a:gd name="T59" fmla="*/ 470 h 620"/>
                <a:gd name="T60" fmla="*/ 596 w 624"/>
                <a:gd name="T61" fmla="*/ 416 h 620"/>
                <a:gd name="T62" fmla="*/ 588 w 624"/>
                <a:gd name="T63" fmla="*/ 388 h 620"/>
                <a:gd name="T64" fmla="*/ 578 w 624"/>
                <a:gd name="T65" fmla="*/ 360 h 620"/>
                <a:gd name="T66" fmla="*/ 568 w 624"/>
                <a:gd name="T67" fmla="*/ 330 h 620"/>
                <a:gd name="T68" fmla="*/ 554 w 624"/>
                <a:gd name="T69" fmla="*/ 300 h 620"/>
                <a:gd name="T70" fmla="*/ 538 w 624"/>
                <a:gd name="T71" fmla="*/ 270 h 620"/>
                <a:gd name="T72" fmla="*/ 522 w 624"/>
                <a:gd name="T73" fmla="*/ 240 h 620"/>
                <a:gd name="T74" fmla="*/ 502 w 624"/>
                <a:gd name="T75" fmla="*/ 212 h 620"/>
                <a:gd name="T76" fmla="*/ 480 w 624"/>
                <a:gd name="T77" fmla="*/ 184 h 620"/>
                <a:gd name="T78" fmla="*/ 458 w 624"/>
                <a:gd name="T79" fmla="*/ 158 h 620"/>
                <a:gd name="T80" fmla="*/ 430 w 624"/>
                <a:gd name="T81" fmla="*/ 132 h 620"/>
                <a:gd name="T82" fmla="*/ 402 w 624"/>
                <a:gd name="T83" fmla="*/ 108 h 620"/>
                <a:gd name="T84" fmla="*/ 370 w 624"/>
                <a:gd name="T85" fmla="*/ 86 h 620"/>
                <a:gd name="T86" fmla="*/ 334 w 624"/>
                <a:gd name="T87" fmla="*/ 66 h 620"/>
                <a:gd name="T88" fmla="*/ 298 w 624"/>
                <a:gd name="T89" fmla="*/ 48 h 620"/>
                <a:gd name="T90" fmla="*/ 256 w 624"/>
                <a:gd name="T91" fmla="*/ 32 h 620"/>
                <a:gd name="T92" fmla="*/ 212 w 624"/>
                <a:gd name="T93" fmla="*/ 20 h 620"/>
                <a:gd name="T94" fmla="*/ 164 w 624"/>
                <a:gd name="T95" fmla="*/ 10 h 620"/>
                <a:gd name="T96" fmla="*/ 114 w 624"/>
                <a:gd name="T97" fmla="*/ 4 h 620"/>
                <a:gd name="T98" fmla="*/ 58 w 624"/>
                <a:gd name="T99" fmla="*/ 0 h 620"/>
                <a:gd name="T100" fmla="*/ 0 w 624"/>
                <a:gd name="T101" fmla="*/ 0 h 620"/>
                <a:gd name="T102" fmla="*/ 0 w 624"/>
                <a:gd name="T103"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4" h="620">
                  <a:moveTo>
                    <a:pt x="0" y="0"/>
                  </a:moveTo>
                  <a:lnTo>
                    <a:pt x="0" y="228"/>
                  </a:lnTo>
                  <a:lnTo>
                    <a:pt x="0" y="228"/>
                  </a:lnTo>
                  <a:lnTo>
                    <a:pt x="16" y="230"/>
                  </a:lnTo>
                  <a:lnTo>
                    <a:pt x="60" y="242"/>
                  </a:lnTo>
                  <a:lnTo>
                    <a:pt x="90" y="250"/>
                  </a:lnTo>
                  <a:lnTo>
                    <a:pt x="122" y="262"/>
                  </a:lnTo>
                  <a:lnTo>
                    <a:pt x="156" y="278"/>
                  </a:lnTo>
                  <a:lnTo>
                    <a:pt x="192" y="298"/>
                  </a:lnTo>
                  <a:lnTo>
                    <a:pt x="228" y="320"/>
                  </a:lnTo>
                  <a:lnTo>
                    <a:pt x="264" y="348"/>
                  </a:lnTo>
                  <a:lnTo>
                    <a:pt x="280" y="364"/>
                  </a:lnTo>
                  <a:lnTo>
                    <a:pt x="296" y="380"/>
                  </a:lnTo>
                  <a:lnTo>
                    <a:pt x="312" y="398"/>
                  </a:lnTo>
                  <a:lnTo>
                    <a:pt x="326" y="416"/>
                  </a:lnTo>
                  <a:lnTo>
                    <a:pt x="338" y="438"/>
                  </a:lnTo>
                  <a:lnTo>
                    <a:pt x="350" y="458"/>
                  </a:lnTo>
                  <a:lnTo>
                    <a:pt x="360" y="482"/>
                  </a:lnTo>
                  <a:lnTo>
                    <a:pt x="368" y="506"/>
                  </a:lnTo>
                  <a:lnTo>
                    <a:pt x="376" y="532"/>
                  </a:lnTo>
                  <a:lnTo>
                    <a:pt x="380" y="560"/>
                  </a:lnTo>
                  <a:lnTo>
                    <a:pt x="384" y="590"/>
                  </a:lnTo>
                  <a:lnTo>
                    <a:pt x="384" y="620"/>
                  </a:lnTo>
                  <a:lnTo>
                    <a:pt x="384" y="620"/>
                  </a:lnTo>
                  <a:lnTo>
                    <a:pt x="624" y="620"/>
                  </a:lnTo>
                  <a:lnTo>
                    <a:pt x="624" y="620"/>
                  </a:lnTo>
                  <a:lnTo>
                    <a:pt x="624" y="592"/>
                  </a:lnTo>
                  <a:lnTo>
                    <a:pt x="622" y="560"/>
                  </a:lnTo>
                  <a:lnTo>
                    <a:pt x="618" y="520"/>
                  </a:lnTo>
                  <a:lnTo>
                    <a:pt x="610" y="470"/>
                  </a:lnTo>
                  <a:lnTo>
                    <a:pt x="596" y="416"/>
                  </a:lnTo>
                  <a:lnTo>
                    <a:pt x="588" y="388"/>
                  </a:lnTo>
                  <a:lnTo>
                    <a:pt x="578" y="360"/>
                  </a:lnTo>
                  <a:lnTo>
                    <a:pt x="568" y="330"/>
                  </a:lnTo>
                  <a:lnTo>
                    <a:pt x="554" y="300"/>
                  </a:lnTo>
                  <a:lnTo>
                    <a:pt x="538" y="270"/>
                  </a:lnTo>
                  <a:lnTo>
                    <a:pt x="522" y="240"/>
                  </a:lnTo>
                  <a:lnTo>
                    <a:pt x="502" y="212"/>
                  </a:lnTo>
                  <a:lnTo>
                    <a:pt x="480" y="184"/>
                  </a:lnTo>
                  <a:lnTo>
                    <a:pt x="458" y="158"/>
                  </a:lnTo>
                  <a:lnTo>
                    <a:pt x="430" y="132"/>
                  </a:lnTo>
                  <a:lnTo>
                    <a:pt x="402" y="108"/>
                  </a:lnTo>
                  <a:lnTo>
                    <a:pt x="370" y="86"/>
                  </a:lnTo>
                  <a:lnTo>
                    <a:pt x="334" y="66"/>
                  </a:lnTo>
                  <a:lnTo>
                    <a:pt x="298" y="48"/>
                  </a:lnTo>
                  <a:lnTo>
                    <a:pt x="256" y="32"/>
                  </a:lnTo>
                  <a:lnTo>
                    <a:pt x="212" y="20"/>
                  </a:lnTo>
                  <a:lnTo>
                    <a:pt x="164" y="10"/>
                  </a:lnTo>
                  <a:lnTo>
                    <a:pt x="114" y="4"/>
                  </a:lnTo>
                  <a:lnTo>
                    <a:pt x="58" y="0"/>
                  </a:lnTo>
                  <a:lnTo>
                    <a:pt x="0" y="0"/>
                  </a:lnTo>
                  <a:lnTo>
                    <a:pt x="0" y="0"/>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1" name="Freeform 9">
              <a:extLst>
                <a:ext uri="{FF2B5EF4-FFF2-40B4-BE49-F238E27FC236}">
                  <a16:creationId xmlns:a16="http://schemas.microsoft.com/office/drawing/2014/main" id="{94072BDD-0682-3D13-6003-CB4C0B888899}"/>
                </a:ext>
              </a:extLst>
            </p:cNvPr>
            <p:cNvSpPr/>
            <p:nvPr/>
          </p:nvSpPr>
          <p:spPr bwMode="auto">
            <a:xfrm flipH="1">
              <a:off x="9806099" y="6348543"/>
              <a:ext cx="990558" cy="988828"/>
            </a:xfrm>
            <a:custGeom>
              <a:avLst/>
              <a:gdLst>
                <a:gd name="T0" fmla="*/ 628 w 628"/>
                <a:gd name="T1" fmla="*/ 628 h 628"/>
                <a:gd name="T2" fmla="*/ 628 w 628"/>
                <a:gd name="T3" fmla="*/ 384 h 628"/>
                <a:gd name="T4" fmla="*/ 628 w 628"/>
                <a:gd name="T5" fmla="*/ 384 h 628"/>
                <a:gd name="T6" fmla="*/ 614 w 628"/>
                <a:gd name="T7" fmla="*/ 382 h 628"/>
                <a:gd name="T8" fmla="*/ 576 w 628"/>
                <a:gd name="T9" fmla="*/ 374 h 628"/>
                <a:gd name="T10" fmla="*/ 550 w 628"/>
                <a:gd name="T11" fmla="*/ 366 h 628"/>
                <a:gd name="T12" fmla="*/ 522 w 628"/>
                <a:gd name="T13" fmla="*/ 358 h 628"/>
                <a:gd name="T14" fmla="*/ 490 w 628"/>
                <a:gd name="T15" fmla="*/ 344 h 628"/>
                <a:gd name="T16" fmla="*/ 458 w 628"/>
                <a:gd name="T17" fmla="*/ 326 h 628"/>
                <a:gd name="T18" fmla="*/ 426 w 628"/>
                <a:gd name="T19" fmla="*/ 306 h 628"/>
                <a:gd name="T20" fmla="*/ 392 w 628"/>
                <a:gd name="T21" fmla="*/ 280 h 628"/>
                <a:gd name="T22" fmla="*/ 376 w 628"/>
                <a:gd name="T23" fmla="*/ 264 h 628"/>
                <a:gd name="T24" fmla="*/ 362 w 628"/>
                <a:gd name="T25" fmla="*/ 248 h 628"/>
                <a:gd name="T26" fmla="*/ 346 w 628"/>
                <a:gd name="T27" fmla="*/ 232 h 628"/>
                <a:gd name="T28" fmla="*/ 332 w 628"/>
                <a:gd name="T29" fmla="*/ 212 h 628"/>
                <a:gd name="T30" fmla="*/ 318 w 628"/>
                <a:gd name="T31" fmla="*/ 192 h 628"/>
                <a:gd name="T32" fmla="*/ 306 w 628"/>
                <a:gd name="T33" fmla="*/ 170 h 628"/>
                <a:gd name="T34" fmla="*/ 294 w 628"/>
                <a:gd name="T35" fmla="*/ 146 h 628"/>
                <a:gd name="T36" fmla="*/ 284 w 628"/>
                <a:gd name="T37" fmla="*/ 120 h 628"/>
                <a:gd name="T38" fmla="*/ 276 w 628"/>
                <a:gd name="T39" fmla="*/ 92 h 628"/>
                <a:gd name="T40" fmla="*/ 268 w 628"/>
                <a:gd name="T41" fmla="*/ 64 h 628"/>
                <a:gd name="T42" fmla="*/ 262 w 628"/>
                <a:gd name="T43" fmla="*/ 32 h 628"/>
                <a:gd name="T44" fmla="*/ 258 w 628"/>
                <a:gd name="T45" fmla="*/ 0 h 628"/>
                <a:gd name="T46" fmla="*/ 258 w 628"/>
                <a:gd name="T47" fmla="*/ 0 h 628"/>
                <a:gd name="T48" fmla="*/ 2 w 628"/>
                <a:gd name="T49" fmla="*/ 0 h 628"/>
                <a:gd name="T50" fmla="*/ 2 w 628"/>
                <a:gd name="T51" fmla="*/ 0 h 628"/>
                <a:gd name="T52" fmla="*/ 0 w 628"/>
                <a:gd name="T53" fmla="*/ 26 h 628"/>
                <a:gd name="T54" fmla="*/ 2 w 628"/>
                <a:gd name="T55" fmla="*/ 58 h 628"/>
                <a:gd name="T56" fmla="*/ 4 w 628"/>
                <a:gd name="T57" fmla="*/ 98 h 628"/>
                <a:gd name="T58" fmla="*/ 12 w 628"/>
                <a:gd name="T59" fmla="*/ 146 h 628"/>
                <a:gd name="T60" fmla="*/ 22 w 628"/>
                <a:gd name="T61" fmla="*/ 198 h 628"/>
                <a:gd name="T62" fmla="*/ 30 w 628"/>
                <a:gd name="T63" fmla="*/ 226 h 628"/>
                <a:gd name="T64" fmla="*/ 38 w 628"/>
                <a:gd name="T65" fmla="*/ 254 h 628"/>
                <a:gd name="T66" fmla="*/ 50 w 628"/>
                <a:gd name="T67" fmla="*/ 284 h 628"/>
                <a:gd name="T68" fmla="*/ 62 w 628"/>
                <a:gd name="T69" fmla="*/ 314 h 628"/>
                <a:gd name="T70" fmla="*/ 76 w 628"/>
                <a:gd name="T71" fmla="*/ 342 h 628"/>
                <a:gd name="T72" fmla="*/ 94 w 628"/>
                <a:gd name="T73" fmla="*/ 372 h 628"/>
                <a:gd name="T74" fmla="*/ 112 w 628"/>
                <a:gd name="T75" fmla="*/ 400 h 628"/>
                <a:gd name="T76" fmla="*/ 134 w 628"/>
                <a:gd name="T77" fmla="*/ 428 h 628"/>
                <a:gd name="T78" fmla="*/ 158 w 628"/>
                <a:gd name="T79" fmla="*/ 456 h 628"/>
                <a:gd name="T80" fmla="*/ 184 w 628"/>
                <a:gd name="T81" fmla="*/ 482 h 628"/>
                <a:gd name="T82" fmla="*/ 214 w 628"/>
                <a:gd name="T83" fmla="*/ 506 h 628"/>
                <a:gd name="T84" fmla="*/ 246 w 628"/>
                <a:gd name="T85" fmla="*/ 530 h 628"/>
                <a:gd name="T86" fmla="*/ 282 w 628"/>
                <a:gd name="T87" fmla="*/ 550 h 628"/>
                <a:gd name="T88" fmla="*/ 320 w 628"/>
                <a:gd name="T89" fmla="*/ 570 h 628"/>
                <a:gd name="T90" fmla="*/ 362 w 628"/>
                <a:gd name="T91" fmla="*/ 586 h 628"/>
                <a:gd name="T92" fmla="*/ 408 w 628"/>
                <a:gd name="T93" fmla="*/ 600 h 628"/>
                <a:gd name="T94" fmla="*/ 458 w 628"/>
                <a:gd name="T95" fmla="*/ 612 h 628"/>
                <a:gd name="T96" fmla="*/ 510 w 628"/>
                <a:gd name="T97" fmla="*/ 622 h 628"/>
                <a:gd name="T98" fmla="*/ 568 w 628"/>
                <a:gd name="T99" fmla="*/ 626 h 628"/>
                <a:gd name="T100" fmla="*/ 628 w 628"/>
                <a:gd name="T101" fmla="*/ 628 h 628"/>
                <a:gd name="T102" fmla="*/ 628 w 628"/>
                <a:gd name="T103" fmla="*/ 62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8" h="628">
                  <a:moveTo>
                    <a:pt x="628" y="628"/>
                  </a:moveTo>
                  <a:lnTo>
                    <a:pt x="628" y="384"/>
                  </a:lnTo>
                  <a:lnTo>
                    <a:pt x="628" y="384"/>
                  </a:lnTo>
                  <a:lnTo>
                    <a:pt x="614" y="382"/>
                  </a:lnTo>
                  <a:lnTo>
                    <a:pt x="576" y="374"/>
                  </a:lnTo>
                  <a:lnTo>
                    <a:pt x="550" y="366"/>
                  </a:lnTo>
                  <a:lnTo>
                    <a:pt x="522" y="358"/>
                  </a:lnTo>
                  <a:lnTo>
                    <a:pt x="490" y="344"/>
                  </a:lnTo>
                  <a:lnTo>
                    <a:pt x="458" y="326"/>
                  </a:lnTo>
                  <a:lnTo>
                    <a:pt x="426" y="306"/>
                  </a:lnTo>
                  <a:lnTo>
                    <a:pt x="392" y="280"/>
                  </a:lnTo>
                  <a:lnTo>
                    <a:pt x="376" y="264"/>
                  </a:lnTo>
                  <a:lnTo>
                    <a:pt x="362" y="248"/>
                  </a:lnTo>
                  <a:lnTo>
                    <a:pt x="346" y="232"/>
                  </a:lnTo>
                  <a:lnTo>
                    <a:pt x="332" y="212"/>
                  </a:lnTo>
                  <a:lnTo>
                    <a:pt x="318" y="192"/>
                  </a:lnTo>
                  <a:lnTo>
                    <a:pt x="306" y="170"/>
                  </a:lnTo>
                  <a:lnTo>
                    <a:pt x="294" y="146"/>
                  </a:lnTo>
                  <a:lnTo>
                    <a:pt x="284" y="120"/>
                  </a:lnTo>
                  <a:lnTo>
                    <a:pt x="276" y="92"/>
                  </a:lnTo>
                  <a:lnTo>
                    <a:pt x="268" y="64"/>
                  </a:lnTo>
                  <a:lnTo>
                    <a:pt x="262" y="32"/>
                  </a:lnTo>
                  <a:lnTo>
                    <a:pt x="258" y="0"/>
                  </a:lnTo>
                  <a:lnTo>
                    <a:pt x="258" y="0"/>
                  </a:lnTo>
                  <a:lnTo>
                    <a:pt x="2" y="0"/>
                  </a:lnTo>
                  <a:lnTo>
                    <a:pt x="2" y="0"/>
                  </a:lnTo>
                  <a:lnTo>
                    <a:pt x="0" y="26"/>
                  </a:lnTo>
                  <a:lnTo>
                    <a:pt x="2" y="58"/>
                  </a:lnTo>
                  <a:lnTo>
                    <a:pt x="4" y="98"/>
                  </a:lnTo>
                  <a:lnTo>
                    <a:pt x="12" y="146"/>
                  </a:lnTo>
                  <a:lnTo>
                    <a:pt x="22" y="198"/>
                  </a:lnTo>
                  <a:lnTo>
                    <a:pt x="30" y="226"/>
                  </a:lnTo>
                  <a:lnTo>
                    <a:pt x="38" y="254"/>
                  </a:lnTo>
                  <a:lnTo>
                    <a:pt x="50" y="284"/>
                  </a:lnTo>
                  <a:lnTo>
                    <a:pt x="62" y="314"/>
                  </a:lnTo>
                  <a:lnTo>
                    <a:pt x="76" y="342"/>
                  </a:lnTo>
                  <a:lnTo>
                    <a:pt x="94" y="372"/>
                  </a:lnTo>
                  <a:lnTo>
                    <a:pt x="112" y="400"/>
                  </a:lnTo>
                  <a:lnTo>
                    <a:pt x="134" y="428"/>
                  </a:lnTo>
                  <a:lnTo>
                    <a:pt x="158" y="456"/>
                  </a:lnTo>
                  <a:lnTo>
                    <a:pt x="184" y="482"/>
                  </a:lnTo>
                  <a:lnTo>
                    <a:pt x="214" y="506"/>
                  </a:lnTo>
                  <a:lnTo>
                    <a:pt x="246" y="530"/>
                  </a:lnTo>
                  <a:lnTo>
                    <a:pt x="282" y="550"/>
                  </a:lnTo>
                  <a:lnTo>
                    <a:pt x="320" y="570"/>
                  </a:lnTo>
                  <a:lnTo>
                    <a:pt x="362" y="586"/>
                  </a:lnTo>
                  <a:lnTo>
                    <a:pt x="408" y="600"/>
                  </a:lnTo>
                  <a:lnTo>
                    <a:pt x="458" y="612"/>
                  </a:lnTo>
                  <a:lnTo>
                    <a:pt x="510" y="622"/>
                  </a:lnTo>
                  <a:lnTo>
                    <a:pt x="568" y="626"/>
                  </a:lnTo>
                  <a:lnTo>
                    <a:pt x="628" y="628"/>
                  </a:lnTo>
                  <a:lnTo>
                    <a:pt x="628" y="628"/>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2" name="Freeform 10">
              <a:extLst>
                <a:ext uri="{FF2B5EF4-FFF2-40B4-BE49-F238E27FC236}">
                  <a16:creationId xmlns:a16="http://schemas.microsoft.com/office/drawing/2014/main" id="{B9D52E8E-654E-80FE-339E-985AF2C81F28}"/>
                </a:ext>
              </a:extLst>
            </p:cNvPr>
            <p:cNvSpPr/>
            <p:nvPr/>
          </p:nvSpPr>
          <p:spPr bwMode="auto">
            <a:xfrm flipH="1">
              <a:off x="8717121" y="6359653"/>
              <a:ext cx="984208" cy="1003113"/>
            </a:xfrm>
            <a:custGeom>
              <a:avLst/>
              <a:gdLst>
                <a:gd name="T0" fmla="*/ 624 w 624"/>
                <a:gd name="T1" fmla="*/ 0 h 636"/>
                <a:gd name="T2" fmla="*/ 382 w 624"/>
                <a:gd name="T3" fmla="*/ 0 h 636"/>
                <a:gd name="T4" fmla="*/ 382 w 624"/>
                <a:gd name="T5" fmla="*/ 0 h 636"/>
                <a:gd name="T6" fmla="*/ 382 w 624"/>
                <a:gd name="T7" fmla="*/ 16 h 636"/>
                <a:gd name="T8" fmla="*/ 376 w 624"/>
                <a:gd name="T9" fmla="*/ 54 h 636"/>
                <a:gd name="T10" fmla="*/ 370 w 624"/>
                <a:gd name="T11" fmla="*/ 82 h 636"/>
                <a:gd name="T12" fmla="*/ 362 w 624"/>
                <a:gd name="T13" fmla="*/ 112 h 636"/>
                <a:gd name="T14" fmla="*/ 350 w 624"/>
                <a:gd name="T15" fmla="*/ 144 h 636"/>
                <a:gd name="T16" fmla="*/ 334 w 624"/>
                <a:gd name="T17" fmla="*/ 178 h 636"/>
                <a:gd name="T18" fmla="*/ 314 w 624"/>
                <a:gd name="T19" fmla="*/ 212 h 636"/>
                <a:gd name="T20" fmla="*/ 302 w 624"/>
                <a:gd name="T21" fmla="*/ 230 h 636"/>
                <a:gd name="T22" fmla="*/ 288 w 624"/>
                <a:gd name="T23" fmla="*/ 246 h 636"/>
                <a:gd name="T24" fmla="*/ 272 w 624"/>
                <a:gd name="T25" fmla="*/ 262 h 636"/>
                <a:gd name="T26" fmla="*/ 256 w 624"/>
                <a:gd name="T27" fmla="*/ 280 h 636"/>
                <a:gd name="T28" fmla="*/ 238 w 624"/>
                <a:gd name="T29" fmla="*/ 294 h 636"/>
                <a:gd name="T30" fmla="*/ 220 w 624"/>
                <a:gd name="T31" fmla="*/ 310 h 636"/>
                <a:gd name="T32" fmla="*/ 198 w 624"/>
                <a:gd name="T33" fmla="*/ 324 h 636"/>
                <a:gd name="T34" fmla="*/ 176 w 624"/>
                <a:gd name="T35" fmla="*/ 338 h 636"/>
                <a:gd name="T36" fmla="*/ 152 w 624"/>
                <a:gd name="T37" fmla="*/ 350 h 636"/>
                <a:gd name="T38" fmla="*/ 124 w 624"/>
                <a:gd name="T39" fmla="*/ 360 h 636"/>
                <a:gd name="T40" fmla="*/ 96 w 624"/>
                <a:gd name="T41" fmla="*/ 370 h 636"/>
                <a:gd name="T42" fmla="*/ 66 w 624"/>
                <a:gd name="T43" fmla="*/ 380 h 636"/>
                <a:gd name="T44" fmla="*/ 34 w 624"/>
                <a:gd name="T45" fmla="*/ 386 h 636"/>
                <a:gd name="T46" fmla="*/ 0 w 624"/>
                <a:gd name="T47" fmla="*/ 392 h 636"/>
                <a:gd name="T48" fmla="*/ 0 w 624"/>
                <a:gd name="T49" fmla="*/ 392 h 636"/>
                <a:gd name="T50" fmla="*/ 0 w 624"/>
                <a:gd name="T51" fmla="*/ 636 h 636"/>
                <a:gd name="T52" fmla="*/ 0 w 624"/>
                <a:gd name="T53" fmla="*/ 636 h 636"/>
                <a:gd name="T54" fmla="*/ 26 w 624"/>
                <a:gd name="T55" fmla="*/ 636 h 636"/>
                <a:gd name="T56" fmla="*/ 56 w 624"/>
                <a:gd name="T57" fmla="*/ 634 h 636"/>
                <a:gd name="T58" fmla="*/ 94 w 624"/>
                <a:gd name="T59" fmla="*/ 628 h 636"/>
                <a:gd name="T60" fmla="*/ 140 w 624"/>
                <a:gd name="T61" fmla="*/ 620 h 636"/>
                <a:gd name="T62" fmla="*/ 192 w 624"/>
                <a:gd name="T63" fmla="*/ 608 h 636"/>
                <a:gd name="T64" fmla="*/ 220 w 624"/>
                <a:gd name="T65" fmla="*/ 600 h 636"/>
                <a:gd name="T66" fmla="*/ 248 w 624"/>
                <a:gd name="T67" fmla="*/ 590 h 636"/>
                <a:gd name="T68" fmla="*/ 276 w 624"/>
                <a:gd name="T69" fmla="*/ 578 h 636"/>
                <a:gd name="T70" fmla="*/ 306 w 624"/>
                <a:gd name="T71" fmla="*/ 564 h 636"/>
                <a:gd name="T72" fmla="*/ 334 w 624"/>
                <a:gd name="T73" fmla="*/ 550 h 636"/>
                <a:gd name="T74" fmla="*/ 362 w 624"/>
                <a:gd name="T75" fmla="*/ 532 h 636"/>
                <a:gd name="T76" fmla="*/ 392 w 624"/>
                <a:gd name="T77" fmla="*/ 512 h 636"/>
                <a:gd name="T78" fmla="*/ 418 w 624"/>
                <a:gd name="T79" fmla="*/ 490 h 636"/>
                <a:gd name="T80" fmla="*/ 446 w 624"/>
                <a:gd name="T81" fmla="*/ 466 h 636"/>
                <a:gd name="T82" fmla="*/ 472 w 624"/>
                <a:gd name="T83" fmla="*/ 440 h 636"/>
                <a:gd name="T84" fmla="*/ 496 w 624"/>
                <a:gd name="T85" fmla="*/ 410 h 636"/>
                <a:gd name="T86" fmla="*/ 518 w 624"/>
                <a:gd name="T87" fmla="*/ 378 h 636"/>
                <a:gd name="T88" fmla="*/ 540 w 624"/>
                <a:gd name="T89" fmla="*/ 342 h 636"/>
                <a:gd name="T90" fmla="*/ 560 w 624"/>
                <a:gd name="T91" fmla="*/ 304 h 636"/>
                <a:gd name="T92" fmla="*/ 576 w 624"/>
                <a:gd name="T93" fmla="*/ 262 h 636"/>
                <a:gd name="T94" fmla="*/ 592 w 624"/>
                <a:gd name="T95" fmla="*/ 216 h 636"/>
                <a:gd name="T96" fmla="*/ 604 w 624"/>
                <a:gd name="T97" fmla="*/ 168 h 636"/>
                <a:gd name="T98" fmla="*/ 614 w 624"/>
                <a:gd name="T99" fmla="*/ 116 h 636"/>
                <a:gd name="T100" fmla="*/ 620 w 624"/>
                <a:gd name="T101" fmla="*/ 60 h 636"/>
                <a:gd name="T102" fmla="*/ 624 w 624"/>
                <a:gd name="T103" fmla="*/ 0 h 636"/>
                <a:gd name="T104" fmla="*/ 624 w 624"/>
                <a:gd name="T105"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4" h="636">
                  <a:moveTo>
                    <a:pt x="624" y="0"/>
                  </a:moveTo>
                  <a:lnTo>
                    <a:pt x="382" y="0"/>
                  </a:lnTo>
                  <a:lnTo>
                    <a:pt x="382" y="0"/>
                  </a:lnTo>
                  <a:lnTo>
                    <a:pt x="382" y="16"/>
                  </a:lnTo>
                  <a:lnTo>
                    <a:pt x="376" y="54"/>
                  </a:lnTo>
                  <a:lnTo>
                    <a:pt x="370" y="82"/>
                  </a:lnTo>
                  <a:lnTo>
                    <a:pt x="362" y="112"/>
                  </a:lnTo>
                  <a:lnTo>
                    <a:pt x="350" y="144"/>
                  </a:lnTo>
                  <a:lnTo>
                    <a:pt x="334" y="178"/>
                  </a:lnTo>
                  <a:lnTo>
                    <a:pt x="314" y="212"/>
                  </a:lnTo>
                  <a:lnTo>
                    <a:pt x="302" y="230"/>
                  </a:lnTo>
                  <a:lnTo>
                    <a:pt x="288" y="246"/>
                  </a:lnTo>
                  <a:lnTo>
                    <a:pt x="272" y="262"/>
                  </a:lnTo>
                  <a:lnTo>
                    <a:pt x="256" y="280"/>
                  </a:lnTo>
                  <a:lnTo>
                    <a:pt x="238" y="294"/>
                  </a:lnTo>
                  <a:lnTo>
                    <a:pt x="220" y="310"/>
                  </a:lnTo>
                  <a:lnTo>
                    <a:pt x="198" y="324"/>
                  </a:lnTo>
                  <a:lnTo>
                    <a:pt x="176" y="338"/>
                  </a:lnTo>
                  <a:lnTo>
                    <a:pt x="152" y="350"/>
                  </a:lnTo>
                  <a:lnTo>
                    <a:pt x="124" y="360"/>
                  </a:lnTo>
                  <a:lnTo>
                    <a:pt x="96" y="370"/>
                  </a:lnTo>
                  <a:lnTo>
                    <a:pt x="66" y="380"/>
                  </a:lnTo>
                  <a:lnTo>
                    <a:pt x="34" y="386"/>
                  </a:lnTo>
                  <a:lnTo>
                    <a:pt x="0" y="392"/>
                  </a:lnTo>
                  <a:lnTo>
                    <a:pt x="0" y="392"/>
                  </a:lnTo>
                  <a:lnTo>
                    <a:pt x="0" y="636"/>
                  </a:lnTo>
                  <a:lnTo>
                    <a:pt x="0" y="636"/>
                  </a:lnTo>
                  <a:lnTo>
                    <a:pt x="26" y="636"/>
                  </a:lnTo>
                  <a:lnTo>
                    <a:pt x="56" y="634"/>
                  </a:lnTo>
                  <a:lnTo>
                    <a:pt x="94" y="628"/>
                  </a:lnTo>
                  <a:lnTo>
                    <a:pt x="140" y="620"/>
                  </a:lnTo>
                  <a:lnTo>
                    <a:pt x="192" y="608"/>
                  </a:lnTo>
                  <a:lnTo>
                    <a:pt x="220" y="600"/>
                  </a:lnTo>
                  <a:lnTo>
                    <a:pt x="248" y="590"/>
                  </a:lnTo>
                  <a:lnTo>
                    <a:pt x="276" y="578"/>
                  </a:lnTo>
                  <a:lnTo>
                    <a:pt x="306" y="564"/>
                  </a:lnTo>
                  <a:lnTo>
                    <a:pt x="334" y="550"/>
                  </a:lnTo>
                  <a:lnTo>
                    <a:pt x="362" y="532"/>
                  </a:lnTo>
                  <a:lnTo>
                    <a:pt x="392" y="512"/>
                  </a:lnTo>
                  <a:lnTo>
                    <a:pt x="418" y="490"/>
                  </a:lnTo>
                  <a:lnTo>
                    <a:pt x="446" y="466"/>
                  </a:lnTo>
                  <a:lnTo>
                    <a:pt x="472" y="440"/>
                  </a:lnTo>
                  <a:lnTo>
                    <a:pt x="496" y="410"/>
                  </a:lnTo>
                  <a:lnTo>
                    <a:pt x="518" y="378"/>
                  </a:lnTo>
                  <a:lnTo>
                    <a:pt x="540" y="342"/>
                  </a:lnTo>
                  <a:lnTo>
                    <a:pt x="560" y="304"/>
                  </a:lnTo>
                  <a:lnTo>
                    <a:pt x="576" y="262"/>
                  </a:lnTo>
                  <a:lnTo>
                    <a:pt x="592" y="216"/>
                  </a:lnTo>
                  <a:lnTo>
                    <a:pt x="604" y="168"/>
                  </a:lnTo>
                  <a:lnTo>
                    <a:pt x="614" y="116"/>
                  </a:lnTo>
                  <a:lnTo>
                    <a:pt x="620" y="60"/>
                  </a:lnTo>
                  <a:lnTo>
                    <a:pt x="624" y="0"/>
                  </a:lnTo>
                  <a:lnTo>
                    <a:pt x="624" y="0"/>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3" name="Freeform 13">
              <a:extLst>
                <a:ext uri="{FF2B5EF4-FFF2-40B4-BE49-F238E27FC236}">
                  <a16:creationId xmlns:a16="http://schemas.microsoft.com/office/drawing/2014/main" id="{E0F3AAF4-592A-7BB5-5949-9989E1F90AC2}"/>
                </a:ext>
              </a:extLst>
            </p:cNvPr>
            <p:cNvSpPr/>
            <p:nvPr/>
          </p:nvSpPr>
          <p:spPr bwMode="auto">
            <a:xfrm flipH="1">
              <a:off x="7010630" y="3396343"/>
              <a:ext cx="3233601" cy="2860142"/>
            </a:xfrm>
            <a:custGeom>
              <a:avLst/>
              <a:gdLst>
                <a:gd name="T0" fmla="*/ 1192 w 2052"/>
                <a:gd name="T1" fmla="*/ 1815 h 1815"/>
                <a:gd name="T2" fmla="*/ 1158 w 2052"/>
                <a:gd name="T3" fmla="*/ 1733 h 1815"/>
                <a:gd name="T4" fmla="*/ 1170 w 2052"/>
                <a:gd name="T5" fmla="*/ 1643 h 1815"/>
                <a:gd name="T6" fmla="*/ 1228 w 2052"/>
                <a:gd name="T7" fmla="*/ 1573 h 1815"/>
                <a:gd name="T8" fmla="*/ 1340 w 2052"/>
                <a:gd name="T9" fmla="*/ 1545 h 1815"/>
                <a:gd name="T10" fmla="*/ 1422 w 2052"/>
                <a:gd name="T11" fmla="*/ 1561 h 1815"/>
                <a:gd name="T12" fmla="*/ 1490 w 2052"/>
                <a:gd name="T13" fmla="*/ 1623 h 1815"/>
                <a:gd name="T14" fmla="*/ 1512 w 2052"/>
                <a:gd name="T15" fmla="*/ 1711 h 1815"/>
                <a:gd name="T16" fmla="*/ 1492 w 2052"/>
                <a:gd name="T17" fmla="*/ 1797 h 1815"/>
                <a:gd name="T18" fmla="*/ 1704 w 2052"/>
                <a:gd name="T19" fmla="*/ 1725 h 1815"/>
                <a:gd name="T20" fmla="*/ 1696 w 2052"/>
                <a:gd name="T21" fmla="*/ 1623 h 1815"/>
                <a:gd name="T22" fmla="*/ 1658 w 2052"/>
                <a:gd name="T23" fmla="*/ 1465 h 1815"/>
                <a:gd name="T24" fmla="*/ 1748 w 2052"/>
                <a:gd name="T25" fmla="*/ 1375 h 1815"/>
                <a:gd name="T26" fmla="*/ 2038 w 2052"/>
                <a:gd name="T27" fmla="*/ 1153 h 1815"/>
                <a:gd name="T28" fmla="*/ 2050 w 2052"/>
                <a:gd name="T29" fmla="*/ 1131 h 1815"/>
                <a:gd name="T30" fmla="*/ 2038 w 2052"/>
                <a:gd name="T31" fmla="*/ 1067 h 1815"/>
                <a:gd name="T32" fmla="*/ 1916 w 2052"/>
                <a:gd name="T33" fmla="*/ 848 h 1815"/>
                <a:gd name="T34" fmla="*/ 1822 w 2052"/>
                <a:gd name="T35" fmla="*/ 694 h 1815"/>
                <a:gd name="T36" fmla="*/ 1756 w 2052"/>
                <a:gd name="T37" fmla="*/ 680 h 1815"/>
                <a:gd name="T38" fmla="*/ 1654 w 2052"/>
                <a:gd name="T39" fmla="*/ 712 h 1815"/>
                <a:gd name="T40" fmla="*/ 1310 w 2052"/>
                <a:gd name="T41" fmla="*/ 868 h 1815"/>
                <a:gd name="T42" fmla="*/ 1208 w 2052"/>
                <a:gd name="T43" fmla="*/ 768 h 1815"/>
                <a:gd name="T44" fmla="*/ 1100 w 2052"/>
                <a:gd name="T45" fmla="*/ 692 h 1815"/>
                <a:gd name="T46" fmla="*/ 1146 w 2052"/>
                <a:gd name="T47" fmla="*/ 454 h 1815"/>
                <a:gd name="T48" fmla="*/ 1196 w 2052"/>
                <a:gd name="T49" fmla="*/ 210 h 1815"/>
                <a:gd name="T50" fmla="*/ 1182 w 2052"/>
                <a:gd name="T51" fmla="*/ 172 h 1815"/>
                <a:gd name="T52" fmla="*/ 1104 w 2052"/>
                <a:gd name="T53" fmla="*/ 116 h 1815"/>
                <a:gd name="T54" fmla="*/ 908 w 2052"/>
                <a:gd name="T55" fmla="*/ 52 h 1815"/>
                <a:gd name="T56" fmla="*/ 748 w 2052"/>
                <a:gd name="T57" fmla="*/ 2 h 1815"/>
                <a:gd name="T58" fmla="*/ 704 w 2052"/>
                <a:gd name="T59" fmla="*/ 10 h 1815"/>
                <a:gd name="T60" fmla="*/ 648 w 2052"/>
                <a:gd name="T61" fmla="*/ 72 h 1815"/>
                <a:gd name="T62" fmla="*/ 538 w 2052"/>
                <a:gd name="T63" fmla="*/ 296 h 1815"/>
                <a:gd name="T64" fmla="*/ 348 w 2052"/>
                <a:gd name="T65" fmla="*/ 774 h 1815"/>
                <a:gd name="T66" fmla="*/ 330 w 2052"/>
                <a:gd name="T67" fmla="*/ 728 h 1815"/>
                <a:gd name="T68" fmla="*/ 288 w 2052"/>
                <a:gd name="T69" fmla="*/ 684 h 1815"/>
                <a:gd name="T70" fmla="*/ 220 w 2052"/>
                <a:gd name="T71" fmla="*/ 654 h 1815"/>
                <a:gd name="T72" fmla="*/ 114 w 2052"/>
                <a:gd name="T73" fmla="*/ 658 h 1815"/>
                <a:gd name="T74" fmla="*/ 60 w 2052"/>
                <a:gd name="T75" fmla="*/ 684 h 1815"/>
                <a:gd name="T76" fmla="*/ 20 w 2052"/>
                <a:gd name="T77" fmla="*/ 730 h 1815"/>
                <a:gd name="T78" fmla="*/ 0 w 2052"/>
                <a:gd name="T79" fmla="*/ 792 h 1815"/>
                <a:gd name="T80" fmla="*/ 2 w 2052"/>
                <a:gd name="T81" fmla="*/ 850 h 1815"/>
                <a:gd name="T82" fmla="*/ 24 w 2052"/>
                <a:gd name="T83" fmla="*/ 914 h 1815"/>
                <a:gd name="T84" fmla="*/ 60 w 2052"/>
                <a:gd name="T85" fmla="*/ 963 h 1815"/>
                <a:gd name="T86" fmla="*/ 108 w 2052"/>
                <a:gd name="T87" fmla="*/ 993 h 1815"/>
                <a:gd name="T88" fmla="*/ 164 w 2052"/>
                <a:gd name="T89" fmla="*/ 1003 h 1815"/>
                <a:gd name="T90" fmla="*/ 222 w 2052"/>
                <a:gd name="T91" fmla="*/ 995 h 1815"/>
                <a:gd name="T92" fmla="*/ 278 w 2052"/>
                <a:gd name="T93" fmla="*/ 965 h 1815"/>
                <a:gd name="T94" fmla="*/ 328 w 2052"/>
                <a:gd name="T95" fmla="*/ 914 h 1815"/>
                <a:gd name="T96" fmla="*/ 348 w 2052"/>
                <a:gd name="T97" fmla="*/ 1195 h 1815"/>
                <a:gd name="T98" fmla="*/ 438 w 2052"/>
                <a:gd name="T99" fmla="*/ 1205 h 1815"/>
                <a:gd name="T100" fmla="*/ 586 w 2052"/>
                <a:gd name="T101" fmla="*/ 1245 h 1815"/>
                <a:gd name="T102" fmla="*/ 698 w 2052"/>
                <a:gd name="T103" fmla="*/ 1301 h 1815"/>
                <a:gd name="T104" fmla="*/ 806 w 2052"/>
                <a:gd name="T105" fmla="*/ 1393 h 1815"/>
                <a:gd name="T106" fmla="*/ 896 w 2052"/>
                <a:gd name="T107" fmla="*/ 1525 h 1815"/>
                <a:gd name="T108" fmla="*/ 958 w 2052"/>
                <a:gd name="T109" fmla="*/ 170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52" h="1815">
                  <a:moveTo>
                    <a:pt x="972" y="1815"/>
                  </a:moveTo>
                  <a:lnTo>
                    <a:pt x="972" y="1815"/>
                  </a:lnTo>
                  <a:lnTo>
                    <a:pt x="1192" y="1815"/>
                  </a:lnTo>
                  <a:lnTo>
                    <a:pt x="1192" y="1815"/>
                  </a:lnTo>
                  <a:lnTo>
                    <a:pt x="1180" y="1797"/>
                  </a:lnTo>
                  <a:lnTo>
                    <a:pt x="1170" y="1777"/>
                  </a:lnTo>
                  <a:lnTo>
                    <a:pt x="1164" y="1755"/>
                  </a:lnTo>
                  <a:lnTo>
                    <a:pt x="1158" y="1733"/>
                  </a:lnTo>
                  <a:lnTo>
                    <a:pt x="1158" y="1711"/>
                  </a:lnTo>
                  <a:lnTo>
                    <a:pt x="1158" y="1687"/>
                  </a:lnTo>
                  <a:lnTo>
                    <a:pt x="1162" y="1665"/>
                  </a:lnTo>
                  <a:lnTo>
                    <a:pt x="1170" y="1643"/>
                  </a:lnTo>
                  <a:lnTo>
                    <a:pt x="1180" y="1623"/>
                  </a:lnTo>
                  <a:lnTo>
                    <a:pt x="1192" y="1605"/>
                  </a:lnTo>
                  <a:lnTo>
                    <a:pt x="1208" y="1587"/>
                  </a:lnTo>
                  <a:lnTo>
                    <a:pt x="1228" y="1573"/>
                  </a:lnTo>
                  <a:lnTo>
                    <a:pt x="1252" y="1561"/>
                  </a:lnTo>
                  <a:lnTo>
                    <a:pt x="1278" y="1551"/>
                  </a:lnTo>
                  <a:lnTo>
                    <a:pt x="1308" y="1547"/>
                  </a:lnTo>
                  <a:lnTo>
                    <a:pt x="1340" y="1545"/>
                  </a:lnTo>
                  <a:lnTo>
                    <a:pt x="1340" y="1545"/>
                  </a:lnTo>
                  <a:lnTo>
                    <a:pt x="1370" y="1547"/>
                  </a:lnTo>
                  <a:lnTo>
                    <a:pt x="1398" y="1551"/>
                  </a:lnTo>
                  <a:lnTo>
                    <a:pt x="1422" y="1561"/>
                  </a:lnTo>
                  <a:lnTo>
                    <a:pt x="1444" y="1573"/>
                  </a:lnTo>
                  <a:lnTo>
                    <a:pt x="1462" y="1587"/>
                  </a:lnTo>
                  <a:lnTo>
                    <a:pt x="1478" y="1605"/>
                  </a:lnTo>
                  <a:lnTo>
                    <a:pt x="1490" y="1623"/>
                  </a:lnTo>
                  <a:lnTo>
                    <a:pt x="1500" y="1643"/>
                  </a:lnTo>
                  <a:lnTo>
                    <a:pt x="1508" y="1665"/>
                  </a:lnTo>
                  <a:lnTo>
                    <a:pt x="1512" y="1687"/>
                  </a:lnTo>
                  <a:lnTo>
                    <a:pt x="1512" y="1711"/>
                  </a:lnTo>
                  <a:lnTo>
                    <a:pt x="1512" y="1733"/>
                  </a:lnTo>
                  <a:lnTo>
                    <a:pt x="1508" y="1755"/>
                  </a:lnTo>
                  <a:lnTo>
                    <a:pt x="1502" y="1777"/>
                  </a:lnTo>
                  <a:lnTo>
                    <a:pt x="1492" y="1797"/>
                  </a:lnTo>
                  <a:lnTo>
                    <a:pt x="1480" y="1815"/>
                  </a:lnTo>
                  <a:lnTo>
                    <a:pt x="1480" y="1815"/>
                  </a:lnTo>
                  <a:lnTo>
                    <a:pt x="2038" y="1815"/>
                  </a:lnTo>
                  <a:lnTo>
                    <a:pt x="1704" y="1725"/>
                  </a:lnTo>
                  <a:lnTo>
                    <a:pt x="1704" y="1725"/>
                  </a:lnTo>
                  <a:lnTo>
                    <a:pt x="1704" y="1701"/>
                  </a:lnTo>
                  <a:lnTo>
                    <a:pt x="1702" y="1665"/>
                  </a:lnTo>
                  <a:lnTo>
                    <a:pt x="1696" y="1623"/>
                  </a:lnTo>
                  <a:lnTo>
                    <a:pt x="1690" y="1579"/>
                  </a:lnTo>
                  <a:lnTo>
                    <a:pt x="1680" y="1535"/>
                  </a:lnTo>
                  <a:lnTo>
                    <a:pt x="1670" y="1495"/>
                  </a:lnTo>
                  <a:lnTo>
                    <a:pt x="1658" y="1465"/>
                  </a:lnTo>
                  <a:lnTo>
                    <a:pt x="1654" y="1453"/>
                  </a:lnTo>
                  <a:lnTo>
                    <a:pt x="1648" y="1445"/>
                  </a:lnTo>
                  <a:lnTo>
                    <a:pt x="1648" y="1445"/>
                  </a:lnTo>
                  <a:lnTo>
                    <a:pt x="1748" y="1375"/>
                  </a:lnTo>
                  <a:lnTo>
                    <a:pt x="1868" y="1287"/>
                  </a:lnTo>
                  <a:lnTo>
                    <a:pt x="1976" y="1203"/>
                  </a:lnTo>
                  <a:lnTo>
                    <a:pt x="2014" y="1173"/>
                  </a:lnTo>
                  <a:lnTo>
                    <a:pt x="2038" y="1153"/>
                  </a:lnTo>
                  <a:lnTo>
                    <a:pt x="2038" y="1153"/>
                  </a:lnTo>
                  <a:lnTo>
                    <a:pt x="2042" y="1145"/>
                  </a:lnTo>
                  <a:lnTo>
                    <a:pt x="2046" y="1139"/>
                  </a:lnTo>
                  <a:lnTo>
                    <a:pt x="2050" y="1131"/>
                  </a:lnTo>
                  <a:lnTo>
                    <a:pt x="2052" y="1123"/>
                  </a:lnTo>
                  <a:lnTo>
                    <a:pt x="2050" y="1105"/>
                  </a:lnTo>
                  <a:lnTo>
                    <a:pt x="2046" y="1087"/>
                  </a:lnTo>
                  <a:lnTo>
                    <a:pt x="2038" y="1067"/>
                  </a:lnTo>
                  <a:lnTo>
                    <a:pt x="2030" y="1049"/>
                  </a:lnTo>
                  <a:lnTo>
                    <a:pt x="2008" y="1009"/>
                  </a:lnTo>
                  <a:lnTo>
                    <a:pt x="2008" y="1009"/>
                  </a:lnTo>
                  <a:lnTo>
                    <a:pt x="1916" y="848"/>
                  </a:lnTo>
                  <a:lnTo>
                    <a:pt x="1864" y="758"/>
                  </a:lnTo>
                  <a:lnTo>
                    <a:pt x="1832" y="704"/>
                  </a:lnTo>
                  <a:lnTo>
                    <a:pt x="1832" y="704"/>
                  </a:lnTo>
                  <a:lnTo>
                    <a:pt x="1822" y="694"/>
                  </a:lnTo>
                  <a:lnTo>
                    <a:pt x="1812" y="686"/>
                  </a:lnTo>
                  <a:lnTo>
                    <a:pt x="1796" y="682"/>
                  </a:lnTo>
                  <a:lnTo>
                    <a:pt x="1778" y="680"/>
                  </a:lnTo>
                  <a:lnTo>
                    <a:pt x="1756" y="680"/>
                  </a:lnTo>
                  <a:lnTo>
                    <a:pt x="1728" y="686"/>
                  </a:lnTo>
                  <a:lnTo>
                    <a:pt x="1694" y="696"/>
                  </a:lnTo>
                  <a:lnTo>
                    <a:pt x="1654" y="712"/>
                  </a:lnTo>
                  <a:lnTo>
                    <a:pt x="1654" y="712"/>
                  </a:lnTo>
                  <a:lnTo>
                    <a:pt x="1552" y="756"/>
                  </a:lnTo>
                  <a:lnTo>
                    <a:pt x="1438" y="806"/>
                  </a:lnTo>
                  <a:lnTo>
                    <a:pt x="1310" y="868"/>
                  </a:lnTo>
                  <a:lnTo>
                    <a:pt x="1310" y="868"/>
                  </a:lnTo>
                  <a:lnTo>
                    <a:pt x="1294" y="848"/>
                  </a:lnTo>
                  <a:lnTo>
                    <a:pt x="1270" y="822"/>
                  </a:lnTo>
                  <a:lnTo>
                    <a:pt x="1240" y="796"/>
                  </a:lnTo>
                  <a:lnTo>
                    <a:pt x="1208" y="768"/>
                  </a:lnTo>
                  <a:lnTo>
                    <a:pt x="1176" y="742"/>
                  </a:lnTo>
                  <a:lnTo>
                    <a:pt x="1146" y="720"/>
                  </a:lnTo>
                  <a:lnTo>
                    <a:pt x="1120" y="702"/>
                  </a:lnTo>
                  <a:lnTo>
                    <a:pt x="1100" y="692"/>
                  </a:lnTo>
                  <a:lnTo>
                    <a:pt x="1100" y="692"/>
                  </a:lnTo>
                  <a:lnTo>
                    <a:pt x="1106" y="650"/>
                  </a:lnTo>
                  <a:lnTo>
                    <a:pt x="1116" y="592"/>
                  </a:lnTo>
                  <a:lnTo>
                    <a:pt x="1146" y="454"/>
                  </a:lnTo>
                  <a:lnTo>
                    <a:pt x="1194" y="232"/>
                  </a:lnTo>
                  <a:lnTo>
                    <a:pt x="1194" y="232"/>
                  </a:lnTo>
                  <a:lnTo>
                    <a:pt x="1196" y="220"/>
                  </a:lnTo>
                  <a:lnTo>
                    <a:pt x="1196" y="210"/>
                  </a:lnTo>
                  <a:lnTo>
                    <a:pt x="1194" y="200"/>
                  </a:lnTo>
                  <a:lnTo>
                    <a:pt x="1192" y="190"/>
                  </a:lnTo>
                  <a:lnTo>
                    <a:pt x="1188" y="180"/>
                  </a:lnTo>
                  <a:lnTo>
                    <a:pt x="1182" y="172"/>
                  </a:lnTo>
                  <a:lnTo>
                    <a:pt x="1168" y="156"/>
                  </a:lnTo>
                  <a:lnTo>
                    <a:pt x="1150" y="140"/>
                  </a:lnTo>
                  <a:lnTo>
                    <a:pt x="1128" y="128"/>
                  </a:lnTo>
                  <a:lnTo>
                    <a:pt x="1104" y="116"/>
                  </a:lnTo>
                  <a:lnTo>
                    <a:pt x="1076" y="106"/>
                  </a:lnTo>
                  <a:lnTo>
                    <a:pt x="1076" y="106"/>
                  </a:lnTo>
                  <a:lnTo>
                    <a:pt x="1002" y="82"/>
                  </a:lnTo>
                  <a:lnTo>
                    <a:pt x="908" y="52"/>
                  </a:lnTo>
                  <a:lnTo>
                    <a:pt x="820" y="24"/>
                  </a:lnTo>
                  <a:lnTo>
                    <a:pt x="758" y="4"/>
                  </a:lnTo>
                  <a:lnTo>
                    <a:pt x="758" y="4"/>
                  </a:lnTo>
                  <a:lnTo>
                    <a:pt x="748" y="2"/>
                  </a:lnTo>
                  <a:lnTo>
                    <a:pt x="740" y="0"/>
                  </a:lnTo>
                  <a:lnTo>
                    <a:pt x="730" y="0"/>
                  </a:lnTo>
                  <a:lnTo>
                    <a:pt x="722" y="2"/>
                  </a:lnTo>
                  <a:lnTo>
                    <a:pt x="704" y="10"/>
                  </a:lnTo>
                  <a:lnTo>
                    <a:pt x="690" y="22"/>
                  </a:lnTo>
                  <a:lnTo>
                    <a:pt x="674" y="36"/>
                  </a:lnTo>
                  <a:lnTo>
                    <a:pt x="660" y="54"/>
                  </a:lnTo>
                  <a:lnTo>
                    <a:pt x="648" y="72"/>
                  </a:lnTo>
                  <a:lnTo>
                    <a:pt x="636" y="94"/>
                  </a:lnTo>
                  <a:lnTo>
                    <a:pt x="636" y="94"/>
                  </a:lnTo>
                  <a:lnTo>
                    <a:pt x="596" y="174"/>
                  </a:lnTo>
                  <a:lnTo>
                    <a:pt x="538" y="296"/>
                  </a:lnTo>
                  <a:lnTo>
                    <a:pt x="464" y="456"/>
                  </a:lnTo>
                  <a:lnTo>
                    <a:pt x="348" y="454"/>
                  </a:lnTo>
                  <a:lnTo>
                    <a:pt x="348" y="454"/>
                  </a:lnTo>
                  <a:lnTo>
                    <a:pt x="348" y="774"/>
                  </a:lnTo>
                  <a:lnTo>
                    <a:pt x="348" y="774"/>
                  </a:lnTo>
                  <a:lnTo>
                    <a:pt x="344" y="758"/>
                  </a:lnTo>
                  <a:lnTo>
                    <a:pt x="336" y="742"/>
                  </a:lnTo>
                  <a:lnTo>
                    <a:pt x="330" y="728"/>
                  </a:lnTo>
                  <a:lnTo>
                    <a:pt x="320" y="716"/>
                  </a:lnTo>
                  <a:lnTo>
                    <a:pt x="312" y="704"/>
                  </a:lnTo>
                  <a:lnTo>
                    <a:pt x="300" y="694"/>
                  </a:lnTo>
                  <a:lnTo>
                    <a:pt x="288" y="684"/>
                  </a:lnTo>
                  <a:lnTo>
                    <a:pt x="276" y="676"/>
                  </a:lnTo>
                  <a:lnTo>
                    <a:pt x="262" y="668"/>
                  </a:lnTo>
                  <a:lnTo>
                    <a:pt x="248" y="662"/>
                  </a:lnTo>
                  <a:lnTo>
                    <a:pt x="220" y="654"/>
                  </a:lnTo>
                  <a:lnTo>
                    <a:pt x="190" y="648"/>
                  </a:lnTo>
                  <a:lnTo>
                    <a:pt x="158" y="648"/>
                  </a:lnTo>
                  <a:lnTo>
                    <a:pt x="128" y="654"/>
                  </a:lnTo>
                  <a:lnTo>
                    <a:pt x="114" y="658"/>
                  </a:lnTo>
                  <a:lnTo>
                    <a:pt x="98" y="662"/>
                  </a:lnTo>
                  <a:lnTo>
                    <a:pt x="86" y="668"/>
                  </a:lnTo>
                  <a:lnTo>
                    <a:pt x="72" y="676"/>
                  </a:lnTo>
                  <a:lnTo>
                    <a:pt x="60" y="684"/>
                  </a:lnTo>
                  <a:lnTo>
                    <a:pt x="48" y="694"/>
                  </a:lnTo>
                  <a:lnTo>
                    <a:pt x="38" y="704"/>
                  </a:lnTo>
                  <a:lnTo>
                    <a:pt x="28" y="716"/>
                  </a:lnTo>
                  <a:lnTo>
                    <a:pt x="20" y="730"/>
                  </a:lnTo>
                  <a:lnTo>
                    <a:pt x="12" y="744"/>
                  </a:lnTo>
                  <a:lnTo>
                    <a:pt x="8" y="760"/>
                  </a:lnTo>
                  <a:lnTo>
                    <a:pt x="2" y="776"/>
                  </a:lnTo>
                  <a:lnTo>
                    <a:pt x="0" y="792"/>
                  </a:lnTo>
                  <a:lnTo>
                    <a:pt x="0" y="812"/>
                  </a:lnTo>
                  <a:lnTo>
                    <a:pt x="0" y="812"/>
                  </a:lnTo>
                  <a:lnTo>
                    <a:pt x="0" y="832"/>
                  </a:lnTo>
                  <a:lnTo>
                    <a:pt x="2" y="850"/>
                  </a:lnTo>
                  <a:lnTo>
                    <a:pt x="6" y="868"/>
                  </a:lnTo>
                  <a:lnTo>
                    <a:pt x="10" y="884"/>
                  </a:lnTo>
                  <a:lnTo>
                    <a:pt x="16" y="900"/>
                  </a:lnTo>
                  <a:lnTo>
                    <a:pt x="24" y="914"/>
                  </a:lnTo>
                  <a:lnTo>
                    <a:pt x="30" y="929"/>
                  </a:lnTo>
                  <a:lnTo>
                    <a:pt x="40" y="941"/>
                  </a:lnTo>
                  <a:lnTo>
                    <a:pt x="50" y="953"/>
                  </a:lnTo>
                  <a:lnTo>
                    <a:pt x="60" y="963"/>
                  </a:lnTo>
                  <a:lnTo>
                    <a:pt x="72" y="971"/>
                  </a:lnTo>
                  <a:lnTo>
                    <a:pt x="84" y="979"/>
                  </a:lnTo>
                  <a:lnTo>
                    <a:pt x="96" y="987"/>
                  </a:lnTo>
                  <a:lnTo>
                    <a:pt x="108" y="993"/>
                  </a:lnTo>
                  <a:lnTo>
                    <a:pt x="122" y="997"/>
                  </a:lnTo>
                  <a:lnTo>
                    <a:pt x="136" y="1001"/>
                  </a:lnTo>
                  <a:lnTo>
                    <a:pt x="150" y="1003"/>
                  </a:lnTo>
                  <a:lnTo>
                    <a:pt x="164" y="1003"/>
                  </a:lnTo>
                  <a:lnTo>
                    <a:pt x="178" y="1003"/>
                  </a:lnTo>
                  <a:lnTo>
                    <a:pt x="194" y="1001"/>
                  </a:lnTo>
                  <a:lnTo>
                    <a:pt x="208" y="999"/>
                  </a:lnTo>
                  <a:lnTo>
                    <a:pt x="222" y="995"/>
                  </a:lnTo>
                  <a:lnTo>
                    <a:pt x="236" y="989"/>
                  </a:lnTo>
                  <a:lnTo>
                    <a:pt x="250" y="983"/>
                  </a:lnTo>
                  <a:lnTo>
                    <a:pt x="264" y="975"/>
                  </a:lnTo>
                  <a:lnTo>
                    <a:pt x="278" y="965"/>
                  </a:lnTo>
                  <a:lnTo>
                    <a:pt x="292" y="955"/>
                  </a:lnTo>
                  <a:lnTo>
                    <a:pt x="304" y="943"/>
                  </a:lnTo>
                  <a:lnTo>
                    <a:pt x="316" y="929"/>
                  </a:lnTo>
                  <a:lnTo>
                    <a:pt x="328" y="914"/>
                  </a:lnTo>
                  <a:lnTo>
                    <a:pt x="338" y="898"/>
                  </a:lnTo>
                  <a:lnTo>
                    <a:pt x="348" y="880"/>
                  </a:lnTo>
                  <a:lnTo>
                    <a:pt x="348" y="880"/>
                  </a:lnTo>
                  <a:lnTo>
                    <a:pt x="348" y="1195"/>
                  </a:lnTo>
                  <a:lnTo>
                    <a:pt x="348" y="1195"/>
                  </a:lnTo>
                  <a:lnTo>
                    <a:pt x="372" y="1197"/>
                  </a:lnTo>
                  <a:lnTo>
                    <a:pt x="402" y="1199"/>
                  </a:lnTo>
                  <a:lnTo>
                    <a:pt x="438" y="1205"/>
                  </a:lnTo>
                  <a:lnTo>
                    <a:pt x="482" y="1213"/>
                  </a:lnTo>
                  <a:lnTo>
                    <a:pt x="532" y="1225"/>
                  </a:lnTo>
                  <a:lnTo>
                    <a:pt x="560" y="1235"/>
                  </a:lnTo>
                  <a:lnTo>
                    <a:pt x="586" y="1245"/>
                  </a:lnTo>
                  <a:lnTo>
                    <a:pt x="614" y="1255"/>
                  </a:lnTo>
                  <a:lnTo>
                    <a:pt x="642" y="1269"/>
                  </a:lnTo>
                  <a:lnTo>
                    <a:pt x="670" y="1285"/>
                  </a:lnTo>
                  <a:lnTo>
                    <a:pt x="698" y="1301"/>
                  </a:lnTo>
                  <a:lnTo>
                    <a:pt x="726" y="1321"/>
                  </a:lnTo>
                  <a:lnTo>
                    <a:pt x="754" y="1343"/>
                  </a:lnTo>
                  <a:lnTo>
                    <a:pt x="780" y="1367"/>
                  </a:lnTo>
                  <a:lnTo>
                    <a:pt x="806" y="1393"/>
                  </a:lnTo>
                  <a:lnTo>
                    <a:pt x="832" y="1421"/>
                  </a:lnTo>
                  <a:lnTo>
                    <a:pt x="854" y="1453"/>
                  </a:lnTo>
                  <a:lnTo>
                    <a:pt x="876" y="1487"/>
                  </a:lnTo>
                  <a:lnTo>
                    <a:pt x="896" y="1525"/>
                  </a:lnTo>
                  <a:lnTo>
                    <a:pt x="916" y="1565"/>
                  </a:lnTo>
                  <a:lnTo>
                    <a:pt x="932" y="1607"/>
                  </a:lnTo>
                  <a:lnTo>
                    <a:pt x="946" y="1655"/>
                  </a:lnTo>
                  <a:lnTo>
                    <a:pt x="958" y="1705"/>
                  </a:lnTo>
                  <a:lnTo>
                    <a:pt x="966" y="1759"/>
                  </a:lnTo>
                  <a:lnTo>
                    <a:pt x="972" y="1815"/>
                  </a:lnTo>
                  <a:lnTo>
                    <a:pt x="972" y="1815"/>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4" name="Freeform 14">
              <a:extLst>
                <a:ext uri="{FF2B5EF4-FFF2-40B4-BE49-F238E27FC236}">
                  <a16:creationId xmlns:a16="http://schemas.microsoft.com/office/drawing/2014/main" id="{64A5A6FB-9AD9-CCD7-8938-3AC60CA1AC05}"/>
                </a:ext>
              </a:extLst>
            </p:cNvPr>
            <p:cNvSpPr/>
            <p:nvPr/>
          </p:nvSpPr>
          <p:spPr bwMode="auto">
            <a:xfrm flipH="1">
              <a:off x="6801089" y="5831114"/>
              <a:ext cx="2900240" cy="3396617"/>
            </a:xfrm>
            <a:custGeom>
              <a:avLst/>
              <a:gdLst>
                <a:gd name="T0" fmla="*/ 1058 w 1840"/>
                <a:gd name="T1" fmla="*/ 324 h 2155"/>
                <a:gd name="T2" fmla="*/ 1108 w 1840"/>
                <a:gd name="T3" fmla="*/ 294 h 2155"/>
                <a:gd name="T4" fmla="*/ 1142 w 1840"/>
                <a:gd name="T5" fmla="*/ 250 h 2155"/>
                <a:gd name="T6" fmla="*/ 1160 w 1840"/>
                <a:gd name="T7" fmla="*/ 142 h 2155"/>
                <a:gd name="T8" fmla="*/ 1130 w 1840"/>
                <a:gd name="T9" fmla="*/ 64 h 2155"/>
                <a:gd name="T10" fmla="*/ 1086 w 1840"/>
                <a:gd name="T11" fmla="*/ 24 h 2155"/>
                <a:gd name="T12" fmla="*/ 1026 w 1840"/>
                <a:gd name="T13" fmla="*/ 2 h 2155"/>
                <a:gd name="T14" fmla="*/ 968 w 1840"/>
                <a:gd name="T15" fmla="*/ 0 h 2155"/>
                <a:gd name="T16" fmla="*/ 896 w 1840"/>
                <a:gd name="T17" fmla="*/ 18 h 2155"/>
                <a:gd name="T18" fmla="*/ 846 w 1840"/>
                <a:gd name="T19" fmla="*/ 54 h 2155"/>
                <a:gd name="T20" fmla="*/ 816 w 1840"/>
                <a:gd name="T21" fmla="*/ 104 h 2155"/>
                <a:gd name="T22" fmla="*/ 806 w 1840"/>
                <a:gd name="T23" fmla="*/ 176 h 2155"/>
                <a:gd name="T24" fmla="*/ 838 w 1840"/>
                <a:gd name="T25" fmla="*/ 268 h 2155"/>
                <a:gd name="T26" fmla="*/ 880 w 1840"/>
                <a:gd name="T27" fmla="*/ 308 h 2155"/>
                <a:gd name="T28" fmla="*/ 920 w 1840"/>
                <a:gd name="T29" fmla="*/ 326 h 2155"/>
                <a:gd name="T30" fmla="*/ 620 w 1840"/>
                <a:gd name="T31" fmla="*/ 378 h 2155"/>
                <a:gd name="T32" fmla="*/ 588 w 1840"/>
                <a:gd name="T33" fmla="*/ 532 h 2155"/>
                <a:gd name="T34" fmla="*/ 538 w 1840"/>
                <a:gd name="T35" fmla="*/ 642 h 2155"/>
                <a:gd name="T36" fmla="*/ 456 w 1840"/>
                <a:gd name="T37" fmla="*/ 752 h 2155"/>
                <a:gd name="T38" fmla="*/ 334 w 1840"/>
                <a:gd name="T39" fmla="*/ 852 h 2155"/>
                <a:gd name="T40" fmla="*/ 164 w 1840"/>
                <a:gd name="T41" fmla="*/ 928 h 2155"/>
                <a:gd name="T42" fmla="*/ 0 w 1840"/>
                <a:gd name="T43" fmla="*/ 1166 h 2155"/>
                <a:gd name="T44" fmla="*/ 64 w 1840"/>
                <a:gd name="T45" fmla="*/ 1140 h 2155"/>
                <a:gd name="T46" fmla="*/ 154 w 1840"/>
                <a:gd name="T47" fmla="*/ 1152 h 2155"/>
                <a:gd name="T48" fmla="*/ 228 w 1840"/>
                <a:gd name="T49" fmla="*/ 1206 h 2155"/>
                <a:gd name="T50" fmla="*/ 268 w 1840"/>
                <a:gd name="T51" fmla="*/ 1297 h 2155"/>
                <a:gd name="T52" fmla="*/ 262 w 1840"/>
                <a:gd name="T53" fmla="*/ 1379 h 2155"/>
                <a:gd name="T54" fmla="*/ 210 w 1840"/>
                <a:gd name="T55" fmla="*/ 1459 h 2155"/>
                <a:gd name="T56" fmla="*/ 130 w 1840"/>
                <a:gd name="T57" fmla="*/ 1495 h 2155"/>
                <a:gd name="T58" fmla="*/ 40 w 1840"/>
                <a:gd name="T59" fmla="*/ 1487 h 2155"/>
                <a:gd name="T60" fmla="*/ 0 w 1840"/>
                <a:gd name="T61" fmla="*/ 2155 h 2155"/>
                <a:gd name="T62" fmla="*/ 212 w 1840"/>
                <a:gd name="T63" fmla="*/ 2147 h 2155"/>
                <a:gd name="T64" fmla="*/ 252 w 1840"/>
                <a:gd name="T65" fmla="*/ 2093 h 2155"/>
                <a:gd name="T66" fmla="*/ 280 w 1840"/>
                <a:gd name="T67" fmla="*/ 1839 h 2155"/>
                <a:gd name="T68" fmla="*/ 310 w 1840"/>
                <a:gd name="T69" fmla="*/ 1657 h 2155"/>
                <a:gd name="T70" fmla="*/ 460 w 1840"/>
                <a:gd name="T71" fmla="*/ 1611 h 2155"/>
                <a:gd name="T72" fmla="*/ 588 w 1840"/>
                <a:gd name="T73" fmla="*/ 1547 h 2155"/>
                <a:gd name="T74" fmla="*/ 842 w 1840"/>
                <a:gd name="T75" fmla="*/ 1785 h 2155"/>
                <a:gd name="T76" fmla="*/ 916 w 1840"/>
                <a:gd name="T77" fmla="*/ 1849 h 2155"/>
                <a:gd name="T78" fmla="*/ 956 w 1840"/>
                <a:gd name="T79" fmla="*/ 1859 h 2155"/>
                <a:gd name="T80" fmla="*/ 1042 w 1840"/>
                <a:gd name="T81" fmla="*/ 1823 h 2155"/>
                <a:gd name="T82" fmla="*/ 1128 w 1840"/>
                <a:gd name="T83" fmla="*/ 1747 h 2155"/>
                <a:gd name="T84" fmla="*/ 1350 w 1840"/>
                <a:gd name="T85" fmla="*/ 1559 h 2155"/>
                <a:gd name="T86" fmla="*/ 1360 w 1840"/>
                <a:gd name="T87" fmla="*/ 1533 h 2155"/>
                <a:gd name="T88" fmla="*/ 1342 w 1840"/>
                <a:gd name="T89" fmla="*/ 1469 h 2155"/>
                <a:gd name="T90" fmla="*/ 1210 w 1840"/>
                <a:gd name="T91" fmla="*/ 1273 h 2155"/>
                <a:gd name="T92" fmla="*/ 1112 w 1840"/>
                <a:gd name="T93" fmla="*/ 1094 h 2155"/>
                <a:gd name="T94" fmla="*/ 1206 w 1840"/>
                <a:gd name="T95" fmla="*/ 944 h 2155"/>
                <a:gd name="T96" fmla="*/ 1248 w 1840"/>
                <a:gd name="T97" fmla="*/ 848 h 2155"/>
                <a:gd name="T98" fmla="*/ 1500 w 1840"/>
                <a:gd name="T99" fmla="*/ 866 h 2155"/>
                <a:gd name="T100" fmla="*/ 1708 w 1840"/>
                <a:gd name="T101" fmla="*/ 872 h 2155"/>
                <a:gd name="T102" fmla="*/ 1762 w 1840"/>
                <a:gd name="T103" fmla="*/ 824 h 2155"/>
                <a:gd name="T104" fmla="*/ 1786 w 1840"/>
                <a:gd name="T105" fmla="*/ 746 h 2155"/>
                <a:gd name="T106" fmla="*/ 1836 w 1840"/>
                <a:gd name="T107" fmla="*/ 418 h 2155"/>
                <a:gd name="T108" fmla="*/ 1838 w 1840"/>
                <a:gd name="T109" fmla="*/ 348 h 2155"/>
                <a:gd name="T110" fmla="*/ 1770 w 1840"/>
                <a:gd name="T111" fmla="*/ 328 h 2155"/>
                <a:gd name="T112" fmla="*/ 1588 w 1840"/>
                <a:gd name="T113" fmla="*/ 324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0" h="2155">
                  <a:moveTo>
                    <a:pt x="1588" y="324"/>
                  </a:moveTo>
                  <a:lnTo>
                    <a:pt x="1588" y="324"/>
                  </a:lnTo>
                  <a:lnTo>
                    <a:pt x="1058" y="324"/>
                  </a:lnTo>
                  <a:lnTo>
                    <a:pt x="1058" y="324"/>
                  </a:lnTo>
                  <a:lnTo>
                    <a:pt x="1072" y="318"/>
                  </a:lnTo>
                  <a:lnTo>
                    <a:pt x="1084" y="310"/>
                  </a:lnTo>
                  <a:lnTo>
                    <a:pt x="1096" y="302"/>
                  </a:lnTo>
                  <a:lnTo>
                    <a:pt x="1108" y="294"/>
                  </a:lnTo>
                  <a:lnTo>
                    <a:pt x="1118" y="284"/>
                  </a:lnTo>
                  <a:lnTo>
                    <a:pt x="1126" y="274"/>
                  </a:lnTo>
                  <a:lnTo>
                    <a:pt x="1134" y="262"/>
                  </a:lnTo>
                  <a:lnTo>
                    <a:pt x="1142" y="250"/>
                  </a:lnTo>
                  <a:lnTo>
                    <a:pt x="1152" y="224"/>
                  </a:lnTo>
                  <a:lnTo>
                    <a:pt x="1158" y="198"/>
                  </a:lnTo>
                  <a:lnTo>
                    <a:pt x="1162" y="170"/>
                  </a:lnTo>
                  <a:lnTo>
                    <a:pt x="1160" y="142"/>
                  </a:lnTo>
                  <a:lnTo>
                    <a:pt x="1154" y="114"/>
                  </a:lnTo>
                  <a:lnTo>
                    <a:pt x="1144" y="88"/>
                  </a:lnTo>
                  <a:lnTo>
                    <a:pt x="1138" y="76"/>
                  </a:lnTo>
                  <a:lnTo>
                    <a:pt x="1130" y="64"/>
                  </a:lnTo>
                  <a:lnTo>
                    <a:pt x="1120" y="52"/>
                  </a:lnTo>
                  <a:lnTo>
                    <a:pt x="1110" y="42"/>
                  </a:lnTo>
                  <a:lnTo>
                    <a:pt x="1100" y="32"/>
                  </a:lnTo>
                  <a:lnTo>
                    <a:pt x="1086" y="24"/>
                  </a:lnTo>
                  <a:lnTo>
                    <a:pt x="1074" y="18"/>
                  </a:lnTo>
                  <a:lnTo>
                    <a:pt x="1058" y="10"/>
                  </a:lnTo>
                  <a:lnTo>
                    <a:pt x="1044" y="6"/>
                  </a:lnTo>
                  <a:lnTo>
                    <a:pt x="1026" y="2"/>
                  </a:lnTo>
                  <a:lnTo>
                    <a:pt x="1008" y="0"/>
                  </a:lnTo>
                  <a:lnTo>
                    <a:pt x="988" y="0"/>
                  </a:lnTo>
                  <a:lnTo>
                    <a:pt x="988" y="0"/>
                  </a:lnTo>
                  <a:lnTo>
                    <a:pt x="968" y="0"/>
                  </a:lnTo>
                  <a:lnTo>
                    <a:pt x="948" y="2"/>
                  </a:lnTo>
                  <a:lnTo>
                    <a:pt x="928" y="6"/>
                  </a:lnTo>
                  <a:lnTo>
                    <a:pt x="912" y="12"/>
                  </a:lnTo>
                  <a:lnTo>
                    <a:pt x="896" y="18"/>
                  </a:lnTo>
                  <a:lnTo>
                    <a:pt x="880" y="26"/>
                  </a:lnTo>
                  <a:lnTo>
                    <a:pt x="868" y="34"/>
                  </a:lnTo>
                  <a:lnTo>
                    <a:pt x="856" y="44"/>
                  </a:lnTo>
                  <a:lnTo>
                    <a:pt x="846" y="54"/>
                  </a:lnTo>
                  <a:lnTo>
                    <a:pt x="836" y="66"/>
                  </a:lnTo>
                  <a:lnTo>
                    <a:pt x="828" y="78"/>
                  </a:lnTo>
                  <a:lnTo>
                    <a:pt x="822" y="92"/>
                  </a:lnTo>
                  <a:lnTo>
                    <a:pt x="816" y="104"/>
                  </a:lnTo>
                  <a:lnTo>
                    <a:pt x="812" y="118"/>
                  </a:lnTo>
                  <a:lnTo>
                    <a:pt x="808" y="132"/>
                  </a:lnTo>
                  <a:lnTo>
                    <a:pt x="806" y="146"/>
                  </a:lnTo>
                  <a:lnTo>
                    <a:pt x="806" y="176"/>
                  </a:lnTo>
                  <a:lnTo>
                    <a:pt x="810" y="204"/>
                  </a:lnTo>
                  <a:lnTo>
                    <a:pt x="818" y="232"/>
                  </a:lnTo>
                  <a:lnTo>
                    <a:pt x="832" y="256"/>
                  </a:lnTo>
                  <a:lnTo>
                    <a:pt x="838" y="268"/>
                  </a:lnTo>
                  <a:lnTo>
                    <a:pt x="848" y="280"/>
                  </a:lnTo>
                  <a:lnTo>
                    <a:pt x="858" y="290"/>
                  </a:lnTo>
                  <a:lnTo>
                    <a:pt x="868" y="300"/>
                  </a:lnTo>
                  <a:lnTo>
                    <a:pt x="880" y="308"/>
                  </a:lnTo>
                  <a:lnTo>
                    <a:pt x="892" y="316"/>
                  </a:lnTo>
                  <a:lnTo>
                    <a:pt x="906" y="322"/>
                  </a:lnTo>
                  <a:lnTo>
                    <a:pt x="920" y="326"/>
                  </a:lnTo>
                  <a:lnTo>
                    <a:pt x="920" y="326"/>
                  </a:lnTo>
                  <a:lnTo>
                    <a:pt x="624" y="326"/>
                  </a:lnTo>
                  <a:lnTo>
                    <a:pt x="624" y="326"/>
                  </a:lnTo>
                  <a:lnTo>
                    <a:pt x="622" y="350"/>
                  </a:lnTo>
                  <a:lnTo>
                    <a:pt x="620" y="378"/>
                  </a:lnTo>
                  <a:lnTo>
                    <a:pt x="616" y="414"/>
                  </a:lnTo>
                  <a:lnTo>
                    <a:pt x="608" y="458"/>
                  </a:lnTo>
                  <a:lnTo>
                    <a:pt x="596" y="506"/>
                  </a:lnTo>
                  <a:lnTo>
                    <a:pt x="588" y="532"/>
                  </a:lnTo>
                  <a:lnTo>
                    <a:pt x="578" y="558"/>
                  </a:lnTo>
                  <a:lnTo>
                    <a:pt x="566" y="586"/>
                  </a:lnTo>
                  <a:lnTo>
                    <a:pt x="552" y="614"/>
                  </a:lnTo>
                  <a:lnTo>
                    <a:pt x="538" y="642"/>
                  </a:lnTo>
                  <a:lnTo>
                    <a:pt x="520" y="670"/>
                  </a:lnTo>
                  <a:lnTo>
                    <a:pt x="500" y="698"/>
                  </a:lnTo>
                  <a:lnTo>
                    <a:pt x="480" y="726"/>
                  </a:lnTo>
                  <a:lnTo>
                    <a:pt x="456" y="752"/>
                  </a:lnTo>
                  <a:lnTo>
                    <a:pt x="430" y="778"/>
                  </a:lnTo>
                  <a:lnTo>
                    <a:pt x="400" y="804"/>
                  </a:lnTo>
                  <a:lnTo>
                    <a:pt x="368" y="828"/>
                  </a:lnTo>
                  <a:lnTo>
                    <a:pt x="334" y="852"/>
                  </a:lnTo>
                  <a:lnTo>
                    <a:pt x="296" y="874"/>
                  </a:lnTo>
                  <a:lnTo>
                    <a:pt x="254" y="892"/>
                  </a:lnTo>
                  <a:lnTo>
                    <a:pt x="210" y="912"/>
                  </a:lnTo>
                  <a:lnTo>
                    <a:pt x="164" y="928"/>
                  </a:lnTo>
                  <a:lnTo>
                    <a:pt x="112" y="942"/>
                  </a:lnTo>
                  <a:lnTo>
                    <a:pt x="58" y="952"/>
                  </a:lnTo>
                  <a:lnTo>
                    <a:pt x="0" y="962"/>
                  </a:lnTo>
                  <a:lnTo>
                    <a:pt x="0" y="1166"/>
                  </a:lnTo>
                  <a:lnTo>
                    <a:pt x="0" y="1166"/>
                  </a:lnTo>
                  <a:lnTo>
                    <a:pt x="20" y="1154"/>
                  </a:lnTo>
                  <a:lnTo>
                    <a:pt x="42" y="1146"/>
                  </a:lnTo>
                  <a:lnTo>
                    <a:pt x="64" y="1140"/>
                  </a:lnTo>
                  <a:lnTo>
                    <a:pt x="86" y="1138"/>
                  </a:lnTo>
                  <a:lnTo>
                    <a:pt x="110" y="1140"/>
                  </a:lnTo>
                  <a:lnTo>
                    <a:pt x="132" y="1144"/>
                  </a:lnTo>
                  <a:lnTo>
                    <a:pt x="154" y="1152"/>
                  </a:lnTo>
                  <a:lnTo>
                    <a:pt x="174" y="1160"/>
                  </a:lnTo>
                  <a:lnTo>
                    <a:pt x="194" y="1174"/>
                  </a:lnTo>
                  <a:lnTo>
                    <a:pt x="212" y="1188"/>
                  </a:lnTo>
                  <a:lnTo>
                    <a:pt x="228" y="1206"/>
                  </a:lnTo>
                  <a:lnTo>
                    <a:pt x="242" y="1224"/>
                  </a:lnTo>
                  <a:lnTo>
                    <a:pt x="254" y="1247"/>
                  </a:lnTo>
                  <a:lnTo>
                    <a:pt x="262" y="1271"/>
                  </a:lnTo>
                  <a:lnTo>
                    <a:pt x="268" y="1297"/>
                  </a:lnTo>
                  <a:lnTo>
                    <a:pt x="270" y="1323"/>
                  </a:lnTo>
                  <a:lnTo>
                    <a:pt x="270" y="1323"/>
                  </a:lnTo>
                  <a:lnTo>
                    <a:pt x="268" y="1353"/>
                  </a:lnTo>
                  <a:lnTo>
                    <a:pt x="262" y="1379"/>
                  </a:lnTo>
                  <a:lnTo>
                    <a:pt x="254" y="1403"/>
                  </a:lnTo>
                  <a:lnTo>
                    <a:pt x="242" y="1425"/>
                  </a:lnTo>
                  <a:lnTo>
                    <a:pt x="228" y="1443"/>
                  </a:lnTo>
                  <a:lnTo>
                    <a:pt x="210" y="1459"/>
                  </a:lnTo>
                  <a:lnTo>
                    <a:pt x="192" y="1473"/>
                  </a:lnTo>
                  <a:lnTo>
                    <a:pt x="172" y="1483"/>
                  </a:lnTo>
                  <a:lnTo>
                    <a:pt x="152" y="1491"/>
                  </a:lnTo>
                  <a:lnTo>
                    <a:pt x="130" y="1495"/>
                  </a:lnTo>
                  <a:lnTo>
                    <a:pt x="108" y="1497"/>
                  </a:lnTo>
                  <a:lnTo>
                    <a:pt x="84" y="1497"/>
                  </a:lnTo>
                  <a:lnTo>
                    <a:pt x="62" y="1493"/>
                  </a:lnTo>
                  <a:lnTo>
                    <a:pt x="40" y="1487"/>
                  </a:lnTo>
                  <a:lnTo>
                    <a:pt x="20" y="1479"/>
                  </a:lnTo>
                  <a:lnTo>
                    <a:pt x="0" y="1469"/>
                  </a:lnTo>
                  <a:lnTo>
                    <a:pt x="0" y="2155"/>
                  </a:lnTo>
                  <a:lnTo>
                    <a:pt x="0" y="2155"/>
                  </a:lnTo>
                  <a:lnTo>
                    <a:pt x="176" y="2155"/>
                  </a:lnTo>
                  <a:lnTo>
                    <a:pt x="176" y="2155"/>
                  </a:lnTo>
                  <a:lnTo>
                    <a:pt x="194" y="2153"/>
                  </a:lnTo>
                  <a:lnTo>
                    <a:pt x="212" y="2147"/>
                  </a:lnTo>
                  <a:lnTo>
                    <a:pt x="224" y="2139"/>
                  </a:lnTo>
                  <a:lnTo>
                    <a:pt x="236" y="2127"/>
                  </a:lnTo>
                  <a:lnTo>
                    <a:pt x="246" y="2113"/>
                  </a:lnTo>
                  <a:lnTo>
                    <a:pt x="252" y="2093"/>
                  </a:lnTo>
                  <a:lnTo>
                    <a:pt x="258" y="2071"/>
                  </a:lnTo>
                  <a:lnTo>
                    <a:pt x="260" y="2045"/>
                  </a:lnTo>
                  <a:lnTo>
                    <a:pt x="260" y="2045"/>
                  </a:lnTo>
                  <a:lnTo>
                    <a:pt x="280" y="1839"/>
                  </a:lnTo>
                  <a:lnTo>
                    <a:pt x="290" y="1727"/>
                  </a:lnTo>
                  <a:lnTo>
                    <a:pt x="294" y="1659"/>
                  </a:lnTo>
                  <a:lnTo>
                    <a:pt x="294" y="1659"/>
                  </a:lnTo>
                  <a:lnTo>
                    <a:pt x="310" y="1657"/>
                  </a:lnTo>
                  <a:lnTo>
                    <a:pt x="338" y="1651"/>
                  </a:lnTo>
                  <a:lnTo>
                    <a:pt x="374" y="1641"/>
                  </a:lnTo>
                  <a:lnTo>
                    <a:pt x="416" y="1627"/>
                  </a:lnTo>
                  <a:lnTo>
                    <a:pt x="460" y="1611"/>
                  </a:lnTo>
                  <a:lnTo>
                    <a:pt x="506" y="1591"/>
                  </a:lnTo>
                  <a:lnTo>
                    <a:pt x="550" y="1569"/>
                  </a:lnTo>
                  <a:lnTo>
                    <a:pt x="588" y="1547"/>
                  </a:lnTo>
                  <a:lnTo>
                    <a:pt x="588" y="1547"/>
                  </a:lnTo>
                  <a:lnTo>
                    <a:pt x="624" y="1577"/>
                  </a:lnTo>
                  <a:lnTo>
                    <a:pt x="666" y="1617"/>
                  </a:lnTo>
                  <a:lnTo>
                    <a:pt x="758" y="1703"/>
                  </a:lnTo>
                  <a:lnTo>
                    <a:pt x="842" y="1785"/>
                  </a:lnTo>
                  <a:lnTo>
                    <a:pt x="898" y="1837"/>
                  </a:lnTo>
                  <a:lnTo>
                    <a:pt x="898" y="1837"/>
                  </a:lnTo>
                  <a:lnTo>
                    <a:pt x="906" y="1843"/>
                  </a:lnTo>
                  <a:lnTo>
                    <a:pt x="916" y="1849"/>
                  </a:lnTo>
                  <a:lnTo>
                    <a:pt x="926" y="1853"/>
                  </a:lnTo>
                  <a:lnTo>
                    <a:pt x="936" y="1857"/>
                  </a:lnTo>
                  <a:lnTo>
                    <a:pt x="946" y="1859"/>
                  </a:lnTo>
                  <a:lnTo>
                    <a:pt x="956" y="1859"/>
                  </a:lnTo>
                  <a:lnTo>
                    <a:pt x="976" y="1857"/>
                  </a:lnTo>
                  <a:lnTo>
                    <a:pt x="998" y="1849"/>
                  </a:lnTo>
                  <a:lnTo>
                    <a:pt x="1020" y="1839"/>
                  </a:lnTo>
                  <a:lnTo>
                    <a:pt x="1042" y="1823"/>
                  </a:lnTo>
                  <a:lnTo>
                    <a:pt x="1062" y="1805"/>
                  </a:lnTo>
                  <a:lnTo>
                    <a:pt x="1062" y="1805"/>
                  </a:lnTo>
                  <a:lnTo>
                    <a:pt x="1090" y="1779"/>
                  </a:lnTo>
                  <a:lnTo>
                    <a:pt x="1128" y="1747"/>
                  </a:lnTo>
                  <a:lnTo>
                    <a:pt x="1218" y="1671"/>
                  </a:lnTo>
                  <a:lnTo>
                    <a:pt x="1302" y="1601"/>
                  </a:lnTo>
                  <a:lnTo>
                    <a:pt x="1332" y="1575"/>
                  </a:lnTo>
                  <a:lnTo>
                    <a:pt x="1350" y="1559"/>
                  </a:lnTo>
                  <a:lnTo>
                    <a:pt x="1350" y="1559"/>
                  </a:lnTo>
                  <a:lnTo>
                    <a:pt x="1354" y="1553"/>
                  </a:lnTo>
                  <a:lnTo>
                    <a:pt x="1358" y="1547"/>
                  </a:lnTo>
                  <a:lnTo>
                    <a:pt x="1360" y="1533"/>
                  </a:lnTo>
                  <a:lnTo>
                    <a:pt x="1360" y="1519"/>
                  </a:lnTo>
                  <a:lnTo>
                    <a:pt x="1356" y="1503"/>
                  </a:lnTo>
                  <a:lnTo>
                    <a:pt x="1350" y="1487"/>
                  </a:lnTo>
                  <a:lnTo>
                    <a:pt x="1342" y="1469"/>
                  </a:lnTo>
                  <a:lnTo>
                    <a:pt x="1326" y="1439"/>
                  </a:lnTo>
                  <a:lnTo>
                    <a:pt x="1326" y="1439"/>
                  </a:lnTo>
                  <a:lnTo>
                    <a:pt x="1284" y="1375"/>
                  </a:lnTo>
                  <a:lnTo>
                    <a:pt x="1210" y="1273"/>
                  </a:lnTo>
                  <a:lnTo>
                    <a:pt x="1138" y="1170"/>
                  </a:lnTo>
                  <a:lnTo>
                    <a:pt x="1098" y="1110"/>
                  </a:lnTo>
                  <a:lnTo>
                    <a:pt x="1098" y="1110"/>
                  </a:lnTo>
                  <a:lnTo>
                    <a:pt x="1112" y="1094"/>
                  </a:lnTo>
                  <a:lnTo>
                    <a:pt x="1134" y="1066"/>
                  </a:lnTo>
                  <a:lnTo>
                    <a:pt x="1158" y="1028"/>
                  </a:lnTo>
                  <a:lnTo>
                    <a:pt x="1182" y="986"/>
                  </a:lnTo>
                  <a:lnTo>
                    <a:pt x="1206" y="944"/>
                  </a:lnTo>
                  <a:lnTo>
                    <a:pt x="1228" y="904"/>
                  </a:lnTo>
                  <a:lnTo>
                    <a:pt x="1242" y="870"/>
                  </a:lnTo>
                  <a:lnTo>
                    <a:pt x="1246" y="858"/>
                  </a:lnTo>
                  <a:lnTo>
                    <a:pt x="1248" y="848"/>
                  </a:lnTo>
                  <a:lnTo>
                    <a:pt x="1248" y="848"/>
                  </a:lnTo>
                  <a:lnTo>
                    <a:pt x="1306" y="854"/>
                  </a:lnTo>
                  <a:lnTo>
                    <a:pt x="1370" y="858"/>
                  </a:lnTo>
                  <a:lnTo>
                    <a:pt x="1500" y="866"/>
                  </a:lnTo>
                  <a:lnTo>
                    <a:pt x="1614" y="872"/>
                  </a:lnTo>
                  <a:lnTo>
                    <a:pt x="1686" y="874"/>
                  </a:lnTo>
                  <a:lnTo>
                    <a:pt x="1686" y="874"/>
                  </a:lnTo>
                  <a:lnTo>
                    <a:pt x="1708" y="872"/>
                  </a:lnTo>
                  <a:lnTo>
                    <a:pt x="1724" y="866"/>
                  </a:lnTo>
                  <a:lnTo>
                    <a:pt x="1738" y="856"/>
                  </a:lnTo>
                  <a:lnTo>
                    <a:pt x="1750" y="842"/>
                  </a:lnTo>
                  <a:lnTo>
                    <a:pt x="1762" y="824"/>
                  </a:lnTo>
                  <a:lnTo>
                    <a:pt x="1770" y="802"/>
                  </a:lnTo>
                  <a:lnTo>
                    <a:pt x="1778" y="776"/>
                  </a:lnTo>
                  <a:lnTo>
                    <a:pt x="1786" y="746"/>
                  </a:lnTo>
                  <a:lnTo>
                    <a:pt x="1786" y="746"/>
                  </a:lnTo>
                  <a:lnTo>
                    <a:pt x="1794" y="706"/>
                  </a:lnTo>
                  <a:lnTo>
                    <a:pt x="1804" y="652"/>
                  </a:lnTo>
                  <a:lnTo>
                    <a:pt x="1822" y="530"/>
                  </a:lnTo>
                  <a:lnTo>
                    <a:pt x="1836" y="418"/>
                  </a:lnTo>
                  <a:lnTo>
                    <a:pt x="1840" y="360"/>
                  </a:lnTo>
                  <a:lnTo>
                    <a:pt x="1840" y="360"/>
                  </a:lnTo>
                  <a:lnTo>
                    <a:pt x="1840" y="352"/>
                  </a:lnTo>
                  <a:lnTo>
                    <a:pt x="1838" y="348"/>
                  </a:lnTo>
                  <a:lnTo>
                    <a:pt x="1834" y="344"/>
                  </a:lnTo>
                  <a:lnTo>
                    <a:pt x="1822" y="338"/>
                  </a:lnTo>
                  <a:lnTo>
                    <a:pt x="1800" y="332"/>
                  </a:lnTo>
                  <a:lnTo>
                    <a:pt x="1770" y="328"/>
                  </a:lnTo>
                  <a:lnTo>
                    <a:pt x="1724" y="326"/>
                  </a:lnTo>
                  <a:lnTo>
                    <a:pt x="1666" y="324"/>
                  </a:lnTo>
                  <a:lnTo>
                    <a:pt x="1588" y="324"/>
                  </a:lnTo>
                  <a:lnTo>
                    <a:pt x="1588" y="324"/>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5" name="Freeform 15">
              <a:extLst>
                <a:ext uri="{FF2B5EF4-FFF2-40B4-BE49-F238E27FC236}">
                  <a16:creationId xmlns:a16="http://schemas.microsoft.com/office/drawing/2014/main" id="{42299F86-8D49-8A4D-1518-EFA699C02A08}"/>
                </a:ext>
              </a:extLst>
            </p:cNvPr>
            <p:cNvSpPr/>
            <p:nvPr/>
          </p:nvSpPr>
          <p:spPr bwMode="auto">
            <a:xfrm flipH="1">
              <a:off x="9271134" y="6348543"/>
              <a:ext cx="3419330" cy="2879188"/>
            </a:xfrm>
            <a:custGeom>
              <a:avLst/>
              <a:gdLst>
                <a:gd name="T0" fmla="*/ 1830 w 2170"/>
                <a:gd name="T1" fmla="*/ 628 h 1827"/>
                <a:gd name="T2" fmla="*/ 1696 w 2170"/>
                <a:gd name="T3" fmla="*/ 602 h 1827"/>
                <a:gd name="T4" fmla="*/ 1538 w 2170"/>
                <a:gd name="T5" fmla="*/ 536 h 1827"/>
                <a:gd name="T6" fmla="*/ 1426 w 2170"/>
                <a:gd name="T7" fmla="*/ 458 h 1827"/>
                <a:gd name="T8" fmla="*/ 1326 w 2170"/>
                <a:gd name="T9" fmla="*/ 348 h 1827"/>
                <a:gd name="T10" fmla="*/ 1246 w 2170"/>
                <a:gd name="T11" fmla="*/ 196 h 1827"/>
                <a:gd name="T12" fmla="*/ 1204 w 2170"/>
                <a:gd name="T13" fmla="*/ 0 h 1827"/>
                <a:gd name="T14" fmla="*/ 1014 w 2170"/>
                <a:gd name="T15" fmla="*/ 24 h 1827"/>
                <a:gd name="T16" fmla="*/ 1032 w 2170"/>
                <a:gd name="T17" fmla="*/ 122 h 1827"/>
                <a:gd name="T18" fmla="*/ 994 w 2170"/>
                <a:gd name="T19" fmla="*/ 206 h 1827"/>
                <a:gd name="T20" fmla="*/ 914 w 2170"/>
                <a:gd name="T21" fmla="*/ 262 h 1827"/>
                <a:gd name="T22" fmla="*/ 840 w 2170"/>
                <a:gd name="T23" fmla="*/ 278 h 1827"/>
                <a:gd name="T24" fmla="*/ 754 w 2170"/>
                <a:gd name="T25" fmla="*/ 252 h 1827"/>
                <a:gd name="T26" fmla="*/ 686 w 2170"/>
                <a:gd name="T27" fmla="*/ 188 h 1827"/>
                <a:gd name="T28" fmla="*/ 662 w 2170"/>
                <a:gd name="T29" fmla="*/ 98 h 1827"/>
                <a:gd name="T30" fmla="*/ 704 w 2170"/>
                <a:gd name="T31" fmla="*/ 0 h 1827"/>
                <a:gd name="T32" fmla="*/ 28 w 2170"/>
                <a:gd name="T33" fmla="*/ 2 h 1827"/>
                <a:gd name="T34" fmla="*/ 2 w 2170"/>
                <a:gd name="T35" fmla="*/ 34 h 1827"/>
                <a:gd name="T36" fmla="*/ 2 w 2170"/>
                <a:gd name="T37" fmla="*/ 100 h 1827"/>
                <a:gd name="T38" fmla="*/ 62 w 2170"/>
                <a:gd name="T39" fmla="*/ 464 h 1827"/>
                <a:gd name="T40" fmla="*/ 80 w 2170"/>
                <a:gd name="T41" fmla="*/ 514 h 1827"/>
                <a:gd name="T42" fmla="*/ 110 w 2170"/>
                <a:gd name="T43" fmla="*/ 534 h 1827"/>
                <a:gd name="T44" fmla="*/ 210 w 2170"/>
                <a:gd name="T45" fmla="*/ 546 h 1827"/>
                <a:gd name="T46" fmla="*/ 582 w 2170"/>
                <a:gd name="T47" fmla="*/ 534 h 1827"/>
                <a:gd name="T48" fmla="*/ 628 w 2170"/>
                <a:gd name="T49" fmla="*/ 626 h 1827"/>
                <a:gd name="T50" fmla="*/ 702 w 2170"/>
                <a:gd name="T51" fmla="*/ 744 h 1827"/>
                <a:gd name="T52" fmla="*/ 678 w 2170"/>
                <a:gd name="T53" fmla="*/ 866 h 1827"/>
                <a:gd name="T54" fmla="*/ 500 w 2170"/>
                <a:gd name="T55" fmla="*/ 1133 h 1827"/>
                <a:gd name="T56" fmla="*/ 488 w 2170"/>
                <a:gd name="T57" fmla="*/ 1197 h 1827"/>
                <a:gd name="T58" fmla="*/ 548 w 2170"/>
                <a:gd name="T59" fmla="*/ 1283 h 1827"/>
                <a:gd name="T60" fmla="*/ 826 w 2170"/>
                <a:gd name="T61" fmla="*/ 1519 h 1827"/>
                <a:gd name="T62" fmla="*/ 866 w 2170"/>
                <a:gd name="T63" fmla="*/ 1531 h 1827"/>
                <a:gd name="T64" fmla="*/ 950 w 2170"/>
                <a:gd name="T65" fmla="*/ 1497 h 1827"/>
                <a:gd name="T66" fmla="*/ 1126 w 2170"/>
                <a:gd name="T67" fmla="*/ 1325 h 1827"/>
                <a:gd name="T68" fmla="*/ 1250 w 2170"/>
                <a:gd name="T69" fmla="*/ 1227 h 1827"/>
                <a:gd name="T70" fmla="*/ 1412 w 2170"/>
                <a:gd name="T71" fmla="*/ 1305 h 1827"/>
                <a:gd name="T72" fmla="*/ 1500 w 2170"/>
                <a:gd name="T73" fmla="*/ 1325 h 1827"/>
                <a:gd name="T74" fmla="*/ 1562 w 2170"/>
                <a:gd name="T75" fmla="*/ 1579 h 1827"/>
                <a:gd name="T76" fmla="*/ 1592 w 2170"/>
                <a:gd name="T77" fmla="*/ 1777 h 1827"/>
                <a:gd name="T78" fmla="*/ 1646 w 2170"/>
                <a:gd name="T79" fmla="*/ 1821 h 1827"/>
                <a:gd name="T80" fmla="*/ 1800 w 2170"/>
                <a:gd name="T81" fmla="*/ 1825 h 1827"/>
                <a:gd name="T82" fmla="*/ 1832 w 2170"/>
                <a:gd name="T83" fmla="*/ 1055 h 1827"/>
                <a:gd name="T84" fmla="*/ 1862 w 2170"/>
                <a:gd name="T85" fmla="*/ 1109 h 1827"/>
                <a:gd name="T86" fmla="*/ 1908 w 2170"/>
                <a:gd name="T87" fmla="*/ 1145 h 1827"/>
                <a:gd name="T88" fmla="*/ 1992 w 2170"/>
                <a:gd name="T89" fmla="*/ 1169 h 1827"/>
                <a:gd name="T90" fmla="*/ 2076 w 2170"/>
                <a:gd name="T91" fmla="*/ 1153 h 1827"/>
                <a:gd name="T92" fmla="*/ 2124 w 2170"/>
                <a:gd name="T93" fmla="*/ 1119 h 1827"/>
                <a:gd name="T94" fmla="*/ 2156 w 2170"/>
                <a:gd name="T95" fmla="*/ 1067 h 1827"/>
                <a:gd name="T96" fmla="*/ 2170 w 2170"/>
                <a:gd name="T97" fmla="*/ 995 h 1827"/>
                <a:gd name="T98" fmla="*/ 2162 w 2170"/>
                <a:gd name="T99" fmla="*/ 945 h 1827"/>
                <a:gd name="T100" fmla="*/ 2136 w 2170"/>
                <a:gd name="T101" fmla="*/ 888 h 1827"/>
                <a:gd name="T102" fmla="*/ 2084 w 2170"/>
                <a:gd name="T103" fmla="*/ 838 h 1827"/>
                <a:gd name="T104" fmla="*/ 1988 w 2170"/>
                <a:gd name="T105" fmla="*/ 810 h 1827"/>
                <a:gd name="T106" fmla="*/ 1930 w 2170"/>
                <a:gd name="T107" fmla="*/ 822 h 1827"/>
                <a:gd name="T108" fmla="*/ 1880 w 2170"/>
                <a:gd name="T109" fmla="*/ 854 h 1827"/>
                <a:gd name="T110" fmla="*/ 1838 w 2170"/>
                <a:gd name="T111" fmla="*/ 91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70" h="1827">
                  <a:moveTo>
                    <a:pt x="1830" y="927"/>
                  </a:moveTo>
                  <a:lnTo>
                    <a:pt x="1830" y="927"/>
                  </a:lnTo>
                  <a:lnTo>
                    <a:pt x="1830" y="628"/>
                  </a:lnTo>
                  <a:lnTo>
                    <a:pt x="1830" y="628"/>
                  </a:lnTo>
                  <a:lnTo>
                    <a:pt x="1806" y="626"/>
                  </a:lnTo>
                  <a:lnTo>
                    <a:pt x="1778" y="622"/>
                  </a:lnTo>
                  <a:lnTo>
                    <a:pt x="1740" y="614"/>
                  </a:lnTo>
                  <a:lnTo>
                    <a:pt x="1696" y="602"/>
                  </a:lnTo>
                  <a:lnTo>
                    <a:pt x="1646" y="586"/>
                  </a:lnTo>
                  <a:lnTo>
                    <a:pt x="1594" y="564"/>
                  </a:lnTo>
                  <a:lnTo>
                    <a:pt x="1566" y="550"/>
                  </a:lnTo>
                  <a:lnTo>
                    <a:pt x="1538" y="536"/>
                  </a:lnTo>
                  <a:lnTo>
                    <a:pt x="1510" y="520"/>
                  </a:lnTo>
                  <a:lnTo>
                    <a:pt x="1482" y="500"/>
                  </a:lnTo>
                  <a:lnTo>
                    <a:pt x="1454" y="480"/>
                  </a:lnTo>
                  <a:lnTo>
                    <a:pt x="1426" y="458"/>
                  </a:lnTo>
                  <a:lnTo>
                    <a:pt x="1400" y="434"/>
                  </a:lnTo>
                  <a:lnTo>
                    <a:pt x="1374" y="408"/>
                  </a:lnTo>
                  <a:lnTo>
                    <a:pt x="1348" y="378"/>
                  </a:lnTo>
                  <a:lnTo>
                    <a:pt x="1326" y="348"/>
                  </a:lnTo>
                  <a:lnTo>
                    <a:pt x="1302" y="314"/>
                  </a:lnTo>
                  <a:lnTo>
                    <a:pt x="1282" y="278"/>
                  </a:lnTo>
                  <a:lnTo>
                    <a:pt x="1264" y="238"/>
                  </a:lnTo>
                  <a:lnTo>
                    <a:pt x="1246" y="196"/>
                  </a:lnTo>
                  <a:lnTo>
                    <a:pt x="1232" y="152"/>
                  </a:lnTo>
                  <a:lnTo>
                    <a:pt x="1220" y="104"/>
                  </a:lnTo>
                  <a:lnTo>
                    <a:pt x="1210" y="54"/>
                  </a:lnTo>
                  <a:lnTo>
                    <a:pt x="1204" y="0"/>
                  </a:lnTo>
                  <a:lnTo>
                    <a:pt x="1204" y="0"/>
                  </a:lnTo>
                  <a:lnTo>
                    <a:pt x="1000" y="0"/>
                  </a:lnTo>
                  <a:lnTo>
                    <a:pt x="1000" y="0"/>
                  </a:lnTo>
                  <a:lnTo>
                    <a:pt x="1014" y="24"/>
                  </a:lnTo>
                  <a:lnTo>
                    <a:pt x="1026" y="50"/>
                  </a:lnTo>
                  <a:lnTo>
                    <a:pt x="1032" y="74"/>
                  </a:lnTo>
                  <a:lnTo>
                    <a:pt x="1034" y="98"/>
                  </a:lnTo>
                  <a:lnTo>
                    <a:pt x="1032" y="122"/>
                  </a:lnTo>
                  <a:lnTo>
                    <a:pt x="1028" y="146"/>
                  </a:lnTo>
                  <a:lnTo>
                    <a:pt x="1018" y="168"/>
                  </a:lnTo>
                  <a:lnTo>
                    <a:pt x="1008" y="188"/>
                  </a:lnTo>
                  <a:lnTo>
                    <a:pt x="994" y="206"/>
                  </a:lnTo>
                  <a:lnTo>
                    <a:pt x="976" y="224"/>
                  </a:lnTo>
                  <a:lnTo>
                    <a:pt x="958" y="240"/>
                  </a:lnTo>
                  <a:lnTo>
                    <a:pt x="938" y="252"/>
                  </a:lnTo>
                  <a:lnTo>
                    <a:pt x="914" y="262"/>
                  </a:lnTo>
                  <a:lnTo>
                    <a:pt x="892" y="270"/>
                  </a:lnTo>
                  <a:lnTo>
                    <a:pt x="866" y="276"/>
                  </a:lnTo>
                  <a:lnTo>
                    <a:pt x="840" y="278"/>
                  </a:lnTo>
                  <a:lnTo>
                    <a:pt x="840" y="278"/>
                  </a:lnTo>
                  <a:lnTo>
                    <a:pt x="818" y="276"/>
                  </a:lnTo>
                  <a:lnTo>
                    <a:pt x="796" y="270"/>
                  </a:lnTo>
                  <a:lnTo>
                    <a:pt x="774" y="262"/>
                  </a:lnTo>
                  <a:lnTo>
                    <a:pt x="754" y="252"/>
                  </a:lnTo>
                  <a:lnTo>
                    <a:pt x="734" y="240"/>
                  </a:lnTo>
                  <a:lnTo>
                    <a:pt x="716" y="224"/>
                  </a:lnTo>
                  <a:lnTo>
                    <a:pt x="700" y="206"/>
                  </a:lnTo>
                  <a:lnTo>
                    <a:pt x="686" y="188"/>
                  </a:lnTo>
                  <a:lnTo>
                    <a:pt x="674" y="166"/>
                  </a:lnTo>
                  <a:lnTo>
                    <a:pt x="666" y="144"/>
                  </a:lnTo>
                  <a:lnTo>
                    <a:pt x="662" y="122"/>
                  </a:lnTo>
                  <a:lnTo>
                    <a:pt x="662" y="98"/>
                  </a:lnTo>
                  <a:lnTo>
                    <a:pt x="666" y="74"/>
                  </a:lnTo>
                  <a:lnTo>
                    <a:pt x="674" y="50"/>
                  </a:lnTo>
                  <a:lnTo>
                    <a:pt x="686" y="24"/>
                  </a:lnTo>
                  <a:lnTo>
                    <a:pt x="704" y="0"/>
                  </a:lnTo>
                  <a:lnTo>
                    <a:pt x="704" y="0"/>
                  </a:lnTo>
                  <a:lnTo>
                    <a:pt x="38" y="0"/>
                  </a:lnTo>
                  <a:lnTo>
                    <a:pt x="38" y="0"/>
                  </a:lnTo>
                  <a:lnTo>
                    <a:pt x="28" y="2"/>
                  </a:lnTo>
                  <a:lnTo>
                    <a:pt x="18" y="4"/>
                  </a:lnTo>
                  <a:lnTo>
                    <a:pt x="12" y="12"/>
                  </a:lnTo>
                  <a:lnTo>
                    <a:pt x="6" y="22"/>
                  </a:lnTo>
                  <a:lnTo>
                    <a:pt x="2" y="34"/>
                  </a:lnTo>
                  <a:lnTo>
                    <a:pt x="0" y="52"/>
                  </a:lnTo>
                  <a:lnTo>
                    <a:pt x="0" y="74"/>
                  </a:lnTo>
                  <a:lnTo>
                    <a:pt x="2" y="100"/>
                  </a:lnTo>
                  <a:lnTo>
                    <a:pt x="2" y="100"/>
                  </a:lnTo>
                  <a:lnTo>
                    <a:pt x="6" y="134"/>
                  </a:lnTo>
                  <a:lnTo>
                    <a:pt x="12" y="180"/>
                  </a:lnTo>
                  <a:lnTo>
                    <a:pt x="30" y="288"/>
                  </a:lnTo>
                  <a:lnTo>
                    <a:pt x="62" y="464"/>
                  </a:lnTo>
                  <a:lnTo>
                    <a:pt x="62" y="464"/>
                  </a:lnTo>
                  <a:lnTo>
                    <a:pt x="66" y="484"/>
                  </a:lnTo>
                  <a:lnTo>
                    <a:pt x="72" y="500"/>
                  </a:lnTo>
                  <a:lnTo>
                    <a:pt x="80" y="514"/>
                  </a:lnTo>
                  <a:lnTo>
                    <a:pt x="86" y="520"/>
                  </a:lnTo>
                  <a:lnTo>
                    <a:pt x="92" y="526"/>
                  </a:lnTo>
                  <a:lnTo>
                    <a:pt x="100" y="530"/>
                  </a:lnTo>
                  <a:lnTo>
                    <a:pt x="110" y="534"/>
                  </a:lnTo>
                  <a:lnTo>
                    <a:pt x="136" y="540"/>
                  </a:lnTo>
                  <a:lnTo>
                    <a:pt x="168" y="544"/>
                  </a:lnTo>
                  <a:lnTo>
                    <a:pt x="210" y="546"/>
                  </a:lnTo>
                  <a:lnTo>
                    <a:pt x="210" y="546"/>
                  </a:lnTo>
                  <a:lnTo>
                    <a:pt x="320" y="544"/>
                  </a:lnTo>
                  <a:lnTo>
                    <a:pt x="440" y="540"/>
                  </a:lnTo>
                  <a:lnTo>
                    <a:pt x="582" y="534"/>
                  </a:lnTo>
                  <a:lnTo>
                    <a:pt x="582" y="534"/>
                  </a:lnTo>
                  <a:lnTo>
                    <a:pt x="584" y="536"/>
                  </a:lnTo>
                  <a:lnTo>
                    <a:pt x="588" y="540"/>
                  </a:lnTo>
                  <a:lnTo>
                    <a:pt x="598" y="560"/>
                  </a:lnTo>
                  <a:lnTo>
                    <a:pt x="628" y="626"/>
                  </a:lnTo>
                  <a:lnTo>
                    <a:pt x="650" y="666"/>
                  </a:lnTo>
                  <a:lnTo>
                    <a:pt x="674" y="706"/>
                  </a:lnTo>
                  <a:lnTo>
                    <a:pt x="688" y="726"/>
                  </a:lnTo>
                  <a:lnTo>
                    <a:pt x="702" y="744"/>
                  </a:lnTo>
                  <a:lnTo>
                    <a:pt x="718" y="760"/>
                  </a:lnTo>
                  <a:lnTo>
                    <a:pt x="736" y="776"/>
                  </a:lnTo>
                  <a:lnTo>
                    <a:pt x="736" y="776"/>
                  </a:lnTo>
                  <a:lnTo>
                    <a:pt x="678" y="866"/>
                  </a:lnTo>
                  <a:lnTo>
                    <a:pt x="604" y="977"/>
                  </a:lnTo>
                  <a:lnTo>
                    <a:pt x="538" y="1075"/>
                  </a:lnTo>
                  <a:lnTo>
                    <a:pt x="500" y="1133"/>
                  </a:lnTo>
                  <a:lnTo>
                    <a:pt x="500" y="1133"/>
                  </a:lnTo>
                  <a:lnTo>
                    <a:pt x="494" y="1147"/>
                  </a:lnTo>
                  <a:lnTo>
                    <a:pt x="488" y="1163"/>
                  </a:lnTo>
                  <a:lnTo>
                    <a:pt x="486" y="1179"/>
                  </a:lnTo>
                  <a:lnTo>
                    <a:pt x="488" y="1197"/>
                  </a:lnTo>
                  <a:lnTo>
                    <a:pt x="494" y="1217"/>
                  </a:lnTo>
                  <a:lnTo>
                    <a:pt x="506" y="1237"/>
                  </a:lnTo>
                  <a:lnTo>
                    <a:pt x="522" y="1259"/>
                  </a:lnTo>
                  <a:lnTo>
                    <a:pt x="548" y="1283"/>
                  </a:lnTo>
                  <a:lnTo>
                    <a:pt x="548" y="1283"/>
                  </a:lnTo>
                  <a:lnTo>
                    <a:pt x="706" y="1417"/>
                  </a:lnTo>
                  <a:lnTo>
                    <a:pt x="784" y="1483"/>
                  </a:lnTo>
                  <a:lnTo>
                    <a:pt x="826" y="1519"/>
                  </a:lnTo>
                  <a:lnTo>
                    <a:pt x="826" y="1519"/>
                  </a:lnTo>
                  <a:lnTo>
                    <a:pt x="838" y="1525"/>
                  </a:lnTo>
                  <a:lnTo>
                    <a:pt x="850" y="1529"/>
                  </a:lnTo>
                  <a:lnTo>
                    <a:pt x="866" y="1531"/>
                  </a:lnTo>
                  <a:lnTo>
                    <a:pt x="884" y="1529"/>
                  </a:lnTo>
                  <a:lnTo>
                    <a:pt x="904" y="1523"/>
                  </a:lnTo>
                  <a:lnTo>
                    <a:pt x="926" y="1513"/>
                  </a:lnTo>
                  <a:lnTo>
                    <a:pt x="950" y="1497"/>
                  </a:lnTo>
                  <a:lnTo>
                    <a:pt x="974" y="1475"/>
                  </a:lnTo>
                  <a:lnTo>
                    <a:pt x="974" y="1475"/>
                  </a:lnTo>
                  <a:lnTo>
                    <a:pt x="1042" y="1407"/>
                  </a:lnTo>
                  <a:lnTo>
                    <a:pt x="1126" y="1325"/>
                  </a:lnTo>
                  <a:lnTo>
                    <a:pt x="1200" y="1253"/>
                  </a:lnTo>
                  <a:lnTo>
                    <a:pt x="1236" y="1217"/>
                  </a:lnTo>
                  <a:lnTo>
                    <a:pt x="1236" y="1217"/>
                  </a:lnTo>
                  <a:lnTo>
                    <a:pt x="1250" y="1227"/>
                  </a:lnTo>
                  <a:lnTo>
                    <a:pt x="1280" y="1245"/>
                  </a:lnTo>
                  <a:lnTo>
                    <a:pt x="1318" y="1265"/>
                  </a:lnTo>
                  <a:lnTo>
                    <a:pt x="1364" y="1285"/>
                  </a:lnTo>
                  <a:lnTo>
                    <a:pt x="1412" y="1305"/>
                  </a:lnTo>
                  <a:lnTo>
                    <a:pt x="1436" y="1313"/>
                  </a:lnTo>
                  <a:lnTo>
                    <a:pt x="1460" y="1319"/>
                  </a:lnTo>
                  <a:lnTo>
                    <a:pt x="1480" y="1323"/>
                  </a:lnTo>
                  <a:lnTo>
                    <a:pt x="1500" y="1325"/>
                  </a:lnTo>
                  <a:lnTo>
                    <a:pt x="1516" y="1325"/>
                  </a:lnTo>
                  <a:lnTo>
                    <a:pt x="1530" y="1323"/>
                  </a:lnTo>
                  <a:lnTo>
                    <a:pt x="1530" y="1323"/>
                  </a:lnTo>
                  <a:lnTo>
                    <a:pt x="1562" y="1579"/>
                  </a:lnTo>
                  <a:lnTo>
                    <a:pt x="1584" y="1745"/>
                  </a:lnTo>
                  <a:lnTo>
                    <a:pt x="1584" y="1745"/>
                  </a:lnTo>
                  <a:lnTo>
                    <a:pt x="1586" y="1761"/>
                  </a:lnTo>
                  <a:lnTo>
                    <a:pt x="1592" y="1777"/>
                  </a:lnTo>
                  <a:lnTo>
                    <a:pt x="1600" y="1791"/>
                  </a:lnTo>
                  <a:lnTo>
                    <a:pt x="1612" y="1803"/>
                  </a:lnTo>
                  <a:lnTo>
                    <a:pt x="1626" y="1813"/>
                  </a:lnTo>
                  <a:lnTo>
                    <a:pt x="1646" y="1821"/>
                  </a:lnTo>
                  <a:lnTo>
                    <a:pt x="1670" y="1825"/>
                  </a:lnTo>
                  <a:lnTo>
                    <a:pt x="1700" y="1827"/>
                  </a:lnTo>
                  <a:lnTo>
                    <a:pt x="1700" y="1827"/>
                  </a:lnTo>
                  <a:lnTo>
                    <a:pt x="1800" y="1825"/>
                  </a:lnTo>
                  <a:lnTo>
                    <a:pt x="1832" y="1827"/>
                  </a:lnTo>
                  <a:lnTo>
                    <a:pt x="1832" y="1827"/>
                  </a:lnTo>
                  <a:lnTo>
                    <a:pt x="1832" y="1055"/>
                  </a:lnTo>
                  <a:lnTo>
                    <a:pt x="1832" y="1055"/>
                  </a:lnTo>
                  <a:lnTo>
                    <a:pt x="1838" y="1069"/>
                  </a:lnTo>
                  <a:lnTo>
                    <a:pt x="1844" y="1083"/>
                  </a:lnTo>
                  <a:lnTo>
                    <a:pt x="1854" y="1097"/>
                  </a:lnTo>
                  <a:lnTo>
                    <a:pt x="1862" y="1109"/>
                  </a:lnTo>
                  <a:lnTo>
                    <a:pt x="1872" y="1119"/>
                  </a:lnTo>
                  <a:lnTo>
                    <a:pt x="1884" y="1129"/>
                  </a:lnTo>
                  <a:lnTo>
                    <a:pt x="1896" y="1139"/>
                  </a:lnTo>
                  <a:lnTo>
                    <a:pt x="1908" y="1145"/>
                  </a:lnTo>
                  <a:lnTo>
                    <a:pt x="1920" y="1153"/>
                  </a:lnTo>
                  <a:lnTo>
                    <a:pt x="1934" y="1159"/>
                  </a:lnTo>
                  <a:lnTo>
                    <a:pt x="1962" y="1165"/>
                  </a:lnTo>
                  <a:lnTo>
                    <a:pt x="1992" y="1169"/>
                  </a:lnTo>
                  <a:lnTo>
                    <a:pt x="2022" y="1169"/>
                  </a:lnTo>
                  <a:lnTo>
                    <a:pt x="2050" y="1163"/>
                  </a:lnTo>
                  <a:lnTo>
                    <a:pt x="2064" y="1159"/>
                  </a:lnTo>
                  <a:lnTo>
                    <a:pt x="2076" y="1153"/>
                  </a:lnTo>
                  <a:lnTo>
                    <a:pt x="2090" y="1145"/>
                  </a:lnTo>
                  <a:lnTo>
                    <a:pt x="2102" y="1137"/>
                  </a:lnTo>
                  <a:lnTo>
                    <a:pt x="2114" y="1129"/>
                  </a:lnTo>
                  <a:lnTo>
                    <a:pt x="2124" y="1119"/>
                  </a:lnTo>
                  <a:lnTo>
                    <a:pt x="2134" y="1107"/>
                  </a:lnTo>
                  <a:lnTo>
                    <a:pt x="2142" y="1095"/>
                  </a:lnTo>
                  <a:lnTo>
                    <a:pt x="2150" y="1081"/>
                  </a:lnTo>
                  <a:lnTo>
                    <a:pt x="2156" y="1067"/>
                  </a:lnTo>
                  <a:lnTo>
                    <a:pt x="2162" y="1051"/>
                  </a:lnTo>
                  <a:lnTo>
                    <a:pt x="2166" y="1033"/>
                  </a:lnTo>
                  <a:lnTo>
                    <a:pt x="2168" y="1015"/>
                  </a:lnTo>
                  <a:lnTo>
                    <a:pt x="2170" y="995"/>
                  </a:lnTo>
                  <a:lnTo>
                    <a:pt x="2170" y="995"/>
                  </a:lnTo>
                  <a:lnTo>
                    <a:pt x="2168" y="979"/>
                  </a:lnTo>
                  <a:lnTo>
                    <a:pt x="2166" y="961"/>
                  </a:lnTo>
                  <a:lnTo>
                    <a:pt x="2162" y="945"/>
                  </a:lnTo>
                  <a:lnTo>
                    <a:pt x="2158" y="931"/>
                  </a:lnTo>
                  <a:lnTo>
                    <a:pt x="2152" y="915"/>
                  </a:lnTo>
                  <a:lnTo>
                    <a:pt x="2144" y="902"/>
                  </a:lnTo>
                  <a:lnTo>
                    <a:pt x="2136" y="888"/>
                  </a:lnTo>
                  <a:lnTo>
                    <a:pt x="2128" y="876"/>
                  </a:lnTo>
                  <a:lnTo>
                    <a:pt x="2118" y="866"/>
                  </a:lnTo>
                  <a:lnTo>
                    <a:pt x="2106" y="856"/>
                  </a:lnTo>
                  <a:lnTo>
                    <a:pt x="2084" y="838"/>
                  </a:lnTo>
                  <a:lnTo>
                    <a:pt x="2058" y="824"/>
                  </a:lnTo>
                  <a:lnTo>
                    <a:pt x="2030" y="816"/>
                  </a:lnTo>
                  <a:lnTo>
                    <a:pt x="2002" y="812"/>
                  </a:lnTo>
                  <a:lnTo>
                    <a:pt x="1988" y="810"/>
                  </a:lnTo>
                  <a:lnTo>
                    <a:pt x="1972" y="812"/>
                  </a:lnTo>
                  <a:lnTo>
                    <a:pt x="1958" y="814"/>
                  </a:lnTo>
                  <a:lnTo>
                    <a:pt x="1944" y="816"/>
                  </a:lnTo>
                  <a:lnTo>
                    <a:pt x="1930" y="822"/>
                  </a:lnTo>
                  <a:lnTo>
                    <a:pt x="1918" y="828"/>
                  </a:lnTo>
                  <a:lnTo>
                    <a:pt x="1904" y="834"/>
                  </a:lnTo>
                  <a:lnTo>
                    <a:pt x="1892" y="844"/>
                  </a:lnTo>
                  <a:lnTo>
                    <a:pt x="1880" y="854"/>
                  </a:lnTo>
                  <a:lnTo>
                    <a:pt x="1868" y="866"/>
                  </a:lnTo>
                  <a:lnTo>
                    <a:pt x="1858" y="878"/>
                  </a:lnTo>
                  <a:lnTo>
                    <a:pt x="1848" y="892"/>
                  </a:lnTo>
                  <a:lnTo>
                    <a:pt x="1838" y="911"/>
                  </a:lnTo>
                  <a:lnTo>
                    <a:pt x="1830" y="927"/>
                  </a:lnTo>
                  <a:lnTo>
                    <a:pt x="1830" y="927"/>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sp>
          <p:nvSpPr>
            <p:cNvPr id="16" name="Freeform 16">
              <a:extLst>
                <a:ext uri="{FF2B5EF4-FFF2-40B4-BE49-F238E27FC236}">
                  <a16:creationId xmlns:a16="http://schemas.microsoft.com/office/drawing/2014/main" id="{3D670A97-68A4-5CE3-D79A-8EF387EFD006}"/>
                </a:ext>
              </a:extLst>
            </p:cNvPr>
            <p:cNvSpPr/>
            <p:nvPr/>
          </p:nvSpPr>
          <p:spPr bwMode="auto">
            <a:xfrm flipH="1">
              <a:off x="9774286" y="3400505"/>
              <a:ext cx="2663711" cy="3383918"/>
            </a:xfrm>
            <a:custGeom>
              <a:avLst/>
              <a:gdLst>
                <a:gd name="T0" fmla="*/ 1404 w 1690"/>
                <a:gd name="T1" fmla="*/ 752 h 2147"/>
                <a:gd name="T2" fmla="*/ 1462 w 1690"/>
                <a:gd name="T3" fmla="*/ 676 h 2147"/>
                <a:gd name="T4" fmla="*/ 1552 w 1690"/>
                <a:gd name="T5" fmla="*/ 646 h 2147"/>
                <a:gd name="T6" fmla="*/ 1648 w 1690"/>
                <a:gd name="T7" fmla="*/ 660 h 2147"/>
                <a:gd name="T8" fmla="*/ 1578 w 1690"/>
                <a:gd name="T9" fmla="*/ 454 h 2147"/>
                <a:gd name="T10" fmla="*/ 1388 w 1690"/>
                <a:gd name="T11" fmla="*/ 76 h 2147"/>
                <a:gd name="T12" fmla="*/ 1342 w 1690"/>
                <a:gd name="T13" fmla="*/ 14 h 2147"/>
                <a:gd name="T14" fmla="*/ 1286 w 1690"/>
                <a:gd name="T15" fmla="*/ 2 h 2147"/>
                <a:gd name="T16" fmla="*/ 1046 w 1690"/>
                <a:gd name="T17" fmla="*/ 88 h 2147"/>
                <a:gd name="T18" fmla="*/ 872 w 1690"/>
                <a:gd name="T19" fmla="*/ 158 h 2147"/>
                <a:gd name="T20" fmla="*/ 834 w 1690"/>
                <a:gd name="T21" fmla="*/ 198 h 2147"/>
                <a:gd name="T22" fmla="*/ 846 w 1690"/>
                <a:gd name="T23" fmla="*/ 286 h 2147"/>
                <a:gd name="T24" fmla="*/ 950 w 1690"/>
                <a:gd name="T25" fmla="*/ 680 h 2147"/>
                <a:gd name="T26" fmla="*/ 836 w 1690"/>
                <a:gd name="T27" fmla="*/ 764 h 2147"/>
                <a:gd name="T28" fmla="*/ 728 w 1690"/>
                <a:gd name="T29" fmla="*/ 872 h 2147"/>
                <a:gd name="T30" fmla="*/ 416 w 1690"/>
                <a:gd name="T31" fmla="*/ 732 h 2147"/>
                <a:gd name="T32" fmla="*/ 266 w 1690"/>
                <a:gd name="T33" fmla="*/ 680 h 2147"/>
                <a:gd name="T34" fmla="*/ 230 w 1690"/>
                <a:gd name="T35" fmla="*/ 690 h 2147"/>
                <a:gd name="T36" fmla="*/ 134 w 1690"/>
                <a:gd name="T37" fmla="*/ 838 h 2147"/>
                <a:gd name="T38" fmla="*/ 18 w 1690"/>
                <a:gd name="T39" fmla="*/ 1057 h 2147"/>
                <a:gd name="T40" fmla="*/ 0 w 1690"/>
                <a:gd name="T41" fmla="*/ 1127 h 2147"/>
                <a:gd name="T42" fmla="*/ 30 w 1690"/>
                <a:gd name="T43" fmla="*/ 1161 h 2147"/>
                <a:gd name="T44" fmla="*/ 392 w 1690"/>
                <a:gd name="T45" fmla="*/ 1445 h 2147"/>
                <a:gd name="T46" fmla="*/ 366 w 1690"/>
                <a:gd name="T47" fmla="*/ 1491 h 2147"/>
                <a:gd name="T48" fmla="*/ 338 w 1690"/>
                <a:gd name="T49" fmla="*/ 1641 h 2147"/>
                <a:gd name="T50" fmla="*/ 4 w 1690"/>
                <a:gd name="T51" fmla="*/ 1809 h 2147"/>
                <a:gd name="T52" fmla="*/ 582 w 1690"/>
                <a:gd name="T53" fmla="*/ 1837 h 2147"/>
                <a:gd name="T54" fmla="*/ 530 w 1690"/>
                <a:gd name="T55" fmla="*/ 1893 h 2147"/>
                <a:gd name="T56" fmla="*/ 508 w 1690"/>
                <a:gd name="T57" fmla="*/ 1949 h 2147"/>
                <a:gd name="T58" fmla="*/ 508 w 1690"/>
                <a:gd name="T59" fmla="*/ 2005 h 2147"/>
                <a:gd name="T60" fmla="*/ 544 w 1690"/>
                <a:gd name="T61" fmla="*/ 2077 h 2147"/>
                <a:gd name="T62" fmla="*/ 634 w 1690"/>
                <a:gd name="T63" fmla="*/ 2137 h 2147"/>
                <a:gd name="T64" fmla="*/ 714 w 1690"/>
                <a:gd name="T65" fmla="*/ 2145 h 2147"/>
                <a:gd name="T66" fmla="*/ 816 w 1690"/>
                <a:gd name="T67" fmla="*/ 2097 h 2147"/>
                <a:gd name="T68" fmla="*/ 874 w 1690"/>
                <a:gd name="T69" fmla="*/ 2005 h 2147"/>
                <a:gd name="T70" fmla="*/ 876 w 1690"/>
                <a:gd name="T71" fmla="*/ 1951 h 2147"/>
                <a:gd name="T72" fmla="*/ 858 w 1690"/>
                <a:gd name="T73" fmla="*/ 1893 h 2147"/>
                <a:gd name="T74" fmla="*/ 814 w 1690"/>
                <a:gd name="T75" fmla="*/ 1837 h 2147"/>
                <a:gd name="T76" fmla="*/ 1058 w 1690"/>
                <a:gd name="T77" fmla="*/ 1809 h 2147"/>
                <a:gd name="T78" fmla="*/ 1090 w 1690"/>
                <a:gd name="T79" fmla="*/ 1653 h 2147"/>
                <a:gd name="T80" fmla="*/ 1164 w 1690"/>
                <a:gd name="T81" fmla="*/ 1487 h 2147"/>
                <a:gd name="T82" fmla="*/ 1264 w 1690"/>
                <a:gd name="T83" fmla="*/ 1367 h 2147"/>
                <a:gd name="T84" fmla="*/ 1374 w 1690"/>
                <a:gd name="T85" fmla="*/ 1283 h 2147"/>
                <a:gd name="T86" fmla="*/ 1508 w 1690"/>
                <a:gd name="T87" fmla="*/ 1221 h 2147"/>
                <a:gd name="T88" fmla="*/ 1664 w 1690"/>
                <a:gd name="T89" fmla="*/ 1187 h 2147"/>
                <a:gd name="T90" fmla="*/ 1666 w 1690"/>
                <a:gd name="T91" fmla="*/ 967 h 2147"/>
                <a:gd name="T92" fmla="*/ 1570 w 1690"/>
                <a:gd name="T93" fmla="*/ 999 h 2147"/>
                <a:gd name="T94" fmla="*/ 1478 w 1690"/>
                <a:gd name="T95" fmla="*/ 975 h 2147"/>
                <a:gd name="T96" fmla="*/ 1412 w 1690"/>
                <a:gd name="T97" fmla="*/ 896 h 2147"/>
                <a:gd name="T98" fmla="*/ 1396 w 1690"/>
                <a:gd name="T99" fmla="*/ 808 h 2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90" h="2147">
                  <a:moveTo>
                    <a:pt x="1396" y="808"/>
                  </a:moveTo>
                  <a:lnTo>
                    <a:pt x="1396" y="808"/>
                  </a:lnTo>
                  <a:lnTo>
                    <a:pt x="1398" y="778"/>
                  </a:lnTo>
                  <a:lnTo>
                    <a:pt x="1404" y="752"/>
                  </a:lnTo>
                  <a:lnTo>
                    <a:pt x="1414" y="728"/>
                  </a:lnTo>
                  <a:lnTo>
                    <a:pt x="1428" y="708"/>
                  </a:lnTo>
                  <a:lnTo>
                    <a:pt x="1444" y="690"/>
                  </a:lnTo>
                  <a:lnTo>
                    <a:pt x="1462" y="676"/>
                  </a:lnTo>
                  <a:lnTo>
                    <a:pt x="1482" y="664"/>
                  </a:lnTo>
                  <a:lnTo>
                    <a:pt x="1504" y="654"/>
                  </a:lnTo>
                  <a:lnTo>
                    <a:pt x="1528" y="648"/>
                  </a:lnTo>
                  <a:lnTo>
                    <a:pt x="1552" y="646"/>
                  </a:lnTo>
                  <a:lnTo>
                    <a:pt x="1576" y="644"/>
                  </a:lnTo>
                  <a:lnTo>
                    <a:pt x="1600" y="646"/>
                  </a:lnTo>
                  <a:lnTo>
                    <a:pt x="1624" y="652"/>
                  </a:lnTo>
                  <a:lnTo>
                    <a:pt x="1648" y="660"/>
                  </a:lnTo>
                  <a:lnTo>
                    <a:pt x="1670" y="670"/>
                  </a:lnTo>
                  <a:lnTo>
                    <a:pt x="1690" y="684"/>
                  </a:lnTo>
                  <a:lnTo>
                    <a:pt x="1690" y="454"/>
                  </a:lnTo>
                  <a:lnTo>
                    <a:pt x="1578" y="454"/>
                  </a:lnTo>
                  <a:lnTo>
                    <a:pt x="1578" y="454"/>
                  </a:lnTo>
                  <a:lnTo>
                    <a:pt x="1500" y="296"/>
                  </a:lnTo>
                  <a:lnTo>
                    <a:pt x="1436" y="170"/>
                  </a:lnTo>
                  <a:lnTo>
                    <a:pt x="1388" y="76"/>
                  </a:lnTo>
                  <a:lnTo>
                    <a:pt x="1388" y="76"/>
                  </a:lnTo>
                  <a:lnTo>
                    <a:pt x="1372" y="50"/>
                  </a:lnTo>
                  <a:lnTo>
                    <a:pt x="1356" y="28"/>
                  </a:lnTo>
                  <a:lnTo>
                    <a:pt x="1342" y="14"/>
                  </a:lnTo>
                  <a:lnTo>
                    <a:pt x="1328" y="6"/>
                  </a:lnTo>
                  <a:lnTo>
                    <a:pt x="1314" y="2"/>
                  </a:lnTo>
                  <a:lnTo>
                    <a:pt x="1300" y="0"/>
                  </a:lnTo>
                  <a:lnTo>
                    <a:pt x="1286" y="2"/>
                  </a:lnTo>
                  <a:lnTo>
                    <a:pt x="1272" y="8"/>
                  </a:lnTo>
                  <a:lnTo>
                    <a:pt x="1272" y="8"/>
                  </a:lnTo>
                  <a:lnTo>
                    <a:pt x="1140" y="54"/>
                  </a:lnTo>
                  <a:lnTo>
                    <a:pt x="1046" y="88"/>
                  </a:lnTo>
                  <a:lnTo>
                    <a:pt x="958" y="122"/>
                  </a:lnTo>
                  <a:lnTo>
                    <a:pt x="958" y="122"/>
                  </a:lnTo>
                  <a:lnTo>
                    <a:pt x="894" y="148"/>
                  </a:lnTo>
                  <a:lnTo>
                    <a:pt x="872" y="158"/>
                  </a:lnTo>
                  <a:lnTo>
                    <a:pt x="856" y="168"/>
                  </a:lnTo>
                  <a:lnTo>
                    <a:pt x="844" y="178"/>
                  </a:lnTo>
                  <a:lnTo>
                    <a:pt x="838" y="188"/>
                  </a:lnTo>
                  <a:lnTo>
                    <a:pt x="834" y="198"/>
                  </a:lnTo>
                  <a:lnTo>
                    <a:pt x="832" y="212"/>
                  </a:lnTo>
                  <a:lnTo>
                    <a:pt x="832" y="212"/>
                  </a:lnTo>
                  <a:lnTo>
                    <a:pt x="836" y="240"/>
                  </a:lnTo>
                  <a:lnTo>
                    <a:pt x="846" y="286"/>
                  </a:lnTo>
                  <a:lnTo>
                    <a:pt x="876" y="416"/>
                  </a:lnTo>
                  <a:lnTo>
                    <a:pt x="916" y="562"/>
                  </a:lnTo>
                  <a:lnTo>
                    <a:pt x="950" y="680"/>
                  </a:lnTo>
                  <a:lnTo>
                    <a:pt x="950" y="680"/>
                  </a:lnTo>
                  <a:lnTo>
                    <a:pt x="926" y="696"/>
                  </a:lnTo>
                  <a:lnTo>
                    <a:pt x="898" y="716"/>
                  </a:lnTo>
                  <a:lnTo>
                    <a:pt x="868" y="738"/>
                  </a:lnTo>
                  <a:lnTo>
                    <a:pt x="836" y="764"/>
                  </a:lnTo>
                  <a:lnTo>
                    <a:pt x="806" y="792"/>
                  </a:lnTo>
                  <a:lnTo>
                    <a:pt x="776" y="820"/>
                  </a:lnTo>
                  <a:lnTo>
                    <a:pt x="750" y="846"/>
                  </a:lnTo>
                  <a:lnTo>
                    <a:pt x="728" y="872"/>
                  </a:lnTo>
                  <a:lnTo>
                    <a:pt x="728" y="872"/>
                  </a:lnTo>
                  <a:lnTo>
                    <a:pt x="612" y="820"/>
                  </a:lnTo>
                  <a:lnTo>
                    <a:pt x="416" y="732"/>
                  </a:lnTo>
                  <a:lnTo>
                    <a:pt x="416" y="732"/>
                  </a:lnTo>
                  <a:lnTo>
                    <a:pt x="342" y="702"/>
                  </a:lnTo>
                  <a:lnTo>
                    <a:pt x="314" y="692"/>
                  </a:lnTo>
                  <a:lnTo>
                    <a:pt x="288" y="684"/>
                  </a:lnTo>
                  <a:lnTo>
                    <a:pt x="266" y="680"/>
                  </a:lnTo>
                  <a:lnTo>
                    <a:pt x="248" y="682"/>
                  </a:lnTo>
                  <a:lnTo>
                    <a:pt x="242" y="682"/>
                  </a:lnTo>
                  <a:lnTo>
                    <a:pt x="234" y="686"/>
                  </a:lnTo>
                  <a:lnTo>
                    <a:pt x="230" y="690"/>
                  </a:lnTo>
                  <a:lnTo>
                    <a:pt x="224" y="696"/>
                  </a:lnTo>
                  <a:lnTo>
                    <a:pt x="224" y="696"/>
                  </a:lnTo>
                  <a:lnTo>
                    <a:pt x="174" y="772"/>
                  </a:lnTo>
                  <a:lnTo>
                    <a:pt x="134" y="838"/>
                  </a:lnTo>
                  <a:lnTo>
                    <a:pt x="90" y="914"/>
                  </a:lnTo>
                  <a:lnTo>
                    <a:pt x="50" y="989"/>
                  </a:lnTo>
                  <a:lnTo>
                    <a:pt x="32" y="1025"/>
                  </a:lnTo>
                  <a:lnTo>
                    <a:pt x="18" y="1057"/>
                  </a:lnTo>
                  <a:lnTo>
                    <a:pt x="8" y="1087"/>
                  </a:lnTo>
                  <a:lnTo>
                    <a:pt x="2" y="1109"/>
                  </a:lnTo>
                  <a:lnTo>
                    <a:pt x="0" y="1119"/>
                  </a:lnTo>
                  <a:lnTo>
                    <a:pt x="0" y="1127"/>
                  </a:lnTo>
                  <a:lnTo>
                    <a:pt x="2" y="1135"/>
                  </a:lnTo>
                  <a:lnTo>
                    <a:pt x="4" y="1139"/>
                  </a:lnTo>
                  <a:lnTo>
                    <a:pt x="4" y="1139"/>
                  </a:lnTo>
                  <a:lnTo>
                    <a:pt x="30" y="1161"/>
                  </a:lnTo>
                  <a:lnTo>
                    <a:pt x="72" y="1195"/>
                  </a:lnTo>
                  <a:lnTo>
                    <a:pt x="182" y="1285"/>
                  </a:lnTo>
                  <a:lnTo>
                    <a:pt x="302" y="1377"/>
                  </a:lnTo>
                  <a:lnTo>
                    <a:pt x="392" y="1445"/>
                  </a:lnTo>
                  <a:lnTo>
                    <a:pt x="392" y="1445"/>
                  </a:lnTo>
                  <a:lnTo>
                    <a:pt x="382" y="1459"/>
                  </a:lnTo>
                  <a:lnTo>
                    <a:pt x="374" y="1473"/>
                  </a:lnTo>
                  <a:lnTo>
                    <a:pt x="366" y="1491"/>
                  </a:lnTo>
                  <a:lnTo>
                    <a:pt x="360" y="1511"/>
                  </a:lnTo>
                  <a:lnTo>
                    <a:pt x="350" y="1553"/>
                  </a:lnTo>
                  <a:lnTo>
                    <a:pt x="342" y="1597"/>
                  </a:lnTo>
                  <a:lnTo>
                    <a:pt x="338" y="1641"/>
                  </a:lnTo>
                  <a:lnTo>
                    <a:pt x="334" y="1677"/>
                  </a:lnTo>
                  <a:lnTo>
                    <a:pt x="332" y="1725"/>
                  </a:lnTo>
                  <a:lnTo>
                    <a:pt x="4" y="1809"/>
                  </a:lnTo>
                  <a:lnTo>
                    <a:pt x="4" y="1809"/>
                  </a:lnTo>
                  <a:lnTo>
                    <a:pt x="620" y="1809"/>
                  </a:lnTo>
                  <a:lnTo>
                    <a:pt x="620" y="1809"/>
                  </a:lnTo>
                  <a:lnTo>
                    <a:pt x="600" y="1823"/>
                  </a:lnTo>
                  <a:lnTo>
                    <a:pt x="582" y="1837"/>
                  </a:lnTo>
                  <a:lnTo>
                    <a:pt x="566" y="1851"/>
                  </a:lnTo>
                  <a:lnTo>
                    <a:pt x="552" y="1865"/>
                  </a:lnTo>
                  <a:lnTo>
                    <a:pt x="542" y="1879"/>
                  </a:lnTo>
                  <a:lnTo>
                    <a:pt x="530" y="1893"/>
                  </a:lnTo>
                  <a:lnTo>
                    <a:pt x="522" y="1907"/>
                  </a:lnTo>
                  <a:lnTo>
                    <a:pt x="516" y="1921"/>
                  </a:lnTo>
                  <a:lnTo>
                    <a:pt x="512" y="1935"/>
                  </a:lnTo>
                  <a:lnTo>
                    <a:pt x="508" y="1949"/>
                  </a:lnTo>
                  <a:lnTo>
                    <a:pt x="506" y="1963"/>
                  </a:lnTo>
                  <a:lnTo>
                    <a:pt x="506" y="1977"/>
                  </a:lnTo>
                  <a:lnTo>
                    <a:pt x="506" y="1991"/>
                  </a:lnTo>
                  <a:lnTo>
                    <a:pt x="508" y="2005"/>
                  </a:lnTo>
                  <a:lnTo>
                    <a:pt x="512" y="2017"/>
                  </a:lnTo>
                  <a:lnTo>
                    <a:pt x="516" y="2031"/>
                  </a:lnTo>
                  <a:lnTo>
                    <a:pt x="528" y="2055"/>
                  </a:lnTo>
                  <a:lnTo>
                    <a:pt x="544" y="2077"/>
                  </a:lnTo>
                  <a:lnTo>
                    <a:pt x="564" y="2097"/>
                  </a:lnTo>
                  <a:lnTo>
                    <a:pt x="584" y="2113"/>
                  </a:lnTo>
                  <a:lnTo>
                    <a:pt x="608" y="2127"/>
                  </a:lnTo>
                  <a:lnTo>
                    <a:pt x="634" y="2137"/>
                  </a:lnTo>
                  <a:lnTo>
                    <a:pt x="660" y="2145"/>
                  </a:lnTo>
                  <a:lnTo>
                    <a:pt x="684" y="2147"/>
                  </a:lnTo>
                  <a:lnTo>
                    <a:pt x="684" y="2147"/>
                  </a:lnTo>
                  <a:lnTo>
                    <a:pt x="714" y="2145"/>
                  </a:lnTo>
                  <a:lnTo>
                    <a:pt x="742" y="2137"/>
                  </a:lnTo>
                  <a:lnTo>
                    <a:pt x="770" y="2127"/>
                  </a:lnTo>
                  <a:lnTo>
                    <a:pt x="794" y="2113"/>
                  </a:lnTo>
                  <a:lnTo>
                    <a:pt x="816" y="2097"/>
                  </a:lnTo>
                  <a:lnTo>
                    <a:pt x="836" y="2077"/>
                  </a:lnTo>
                  <a:lnTo>
                    <a:pt x="852" y="2055"/>
                  </a:lnTo>
                  <a:lnTo>
                    <a:pt x="866" y="2031"/>
                  </a:lnTo>
                  <a:lnTo>
                    <a:pt x="874" y="2005"/>
                  </a:lnTo>
                  <a:lnTo>
                    <a:pt x="876" y="1991"/>
                  </a:lnTo>
                  <a:lnTo>
                    <a:pt x="878" y="1979"/>
                  </a:lnTo>
                  <a:lnTo>
                    <a:pt x="878" y="1965"/>
                  </a:lnTo>
                  <a:lnTo>
                    <a:pt x="876" y="1951"/>
                  </a:lnTo>
                  <a:lnTo>
                    <a:pt x="874" y="1935"/>
                  </a:lnTo>
                  <a:lnTo>
                    <a:pt x="870" y="1921"/>
                  </a:lnTo>
                  <a:lnTo>
                    <a:pt x="866" y="1907"/>
                  </a:lnTo>
                  <a:lnTo>
                    <a:pt x="858" y="1893"/>
                  </a:lnTo>
                  <a:lnTo>
                    <a:pt x="850" y="1879"/>
                  </a:lnTo>
                  <a:lnTo>
                    <a:pt x="840" y="1865"/>
                  </a:lnTo>
                  <a:lnTo>
                    <a:pt x="828" y="1851"/>
                  </a:lnTo>
                  <a:lnTo>
                    <a:pt x="814" y="1837"/>
                  </a:lnTo>
                  <a:lnTo>
                    <a:pt x="800" y="1823"/>
                  </a:lnTo>
                  <a:lnTo>
                    <a:pt x="782" y="1809"/>
                  </a:lnTo>
                  <a:lnTo>
                    <a:pt x="782" y="1809"/>
                  </a:lnTo>
                  <a:lnTo>
                    <a:pt x="1058" y="1809"/>
                  </a:lnTo>
                  <a:lnTo>
                    <a:pt x="1058" y="1809"/>
                  </a:lnTo>
                  <a:lnTo>
                    <a:pt x="1066" y="1753"/>
                  </a:lnTo>
                  <a:lnTo>
                    <a:pt x="1076" y="1701"/>
                  </a:lnTo>
                  <a:lnTo>
                    <a:pt x="1090" y="1653"/>
                  </a:lnTo>
                  <a:lnTo>
                    <a:pt x="1106" y="1607"/>
                  </a:lnTo>
                  <a:lnTo>
                    <a:pt x="1124" y="1563"/>
                  </a:lnTo>
                  <a:lnTo>
                    <a:pt x="1144" y="1523"/>
                  </a:lnTo>
                  <a:lnTo>
                    <a:pt x="1164" y="1487"/>
                  </a:lnTo>
                  <a:lnTo>
                    <a:pt x="1188" y="1453"/>
                  </a:lnTo>
                  <a:lnTo>
                    <a:pt x="1212" y="1421"/>
                  </a:lnTo>
                  <a:lnTo>
                    <a:pt x="1236" y="1393"/>
                  </a:lnTo>
                  <a:lnTo>
                    <a:pt x="1264" y="1367"/>
                  </a:lnTo>
                  <a:lnTo>
                    <a:pt x="1290" y="1343"/>
                  </a:lnTo>
                  <a:lnTo>
                    <a:pt x="1318" y="1321"/>
                  </a:lnTo>
                  <a:lnTo>
                    <a:pt x="1346" y="1301"/>
                  </a:lnTo>
                  <a:lnTo>
                    <a:pt x="1374" y="1283"/>
                  </a:lnTo>
                  <a:lnTo>
                    <a:pt x="1402" y="1267"/>
                  </a:lnTo>
                  <a:lnTo>
                    <a:pt x="1428" y="1253"/>
                  </a:lnTo>
                  <a:lnTo>
                    <a:pt x="1456" y="1241"/>
                  </a:lnTo>
                  <a:lnTo>
                    <a:pt x="1508" y="1221"/>
                  </a:lnTo>
                  <a:lnTo>
                    <a:pt x="1558" y="1207"/>
                  </a:lnTo>
                  <a:lnTo>
                    <a:pt x="1600" y="1197"/>
                  </a:lnTo>
                  <a:lnTo>
                    <a:pt x="1638" y="1191"/>
                  </a:lnTo>
                  <a:lnTo>
                    <a:pt x="1664" y="1187"/>
                  </a:lnTo>
                  <a:lnTo>
                    <a:pt x="1690" y="1185"/>
                  </a:lnTo>
                  <a:lnTo>
                    <a:pt x="1690" y="949"/>
                  </a:lnTo>
                  <a:lnTo>
                    <a:pt x="1690" y="949"/>
                  </a:lnTo>
                  <a:lnTo>
                    <a:pt x="1666" y="967"/>
                  </a:lnTo>
                  <a:lnTo>
                    <a:pt x="1644" y="981"/>
                  </a:lnTo>
                  <a:lnTo>
                    <a:pt x="1620" y="991"/>
                  </a:lnTo>
                  <a:lnTo>
                    <a:pt x="1594" y="997"/>
                  </a:lnTo>
                  <a:lnTo>
                    <a:pt x="1570" y="999"/>
                  </a:lnTo>
                  <a:lnTo>
                    <a:pt x="1546" y="999"/>
                  </a:lnTo>
                  <a:lnTo>
                    <a:pt x="1522" y="993"/>
                  </a:lnTo>
                  <a:lnTo>
                    <a:pt x="1500" y="985"/>
                  </a:lnTo>
                  <a:lnTo>
                    <a:pt x="1478" y="975"/>
                  </a:lnTo>
                  <a:lnTo>
                    <a:pt x="1458" y="961"/>
                  </a:lnTo>
                  <a:lnTo>
                    <a:pt x="1440" y="943"/>
                  </a:lnTo>
                  <a:lnTo>
                    <a:pt x="1426" y="921"/>
                  </a:lnTo>
                  <a:lnTo>
                    <a:pt x="1412" y="896"/>
                  </a:lnTo>
                  <a:lnTo>
                    <a:pt x="1404" y="870"/>
                  </a:lnTo>
                  <a:lnTo>
                    <a:pt x="1398" y="840"/>
                  </a:lnTo>
                  <a:lnTo>
                    <a:pt x="1396" y="808"/>
                  </a:lnTo>
                  <a:lnTo>
                    <a:pt x="1396" y="808"/>
                  </a:lnTo>
                  <a:close/>
                </a:path>
              </a:pathLst>
            </a:custGeom>
            <a:ln/>
          </p:spPr>
          <p:style>
            <a:lnRef idx="0">
              <a:schemeClr val="accent1"/>
            </a:lnRef>
            <a:fillRef idx="3">
              <a:schemeClr val="accent1"/>
            </a:fillRef>
            <a:effectRef idx="3">
              <a:schemeClr val="accent1"/>
            </a:effectRef>
            <a:fontRef idx="minor">
              <a:schemeClr val="lt1"/>
            </a:fontRef>
          </p:style>
          <p:txBody>
            <a:bodyPr lIns="109559" tIns="54779" rIns="109559" bIns="54779"/>
            <a:lstStyle/>
            <a:p>
              <a:pPr>
                <a:defRPr/>
              </a:pPr>
              <a:endParaRPr lang="id-ID" sz="2156" dirty="0">
                <a:cs typeface="+mn-ea"/>
                <a:sym typeface="+mn-lt"/>
              </a:endParaRPr>
            </a:p>
          </p:txBody>
        </p:sp>
      </p:grpSp>
      <p:cxnSp>
        <p:nvCxnSpPr>
          <p:cNvPr id="19" name="Elbow Connector 26">
            <a:extLst>
              <a:ext uri="{FF2B5EF4-FFF2-40B4-BE49-F238E27FC236}">
                <a16:creationId xmlns:a16="http://schemas.microsoft.com/office/drawing/2014/main" id="{720E57FB-5A9F-AA8B-C4CA-01B2BA2F7AF5}"/>
              </a:ext>
            </a:extLst>
          </p:cNvPr>
          <p:cNvCxnSpPr/>
          <p:nvPr/>
        </p:nvCxnSpPr>
        <p:spPr>
          <a:xfrm>
            <a:off x="1869282" y="1748466"/>
            <a:ext cx="2099088" cy="405461"/>
          </a:xfrm>
          <a:prstGeom prst="bentConnector3">
            <a:avLst>
              <a:gd name="adj1" fmla="val 50000"/>
            </a:avLst>
          </a:prstGeom>
          <a:ln>
            <a:headEnd type="oval"/>
            <a:tailEnd type="oval"/>
          </a:ln>
        </p:spPr>
        <p:style>
          <a:lnRef idx="2">
            <a:schemeClr val="accent1"/>
          </a:lnRef>
          <a:fillRef idx="0">
            <a:schemeClr val="accent1"/>
          </a:fillRef>
          <a:effectRef idx="1">
            <a:schemeClr val="accent1"/>
          </a:effectRef>
          <a:fontRef idx="minor">
            <a:schemeClr val="tx1"/>
          </a:fontRef>
        </p:style>
      </p:cxnSp>
      <p:cxnSp>
        <p:nvCxnSpPr>
          <p:cNvPr id="20" name="Elbow Connector 26">
            <a:extLst>
              <a:ext uri="{FF2B5EF4-FFF2-40B4-BE49-F238E27FC236}">
                <a16:creationId xmlns:a16="http://schemas.microsoft.com/office/drawing/2014/main" id="{8ED5161D-2BD1-E02C-B9E8-BE243702F499}"/>
              </a:ext>
            </a:extLst>
          </p:cNvPr>
          <p:cNvCxnSpPr/>
          <p:nvPr/>
        </p:nvCxnSpPr>
        <p:spPr>
          <a:xfrm flipV="1">
            <a:off x="5175632" y="1691236"/>
            <a:ext cx="2147588" cy="462691"/>
          </a:xfrm>
          <a:prstGeom prst="bentConnector3">
            <a:avLst>
              <a:gd name="adj1" fmla="val 50000"/>
            </a:avLst>
          </a:prstGeom>
          <a:ln>
            <a:headEnd type="oval"/>
            <a:tailEnd type="ova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663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7" name="Titre 6">
            <a:extLst>
              <a:ext uri="{FF2B5EF4-FFF2-40B4-BE49-F238E27FC236}">
                <a16:creationId xmlns:a16="http://schemas.microsoft.com/office/drawing/2014/main" id="{4E5574E9-1336-4D99-52B9-34E8E7DD64F8}"/>
              </a:ext>
            </a:extLst>
          </p:cNvPr>
          <p:cNvSpPr>
            <a:spLocks noGrp="1"/>
          </p:cNvSpPr>
          <p:nvPr>
            <p:ph type="title"/>
          </p:nvPr>
        </p:nvSpPr>
        <p:spPr/>
        <p:txBody>
          <a:bodyPr/>
          <a:lstStyle/>
          <a:p>
            <a:r>
              <a:rPr lang="fr-FR" sz="2400" dirty="0">
                <a:solidFill>
                  <a:srgbClr val="000000"/>
                </a:solidFill>
                <a:latin typeface="times new r"/>
              </a:rPr>
              <a:t>le théorème de Bayes</a:t>
            </a:r>
          </a:p>
        </p:txBody>
      </p:sp>
      <p:sp>
        <p:nvSpPr>
          <p:cNvPr id="18" name="ZoneTexte 17">
            <a:extLst>
              <a:ext uri="{FF2B5EF4-FFF2-40B4-BE49-F238E27FC236}">
                <a16:creationId xmlns:a16="http://schemas.microsoft.com/office/drawing/2014/main" id="{4B375E43-DBDD-D2A6-EDA5-65BE4BBE6E5E}"/>
              </a:ext>
            </a:extLst>
          </p:cNvPr>
          <p:cNvSpPr txBox="1"/>
          <p:nvPr/>
        </p:nvSpPr>
        <p:spPr>
          <a:xfrm>
            <a:off x="821282" y="1494398"/>
            <a:ext cx="7501436" cy="873572"/>
          </a:xfrm>
          <a:prstGeom prst="rect">
            <a:avLst/>
          </a:prstGeom>
          <a:noFill/>
        </p:spPr>
        <p:txBody>
          <a:bodyPr wrap="square" rtlCol="0">
            <a:spAutoFit/>
          </a:bodyPr>
          <a:lstStyle/>
          <a:p>
            <a:pPr algn="just">
              <a:lnSpc>
                <a:spcPct val="150000"/>
              </a:lnSpc>
            </a:pPr>
            <a:r>
              <a:rPr lang="fr-FR" sz="1800" dirty="0">
                <a:latin typeface="times new r"/>
              </a:rPr>
              <a:t>le théorème de Bayes décrit la probabilité d’une caractéristique en se basant au préalable sur des situations liées à celle-ci. </a:t>
            </a:r>
          </a:p>
        </p:txBody>
      </p:sp>
      <p:pic>
        <p:nvPicPr>
          <p:cNvPr id="4" name="Image 3">
            <a:extLst>
              <a:ext uri="{FF2B5EF4-FFF2-40B4-BE49-F238E27FC236}">
                <a16:creationId xmlns:a16="http://schemas.microsoft.com/office/drawing/2014/main" id="{2A361B94-5FBD-8F79-4612-C01AB433B3D9}"/>
              </a:ext>
            </a:extLst>
          </p:cNvPr>
          <p:cNvPicPr>
            <a:picLocks noChangeAspect="1"/>
          </p:cNvPicPr>
          <p:nvPr/>
        </p:nvPicPr>
        <p:blipFill>
          <a:blip r:embed="rId3"/>
          <a:stretch>
            <a:fillRect/>
          </a:stretch>
        </p:blipFill>
        <p:spPr>
          <a:xfrm>
            <a:off x="2525842" y="2512661"/>
            <a:ext cx="3976766" cy="1671825"/>
          </a:xfrm>
          <a:prstGeom prst="rect">
            <a:avLst/>
          </a:prstGeom>
        </p:spPr>
      </p:pic>
    </p:spTree>
    <p:extLst>
      <p:ext uri="{BB962C8B-B14F-4D97-AF65-F5344CB8AC3E}">
        <p14:creationId xmlns:p14="http://schemas.microsoft.com/office/powerpoint/2010/main" val="1329362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7" name="Titre 6">
            <a:extLst>
              <a:ext uri="{FF2B5EF4-FFF2-40B4-BE49-F238E27FC236}">
                <a16:creationId xmlns:a16="http://schemas.microsoft.com/office/drawing/2014/main" id="{4E5574E9-1336-4D99-52B9-34E8E7DD64F8}"/>
              </a:ext>
            </a:extLst>
          </p:cNvPr>
          <p:cNvSpPr>
            <a:spLocks noGrp="1"/>
          </p:cNvSpPr>
          <p:nvPr>
            <p:ph type="title"/>
          </p:nvPr>
        </p:nvSpPr>
        <p:spPr>
          <a:xfrm>
            <a:off x="720000" y="2384002"/>
            <a:ext cx="7704000" cy="572700"/>
          </a:xfrm>
        </p:spPr>
        <p:txBody>
          <a:bodyPr/>
          <a:lstStyle/>
          <a:p>
            <a:r>
              <a:rPr lang="fr-FR" sz="2400" dirty="0">
                <a:solidFill>
                  <a:srgbClr val="000000"/>
                </a:solidFill>
                <a:latin typeface="times new r"/>
              </a:rPr>
              <a:t>Cas d’utilisation</a:t>
            </a:r>
          </a:p>
        </p:txBody>
      </p:sp>
      <p:sp>
        <p:nvSpPr>
          <p:cNvPr id="28" name="Rectangle : coins arrondis 27">
            <a:extLst>
              <a:ext uri="{FF2B5EF4-FFF2-40B4-BE49-F238E27FC236}">
                <a16:creationId xmlns:a16="http://schemas.microsoft.com/office/drawing/2014/main" id="{99DB468D-FC83-A03F-89E6-C0164AC457C6}"/>
              </a:ext>
            </a:extLst>
          </p:cNvPr>
          <p:cNvSpPr/>
          <p:nvPr/>
        </p:nvSpPr>
        <p:spPr>
          <a:xfrm>
            <a:off x="2967011" y="3445059"/>
            <a:ext cx="3213463" cy="7373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solidFill>
                  <a:schemeClr val="bg2">
                    <a:lumMod val="10000"/>
                  </a:schemeClr>
                </a:solidFill>
                <a:latin typeface="times new r"/>
              </a:rPr>
              <a:t>Les systèmes de recommandation.</a:t>
            </a:r>
          </a:p>
        </p:txBody>
      </p:sp>
      <p:sp>
        <p:nvSpPr>
          <p:cNvPr id="29" name="Rectangle : coins arrondis 28">
            <a:extLst>
              <a:ext uri="{FF2B5EF4-FFF2-40B4-BE49-F238E27FC236}">
                <a16:creationId xmlns:a16="http://schemas.microsoft.com/office/drawing/2014/main" id="{76E5A0FD-2E3B-8239-D1D2-61F6D7B0452E}"/>
              </a:ext>
            </a:extLst>
          </p:cNvPr>
          <p:cNvSpPr/>
          <p:nvPr/>
        </p:nvSpPr>
        <p:spPr>
          <a:xfrm>
            <a:off x="4933216" y="1158337"/>
            <a:ext cx="2443571" cy="7373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base"/>
            <a:r>
              <a:rPr lang="fr-FR" sz="1600" dirty="0">
                <a:solidFill>
                  <a:schemeClr val="bg2">
                    <a:lumMod val="10000"/>
                  </a:schemeClr>
                </a:solidFill>
                <a:latin typeface="times new r"/>
              </a:rPr>
              <a:t>L’analyse des sentiments </a:t>
            </a:r>
          </a:p>
        </p:txBody>
      </p:sp>
      <p:sp>
        <p:nvSpPr>
          <p:cNvPr id="30" name="Rectangle : coins arrondis 29">
            <a:extLst>
              <a:ext uri="{FF2B5EF4-FFF2-40B4-BE49-F238E27FC236}">
                <a16:creationId xmlns:a16="http://schemas.microsoft.com/office/drawing/2014/main" id="{C9FBD8E9-B4BE-994C-FA89-576446B253C0}"/>
              </a:ext>
            </a:extLst>
          </p:cNvPr>
          <p:cNvSpPr/>
          <p:nvPr/>
        </p:nvSpPr>
        <p:spPr>
          <a:xfrm>
            <a:off x="638397" y="2301698"/>
            <a:ext cx="2162175" cy="7373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base"/>
            <a:r>
              <a:rPr lang="fr-FR" sz="1600" dirty="0">
                <a:solidFill>
                  <a:schemeClr val="bg2">
                    <a:lumMod val="10000"/>
                  </a:schemeClr>
                </a:solidFill>
                <a:latin typeface="times new r"/>
              </a:rPr>
              <a:t>Le filtrage de spam </a:t>
            </a:r>
          </a:p>
        </p:txBody>
      </p:sp>
      <p:sp>
        <p:nvSpPr>
          <p:cNvPr id="5" name="Rectangle : coins arrondis 4">
            <a:extLst>
              <a:ext uri="{FF2B5EF4-FFF2-40B4-BE49-F238E27FC236}">
                <a16:creationId xmlns:a16="http://schemas.microsoft.com/office/drawing/2014/main" id="{666DCB80-3C49-3293-07BD-741E8BFF940F}"/>
              </a:ext>
            </a:extLst>
          </p:cNvPr>
          <p:cNvSpPr/>
          <p:nvPr/>
        </p:nvSpPr>
        <p:spPr>
          <a:xfrm>
            <a:off x="1051288" y="1158337"/>
            <a:ext cx="2668634" cy="7373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solidFill>
                  <a:schemeClr val="bg2">
                    <a:lumMod val="10000"/>
                  </a:schemeClr>
                </a:solidFill>
                <a:latin typeface="times new r"/>
              </a:rPr>
              <a:t>Catégorisation de documents</a:t>
            </a:r>
          </a:p>
        </p:txBody>
      </p:sp>
      <p:sp>
        <p:nvSpPr>
          <p:cNvPr id="6" name="Rectangle : coins arrondis 5">
            <a:extLst>
              <a:ext uri="{FF2B5EF4-FFF2-40B4-BE49-F238E27FC236}">
                <a16:creationId xmlns:a16="http://schemas.microsoft.com/office/drawing/2014/main" id="{3D8D331E-5C81-7A05-C6ED-B54C2ED15A4B}"/>
              </a:ext>
            </a:extLst>
          </p:cNvPr>
          <p:cNvSpPr/>
          <p:nvPr/>
        </p:nvSpPr>
        <p:spPr>
          <a:xfrm>
            <a:off x="6515239" y="2301698"/>
            <a:ext cx="1990364" cy="7373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solidFill>
                  <a:schemeClr val="bg2">
                    <a:lumMod val="10000"/>
                  </a:schemeClr>
                </a:solidFill>
                <a:latin typeface="times new r"/>
              </a:rPr>
              <a:t>Filtrage de contenu</a:t>
            </a:r>
          </a:p>
        </p:txBody>
      </p:sp>
    </p:spTree>
    <p:extLst>
      <p:ext uri="{BB962C8B-B14F-4D97-AF65-F5344CB8AC3E}">
        <p14:creationId xmlns:p14="http://schemas.microsoft.com/office/powerpoint/2010/main" val="329135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250"/>
                                        <p:tgtEl>
                                          <p:spTgt spid="30"/>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250"/>
                                        <p:tgtEl>
                                          <p:spTgt spid="5"/>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250"/>
                                        <p:tgtEl>
                                          <p:spTgt spid="29"/>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250"/>
                                        <p:tgtEl>
                                          <p:spTgt spid="6"/>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7" name="Titre 6">
            <a:extLst>
              <a:ext uri="{FF2B5EF4-FFF2-40B4-BE49-F238E27FC236}">
                <a16:creationId xmlns:a16="http://schemas.microsoft.com/office/drawing/2014/main" id="{4E5574E9-1336-4D99-52B9-34E8E7DD64F8}"/>
              </a:ext>
            </a:extLst>
          </p:cNvPr>
          <p:cNvSpPr>
            <a:spLocks noGrp="1"/>
          </p:cNvSpPr>
          <p:nvPr>
            <p:ph type="title"/>
          </p:nvPr>
        </p:nvSpPr>
        <p:spPr>
          <a:xfrm>
            <a:off x="911589" y="369067"/>
            <a:ext cx="7704000" cy="572700"/>
          </a:xfrm>
        </p:spPr>
        <p:txBody>
          <a:bodyPr/>
          <a:lstStyle/>
          <a:p>
            <a:r>
              <a:rPr lang="fr-FR" sz="2400" dirty="0">
                <a:solidFill>
                  <a:srgbClr val="000000"/>
                </a:solidFill>
                <a:latin typeface="times new r"/>
              </a:rPr>
              <a:t>Avantages</a:t>
            </a:r>
          </a:p>
        </p:txBody>
      </p:sp>
      <p:sp>
        <p:nvSpPr>
          <p:cNvPr id="3" name="ZoneTexte 2">
            <a:extLst>
              <a:ext uri="{FF2B5EF4-FFF2-40B4-BE49-F238E27FC236}">
                <a16:creationId xmlns:a16="http://schemas.microsoft.com/office/drawing/2014/main" id="{F933373B-0272-849C-D540-83E47D77369D}"/>
              </a:ext>
            </a:extLst>
          </p:cNvPr>
          <p:cNvSpPr txBox="1"/>
          <p:nvPr/>
        </p:nvSpPr>
        <p:spPr>
          <a:xfrm>
            <a:off x="911589" y="972429"/>
            <a:ext cx="7704000" cy="369332"/>
          </a:xfrm>
          <a:prstGeom prst="rect">
            <a:avLst/>
          </a:prstGeom>
          <a:noFill/>
        </p:spPr>
        <p:txBody>
          <a:bodyPr wrap="square">
            <a:spAutoFit/>
          </a:bodyPr>
          <a:lstStyle/>
          <a:p>
            <a:pPr algn="l"/>
            <a:r>
              <a:rPr lang="fr-FR" sz="1800" dirty="0">
                <a:latin typeface="times new r"/>
                <a:sym typeface="DM Sans"/>
              </a:rPr>
              <a:t>Les classifieurs naïfs bayésiens, malgré leur simplicité, ont des points forts:</a:t>
            </a:r>
          </a:p>
        </p:txBody>
      </p:sp>
      <p:sp>
        <p:nvSpPr>
          <p:cNvPr id="2" name="圆角矩形 1">
            <a:extLst>
              <a:ext uri="{FF2B5EF4-FFF2-40B4-BE49-F238E27FC236}">
                <a16:creationId xmlns:a16="http://schemas.microsoft.com/office/drawing/2014/main" id="{B49818B9-8986-3651-A231-3A5025311C61}"/>
              </a:ext>
            </a:extLst>
          </p:cNvPr>
          <p:cNvSpPr/>
          <p:nvPr/>
        </p:nvSpPr>
        <p:spPr>
          <a:xfrm>
            <a:off x="1461491" y="1596590"/>
            <a:ext cx="1957388" cy="2468165"/>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r>
              <a:rPr lang="fr-FR" dirty="0">
                <a:solidFill>
                  <a:schemeClr val="bg2">
                    <a:lumMod val="10000"/>
                  </a:schemeClr>
                </a:solidFill>
                <a:latin typeface="times new r"/>
              </a:rPr>
              <a:t>Ils ont besoin d’une petite quantité de données d’entrainement.</a:t>
            </a:r>
          </a:p>
        </p:txBody>
      </p:sp>
      <p:sp>
        <p:nvSpPr>
          <p:cNvPr id="4" name="圆角矩形 2">
            <a:extLst>
              <a:ext uri="{FF2B5EF4-FFF2-40B4-BE49-F238E27FC236}">
                <a16:creationId xmlns:a16="http://schemas.microsoft.com/office/drawing/2014/main" id="{19376453-6714-9169-8BC4-459ADAF9FA16}"/>
              </a:ext>
            </a:extLst>
          </p:cNvPr>
          <p:cNvSpPr/>
          <p:nvPr/>
        </p:nvSpPr>
        <p:spPr>
          <a:xfrm>
            <a:off x="3592710" y="1596589"/>
            <a:ext cx="1958579" cy="2981325"/>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fr-FR" dirty="0">
                <a:solidFill>
                  <a:schemeClr val="bg2">
                    <a:lumMod val="10000"/>
                  </a:schemeClr>
                </a:solidFill>
                <a:latin typeface="times new r"/>
                <a:sym typeface="DM Sans"/>
              </a:rPr>
              <a:t>Ils donnent de bonnes résultats dans le cas de filtrage du courrier indésirable et de classification de documents</a:t>
            </a:r>
            <a:endParaRPr lang="zh-CN" altLang="en-US" dirty="0">
              <a:solidFill>
                <a:schemeClr val="bg2">
                  <a:lumMod val="10000"/>
                </a:schemeClr>
              </a:solidFill>
              <a:cs typeface="+mn-ea"/>
              <a:sym typeface="+mn-lt"/>
            </a:endParaRPr>
          </a:p>
        </p:txBody>
      </p:sp>
      <p:sp>
        <p:nvSpPr>
          <p:cNvPr id="5" name="圆角矩形 3">
            <a:extLst>
              <a:ext uri="{FF2B5EF4-FFF2-40B4-BE49-F238E27FC236}">
                <a16:creationId xmlns:a16="http://schemas.microsoft.com/office/drawing/2014/main" id="{B1B10386-D956-9405-E4D5-F5485F620696}"/>
              </a:ext>
            </a:extLst>
          </p:cNvPr>
          <p:cNvSpPr/>
          <p:nvPr/>
        </p:nvSpPr>
        <p:spPr>
          <a:xfrm>
            <a:off x="5725120" y="1596590"/>
            <a:ext cx="1958578" cy="2468165"/>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lvl="6" algn="ctr">
              <a:lnSpc>
                <a:spcPct val="150000"/>
              </a:lnSpc>
            </a:pPr>
            <a:r>
              <a:rPr lang="fr-FR" dirty="0">
                <a:solidFill>
                  <a:schemeClr val="bg2">
                    <a:lumMod val="10000"/>
                  </a:schemeClr>
                </a:solidFill>
                <a:latin typeface="times new r"/>
                <a:sym typeface="DM Sans"/>
              </a:rPr>
              <a:t>Ils sont très rapides par rapport aux autres classifieurs</a:t>
            </a:r>
            <a:r>
              <a:rPr lang="fr-FR" sz="1800" dirty="0">
                <a:solidFill>
                  <a:schemeClr val="bg2">
                    <a:lumMod val="10000"/>
                  </a:schemeClr>
                </a:solidFill>
                <a:latin typeface="times new r"/>
                <a:sym typeface="DM Sans"/>
              </a:rPr>
              <a:t>.</a:t>
            </a:r>
          </a:p>
        </p:txBody>
      </p:sp>
      <p:sp>
        <p:nvSpPr>
          <p:cNvPr id="17" name="椭圆 25">
            <a:extLst>
              <a:ext uri="{FF2B5EF4-FFF2-40B4-BE49-F238E27FC236}">
                <a16:creationId xmlns:a16="http://schemas.microsoft.com/office/drawing/2014/main" id="{69B3D859-E419-B62A-5AD9-8B924CC63D6C}"/>
              </a:ext>
            </a:extLst>
          </p:cNvPr>
          <p:cNvSpPr/>
          <p:nvPr/>
        </p:nvSpPr>
        <p:spPr bwMode="auto">
          <a:xfrm>
            <a:off x="1984770" y="3746766"/>
            <a:ext cx="825104" cy="825104"/>
          </a:xfrm>
          <a:prstGeom prst="ellips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sz="1050" dirty="0">
              <a:cs typeface="+mn-ea"/>
              <a:sym typeface="+mn-lt"/>
            </a:endParaRPr>
          </a:p>
        </p:txBody>
      </p:sp>
      <p:sp>
        <p:nvSpPr>
          <p:cNvPr id="21" name="椭圆 28">
            <a:extLst>
              <a:ext uri="{FF2B5EF4-FFF2-40B4-BE49-F238E27FC236}">
                <a16:creationId xmlns:a16="http://schemas.microsoft.com/office/drawing/2014/main" id="{B87D8161-E498-A54A-6F29-91E481D352BA}"/>
              </a:ext>
            </a:extLst>
          </p:cNvPr>
          <p:cNvSpPr/>
          <p:nvPr/>
        </p:nvSpPr>
        <p:spPr bwMode="auto">
          <a:xfrm>
            <a:off x="4169567" y="4192305"/>
            <a:ext cx="825104" cy="825103"/>
          </a:xfrm>
          <a:prstGeom prst="ellips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sz="1050">
              <a:cs typeface="+mn-ea"/>
              <a:sym typeface="+mn-lt"/>
            </a:endParaRPr>
          </a:p>
        </p:txBody>
      </p:sp>
      <p:sp>
        <p:nvSpPr>
          <p:cNvPr id="24" name="椭圆 31">
            <a:extLst>
              <a:ext uri="{FF2B5EF4-FFF2-40B4-BE49-F238E27FC236}">
                <a16:creationId xmlns:a16="http://schemas.microsoft.com/office/drawing/2014/main" id="{62391162-F35D-2C86-AD71-8FDB1C071DEB}"/>
              </a:ext>
            </a:extLst>
          </p:cNvPr>
          <p:cNvSpPr/>
          <p:nvPr/>
        </p:nvSpPr>
        <p:spPr bwMode="auto">
          <a:xfrm>
            <a:off x="6291857" y="3752810"/>
            <a:ext cx="825103" cy="825104"/>
          </a:xfrm>
          <a:prstGeom prst="ellips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sz="1050">
              <a:cs typeface="+mn-ea"/>
              <a:sym typeface="+mn-lt"/>
            </a:endParaRPr>
          </a:p>
        </p:txBody>
      </p:sp>
    </p:spTree>
    <p:extLst>
      <p:ext uri="{BB962C8B-B14F-4D97-AF65-F5344CB8AC3E}">
        <p14:creationId xmlns:p14="http://schemas.microsoft.com/office/powerpoint/2010/main" val="278382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Lst>
  </p:timing>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1597</Words>
  <Application>Microsoft Office PowerPoint</Application>
  <PresentationFormat>Affichage à l'écran (16:9)</PresentationFormat>
  <Paragraphs>343</Paragraphs>
  <Slides>23</Slides>
  <Notes>20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23</vt:i4>
      </vt:variant>
    </vt:vector>
  </HeadingPairs>
  <TitlesOfParts>
    <vt:vector size="37" baseType="lpstr">
      <vt:lpstr>Albert Sans</vt:lpstr>
      <vt:lpstr>Anybody SemiBold</vt:lpstr>
      <vt:lpstr>Arial</vt:lpstr>
      <vt:lpstr>Arial Black</vt:lpstr>
      <vt:lpstr>Blinker</vt:lpstr>
      <vt:lpstr>Calibri</vt:lpstr>
      <vt:lpstr>Cambria Math</vt:lpstr>
      <vt:lpstr>DM Sans</vt:lpstr>
      <vt:lpstr>Outfit</vt:lpstr>
      <vt:lpstr>Poppins</vt:lpstr>
      <vt:lpstr>Söhne</vt:lpstr>
      <vt:lpstr>times new r</vt:lpstr>
      <vt:lpstr>Times New Roman</vt:lpstr>
      <vt:lpstr>Data Collection and Analysis - Master of Science in Community Health and Prevention Research by Slidesgo</vt:lpstr>
      <vt:lpstr> Naive Bayes </vt:lpstr>
      <vt:lpstr>Plan</vt:lpstr>
      <vt:lpstr>Introduction</vt:lpstr>
      <vt:lpstr>Présentation PowerPoint</vt:lpstr>
      <vt:lpstr>Présentation PowerPoint</vt:lpstr>
      <vt:lpstr>la classification bayésienne</vt:lpstr>
      <vt:lpstr>le théorème de Bayes</vt:lpstr>
      <vt:lpstr>Cas d’utilisation</vt:lpstr>
      <vt:lpstr>Avantages</vt:lpstr>
      <vt:lpstr>Limites </vt:lpstr>
      <vt:lpstr>Fonctionnement de l’algorithme NB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Présentation PowerPoint</vt:lpstr>
      <vt:lpstr> </vt:lpstr>
      <vt:lpstr> </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dc:title>
  <dc:creator>akram elbasri</dc:creator>
  <cp:lastModifiedBy>ABDERRAHMANE SARBANE</cp:lastModifiedBy>
  <cp:revision>12</cp:revision>
  <dcterms:modified xsi:type="dcterms:W3CDTF">2024-03-19T14:28:01Z</dcterms:modified>
</cp:coreProperties>
</file>