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7" r:id="rId6"/>
    <p:sldId id="259" r:id="rId7"/>
    <p:sldId id="260" r:id="rId8"/>
    <p:sldId id="261" r:id="rId9"/>
    <p:sldId id="262" r:id="rId10"/>
    <p:sldId id="263" r:id="rId11"/>
    <p:sldId id="264" r:id="rId12"/>
    <p:sldId id="265" r:id="rId13"/>
    <p:sldId id="266" r:id="rId14"/>
    <p:sldId id="267" r:id="rId15"/>
    <p:sldId id="289" r:id="rId16"/>
    <p:sldId id="278" r:id="rId17"/>
    <p:sldId id="279" r:id="rId18"/>
    <p:sldId id="290" r:id="rId19"/>
    <p:sldId id="291" r:id="rId20"/>
    <p:sldId id="293" r:id="rId21"/>
    <p:sldId id="275" r:id="rId22"/>
    <p:sldId id="294" r:id="rId23"/>
    <p:sldId id="298" r:id="rId24"/>
    <p:sldId id="269" r:id="rId25"/>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4660"/>
  </p:normalViewPr>
  <p:slideViewPr>
    <p:cSldViewPr snapToGrid="0">
      <p:cViewPr varScale="1">
        <p:scale>
          <a:sx n="64" d="100"/>
          <a:sy n="64"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55" name="PlaceHolder 2"/>
          <p:cNvSpPr>
            <a:spLocks noGrp="1"/>
          </p:cNvSpPr>
          <p:nvPr>
            <p:ph type="body"/>
          </p:nvPr>
        </p:nvSpPr>
        <p:spPr>
          <a:xfrm>
            <a:off x="2589120" y="21337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6" name="PlaceHolder 3"/>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58"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9"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0"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1" name="PlaceHolder 5"/>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63" name="PlaceHolder 2"/>
          <p:cNvSpPr>
            <a:spLocks noGrp="1"/>
          </p:cNvSpPr>
          <p:nvPr>
            <p:ph type="body"/>
          </p:nvPr>
        </p:nvSpPr>
        <p:spPr>
          <a:xfrm>
            <a:off x="25891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4" name="PlaceHolder 3"/>
          <p:cNvSpPr>
            <a:spLocks noGrp="1"/>
          </p:cNvSpPr>
          <p:nvPr>
            <p:ph type="body"/>
          </p:nvPr>
        </p:nvSpPr>
        <p:spPr>
          <a:xfrm>
            <a:off x="560340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5" name="PlaceHolder 4"/>
          <p:cNvSpPr>
            <a:spLocks noGrp="1"/>
          </p:cNvSpPr>
          <p:nvPr>
            <p:ph type="body"/>
          </p:nvPr>
        </p:nvSpPr>
        <p:spPr>
          <a:xfrm>
            <a:off x="86173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6" name="PlaceHolder 5"/>
          <p:cNvSpPr>
            <a:spLocks noGrp="1"/>
          </p:cNvSpPr>
          <p:nvPr>
            <p:ph type="body"/>
          </p:nvPr>
        </p:nvSpPr>
        <p:spPr>
          <a:xfrm>
            <a:off x="25891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7" name="PlaceHolder 6"/>
          <p:cNvSpPr>
            <a:spLocks noGrp="1"/>
          </p:cNvSpPr>
          <p:nvPr>
            <p:ph type="body"/>
          </p:nvPr>
        </p:nvSpPr>
        <p:spPr>
          <a:xfrm>
            <a:off x="560340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8" name="PlaceHolder 7"/>
          <p:cNvSpPr>
            <a:spLocks noGrp="1"/>
          </p:cNvSpPr>
          <p:nvPr>
            <p:ph type="body"/>
          </p:nvPr>
        </p:nvSpPr>
        <p:spPr>
          <a:xfrm>
            <a:off x="86173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03" name="PlaceHolder 2"/>
          <p:cNvSpPr>
            <a:spLocks noGrp="1"/>
          </p:cNvSpPr>
          <p:nvPr>
            <p:ph type="subTitle"/>
          </p:nvPr>
        </p:nvSpPr>
        <p:spPr>
          <a:xfrm>
            <a:off x="2589120" y="2133720"/>
            <a:ext cx="8915040" cy="3777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05" name="PlaceHolder 2"/>
          <p:cNvSpPr>
            <a:spLocks noGrp="1"/>
          </p:cNvSpPr>
          <p:nvPr>
            <p:ph type="body"/>
          </p:nvPr>
        </p:nvSpPr>
        <p:spPr>
          <a:xfrm>
            <a:off x="2589120" y="2133720"/>
            <a:ext cx="89150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07"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8"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12"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13"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14"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16"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17"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18" name="PlaceHolder 4"/>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20"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1"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2" name="PlaceHolder 4"/>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24" name="PlaceHolder 2"/>
          <p:cNvSpPr>
            <a:spLocks noGrp="1"/>
          </p:cNvSpPr>
          <p:nvPr>
            <p:ph type="body"/>
          </p:nvPr>
        </p:nvSpPr>
        <p:spPr>
          <a:xfrm>
            <a:off x="2589120" y="21337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5" name="PlaceHolder 3"/>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27"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8"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9"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0" name="PlaceHolder 5"/>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32" name="PlaceHolder 2"/>
          <p:cNvSpPr>
            <a:spLocks noGrp="1"/>
          </p:cNvSpPr>
          <p:nvPr>
            <p:ph type="body"/>
          </p:nvPr>
        </p:nvSpPr>
        <p:spPr>
          <a:xfrm>
            <a:off x="25891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3" name="PlaceHolder 3"/>
          <p:cNvSpPr>
            <a:spLocks noGrp="1"/>
          </p:cNvSpPr>
          <p:nvPr>
            <p:ph type="body"/>
          </p:nvPr>
        </p:nvSpPr>
        <p:spPr>
          <a:xfrm>
            <a:off x="560340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4" name="PlaceHolder 4"/>
          <p:cNvSpPr>
            <a:spLocks noGrp="1"/>
          </p:cNvSpPr>
          <p:nvPr>
            <p:ph type="body"/>
          </p:nvPr>
        </p:nvSpPr>
        <p:spPr>
          <a:xfrm>
            <a:off x="86173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5" name="PlaceHolder 5"/>
          <p:cNvSpPr>
            <a:spLocks noGrp="1"/>
          </p:cNvSpPr>
          <p:nvPr>
            <p:ph type="body"/>
          </p:nvPr>
        </p:nvSpPr>
        <p:spPr>
          <a:xfrm>
            <a:off x="25891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6" name="PlaceHolder 6"/>
          <p:cNvSpPr>
            <a:spLocks noGrp="1"/>
          </p:cNvSpPr>
          <p:nvPr>
            <p:ph type="body"/>
          </p:nvPr>
        </p:nvSpPr>
        <p:spPr>
          <a:xfrm>
            <a:off x="560340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7" name="PlaceHolder 7"/>
          <p:cNvSpPr>
            <a:spLocks noGrp="1"/>
          </p:cNvSpPr>
          <p:nvPr>
            <p:ph type="body"/>
          </p:nvPr>
        </p:nvSpPr>
        <p:spPr>
          <a:xfrm>
            <a:off x="86173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73" name="PlaceHolder 2"/>
          <p:cNvSpPr>
            <a:spLocks noGrp="1"/>
          </p:cNvSpPr>
          <p:nvPr>
            <p:ph type="subTitle"/>
          </p:nvPr>
        </p:nvSpPr>
        <p:spPr>
          <a:xfrm>
            <a:off x="2589120" y="2133720"/>
            <a:ext cx="8915040" cy="3777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75" name="PlaceHolder 2"/>
          <p:cNvSpPr>
            <a:spLocks noGrp="1"/>
          </p:cNvSpPr>
          <p:nvPr>
            <p:ph type="body"/>
          </p:nvPr>
        </p:nvSpPr>
        <p:spPr>
          <a:xfrm>
            <a:off x="2589120" y="2133720"/>
            <a:ext cx="89150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77"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78"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6" name="PlaceHolder 2"/>
          <p:cNvSpPr>
            <a:spLocks noGrp="1"/>
          </p:cNvSpPr>
          <p:nvPr>
            <p:ph type="body"/>
          </p:nvPr>
        </p:nvSpPr>
        <p:spPr>
          <a:xfrm>
            <a:off x="2589120" y="2133720"/>
            <a:ext cx="89150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2593080" y="624240"/>
            <a:ext cx="8911440" cy="5937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82"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83"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84"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86"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87"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88" name="PlaceHolder 4"/>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90"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91"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92" name="PlaceHolder 4"/>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94" name="PlaceHolder 2"/>
          <p:cNvSpPr>
            <a:spLocks noGrp="1"/>
          </p:cNvSpPr>
          <p:nvPr>
            <p:ph type="body"/>
          </p:nvPr>
        </p:nvSpPr>
        <p:spPr>
          <a:xfrm>
            <a:off x="2589120" y="21337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95" name="PlaceHolder 3"/>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97"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98"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99"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00" name="PlaceHolder 5"/>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202" name="PlaceHolder 2"/>
          <p:cNvSpPr>
            <a:spLocks noGrp="1"/>
          </p:cNvSpPr>
          <p:nvPr>
            <p:ph type="body"/>
          </p:nvPr>
        </p:nvSpPr>
        <p:spPr>
          <a:xfrm>
            <a:off x="25891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03" name="PlaceHolder 3"/>
          <p:cNvSpPr>
            <a:spLocks noGrp="1"/>
          </p:cNvSpPr>
          <p:nvPr>
            <p:ph type="body"/>
          </p:nvPr>
        </p:nvSpPr>
        <p:spPr>
          <a:xfrm>
            <a:off x="560340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04" name="PlaceHolder 4"/>
          <p:cNvSpPr>
            <a:spLocks noGrp="1"/>
          </p:cNvSpPr>
          <p:nvPr>
            <p:ph type="body"/>
          </p:nvPr>
        </p:nvSpPr>
        <p:spPr>
          <a:xfrm>
            <a:off x="86173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05" name="PlaceHolder 5"/>
          <p:cNvSpPr>
            <a:spLocks noGrp="1"/>
          </p:cNvSpPr>
          <p:nvPr>
            <p:ph type="body"/>
          </p:nvPr>
        </p:nvSpPr>
        <p:spPr>
          <a:xfrm>
            <a:off x="25891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06" name="PlaceHolder 6"/>
          <p:cNvSpPr>
            <a:spLocks noGrp="1"/>
          </p:cNvSpPr>
          <p:nvPr>
            <p:ph type="body"/>
          </p:nvPr>
        </p:nvSpPr>
        <p:spPr>
          <a:xfrm>
            <a:off x="560340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07" name="PlaceHolder 7"/>
          <p:cNvSpPr>
            <a:spLocks noGrp="1"/>
          </p:cNvSpPr>
          <p:nvPr>
            <p:ph type="body"/>
          </p:nvPr>
        </p:nvSpPr>
        <p:spPr>
          <a:xfrm>
            <a:off x="86173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1"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242" name="PlaceHolder 2"/>
          <p:cNvSpPr>
            <a:spLocks noGrp="1"/>
          </p:cNvSpPr>
          <p:nvPr>
            <p:ph type="subTitle"/>
          </p:nvPr>
        </p:nvSpPr>
        <p:spPr>
          <a:xfrm>
            <a:off x="2589120" y="2133720"/>
            <a:ext cx="8915040" cy="3777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244" name="PlaceHolder 2"/>
          <p:cNvSpPr>
            <a:spLocks noGrp="1"/>
          </p:cNvSpPr>
          <p:nvPr>
            <p:ph type="body"/>
          </p:nvPr>
        </p:nvSpPr>
        <p:spPr>
          <a:xfrm>
            <a:off x="2589120" y="2133720"/>
            <a:ext cx="89150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8"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9"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246"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47"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8"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9" name="PlaceHolder 1"/>
          <p:cNvSpPr>
            <a:spLocks noGrp="1"/>
          </p:cNvSpPr>
          <p:nvPr>
            <p:ph type="subTitle"/>
          </p:nvPr>
        </p:nvSpPr>
        <p:spPr>
          <a:xfrm>
            <a:off x="2593080" y="624240"/>
            <a:ext cx="8911440" cy="5937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251"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52"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53"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255"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56"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57" name="PlaceHolder 4"/>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259"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60"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61" name="PlaceHolder 4"/>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263" name="PlaceHolder 2"/>
          <p:cNvSpPr>
            <a:spLocks noGrp="1"/>
          </p:cNvSpPr>
          <p:nvPr>
            <p:ph type="body"/>
          </p:nvPr>
        </p:nvSpPr>
        <p:spPr>
          <a:xfrm>
            <a:off x="2589120" y="21337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64" name="PlaceHolder 3"/>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266"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67"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68"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69" name="PlaceHolder 5"/>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271" name="PlaceHolder 2"/>
          <p:cNvSpPr>
            <a:spLocks noGrp="1"/>
          </p:cNvSpPr>
          <p:nvPr>
            <p:ph type="body"/>
          </p:nvPr>
        </p:nvSpPr>
        <p:spPr>
          <a:xfrm>
            <a:off x="25891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72" name="PlaceHolder 3"/>
          <p:cNvSpPr>
            <a:spLocks noGrp="1"/>
          </p:cNvSpPr>
          <p:nvPr>
            <p:ph type="body"/>
          </p:nvPr>
        </p:nvSpPr>
        <p:spPr>
          <a:xfrm>
            <a:off x="560340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73" name="PlaceHolder 4"/>
          <p:cNvSpPr>
            <a:spLocks noGrp="1"/>
          </p:cNvSpPr>
          <p:nvPr>
            <p:ph type="body"/>
          </p:nvPr>
        </p:nvSpPr>
        <p:spPr>
          <a:xfrm>
            <a:off x="86173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74" name="PlaceHolder 5"/>
          <p:cNvSpPr>
            <a:spLocks noGrp="1"/>
          </p:cNvSpPr>
          <p:nvPr>
            <p:ph type="body"/>
          </p:nvPr>
        </p:nvSpPr>
        <p:spPr>
          <a:xfrm>
            <a:off x="25891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75" name="PlaceHolder 6"/>
          <p:cNvSpPr>
            <a:spLocks noGrp="1"/>
          </p:cNvSpPr>
          <p:nvPr>
            <p:ph type="body"/>
          </p:nvPr>
        </p:nvSpPr>
        <p:spPr>
          <a:xfrm>
            <a:off x="560340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76" name="PlaceHolder 7"/>
          <p:cNvSpPr>
            <a:spLocks noGrp="1"/>
          </p:cNvSpPr>
          <p:nvPr>
            <p:ph type="body"/>
          </p:nvPr>
        </p:nvSpPr>
        <p:spPr>
          <a:xfrm>
            <a:off x="86173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0"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11" name="PlaceHolder 2"/>
          <p:cNvSpPr>
            <a:spLocks noGrp="1"/>
          </p:cNvSpPr>
          <p:nvPr>
            <p:ph type="subTitle"/>
          </p:nvPr>
        </p:nvSpPr>
        <p:spPr>
          <a:xfrm>
            <a:off x="2589120" y="2133720"/>
            <a:ext cx="8915040" cy="3777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13" name="PlaceHolder 2"/>
          <p:cNvSpPr>
            <a:spLocks noGrp="1"/>
          </p:cNvSpPr>
          <p:nvPr>
            <p:ph type="body"/>
          </p:nvPr>
        </p:nvSpPr>
        <p:spPr>
          <a:xfrm>
            <a:off x="2589120" y="2133720"/>
            <a:ext cx="89150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15"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16"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7"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8" name="PlaceHolder 1"/>
          <p:cNvSpPr>
            <a:spLocks noGrp="1"/>
          </p:cNvSpPr>
          <p:nvPr>
            <p:ph type="subTitle"/>
          </p:nvPr>
        </p:nvSpPr>
        <p:spPr>
          <a:xfrm>
            <a:off x="2593080" y="624240"/>
            <a:ext cx="8911440" cy="5937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20"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21"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22"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24"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25"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26" name="PlaceHolder 4"/>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28"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29"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30" name="PlaceHolder 4"/>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32" name="PlaceHolder 2"/>
          <p:cNvSpPr>
            <a:spLocks noGrp="1"/>
          </p:cNvSpPr>
          <p:nvPr>
            <p:ph type="body"/>
          </p:nvPr>
        </p:nvSpPr>
        <p:spPr>
          <a:xfrm>
            <a:off x="2589120" y="21337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33" name="PlaceHolder 3"/>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35"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36"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37"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38" name="PlaceHolder 5"/>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40" name="PlaceHolder 2"/>
          <p:cNvSpPr>
            <a:spLocks noGrp="1"/>
          </p:cNvSpPr>
          <p:nvPr>
            <p:ph type="body"/>
          </p:nvPr>
        </p:nvSpPr>
        <p:spPr>
          <a:xfrm>
            <a:off x="25891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41" name="PlaceHolder 3"/>
          <p:cNvSpPr>
            <a:spLocks noGrp="1"/>
          </p:cNvSpPr>
          <p:nvPr>
            <p:ph type="body"/>
          </p:nvPr>
        </p:nvSpPr>
        <p:spPr>
          <a:xfrm>
            <a:off x="560340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42" name="PlaceHolder 4"/>
          <p:cNvSpPr>
            <a:spLocks noGrp="1"/>
          </p:cNvSpPr>
          <p:nvPr>
            <p:ph type="body"/>
          </p:nvPr>
        </p:nvSpPr>
        <p:spPr>
          <a:xfrm>
            <a:off x="86173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43" name="PlaceHolder 5"/>
          <p:cNvSpPr>
            <a:spLocks noGrp="1"/>
          </p:cNvSpPr>
          <p:nvPr>
            <p:ph type="body"/>
          </p:nvPr>
        </p:nvSpPr>
        <p:spPr>
          <a:xfrm>
            <a:off x="25891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44" name="PlaceHolder 6"/>
          <p:cNvSpPr>
            <a:spLocks noGrp="1"/>
          </p:cNvSpPr>
          <p:nvPr>
            <p:ph type="body"/>
          </p:nvPr>
        </p:nvSpPr>
        <p:spPr>
          <a:xfrm>
            <a:off x="560340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45" name="PlaceHolder 7"/>
          <p:cNvSpPr>
            <a:spLocks noGrp="1"/>
          </p:cNvSpPr>
          <p:nvPr>
            <p:ph type="body"/>
          </p:nvPr>
        </p:nvSpPr>
        <p:spPr>
          <a:xfrm>
            <a:off x="86173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43"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4"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5"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47"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8"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9" name="PlaceHolder 4"/>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51"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2"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3" name="PlaceHolder 4"/>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3" name="Group 1"/>
          <p:cNvGrpSpPr/>
          <p:nvPr/>
        </p:nvGrpSpPr>
        <p:grpSpPr>
          <a:xfrm>
            <a:off x="0" y="228600"/>
            <a:ext cx="2851200" cy="6638400"/>
            <a:chOff x="0" y="228600"/>
            <a:chExt cx="2851200" cy="6638400"/>
          </a:xfrm>
        </p:grpSpPr>
        <p:sp>
          <p:nvSpPr>
            <p:cNvPr id="34" name="CustomShape 2"/>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3" name="Group 14"/>
          <p:cNvGrpSpPr/>
          <p:nvPr/>
        </p:nvGrpSpPr>
        <p:grpSpPr>
          <a:xfrm>
            <a:off x="27360" y="-720"/>
            <a:ext cx="2356200" cy="6853680"/>
            <a:chOff x="27360" y="-720"/>
            <a:chExt cx="2356200" cy="6853680"/>
          </a:xfrm>
        </p:grpSpPr>
        <p:sp>
          <p:nvSpPr>
            <p:cNvPr id="14" name="CustomShape 15"/>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28"/>
          <p:cNvSpPr>
            <a:spLocks noGrp="1"/>
          </p:cNvSpPr>
          <p:nvPr>
            <p:ph type="title"/>
          </p:nvPr>
        </p:nvSpPr>
        <p:spPr>
          <a:xfrm>
            <a:off x="2593080" y="624240"/>
            <a:ext cx="8911440" cy="1280520"/>
          </a:xfrm>
          <a:prstGeom prst="rect">
            <a:avLst/>
          </a:prstGeom>
        </p:spPr>
        <p:txBody>
          <a:bodyPr>
            <a:noAutofit/>
          </a:bodyPr>
          <a:lstStyle/>
          <a:p>
            <a:pPr>
              <a:lnSpc>
                <a:spcPct val="100000"/>
              </a:lnSpc>
            </a:pPr>
            <a:r>
              <a:rPr lang="en-US" sz="3600" b="0" strike="noStrike" spc="-1">
                <a:solidFill>
                  <a:srgbClr val="262626"/>
                </a:solidFill>
                <a:latin typeface="Century Gothic"/>
              </a:rPr>
              <a:t>Click to edit Master title style</a:t>
            </a:r>
            <a:endParaRPr lang="en-US" sz="3600" b="0" strike="noStrike" spc="-1">
              <a:solidFill>
                <a:srgbClr val="000000"/>
              </a:solidFill>
              <a:latin typeface="Century Gothic"/>
            </a:endParaRPr>
          </a:p>
        </p:txBody>
      </p:sp>
      <p:sp>
        <p:nvSpPr>
          <p:cNvPr id="28" name="PlaceHolder 29"/>
          <p:cNvSpPr>
            <a:spLocks noGrp="1"/>
          </p:cNvSpPr>
          <p:nvPr>
            <p:ph type="body"/>
          </p:nvPr>
        </p:nvSpPr>
        <p:spPr>
          <a:xfrm>
            <a:off x="2589120" y="2133720"/>
            <a:ext cx="8915040" cy="3777120"/>
          </a:xfrm>
          <a:prstGeom prst="rect">
            <a:avLst/>
          </a:prstGeom>
        </p:spPr>
        <p:txBody>
          <a:bodyPr>
            <a:noAutofit/>
          </a:bodyPr>
          <a:lstStyle/>
          <a:p>
            <a:pPr marL="343080" indent="-342720">
              <a:lnSpc>
                <a:spcPct val="100000"/>
              </a:lnSpc>
              <a:spcBef>
                <a:spcPts val="1001"/>
              </a:spcBef>
              <a:buClr>
                <a:srgbClr val="A53010"/>
              </a:buClr>
              <a:buFont typeface="Wingdings 3" charset="2"/>
              <a:buChar char=""/>
            </a:pPr>
            <a:r>
              <a:rPr lang="en-US" sz="1800" b="0" strike="noStrike" spc="-1">
                <a:solidFill>
                  <a:srgbClr val="404040"/>
                </a:solidFill>
                <a:latin typeface="Century Gothic"/>
              </a:rPr>
              <a:t>Click to edit Master text styles</a:t>
            </a:r>
          </a:p>
          <a:p>
            <a:pPr marL="743040" lvl="1" indent="-285480">
              <a:lnSpc>
                <a:spcPct val="100000"/>
              </a:lnSpc>
              <a:spcBef>
                <a:spcPts val="1001"/>
              </a:spcBef>
              <a:buClr>
                <a:srgbClr val="A53010"/>
              </a:buClr>
              <a:buFont typeface="Wingdings 3" charset="2"/>
              <a:buChar char=""/>
            </a:pPr>
            <a:r>
              <a:rPr lang="en-US" sz="1600" b="0" strike="noStrike" spc="-1">
                <a:solidFill>
                  <a:srgbClr val="404040"/>
                </a:solidFill>
                <a:latin typeface="Century Gothic"/>
              </a:rPr>
              <a:t>Second level</a:t>
            </a:r>
          </a:p>
          <a:p>
            <a:pPr marL="1143000" lvl="2" indent="-228240">
              <a:lnSpc>
                <a:spcPct val="100000"/>
              </a:lnSpc>
              <a:spcBef>
                <a:spcPts val="1001"/>
              </a:spcBef>
              <a:buClr>
                <a:srgbClr val="A53010"/>
              </a:buClr>
              <a:buFont typeface="Wingdings 3" charset="2"/>
              <a:buChar char=""/>
            </a:pPr>
            <a:r>
              <a:rPr lang="en-US" sz="1400" b="0" strike="noStrike" spc="-1">
                <a:solidFill>
                  <a:srgbClr val="404040"/>
                </a:solidFill>
                <a:latin typeface="Century Gothic"/>
              </a:rPr>
              <a:t>Third level</a:t>
            </a:r>
          </a:p>
          <a:p>
            <a:pPr marL="1600200" lvl="3" indent="-22824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Fourth level</a:t>
            </a:r>
          </a:p>
          <a:p>
            <a:pPr marL="2057400" lvl="4" indent="-22824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Fifth level</a:t>
            </a:r>
          </a:p>
        </p:txBody>
      </p:sp>
      <p:sp>
        <p:nvSpPr>
          <p:cNvPr id="29" name="PlaceHolder 30"/>
          <p:cNvSpPr>
            <a:spLocks noGrp="1"/>
          </p:cNvSpPr>
          <p:nvPr>
            <p:ph type="dt"/>
          </p:nvPr>
        </p:nvSpPr>
        <p:spPr>
          <a:xfrm>
            <a:off x="10361520" y="6130440"/>
            <a:ext cx="1145880" cy="370080"/>
          </a:xfrm>
          <a:prstGeom prst="rect">
            <a:avLst/>
          </a:prstGeom>
        </p:spPr>
        <p:txBody>
          <a:bodyPr anchor="ctr">
            <a:noAutofit/>
          </a:bodyPr>
          <a:lstStyle/>
          <a:p>
            <a:pPr algn="r">
              <a:lnSpc>
                <a:spcPct val="100000"/>
              </a:lnSpc>
            </a:pPr>
            <a:fld id="{9CA3AD31-C6C4-4943-B707-2FD01547AC94}" type="datetime">
              <a:rPr lang="en-US" sz="900" b="0" strike="noStrike" spc="-1">
                <a:solidFill>
                  <a:srgbClr val="8B8B8B"/>
                </a:solidFill>
                <a:latin typeface="Century Gothic"/>
              </a:rPr>
              <a:t>10/18/2024</a:t>
            </a:fld>
            <a:endParaRPr lang="en-US" sz="900" b="0" strike="noStrike" spc="-1">
              <a:latin typeface="Times New Roman"/>
            </a:endParaRPr>
          </a:p>
        </p:txBody>
      </p:sp>
      <p:sp>
        <p:nvSpPr>
          <p:cNvPr id="30" name="PlaceHolder 31"/>
          <p:cNvSpPr>
            <a:spLocks noGrp="1"/>
          </p:cNvSpPr>
          <p:nvPr>
            <p:ph type="ftr"/>
          </p:nvPr>
        </p:nvSpPr>
        <p:spPr>
          <a:xfrm>
            <a:off x="2589120" y="6135840"/>
            <a:ext cx="7619760" cy="364680"/>
          </a:xfrm>
          <a:prstGeom prst="rect">
            <a:avLst/>
          </a:prstGeom>
        </p:spPr>
        <p:txBody>
          <a:bodyPr anchor="ctr">
            <a:noAutofit/>
          </a:bodyPr>
          <a:lstStyle/>
          <a:p>
            <a:endParaRPr lang="en-US" sz="2400" b="0" strike="noStrike" spc="-1">
              <a:latin typeface="Times New Roman"/>
            </a:endParaRPr>
          </a:p>
        </p:txBody>
      </p:sp>
      <p:sp>
        <p:nvSpPr>
          <p:cNvPr id="31" name="CustomShape 32"/>
          <p:cNvSpPr/>
          <p:nvPr/>
        </p:nvSpPr>
        <p:spPr>
          <a:xfrm flipV="1">
            <a:off x="-3960" y="71388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2" name="PlaceHolder 33"/>
          <p:cNvSpPr>
            <a:spLocks noGrp="1"/>
          </p:cNvSpPr>
          <p:nvPr>
            <p:ph type="sldNum"/>
          </p:nvPr>
        </p:nvSpPr>
        <p:spPr>
          <a:xfrm>
            <a:off x="531720" y="787680"/>
            <a:ext cx="779400" cy="364680"/>
          </a:xfrm>
          <a:prstGeom prst="rect">
            <a:avLst/>
          </a:prstGeom>
        </p:spPr>
        <p:txBody>
          <a:bodyPr anchor="ctr">
            <a:noAutofit/>
          </a:bodyPr>
          <a:lstStyle/>
          <a:p>
            <a:pPr algn="r">
              <a:lnSpc>
                <a:spcPct val="100000"/>
              </a:lnSpc>
            </a:pPr>
            <a:fld id="{AA025675-0278-4D3E-B2DE-F088D06E0F63}" type="slidenum">
              <a:rPr lang="en-US" sz="2000" b="0" strike="noStrike" spc="-1">
                <a:solidFill>
                  <a:srgbClr val="FEFFFF"/>
                </a:solidFill>
                <a:latin typeface="Century Gothic"/>
              </a:rPr>
              <a:t>‹#›</a:t>
            </a:fld>
            <a:endParaRPr lang="en-US" sz="2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1" name="CustomShape 3"/>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2" name="CustomShape 4"/>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3" name="CustomShape 5"/>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4" name="CustomShape 6"/>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5" name="CustomShape 7"/>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6" name="CustomShape 8"/>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7" name="CustomShape 9"/>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8" name="CustomShape 10"/>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9" name="CustomShape 11"/>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0" name="CustomShape 12"/>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1" name="CustomShape 13"/>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82" name="Group 14"/>
          <p:cNvGrpSpPr/>
          <p:nvPr/>
        </p:nvGrpSpPr>
        <p:grpSpPr>
          <a:xfrm>
            <a:off x="27360" y="-720"/>
            <a:ext cx="2356200" cy="6853680"/>
            <a:chOff x="27360" y="-720"/>
            <a:chExt cx="2356200" cy="6853680"/>
          </a:xfrm>
        </p:grpSpPr>
        <p:sp>
          <p:nvSpPr>
            <p:cNvPr id="83" name="CustomShape 15"/>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4" name="CustomShape 16"/>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5" name="CustomShape 17"/>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6" name="CustomShape 18"/>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7" name="CustomShape 19"/>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8" name="CustomShape 20"/>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9" name="CustomShape 21"/>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0" name="CustomShape 22"/>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1" name="CustomShape 23"/>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2" name="CustomShape 24"/>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3" name="CustomShape 25"/>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4" name="CustomShape 26"/>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95" name="CustomShape 27"/>
          <p:cNvSpPr/>
          <p:nvPr/>
        </p:nvSpPr>
        <p:spPr>
          <a:xfrm>
            <a:off x="0" y="0"/>
            <a:ext cx="182520" cy="685764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28"/>
          <p:cNvSpPr>
            <a:spLocks noGrp="1"/>
          </p:cNvSpPr>
          <p:nvPr>
            <p:ph type="title"/>
          </p:nvPr>
        </p:nvSpPr>
        <p:spPr>
          <a:xfrm>
            <a:off x="2589120" y="2514600"/>
            <a:ext cx="8915040" cy="2262600"/>
          </a:xfrm>
          <a:prstGeom prst="rect">
            <a:avLst/>
          </a:prstGeom>
        </p:spPr>
        <p:txBody>
          <a:bodyPr anchor="b">
            <a:normAutofit/>
          </a:bodyPr>
          <a:lstStyle/>
          <a:p>
            <a:pPr>
              <a:lnSpc>
                <a:spcPct val="100000"/>
              </a:lnSpc>
            </a:pPr>
            <a:r>
              <a:rPr lang="en-US" sz="5400" b="0" strike="noStrike" spc="-1">
                <a:solidFill>
                  <a:srgbClr val="262626"/>
                </a:solidFill>
                <a:latin typeface="Century Gothic"/>
              </a:rPr>
              <a:t>Click to edit Master title style</a:t>
            </a:r>
            <a:endParaRPr lang="en-US" sz="5400" b="0" strike="noStrike" spc="-1">
              <a:solidFill>
                <a:srgbClr val="000000"/>
              </a:solidFill>
              <a:latin typeface="Century Gothic"/>
            </a:endParaRPr>
          </a:p>
        </p:txBody>
      </p:sp>
      <p:sp>
        <p:nvSpPr>
          <p:cNvPr id="97" name="PlaceHolder 29"/>
          <p:cNvSpPr>
            <a:spLocks noGrp="1"/>
          </p:cNvSpPr>
          <p:nvPr>
            <p:ph type="dt"/>
          </p:nvPr>
        </p:nvSpPr>
        <p:spPr>
          <a:xfrm>
            <a:off x="10361520" y="6130440"/>
            <a:ext cx="1145880" cy="370080"/>
          </a:xfrm>
          <a:prstGeom prst="rect">
            <a:avLst/>
          </a:prstGeom>
        </p:spPr>
        <p:txBody>
          <a:bodyPr anchor="ctr">
            <a:noAutofit/>
          </a:bodyPr>
          <a:lstStyle/>
          <a:p>
            <a:pPr algn="r">
              <a:lnSpc>
                <a:spcPct val="100000"/>
              </a:lnSpc>
            </a:pPr>
            <a:fld id="{EB4340FC-0565-44E4-9944-443F69B8E8C5}" type="datetime">
              <a:rPr lang="en-US" sz="900" b="0" strike="noStrike" spc="-1">
                <a:solidFill>
                  <a:srgbClr val="8B8B8B"/>
                </a:solidFill>
                <a:latin typeface="Century Gothic"/>
              </a:rPr>
              <a:t>10/18/2024</a:t>
            </a:fld>
            <a:endParaRPr lang="en-US" sz="900" b="0" strike="noStrike" spc="-1">
              <a:latin typeface="Times New Roman"/>
            </a:endParaRPr>
          </a:p>
        </p:txBody>
      </p:sp>
      <p:sp>
        <p:nvSpPr>
          <p:cNvPr id="98" name="PlaceHolder 30"/>
          <p:cNvSpPr>
            <a:spLocks noGrp="1"/>
          </p:cNvSpPr>
          <p:nvPr>
            <p:ph type="ftr"/>
          </p:nvPr>
        </p:nvSpPr>
        <p:spPr>
          <a:xfrm>
            <a:off x="2589120" y="6135840"/>
            <a:ext cx="7619760" cy="364680"/>
          </a:xfrm>
          <a:prstGeom prst="rect">
            <a:avLst/>
          </a:prstGeom>
        </p:spPr>
        <p:txBody>
          <a:bodyPr anchor="ctr">
            <a:noAutofit/>
          </a:bodyPr>
          <a:lstStyle/>
          <a:p>
            <a:endParaRPr lang="en-US" sz="2400" b="0" strike="noStrike" spc="-1">
              <a:latin typeface="Times New Roman"/>
            </a:endParaRPr>
          </a:p>
        </p:txBody>
      </p:sp>
      <p:sp>
        <p:nvSpPr>
          <p:cNvPr id="99" name="CustomShape 31"/>
          <p:cNvSpPr/>
          <p:nvPr/>
        </p:nvSpPr>
        <p:spPr>
          <a:xfrm>
            <a:off x="0" y="4323960"/>
            <a:ext cx="1744200" cy="77832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0" name="PlaceHolder 32"/>
          <p:cNvSpPr>
            <a:spLocks noGrp="1"/>
          </p:cNvSpPr>
          <p:nvPr>
            <p:ph type="sldNum"/>
          </p:nvPr>
        </p:nvSpPr>
        <p:spPr>
          <a:xfrm>
            <a:off x="531720" y="4529520"/>
            <a:ext cx="779400" cy="364680"/>
          </a:xfrm>
          <a:prstGeom prst="rect">
            <a:avLst/>
          </a:prstGeom>
        </p:spPr>
        <p:txBody>
          <a:bodyPr anchor="ctr">
            <a:noAutofit/>
          </a:bodyPr>
          <a:lstStyle/>
          <a:p>
            <a:pPr algn="r">
              <a:lnSpc>
                <a:spcPct val="100000"/>
              </a:lnSpc>
            </a:pPr>
            <a:fld id="{A387A330-6CD1-4E06-BA72-8BF610B8A72E}" type="slidenum">
              <a:rPr lang="en-US" sz="2000" b="0" strike="noStrike" spc="-1">
                <a:solidFill>
                  <a:srgbClr val="FEFFFF"/>
                </a:solidFill>
                <a:latin typeface="Century Gothic"/>
              </a:rPr>
              <a:t>‹#›</a:t>
            </a:fld>
            <a:endParaRPr lang="en-US" sz="2000" b="0" strike="noStrike" spc="-1">
              <a:latin typeface="Times New Roman"/>
            </a:endParaRPr>
          </a:p>
        </p:txBody>
      </p:sp>
      <p:sp>
        <p:nvSpPr>
          <p:cNvPr id="101" name="PlaceHolder 3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8" name="Group 1"/>
          <p:cNvGrpSpPr/>
          <p:nvPr/>
        </p:nvGrpSpPr>
        <p:grpSpPr>
          <a:xfrm>
            <a:off x="0" y="228600"/>
            <a:ext cx="2851200" cy="6638400"/>
            <a:chOff x="0" y="228600"/>
            <a:chExt cx="2851200" cy="6638400"/>
          </a:xfrm>
        </p:grpSpPr>
        <p:sp>
          <p:nvSpPr>
            <p:cNvPr id="139" name="CustomShape 2"/>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0" name="CustomShape 3"/>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1" name="CustomShape 4"/>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2" name="CustomShape 5"/>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3" name="CustomShape 6"/>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4" name="CustomShape 7"/>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5" name="CustomShape 8"/>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6" name="CustomShape 9"/>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7" name="CustomShape 10"/>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8" name="CustomShape 11"/>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9" name="CustomShape 12"/>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50" name="CustomShape 13"/>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51" name="Group 14"/>
          <p:cNvGrpSpPr/>
          <p:nvPr/>
        </p:nvGrpSpPr>
        <p:grpSpPr>
          <a:xfrm>
            <a:off x="27360" y="-720"/>
            <a:ext cx="2356200" cy="6853680"/>
            <a:chOff x="27360" y="-720"/>
            <a:chExt cx="2356200" cy="6853680"/>
          </a:xfrm>
        </p:grpSpPr>
        <p:sp>
          <p:nvSpPr>
            <p:cNvPr id="152" name="CustomShape 15"/>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3" name="CustomShape 16"/>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4" name="CustomShape 17"/>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5" name="CustomShape 18"/>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6" name="CustomShape 19"/>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7" name="CustomShape 20"/>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8" name="CustomShape 21"/>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9" name="CustomShape 22"/>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0" name="CustomShape 23"/>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1" name="CustomShape 24"/>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2" name="CustomShape 25"/>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3" name="CustomShape 26"/>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164" name="CustomShape 27"/>
          <p:cNvSpPr/>
          <p:nvPr/>
        </p:nvSpPr>
        <p:spPr>
          <a:xfrm>
            <a:off x="0" y="0"/>
            <a:ext cx="182520" cy="685764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65" name="PlaceHolder 28"/>
          <p:cNvSpPr>
            <a:spLocks noGrp="1"/>
          </p:cNvSpPr>
          <p:nvPr>
            <p:ph type="title"/>
          </p:nvPr>
        </p:nvSpPr>
        <p:spPr>
          <a:xfrm>
            <a:off x="2593080" y="624240"/>
            <a:ext cx="8911440" cy="1280520"/>
          </a:xfrm>
          <a:prstGeom prst="rect">
            <a:avLst/>
          </a:prstGeom>
        </p:spPr>
        <p:txBody>
          <a:bodyPr>
            <a:noAutofit/>
          </a:bodyPr>
          <a:lstStyle/>
          <a:p>
            <a:pPr>
              <a:lnSpc>
                <a:spcPct val="100000"/>
              </a:lnSpc>
            </a:pPr>
            <a:r>
              <a:rPr lang="en-US" sz="3600" b="0" strike="noStrike" spc="-1">
                <a:solidFill>
                  <a:srgbClr val="262626"/>
                </a:solidFill>
                <a:latin typeface="Century Gothic"/>
              </a:rPr>
              <a:t>Click to edit Master title style</a:t>
            </a:r>
            <a:endParaRPr lang="en-US" sz="3600" b="0" strike="noStrike" spc="-1">
              <a:solidFill>
                <a:srgbClr val="000000"/>
              </a:solidFill>
              <a:latin typeface="Century Gothic"/>
            </a:endParaRPr>
          </a:p>
        </p:txBody>
      </p:sp>
      <p:sp>
        <p:nvSpPr>
          <p:cNvPr id="166" name="PlaceHolder 29"/>
          <p:cNvSpPr>
            <a:spLocks noGrp="1"/>
          </p:cNvSpPr>
          <p:nvPr>
            <p:ph type="body"/>
          </p:nvPr>
        </p:nvSpPr>
        <p:spPr>
          <a:xfrm>
            <a:off x="2589120" y="2133720"/>
            <a:ext cx="4313520" cy="3777120"/>
          </a:xfrm>
          <a:prstGeom prst="rect">
            <a:avLst/>
          </a:prstGeom>
        </p:spPr>
        <p:txBody>
          <a:bodyPr>
            <a:normAutofit/>
          </a:bodyPr>
          <a:lstStyle/>
          <a:p>
            <a:pPr marL="343080" indent="-342720">
              <a:lnSpc>
                <a:spcPct val="100000"/>
              </a:lnSpc>
              <a:spcBef>
                <a:spcPts val="1001"/>
              </a:spcBef>
              <a:buClr>
                <a:srgbClr val="A53010"/>
              </a:buClr>
              <a:buFont typeface="Wingdings 3" charset="2"/>
              <a:buChar char=""/>
            </a:pPr>
            <a:r>
              <a:rPr lang="en-US" sz="1800" b="0" strike="noStrike" spc="-1">
                <a:solidFill>
                  <a:srgbClr val="404040"/>
                </a:solidFill>
                <a:latin typeface="Century Gothic"/>
              </a:rPr>
              <a:t>Click to edit Master text styles</a:t>
            </a:r>
          </a:p>
          <a:p>
            <a:pPr marL="743040" lvl="1" indent="-285480">
              <a:lnSpc>
                <a:spcPct val="100000"/>
              </a:lnSpc>
              <a:spcBef>
                <a:spcPts val="1001"/>
              </a:spcBef>
              <a:buClr>
                <a:srgbClr val="A53010"/>
              </a:buClr>
              <a:buFont typeface="Wingdings 3" charset="2"/>
              <a:buChar char=""/>
            </a:pPr>
            <a:r>
              <a:rPr lang="en-US" sz="1600" b="0" strike="noStrike" spc="-1">
                <a:solidFill>
                  <a:srgbClr val="404040"/>
                </a:solidFill>
                <a:latin typeface="Century Gothic"/>
              </a:rPr>
              <a:t>Second level</a:t>
            </a:r>
          </a:p>
          <a:p>
            <a:pPr marL="1143000" lvl="2" indent="-228240">
              <a:lnSpc>
                <a:spcPct val="100000"/>
              </a:lnSpc>
              <a:spcBef>
                <a:spcPts val="1001"/>
              </a:spcBef>
              <a:buClr>
                <a:srgbClr val="A53010"/>
              </a:buClr>
              <a:buFont typeface="Wingdings 3" charset="2"/>
              <a:buChar char=""/>
            </a:pPr>
            <a:r>
              <a:rPr lang="en-US" sz="1400" b="0" strike="noStrike" spc="-1">
                <a:solidFill>
                  <a:srgbClr val="404040"/>
                </a:solidFill>
                <a:latin typeface="Century Gothic"/>
              </a:rPr>
              <a:t>Third level</a:t>
            </a:r>
          </a:p>
          <a:p>
            <a:pPr marL="1600200" lvl="3" indent="-22824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Fourth level</a:t>
            </a:r>
          </a:p>
          <a:p>
            <a:pPr marL="2057400" lvl="4" indent="-22824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Fifth level</a:t>
            </a:r>
          </a:p>
        </p:txBody>
      </p:sp>
      <p:sp>
        <p:nvSpPr>
          <p:cNvPr id="167" name="PlaceHolder 30"/>
          <p:cNvSpPr>
            <a:spLocks noGrp="1"/>
          </p:cNvSpPr>
          <p:nvPr>
            <p:ph type="body"/>
          </p:nvPr>
        </p:nvSpPr>
        <p:spPr>
          <a:xfrm>
            <a:off x="7190640" y="2126160"/>
            <a:ext cx="4313520" cy="3777120"/>
          </a:xfrm>
          <a:prstGeom prst="rect">
            <a:avLst/>
          </a:prstGeom>
        </p:spPr>
        <p:txBody>
          <a:bodyPr>
            <a:normAutofit/>
          </a:bodyPr>
          <a:lstStyle/>
          <a:p>
            <a:pPr marL="343080" indent="-342720">
              <a:lnSpc>
                <a:spcPct val="100000"/>
              </a:lnSpc>
              <a:spcBef>
                <a:spcPts val="1001"/>
              </a:spcBef>
              <a:buClr>
                <a:srgbClr val="A53010"/>
              </a:buClr>
              <a:buFont typeface="Wingdings 3" charset="2"/>
              <a:buChar char=""/>
            </a:pPr>
            <a:r>
              <a:rPr lang="en-US" sz="1800" b="0" strike="noStrike" spc="-1">
                <a:solidFill>
                  <a:srgbClr val="404040"/>
                </a:solidFill>
                <a:latin typeface="Century Gothic"/>
              </a:rPr>
              <a:t>Click to edit Master text styles</a:t>
            </a:r>
          </a:p>
          <a:p>
            <a:pPr marL="743040" lvl="1" indent="-285480">
              <a:lnSpc>
                <a:spcPct val="100000"/>
              </a:lnSpc>
              <a:spcBef>
                <a:spcPts val="1001"/>
              </a:spcBef>
              <a:buClr>
                <a:srgbClr val="A53010"/>
              </a:buClr>
              <a:buFont typeface="Wingdings 3" charset="2"/>
              <a:buChar char=""/>
            </a:pPr>
            <a:r>
              <a:rPr lang="en-US" sz="1600" b="0" strike="noStrike" spc="-1">
                <a:solidFill>
                  <a:srgbClr val="404040"/>
                </a:solidFill>
                <a:latin typeface="Century Gothic"/>
              </a:rPr>
              <a:t>Second level</a:t>
            </a:r>
          </a:p>
          <a:p>
            <a:pPr marL="1143000" lvl="2" indent="-228240">
              <a:lnSpc>
                <a:spcPct val="100000"/>
              </a:lnSpc>
              <a:spcBef>
                <a:spcPts val="1001"/>
              </a:spcBef>
              <a:buClr>
                <a:srgbClr val="A53010"/>
              </a:buClr>
              <a:buFont typeface="Wingdings 3" charset="2"/>
              <a:buChar char=""/>
            </a:pPr>
            <a:r>
              <a:rPr lang="en-US" sz="1400" b="0" strike="noStrike" spc="-1">
                <a:solidFill>
                  <a:srgbClr val="404040"/>
                </a:solidFill>
                <a:latin typeface="Century Gothic"/>
              </a:rPr>
              <a:t>Third level</a:t>
            </a:r>
          </a:p>
          <a:p>
            <a:pPr marL="1600200" lvl="3" indent="-22824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Fourth level</a:t>
            </a:r>
          </a:p>
          <a:p>
            <a:pPr marL="2057400" lvl="4" indent="-22824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Fifth level</a:t>
            </a:r>
          </a:p>
        </p:txBody>
      </p:sp>
      <p:sp>
        <p:nvSpPr>
          <p:cNvPr id="168" name="PlaceHolder 31"/>
          <p:cNvSpPr>
            <a:spLocks noGrp="1"/>
          </p:cNvSpPr>
          <p:nvPr>
            <p:ph type="dt"/>
          </p:nvPr>
        </p:nvSpPr>
        <p:spPr>
          <a:xfrm>
            <a:off x="10361520" y="6130440"/>
            <a:ext cx="1145880" cy="370080"/>
          </a:xfrm>
          <a:prstGeom prst="rect">
            <a:avLst/>
          </a:prstGeom>
        </p:spPr>
        <p:txBody>
          <a:bodyPr anchor="ctr">
            <a:noAutofit/>
          </a:bodyPr>
          <a:lstStyle/>
          <a:p>
            <a:pPr algn="r">
              <a:lnSpc>
                <a:spcPct val="100000"/>
              </a:lnSpc>
            </a:pPr>
            <a:fld id="{085D5D2B-95D7-411F-80CF-EA6686369536}" type="datetime">
              <a:rPr lang="en-US" sz="900" b="0" strike="noStrike" spc="-1">
                <a:solidFill>
                  <a:srgbClr val="8B8B8B"/>
                </a:solidFill>
                <a:latin typeface="Century Gothic"/>
              </a:rPr>
              <a:t>10/18/2024</a:t>
            </a:fld>
            <a:endParaRPr lang="en-US" sz="900" b="0" strike="noStrike" spc="-1">
              <a:latin typeface="Times New Roman"/>
            </a:endParaRPr>
          </a:p>
        </p:txBody>
      </p:sp>
      <p:sp>
        <p:nvSpPr>
          <p:cNvPr id="169" name="PlaceHolder 32"/>
          <p:cNvSpPr>
            <a:spLocks noGrp="1"/>
          </p:cNvSpPr>
          <p:nvPr>
            <p:ph type="ftr"/>
          </p:nvPr>
        </p:nvSpPr>
        <p:spPr>
          <a:xfrm>
            <a:off x="2589120" y="6135840"/>
            <a:ext cx="7619760" cy="364680"/>
          </a:xfrm>
          <a:prstGeom prst="rect">
            <a:avLst/>
          </a:prstGeom>
        </p:spPr>
        <p:txBody>
          <a:bodyPr anchor="ctr">
            <a:noAutofit/>
          </a:bodyPr>
          <a:lstStyle/>
          <a:p>
            <a:endParaRPr lang="en-US" sz="2400" b="0" strike="noStrike" spc="-1">
              <a:latin typeface="Times New Roman"/>
            </a:endParaRPr>
          </a:p>
        </p:txBody>
      </p:sp>
      <p:sp>
        <p:nvSpPr>
          <p:cNvPr id="170" name="CustomShape 33"/>
          <p:cNvSpPr/>
          <p:nvPr/>
        </p:nvSpPr>
        <p:spPr>
          <a:xfrm flipV="1">
            <a:off x="-3960" y="71388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71" name="PlaceHolder 34"/>
          <p:cNvSpPr>
            <a:spLocks noGrp="1"/>
          </p:cNvSpPr>
          <p:nvPr>
            <p:ph type="sldNum"/>
          </p:nvPr>
        </p:nvSpPr>
        <p:spPr>
          <a:xfrm>
            <a:off x="531720" y="787680"/>
            <a:ext cx="779400" cy="364680"/>
          </a:xfrm>
          <a:prstGeom prst="rect">
            <a:avLst/>
          </a:prstGeom>
        </p:spPr>
        <p:txBody>
          <a:bodyPr anchor="ctr">
            <a:noAutofit/>
          </a:bodyPr>
          <a:lstStyle/>
          <a:p>
            <a:pPr algn="r">
              <a:lnSpc>
                <a:spcPct val="100000"/>
              </a:lnSpc>
            </a:pPr>
            <a:fld id="{23D8ABAD-F1AA-4D53-831D-52C694243587}" type="slidenum">
              <a:rPr lang="en-US" sz="2000" b="0" strike="noStrike" spc="-1">
                <a:solidFill>
                  <a:srgbClr val="FEFFFF"/>
                </a:solidFill>
                <a:latin typeface="Century Gothic"/>
              </a:rPr>
              <a:t>‹#›</a:t>
            </a:fld>
            <a:endParaRPr lang="en-US" sz="2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08" name="Group 1"/>
          <p:cNvGrpSpPr/>
          <p:nvPr/>
        </p:nvGrpSpPr>
        <p:grpSpPr>
          <a:xfrm>
            <a:off x="0" y="228600"/>
            <a:ext cx="2851200" cy="6638400"/>
            <a:chOff x="0" y="228600"/>
            <a:chExt cx="2851200" cy="6638400"/>
          </a:xfrm>
        </p:grpSpPr>
        <p:sp>
          <p:nvSpPr>
            <p:cNvPr id="209" name="CustomShape 2"/>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10" name="CustomShape 3"/>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11" name="CustomShape 4"/>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12" name="CustomShape 5"/>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13" name="CustomShape 6"/>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14" name="CustomShape 7"/>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15" name="CustomShape 8"/>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16" name="CustomShape 9"/>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17" name="CustomShape 10"/>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18" name="CustomShape 11"/>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19" name="CustomShape 12"/>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20" name="CustomShape 13"/>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221" name="Group 14"/>
          <p:cNvGrpSpPr/>
          <p:nvPr/>
        </p:nvGrpSpPr>
        <p:grpSpPr>
          <a:xfrm>
            <a:off x="27360" y="-720"/>
            <a:ext cx="2356200" cy="6853680"/>
            <a:chOff x="27360" y="-720"/>
            <a:chExt cx="2356200" cy="6853680"/>
          </a:xfrm>
        </p:grpSpPr>
        <p:sp>
          <p:nvSpPr>
            <p:cNvPr id="222" name="CustomShape 15"/>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3" name="CustomShape 16"/>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4" name="CustomShape 17"/>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5" name="CustomShape 18"/>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6" name="CustomShape 19"/>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7" name="CustomShape 20"/>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8" name="CustomShape 21"/>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9" name="CustomShape 22"/>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0" name="CustomShape 23"/>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1" name="CustomShape 24"/>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2" name="CustomShape 25"/>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3" name="CustomShape 26"/>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34" name="CustomShape 27"/>
          <p:cNvSpPr/>
          <p:nvPr/>
        </p:nvSpPr>
        <p:spPr>
          <a:xfrm>
            <a:off x="0" y="0"/>
            <a:ext cx="182520" cy="685764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35" name="PlaceHolder 28"/>
          <p:cNvSpPr>
            <a:spLocks noGrp="1"/>
          </p:cNvSpPr>
          <p:nvPr>
            <p:ph type="title"/>
          </p:nvPr>
        </p:nvSpPr>
        <p:spPr>
          <a:xfrm>
            <a:off x="2593080" y="624240"/>
            <a:ext cx="8911440" cy="1280520"/>
          </a:xfrm>
          <a:prstGeom prst="rect">
            <a:avLst/>
          </a:prstGeom>
        </p:spPr>
        <p:txBody>
          <a:bodyPr>
            <a:noAutofit/>
          </a:bodyPr>
          <a:lstStyle/>
          <a:p>
            <a:pPr>
              <a:lnSpc>
                <a:spcPct val="100000"/>
              </a:lnSpc>
            </a:pPr>
            <a:r>
              <a:rPr lang="en-US" sz="3600" b="0" strike="noStrike" spc="-1">
                <a:solidFill>
                  <a:srgbClr val="262626"/>
                </a:solidFill>
                <a:latin typeface="Century Gothic"/>
              </a:rPr>
              <a:t>Click to edit Master title style</a:t>
            </a:r>
            <a:endParaRPr lang="en-US" sz="3600" b="0" strike="noStrike" spc="-1">
              <a:solidFill>
                <a:srgbClr val="000000"/>
              </a:solidFill>
              <a:latin typeface="Century Gothic"/>
            </a:endParaRPr>
          </a:p>
        </p:txBody>
      </p:sp>
      <p:sp>
        <p:nvSpPr>
          <p:cNvPr id="236" name="PlaceHolder 29"/>
          <p:cNvSpPr>
            <a:spLocks noGrp="1"/>
          </p:cNvSpPr>
          <p:nvPr>
            <p:ph type="dt"/>
          </p:nvPr>
        </p:nvSpPr>
        <p:spPr>
          <a:xfrm>
            <a:off x="10361520" y="6130440"/>
            <a:ext cx="1145880" cy="370080"/>
          </a:xfrm>
          <a:prstGeom prst="rect">
            <a:avLst/>
          </a:prstGeom>
        </p:spPr>
        <p:txBody>
          <a:bodyPr anchor="ctr">
            <a:noAutofit/>
          </a:bodyPr>
          <a:lstStyle/>
          <a:p>
            <a:pPr algn="r">
              <a:lnSpc>
                <a:spcPct val="100000"/>
              </a:lnSpc>
            </a:pPr>
            <a:fld id="{5C41A8A7-8371-44AB-B4B1-2EB197EE496D}" type="datetime">
              <a:rPr lang="en-US" sz="900" b="0" strike="noStrike" spc="-1">
                <a:solidFill>
                  <a:srgbClr val="8B8B8B"/>
                </a:solidFill>
                <a:latin typeface="Century Gothic"/>
              </a:rPr>
              <a:t>10/18/2024</a:t>
            </a:fld>
            <a:endParaRPr lang="en-US" sz="900" b="0" strike="noStrike" spc="-1">
              <a:latin typeface="Times New Roman"/>
            </a:endParaRPr>
          </a:p>
        </p:txBody>
      </p:sp>
      <p:sp>
        <p:nvSpPr>
          <p:cNvPr id="237" name="PlaceHolder 30"/>
          <p:cNvSpPr>
            <a:spLocks noGrp="1"/>
          </p:cNvSpPr>
          <p:nvPr>
            <p:ph type="ftr"/>
          </p:nvPr>
        </p:nvSpPr>
        <p:spPr>
          <a:xfrm>
            <a:off x="2589120" y="6135840"/>
            <a:ext cx="7619760" cy="364680"/>
          </a:xfrm>
          <a:prstGeom prst="rect">
            <a:avLst/>
          </a:prstGeom>
        </p:spPr>
        <p:txBody>
          <a:bodyPr anchor="ctr">
            <a:noAutofit/>
          </a:bodyPr>
          <a:lstStyle/>
          <a:p>
            <a:endParaRPr lang="en-US" sz="2400" b="0" strike="noStrike" spc="-1">
              <a:latin typeface="Times New Roman"/>
            </a:endParaRPr>
          </a:p>
        </p:txBody>
      </p:sp>
      <p:sp>
        <p:nvSpPr>
          <p:cNvPr id="238" name="CustomShape 31"/>
          <p:cNvSpPr/>
          <p:nvPr/>
        </p:nvSpPr>
        <p:spPr>
          <a:xfrm flipV="1">
            <a:off x="-3960" y="71388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39" name="PlaceHolder 32"/>
          <p:cNvSpPr>
            <a:spLocks noGrp="1"/>
          </p:cNvSpPr>
          <p:nvPr>
            <p:ph type="sldNum"/>
          </p:nvPr>
        </p:nvSpPr>
        <p:spPr>
          <a:xfrm>
            <a:off x="531720" y="787680"/>
            <a:ext cx="779400" cy="364680"/>
          </a:xfrm>
          <a:prstGeom prst="rect">
            <a:avLst/>
          </a:prstGeom>
        </p:spPr>
        <p:txBody>
          <a:bodyPr anchor="ctr">
            <a:noAutofit/>
          </a:bodyPr>
          <a:lstStyle/>
          <a:p>
            <a:pPr algn="r">
              <a:lnSpc>
                <a:spcPct val="100000"/>
              </a:lnSpc>
            </a:pPr>
            <a:fld id="{DFA030D2-5A35-4569-89D7-D7E964AB32A6}" type="slidenum">
              <a:rPr lang="en-US" sz="2000" b="0" strike="noStrike" spc="-1">
                <a:solidFill>
                  <a:srgbClr val="FEFFFF"/>
                </a:solidFill>
                <a:latin typeface="Century Gothic"/>
              </a:rPr>
              <a:t>‹#›</a:t>
            </a:fld>
            <a:endParaRPr lang="en-US" sz="2000" b="0" strike="noStrike" spc="-1">
              <a:latin typeface="Times New Roman"/>
            </a:endParaRPr>
          </a:p>
        </p:txBody>
      </p:sp>
      <p:sp>
        <p:nvSpPr>
          <p:cNvPr id="240" name="PlaceHolder 3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77" name="Group 1"/>
          <p:cNvGrpSpPr/>
          <p:nvPr/>
        </p:nvGrpSpPr>
        <p:grpSpPr>
          <a:xfrm>
            <a:off x="0" y="228600"/>
            <a:ext cx="2851200" cy="6638400"/>
            <a:chOff x="0" y="228600"/>
            <a:chExt cx="2851200" cy="6638400"/>
          </a:xfrm>
        </p:grpSpPr>
        <p:sp>
          <p:nvSpPr>
            <p:cNvPr id="278" name="CustomShape 2"/>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79" name="CustomShape 3"/>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80" name="CustomShape 4"/>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81" name="CustomShape 5"/>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82" name="CustomShape 6"/>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83" name="CustomShape 7"/>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84" name="CustomShape 8"/>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85" name="CustomShape 9"/>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86" name="CustomShape 10"/>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87" name="CustomShape 11"/>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88" name="CustomShape 12"/>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89" name="CustomShape 13"/>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290" name="Group 14"/>
          <p:cNvGrpSpPr/>
          <p:nvPr/>
        </p:nvGrpSpPr>
        <p:grpSpPr>
          <a:xfrm>
            <a:off x="27360" y="-720"/>
            <a:ext cx="2356200" cy="6853680"/>
            <a:chOff x="27360" y="-720"/>
            <a:chExt cx="2356200" cy="6853680"/>
          </a:xfrm>
        </p:grpSpPr>
        <p:sp>
          <p:nvSpPr>
            <p:cNvPr id="291" name="CustomShape 15"/>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92" name="CustomShape 16"/>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93" name="CustomShape 17"/>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94" name="CustomShape 18"/>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95" name="CustomShape 19"/>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96" name="CustomShape 20"/>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97" name="CustomShape 21"/>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98" name="CustomShape 22"/>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99" name="CustomShape 23"/>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300" name="CustomShape 24"/>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301" name="CustomShape 25"/>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302" name="CustomShape 26"/>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303" name="CustomShape 27"/>
          <p:cNvSpPr/>
          <p:nvPr/>
        </p:nvSpPr>
        <p:spPr>
          <a:xfrm>
            <a:off x="0" y="0"/>
            <a:ext cx="182520" cy="685764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304" name="PlaceHolder 28"/>
          <p:cNvSpPr>
            <a:spLocks noGrp="1"/>
          </p:cNvSpPr>
          <p:nvPr>
            <p:ph type="dt"/>
          </p:nvPr>
        </p:nvSpPr>
        <p:spPr>
          <a:xfrm>
            <a:off x="10361520" y="6130440"/>
            <a:ext cx="1145880" cy="370080"/>
          </a:xfrm>
          <a:prstGeom prst="rect">
            <a:avLst/>
          </a:prstGeom>
        </p:spPr>
        <p:txBody>
          <a:bodyPr anchor="ctr">
            <a:noAutofit/>
          </a:bodyPr>
          <a:lstStyle/>
          <a:p>
            <a:pPr algn="r">
              <a:lnSpc>
                <a:spcPct val="100000"/>
              </a:lnSpc>
            </a:pPr>
            <a:fld id="{07528291-7A2B-4DE2-87BC-2224AEAB5ABE}" type="datetime">
              <a:rPr lang="en-US" sz="900" b="0" strike="noStrike" spc="-1">
                <a:solidFill>
                  <a:srgbClr val="8B8B8B"/>
                </a:solidFill>
                <a:latin typeface="Century Gothic"/>
              </a:rPr>
              <a:t>10/18/2024</a:t>
            </a:fld>
            <a:endParaRPr lang="en-US" sz="900" b="0" strike="noStrike" spc="-1">
              <a:latin typeface="Times New Roman"/>
            </a:endParaRPr>
          </a:p>
        </p:txBody>
      </p:sp>
      <p:sp>
        <p:nvSpPr>
          <p:cNvPr id="305" name="PlaceHolder 29"/>
          <p:cNvSpPr>
            <a:spLocks noGrp="1"/>
          </p:cNvSpPr>
          <p:nvPr>
            <p:ph type="ftr"/>
          </p:nvPr>
        </p:nvSpPr>
        <p:spPr>
          <a:xfrm>
            <a:off x="2589120" y="6135840"/>
            <a:ext cx="7619760" cy="364680"/>
          </a:xfrm>
          <a:prstGeom prst="rect">
            <a:avLst/>
          </a:prstGeom>
        </p:spPr>
        <p:txBody>
          <a:bodyPr anchor="ctr">
            <a:noAutofit/>
          </a:bodyPr>
          <a:lstStyle/>
          <a:p>
            <a:endParaRPr lang="en-US" sz="2400" b="0" strike="noStrike" spc="-1">
              <a:latin typeface="Times New Roman"/>
            </a:endParaRPr>
          </a:p>
        </p:txBody>
      </p:sp>
      <p:sp>
        <p:nvSpPr>
          <p:cNvPr id="306" name="CustomShape 30"/>
          <p:cNvSpPr/>
          <p:nvPr/>
        </p:nvSpPr>
        <p:spPr>
          <a:xfrm flipV="1">
            <a:off x="-3960" y="71388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07" name="PlaceHolder 31"/>
          <p:cNvSpPr>
            <a:spLocks noGrp="1"/>
          </p:cNvSpPr>
          <p:nvPr>
            <p:ph type="sldNum"/>
          </p:nvPr>
        </p:nvSpPr>
        <p:spPr>
          <a:xfrm>
            <a:off x="531720" y="787680"/>
            <a:ext cx="779400" cy="364680"/>
          </a:xfrm>
          <a:prstGeom prst="rect">
            <a:avLst/>
          </a:prstGeom>
        </p:spPr>
        <p:txBody>
          <a:bodyPr anchor="ctr">
            <a:noAutofit/>
          </a:bodyPr>
          <a:lstStyle/>
          <a:p>
            <a:pPr algn="r">
              <a:lnSpc>
                <a:spcPct val="100000"/>
              </a:lnSpc>
            </a:pPr>
            <a:fld id="{A8ED0E4F-A55C-44D2-BFD2-1AC55555D11C}" type="slidenum">
              <a:rPr lang="en-US" sz="2000" b="0" strike="noStrike" spc="-1">
                <a:solidFill>
                  <a:srgbClr val="FEFFFF"/>
                </a:solidFill>
                <a:latin typeface="Century Gothic"/>
              </a:rPr>
              <a:t>‹#›</a:t>
            </a:fld>
            <a:endParaRPr lang="en-US" sz="2000" b="0" strike="noStrike" spc="-1">
              <a:latin typeface="Times New Roman"/>
            </a:endParaRPr>
          </a:p>
        </p:txBody>
      </p:sp>
      <p:sp>
        <p:nvSpPr>
          <p:cNvPr id="308" name="PlaceHolder 32"/>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entury Gothic"/>
              </a:rPr>
              <a:t>Click to edit the title text format</a:t>
            </a:r>
          </a:p>
        </p:txBody>
      </p:sp>
      <p:sp>
        <p:nvSpPr>
          <p:cNvPr id="309" name="PlaceHolder 3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Shape 1"/>
          <p:cNvSpPr txBox="1"/>
          <p:nvPr/>
        </p:nvSpPr>
        <p:spPr>
          <a:xfrm>
            <a:off x="1235160" y="901080"/>
            <a:ext cx="10025280" cy="1824840"/>
          </a:xfrm>
          <a:prstGeom prst="rect">
            <a:avLst/>
          </a:prstGeom>
          <a:noFill/>
          <a:ln>
            <a:noFill/>
          </a:ln>
        </p:spPr>
        <p:txBody>
          <a:bodyPr anchor="b">
            <a:normAutofit fontScale="95500"/>
          </a:bodyPr>
          <a:lstStyle/>
          <a:p>
            <a:pPr>
              <a:lnSpc>
                <a:spcPct val="107000"/>
              </a:lnSpc>
              <a:spcAft>
                <a:spcPts val="799"/>
              </a:spcAft>
            </a:pPr>
            <a:r>
              <a:rPr lang="en-US" sz="4400" b="0" strike="noStrike" spc="-1" dirty="0">
                <a:solidFill>
                  <a:srgbClr val="262626"/>
                </a:solidFill>
                <a:latin typeface="Calibri"/>
                <a:ea typeface="Times New Roman"/>
              </a:rPr>
              <a:t>                 </a:t>
            </a:r>
            <a:r>
              <a:rPr lang="en-US" sz="2200" b="0" strike="noStrike" spc="-1" dirty="0">
                <a:solidFill>
                  <a:srgbClr val="0D0D0D"/>
                </a:solidFill>
                <a:latin typeface="Söhne"/>
                <a:ea typeface="Times New Roman"/>
              </a:rPr>
              <a:t>Heart Attack Prediction </a:t>
            </a:r>
            <a:r>
              <a:rPr lang="en-US" sz="2200" spc="-1" dirty="0">
                <a:solidFill>
                  <a:srgbClr val="0D0D0D"/>
                </a:solidFill>
                <a:latin typeface="Söhne"/>
                <a:ea typeface="Times New Roman"/>
              </a:rPr>
              <a:t>using Machine Learning</a:t>
            </a:r>
            <a:br>
              <a:rPr dirty="0"/>
            </a:br>
            <a:br>
              <a:rPr dirty="0"/>
            </a:br>
            <a:endParaRPr lang="en-US" sz="2200" b="0" strike="noStrike" spc="-1" dirty="0">
              <a:solidFill>
                <a:srgbClr val="000000"/>
              </a:solidFill>
              <a:latin typeface="Century Gothic"/>
            </a:endParaRPr>
          </a:p>
        </p:txBody>
      </p:sp>
      <p:pic>
        <p:nvPicPr>
          <p:cNvPr id="353" name="Content Placeholder 4"/>
          <p:cNvPicPr/>
          <p:nvPr/>
        </p:nvPicPr>
        <p:blipFill>
          <a:blip r:embed="rId2"/>
          <a:stretch/>
        </p:blipFill>
        <p:spPr>
          <a:xfrm>
            <a:off x="11504160" y="0"/>
            <a:ext cx="687240" cy="671400"/>
          </a:xfrm>
          <a:prstGeom prst="rect">
            <a:avLst/>
          </a:prstGeom>
          <a:ln>
            <a:noFill/>
          </a:ln>
        </p:spPr>
      </p:pic>
      <p:pic>
        <p:nvPicPr>
          <p:cNvPr id="354" name="Picture 3"/>
          <p:cNvPicPr/>
          <p:nvPr/>
        </p:nvPicPr>
        <p:blipFill>
          <a:blip r:embed="rId3"/>
          <a:stretch/>
        </p:blipFill>
        <p:spPr>
          <a:xfrm>
            <a:off x="1832040" y="2974680"/>
            <a:ext cx="4415760" cy="2342880"/>
          </a:xfrm>
          <a:prstGeom prst="rect">
            <a:avLst/>
          </a:prstGeom>
          <a:ln>
            <a:noFill/>
          </a:ln>
        </p:spPr>
      </p:pic>
      <p:pic>
        <p:nvPicPr>
          <p:cNvPr id="355" name="Picture 6"/>
          <p:cNvPicPr/>
          <p:nvPr/>
        </p:nvPicPr>
        <p:blipFill>
          <a:blip r:embed="rId4"/>
          <a:stretch/>
        </p:blipFill>
        <p:spPr>
          <a:xfrm>
            <a:off x="7093800" y="2993760"/>
            <a:ext cx="4410000" cy="230472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TextShape 1"/>
          <p:cNvSpPr txBox="1"/>
          <p:nvPr/>
        </p:nvSpPr>
        <p:spPr>
          <a:xfrm>
            <a:off x="2593080" y="624240"/>
            <a:ext cx="8911440" cy="1280520"/>
          </a:xfrm>
          <a:prstGeom prst="rect">
            <a:avLst/>
          </a:prstGeom>
          <a:noFill/>
          <a:ln>
            <a:noFill/>
          </a:ln>
        </p:spPr>
        <p:txBody>
          <a:bodyPr>
            <a:normAutofit/>
          </a:bodyPr>
          <a:lstStyle/>
          <a:p>
            <a:pPr>
              <a:lnSpc>
                <a:spcPct val="100000"/>
              </a:lnSpc>
            </a:pPr>
            <a:r>
              <a:rPr lang="en-US" sz="6000" b="0" strike="noStrike" spc="-1">
                <a:solidFill>
                  <a:srgbClr val="00B0F0"/>
                </a:solidFill>
                <a:latin typeface="Calibri"/>
                <a:ea typeface="Calibri"/>
              </a:rPr>
              <a:t>PROBLEM STATEMENT</a:t>
            </a:r>
            <a:endParaRPr lang="en-US" sz="6000" b="0" strike="noStrike" spc="-1">
              <a:solidFill>
                <a:srgbClr val="000000"/>
              </a:solidFill>
              <a:latin typeface="Century Gothic"/>
            </a:endParaRPr>
          </a:p>
        </p:txBody>
      </p:sp>
      <p:sp>
        <p:nvSpPr>
          <p:cNvPr id="387" name="TextShape 2"/>
          <p:cNvSpPr txBox="1"/>
          <p:nvPr/>
        </p:nvSpPr>
        <p:spPr>
          <a:xfrm>
            <a:off x="971549" y="2152650"/>
            <a:ext cx="10754745" cy="4609740"/>
          </a:xfrm>
          <a:prstGeom prst="rect">
            <a:avLst/>
          </a:prstGeom>
          <a:noFill/>
          <a:ln>
            <a:noFill/>
          </a:ln>
        </p:spPr>
        <p:txBody>
          <a:bodyPr>
            <a:normAutofit/>
          </a:bodyPr>
          <a:lstStyle/>
          <a:p>
            <a:pPr marL="343080" indent="-342720" algn="just">
              <a:lnSpc>
                <a:spcPct val="100000"/>
              </a:lnSpc>
              <a:spcBef>
                <a:spcPts val="1001"/>
              </a:spcBef>
              <a:buClr>
                <a:srgbClr val="A53010"/>
              </a:buClr>
              <a:buFont typeface="Wingdings 3" charset="2"/>
              <a:buChar char=""/>
            </a:pPr>
            <a:r>
              <a:rPr lang="en-US" sz="3600" spc="-1" dirty="0">
                <a:solidFill>
                  <a:srgbClr val="0D0D0D"/>
                </a:solidFill>
                <a:latin typeface="Calibri" panose="020F0502020204030204" pitchFamily="34" charset="0"/>
                <a:ea typeface="Calibri" panose="020F0502020204030204" pitchFamily="34" charset="0"/>
                <a:cs typeface="Calibri" panose="020F0502020204030204" pitchFamily="34" charset="0"/>
              </a:rPr>
              <a:t>I</a:t>
            </a:r>
            <a:r>
              <a:rPr lang="en-US" sz="3600" b="0" strike="noStrike" spc="-1" dirty="0">
                <a:solidFill>
                  <a:srgbClr val="0D0D0D"/>
                </a:solidFill>
                <a:latin typeface="Calibri" panose="020F0502020204030204" pitchFamily="34" charset="0"/>
                <a:ea typeface="Calibri" panose="020F0502020204030204" pitchFamily="34" charset="0"/>
                <a:cs typeface="Calibri" panose="020F0502020204030204" pitchFamily="34" charset="0"/>
              </a:rPr>
              <a:t>mplementing a predictive model to pred</a:t>
            </a:r>
            <a:r>
              <a:rPr lang="en-US" sz="3600" spc="-1" dirty="0">
                <a:solidFill>
                  <a:srgbClr val="0D0D0D"/>
                </a:solidFill>
                <a:latin typeface="Calibri" panose="020F0502020204030204" pitchFamily="34" charset="0"/>
                <a:ea typeface="Calibri" panose="020F0502020204030204" pitchFamily="34" charset="0"/>
                <a:cs typeface="Calibri" panose="020F0502020204030204" pitchFamily="34" charset="0"/>
              </a:rPr>
              <a:t>ict Heart Attack using Machine Learning Approach</a:t>
            </a:r>
            <a:r>
              <a:rPr lang="en-US" sz="2400" spc="-1" dirty="0">
                <a:solidFill>
                  <a:srgbClr val="0D0D0D"/>
                </a:solidFill>
                <a:latin typeface="Calibri" panose="020F0502020204030204" pitchFamily="34" charset="0"/>
                <a:ea typeface="Calibri" panose="020F0502020204030204" pitchFamily="34" charset="0"/>
                <a:cs typeface="Calibri" panose="020F0502020204030204" pitchFamily="34" charset="0"/>
              </a:rPr>
              <a:t>.</a:t>
            </a:r>
            <a:endParaRPr lang="en-US" sz="2400" b="0" strike="noStrike" spc="-1" dirty="0">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955470" y="1511558"/>
            <a:ext cx="7037615" cy="2688967"/>
          </a:xfrm>
          <a:prstGeom prst="rect">
            <a:avLst/>
          </a:prstGeom>
          <a:noFill/>
        </p:spPr>
        <p:txBody>
          <a:bodyPr wrap="square" rtlCol="0">
            <a:noAutofit/>
          </a:bodyPr>
          <a:lstStyle/>
          <a:p>
            <a:r>
              <a:rPr lang="en-US" sz="9600" dirty="0">
                <a:gradFill>
                  <a:gsLst>
                    <a:gs pos="21000">
                      <a:srgbClr val="53575C"/>
                    </a:gs>
                    <a:gs pos="88000">
                      <a:srgbClr val="C5C7CA"/>
                    </a:gs>
                  </a:gsLst>
                  <a:lin ang="5400000"/>
                </a:gradFill>
                <a:effectLst/>
              </a:rPr>
              <a:t>   </a:t>
            </a:r>
            <a:r>
              <a:rPr lang="en-US" sz="6000" dirty="0">
                <a:gradFill>
                  <a:gsLst>
                    <a:gs pos="21000">
                      <a:srgbClr val="53575C"/>
                    </a:gs>
                    <a:gs pos="88000">
                      <a:srgbClr val="C5C7CA"/>
                    </a:gs>
                  </a:gsLst>
                  <a:lin ang="5400000"/>
                </a:gradFill>
              </a:rPr>
              <a:t>DESIGN AND IMPLEMENTATION</a:t>
            </a:r>
            <a:endParaRPr lang="en-US" sz="6000" dirty="0">
              <a:gradFill>
                <a:gsLst>
                  <a:gs pos="21000">
                    <a:srgbClr val="53575C"/>
                  </a:gs>
                  <a:gs pos="88000">
                    <a:srgbClr val="C5C7CA"/>
                  </a:gs>
                </a:gsLst>
                <a:lin ang="5400000"/>
              </a:gra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86204" y="6123940"/>
            <a:ext cx="7599072" cy="398780"/>
          </a:xfrm>
          <a:prstGeom prst="rect">
            <a:avLst/>
          </a:prstGeom>
          <a:noFill/>
        </p:spPr>
        <p:txBody>
          <a:bodyPr wrap="square" rtlCol="0">
            <a:noAutofit/>
          </a:bodyPr>
          <a:lstStyle/>
          <a:p>
            <a:r>
              <a:rPr lang="en-US" sz="2000" dirty="0"/>
              <a:t>               Sequence diagram of Heart Attack Prediction System</a:t>
            </a:r>
          </a:p>
        </p:txBody>
      </p:sp>
      <p:pic>
        <p:nvPicPr>
          <p:cNvPr id="3" name="Picture 2">
            <a:extLst>
              <a:ext uri="{FF2B5EF4-FFF2-40B4-BE49-F238E27FC236}">
                <a16:creationId xmlns:a16="http://schemas.microsoft.com/office/drawing/2014/main" id="{0E1DF318-CB6B-B745-2B10-346F008FB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421341"/>
            <a:ext cx="9305365" cy="53608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146041" y="6265791"/>
            <a:ext cx="7340211" cy="369332"/>
          </a:xfrm>
          <a:prstGeom prst="rect">
            <a:avLst/>
          </a:prstGeom>
          <a:noFill/>
        </p:spPr>
        <p:txBody>
          <a:bodyPr wrap="square" rtlCol="0">
            <a:spAutoFit/>
          </a:bodyPr>
          <a:lstStyle/>
          <a:p>
            <a:r>
              <a:rPr lang="en-US" dirty="0"/>
              <a:t>                              Class Diagram of Heart Attack Prediction System</a:t>
            </a:r>
          </a:p>
        </p:txBody>
      </p:sp>
      <p:pic>
        <p:nvPicPr>
          <p:cNvPr id="3" name="Picture 2">
            <a:extLst>
              <a:ext uri="{FF2B5EF4-FFF2-40B4-BE49-F238E27FC236}">
                <a16:creationId xmlns:a16="http://schemas.microsoft.com/office/drawing/2014/main" id="{E80B63DC-4075-7C32-83A5-0C2E10D40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682" y="484093"/>
            <a:ext cx="8982635" cy="562983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0C26-1FED-7DD9-049A-AE2E0C6B7C2B}"/>
              </a:ext>
            </a:extLst>
          </p:cNvPr>
          <p:cNvSpPr>
            <a:spLocks noGrp="1"/>
          </p:cNvSpPr>
          <p:nvPr>
            <p:ph type="title"/>
          </p:nvPr>
        </p:nvSpPr>
        <p:spPr>
          <a:xfrm>
            <a:off x="2593080" y="959801"/>
            <a:ext cx="8911440" cy="609398"/>
          </a:xfrm>
        </p:spPr>
        <p:txBody>
          <a:bodyPr/>
          <a:lstStyle/>
          <a:p>
            <a:r>
              <a:rPr lang="en-IN" dirty="0">
                <a:solidFill>
                  <a:srgbClr val="00B0F0"/>
                </a:solidFill>
              </a:rPr>
              <a:t>Heart Attack Dataset</a:t>
            </a:r>
          </a:p>
        </p:txBody>
      </p:sp>
      <p:sp>
        <p:nvSpPr>
          <p:cNvPr id="3" name="Subtitle 2">
            <a:extLst>
              <a:ext uri="{FF2B5EF4-FFF2-40B4-BE49-F238E27FC236}">
                <a16:creationId xmlns:a16="http://schemas.microsoft.com/office/drawing/2014/main" id="{3963C441-6706-72CF-0A0B-F9000414ADBC}"/>
              </a:ext>
            </a:extLst>
          </p:cNvPr>
          <p:cNvSpPr>
            <a:spLocks noGrp="1"/>
          </p:cNvSpPr>
          <p:nvPr>
            <p:ph type="subTitle"/>
          </p:nvPr>
        </p:nvSpPr>
        <p:spPr>
          <a:xfrm>
            <a:off x="1992321" y="2099388"/>
            <a:ext cx="8915040" cy="4275179"/>
          </a:xfrm>
        </p:spPr>
        <p:txBody>
          <a:bodyPr/>
          <a:lstStyle/>
          <a:p>
            <a:r>
              <a:rPr lang="en-IN" sz="1800" dirty="0"/>
              <a:t>It composed of 1025 patient details and it was obtained from Kaggle.</a:t>
            </a:r>
          </a:p>
          <a:p>
            <a:endParaRPr lang="en-IN" sz="1800" dirty="0"/>
          </a:p>
          <a:p>
            <a:r>
              <a:rPr lang="en-IN" sz="1800" dirty="0"/>
              <a:t>It composed of many attributes such as Age, Sex , Chest PAIN ,RESTING BLOOD PRESSURE ETC.</a:t>
            </a:r>
          </a:p>
          <a:p>
            <a:endParaRPr lang="en-IN" sz="1800" dirty="0"/>
          </a:p>
          <a:p>
            <a:r>
              <a:rPr lang="en-IN" sz="1800" dirty="0"/>
              <a:t>Nature of Dataset : Dataset was in structured format and it was in an Excel Sheet.</a:t>
            </a:r>
          </a:p>
          <a:p>
            <a:endParaRPr lang="en-IN" sz="1800" dirty="0"/>
          </a:p>
          <a:p>
            <a:r>
              <a:rPr lang="en-IN" sz="1800" dirty="0"/>
              <a:t>Number of observations(rows) : 14</a:t>
            </a:r>
          </a:p>
          <a:p>
            <a:endParaRPr lang="en-IN" sz="1800" dirty="0"/>
          </a:p>
          <a:p>
            <a:r>
              <a:rPr lang="en-IN" sz="1800" dirty="0"/>
              <a:t>Number of attributes (columns): 1026</a:t>
            </a:r>
          </a:p>
          <a:p>
            <a:endParaRPr lang="en-IN" sz="1800" dirty="0"/>
          </a:p>
          <a:p>
            <a:endParaRPr lang="en-IN" sz="1800" dirty="0"/>
          </a:p>
          <a:p>
            <a:endParaRPr lang="en-IN" dirty="0"/>
          </a:p>
        </p:txBody>
      </p:sp>
    </p:spTree>
    <p:extLst>
      <p:ext uri="{BB962C8B-B14F-4D97-AF65-F5344CB8AC3E}">
        <p14:creationId xmlns:p14="http://schemas.microsoft.com/office/powerpoint/2010/main" val="49544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7761-211D-E1A3-CED8-D8BAB784ED56}"/>
              </a:ext>
            </a:extLst>
          </p:cNvPr>
          <p:cNvSpPr>
            <a:spLocks noGrp="1"/>
          </p:cNvSpPr>
          <p:nvPr>
            <p:ph type="title"/>
          </p:nvPr>
        </p:nvSpPr>
        <p:spPr>
          <a:xfrm>
            <a:off x="2593080" y="770965"/>
            <a:ext cx="8911440" cy="798234"/>
          </a:xfrm>
        </p:spPr>
        <p:txBody>
          <a:bodyPr/>
          <a:lstStyle/>
          <a:p>
            <a:r>
              <a:rPr lang="en-IN" dirty="0">
                <a:solidFill>
                  <a:srgbClr val="00B0F0"/>
                </a:solidFill>
              </a:rPr>
              <a:t>Attributes used in dataset:</a:t>
            </a:r>
          </a:p>
        </p:txBody>
      </p:sp>
      <p:sp>
        <p:nvSpPr>
          <p:cNvPr id="3" name="Subtitle 2">
            <a:extLst>
              <a:ext uri="{FF2B5EF4-FFF2-40B4-BE49-F238E27FC236}">
                <a16:creationId xmlns:a16="http://schemas.microsoft.com/office/drawing/2014/main" id="{710B16FA-77F1-EE5E-5373-F4BB027ADF64}"/>
              </a:ext>
            </a:extLst>
          </p:cNvPr>
          <p:cNvSpPr>
            <a:spLocks noGrp="1"/>
          </p:cNvSpPr>
          <p:nvPr>
            <p:ph type="subTitle"/>
          </p:nvPr>
        </p:nvSpPr>
        <p:spPr>
          <a:xfrm>
            <a:off x="2309294" y="1604716"/>
            <a:ext cx="8915040" cy="8586966"/>
          </a:xfrm>
        </p:spPr>
        <p:txBody>
          <a:bodyPr/>
          <a:lstStyle/>
          <a:p>
            <a:pPr marL="342900" indent="-342900">
              <a:buFont typeface="Arial" panose="020B0604020202020204" pitchFamily="34" charset="0"/>
              <a:buChar char="•"/>
            </a:pPr>
            <a:r>
              <a:rPr lang="en-IN" sz="2000" dirty="0"/>
              <a:t>Age</a:t>
            </a:r>
          </a:p>
          <a:p>
            <a:r>
              <a:rPr lang="en-IN" sz="2000" dirty="0"/>
              <a:t> </a:t>
            </a:r>
          </a:p>
          <a:p>
            <a:pPr marL="342900" indent="-342900">
              <a:buFont typeface="Arial" panose="020B0604020202020204" pitchFamily="34" charset="0"/>
              <a:buChar char="•"/>
            </a:pPr>
            <a:r>
              <a:rPr lang="en-IN" sz="2000" dirty="0"/>
              <a:t>Sex</a:t>
            </a:r>
          </a:p>
          <a:p>
            <a:endParaRPr lang="en-IN" sz="2000" dirty="0"/>
          </a:p>
          <a:p>
            <a:pPr marL="342900" indent="-342900">
              <a:buFont typeface="Arial" panose="020B0604020202020204" pitchFamily="34" charset="0"/>
              <a:buChar char="•"/>
            </a:pPr>
            <a:r>
              <a:rPr lang="en-IN" sz="2000" dirty="0"/>
              <a:t>Chest Pain: ( 4 types)</a:t>
            </a:r>
          </a:p>
          <a:p>
            <a:r>
              <a:rPr lang="en-IN" sz="2000" dirty="0"/>
              <a:t>       Typical Angina</a:t>
            </a:r>
          </a:p>
          <a:p>
            <a:r>
              <a:rPr lang="en-IN" sz="2000" dirty="0"/>
              <a:t>        Atypical Angina</a:t>
            </a:r>
          </a:p>
          <a:p>
            <a:r>
              <a:rPr lang="en-IN" sz="2000" dirty="0"/>
              <a:t>        Non-Anginal pain</a:t>
            </a:r>
          </a:p>
          <a:p>
            <a:r>
              <a:rPr lang="en-IN" sz="2000" dirty="0"/>
              <a:t>        Asymptomatic Pain</a:t>
            </a:r>
          </a:p>
          <a:p>
            <a:endParaRPr lang="en-IN" sz="2000" dirty="0"/>
          </a:p>
          <a:p>
            <a:pPr marL="342900" indent="-342900">
              <a:buFont typeface="Arial" panose="020B0604020202020204" pitchFamily="34" charset="0"/>
              <a:buChar char="•"/>
            </a:pPr>
            <a:r>
              <a:rPr lang="en-IN" sz="2000" dirty="0"/>
              <a:t>Resting Blood Pressure</a:t>
            </a:r>
          </a:p>
          <a:p>
            <a:endParaRPr lang="en-IN" sz="2000" dirty="0"/>
          </a:p>
          <a:p>
            <a:pPr marL="342900" indent="-342900">
              <a:buFont typeface="Arial" panose="020B0604020202020204" pitchFamily="34" charset="0"/>
              <a:buChar char="•"/>
            </a:pPr>
            <a:r>
              <a:rPr lang="en-IN" sz="2000" dirty="0"/>
              <a:t>Cholesterol Level</a:t>
            </a:r>
          </a:p>
          <a:p>
            <a:endParaRPr lang="en-IN" sz="2000" dirty="0"/>
          </a:p>
          <a:p>
            <a:pPr marL="342900" indent="-342900">
              <a:buFont typeface="Arial" panose="020B0604020202020204" pitchFamily="34" charset="0"/>
              <a:buChar char="•"/>
            </a:pPr>
            <a:r>
              <a:rPr lang="en-IN" sz="2000" dirty="0"/>
              <a:t>Fasting blood sugar</a:t>
            </a:r>
          </a:p>
          <a:p>
            <a:endParaRPr lang="en-IN" sz="2000" dirty="0"/>
          </a:p>
          <a:p>
            <a:pPr marL="342900" indent="-342900">
              <a:buFont typeface="Arial" panose="020B0604020202020204" pitchFamily="34" charset="0"/>
              <a:buChar char="•"/>
            </a:pPr>
            <a:r>
              <a:rPr lang="en-IN" sz="2000" dirty="0"/>
              <a:t>restecg</a:t>
            </a:r>
          </a:p>
          <a:p>
            <a:pPr marL="342900" indent="-342900">
              <a:buFont typeface="Arial" panose="020B0604020202020204" pitchFamily="34" charset="0"/>
              <a:buChar char="•"/>
            </a:pPr>
            <a:endParaRPr lang="en-IN" sz="2000" dirty="0"/>
          </a:p>
          <a:p>
            <a:pPr marL="0" indent="0">
              <a:buNone/>
            </a:pPr>
            <a:endParaRPr lang="en-IN" sz="2000" dirty="0"/>
          </a:p>
          <a:p>
            <a:pPr marL="0" indent="0">
              <a:buNone/>
            </a:pPr>
            <a:endParaRPr lang="en-IN" sz="2000" dirty="0"/>
          </a:p>
          <a:p>
            <a:endParaRPr lang="en-IN" dirty="0"/>
          </a:p>
          <a:p>
            <a:endParaRPr lang="en-IN" dirty="0"/>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1085977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831685-BD62-6307-C2E4-E1E40E5260BD}"/>
              </a:ext>
            </a:extLst>
          </p:cNvPr>
          <p:cNvSpPr>
            <a:spLocks noGrp="1"/>
          </p:cNvSpPr>
          <p:nvPr>
            <p:ph type="subTitle"/>
          </p:nvPr>
        </p:nvSpPr>
        <p:spPr>
          <a:xfrm>
            <a:off x="2060202" y="2045968"/>
            <a:ext cx="8915040" cy="1994392"/>
          </a:xfrm>
        </p:spPr>
        <p:txBody>
          <a:bodyPr/>
          <a:lstStyle/>
          <a:p>
            <a:pPr marL="342900" indent="-342900">
              <a:buFont typeface="Arial" panose="020B0604020202020204" pitchFamily="34" charset="0"/>
              <a:buChar char="•"/>
            </a:pPr>
            <a:r>
              <a:rPr lang="en-IN" sz="2000" dirty="0"/>
              <a:t>Thalach – max heart rate achieved</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Slope – slope of the peak exercise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Ca – number of major vessels colored by fluoroscopy</a:t>
            </a:r>
          </a:p>
          <a:p>
            <a:endParaRPr lang="en-IN" dirty="0"/>
          </a:p>
        </p:txBody>
      </p:sp>
    </p:spTree>
    <p:extLst>
      <p:ext uri="{BB962C8B-B14F-4D97-AF65-F5344CB8AC3E}">
        <p14:creationId xmlns:p14="http://schemas.microsoft.com/office/powerpoint/2010/main" val="1863839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29FE-D8B1-02C0-1965-129CB0169382}"/>
              </a:ext>
            </a:extLst>
          </p:cNvPr>
          <p:cNvSpPr>
            <a:spLocks noGrp="1"/>
          </p:cNvSpPr>
          <p:nvPr>
            <p:ph type="title"/>
          </p:nvPr>
        </p:nvSpPr>
        <p:spPr>
          <a:xfrm>
            <a:off x="3983341" y="287997"/>
            <a:ext cx="3826381" cy="609398"/>
          </a:xfrm>
        </p:spPr>
        <p:txBody>
          <a:bodyPr/>
          <a:lstStyle/>
          <a:p>
            <a:r>
              <a:rPr lang="en-IN" dirty="0"/>
              <a:t>Libraries used</a:t>
            </a:r>
          </a:p>
        </p:txBody>
      </p:sp>
      <p:sp>
        <p:nvSpPr>
          <p:cNvPr id="3" name="Text Placeholder 2">
            <a:extLst>
              <a:ext uri="{FF2B5EF4-FFF2-40B4-BE49-F238E27FC236}">
                <a16:creationId xmlns:a16="http://schemas.microsoft.com/office/drawing/2014/main" id="{1EC8A9A4-777D-DCF4-6B16-74E8957721E8}"/>
              </a:ext>
            </a:extLst>
          </p:cNvPr>
          <p:cNvSpPr>
            <a:spLocks noGrp="1"/>
          </p:cNvSpPr>
          <p:nvPr>
            <p:ph type="body"/>
          </p:nvPr>
        </p:nvSpPr>
        <p:spPr>
          <a:xfrm>
            <a:off x="1640279" y="1553288"/>
            <a:ext cx="9584447" cy="4376583"/>
          </a:xfrm>
        </p:spPr>
        <p:txBody>
          <a:bodyPr/>
          <a:lstStyle/>
          <a:p>
            <a:r>
              <a:rPr lang="en-IN" sz="1600" b="1" dirty="0"/>
              <a:t>NumPy:</a:t>
            </a:r>
          </a:p>
          <a:p>
            <a:r>
              <a:rPr lang="en-US" sz="1600" b="0" i="0" dirty="0">
                <a:solidFill>
                  <a:srgbClr val="0D0D0D"/>
                </a:solidFill>
                <a:effectLst/>
                <a:highlight>
                  <a:srgbClr val="FFFFFF"/>
                </a:highlight>
              </a:rPr>
              <a:t>Python library for  numerical computations with arrays</a:t>
            </a:r>
          </a:p>
          <a:p>
            <a:r>
              <a:rPr lang="en-US" sz="1600" b="0" i="0" dirty="0">
                <a:solidFill>
                  <a:srgbClr val="0D0D0D"/>
                </a:solidFill>
                <a:effectLst/>
                <a:highlight>
                  <a:srgbClr val="FFFFFF"/>
                </a:highlight>
              </a:rPr>
              <a:t>.</a:t>
            </a:r>
            <a:endParaRPr lang="en-IN" sz="1600" b="1" dirty="0"/>
          </a:p>
          <a:p>
            <a:r>
              <a:rPr lang="en-IN" sz="1600" b="1" dirty="0"/>
              <a:t>Pandas:</a:t>
            </a:r>
          </a:p>
          <a:p>
            <a:r>
              <a:rPr lang="en-US" sz="1600" b="0" i="0" dirty="0">
                <a:solidFill>
                  <a:srgbClr val="0D0D0D"/>
                </a:solidFill>
                <a:effectLst/>
                <a:highlight>
                  <a:srgbClr val="FFFFFF"/>
                </a:highlight>
              </a:rPr>
              <a:t>Data manipulation and analysis tool, offering data structures like </a:t>
            </a:r>
            <a:r>
              <a:rPr lang="en-US" sz="1600" b="0" i="0" dirty="0" err="1">
                <a:solidFill>
                  <a:srgbClr val="0D0D0D"/>
                </a:solidFill>
                <a:effectLst/>
                <a:highlight>
                  <a:srgbClr val="FFFFFF"/>
                </a:highlight>
              </a:rPr>
              <a:t>DataFrame</a:t>
            </a:r>
            <a:r>
              <a:rPr lang="en-US" sz="1600" b="0" i="0" dirty="0">
                <a:solidFill>
                  <a:srgbClr val="0D0D0D"/>
                </a:solidFill>
                <a:effectLst/>
                <a:highlight>
                  <a:srgbClr val="FFFFFF"/>
                </a:highlight>
              </a:rPr>
              <a:t>.</a:t>
            </a:r>
            <a:endParaRPr lang="en-IN" sz="1600" b="1" dirty="0"/>
          </a:p>
          <a:p>
            <a:endParaRPr lang="en-IN" sz="1600" b="1" dirty="0"/>
          </a:p>
          <a:p>
            <a:r>
              <a:rPr lang="en-IN" sz="1600" b="1" dirty="0"/>
              <a:t>Matplot :</a:t>
            </a:r>
          </a:p>
          <a:p>
            <a:r>
              <a:rPr lang="en-US" sz="1600" b="0" i="0" dirty="0">
                <a:solidFill>
                  <a:srgbClr val="0D0D0D"/>
                </a:solidFill>
                <a:effectLst/>
                <a:highlight>
                  <a:srgbClr val="FFFFFF"/>
                </a:highlight>
              </a:rPr>
              <a:t>Comprehensive plotting library for creating static, interactive, and animated visualizations.</a:t>
            </a:r>
            <a:endParaRPr lang="en-IN" sz="1600" b="1" dirty="0"/>
          </a:p>
          <a:p>
            <a:endParaRPr lang="en-IN" sz="1600" b="1" dirty="0"/>
          </a:p>
          <a:p>
            <a:r>
              <a:rPr lang="en-IN" sz="1600" b="1" dirty="0"/>
              <a:t>Seaborn:</a:t>
            </a:r>
          </a:p>
          <a:p>
            <a:r>
              <a:rPr lang="en-US" sz="1600" b="0" i="0" dirty="0">
                <a:solidFill>
                  <a:srgbClr val="0D0D0D"/>
                </a:solidFill>
                <a:effectLst/>
                <a:highlight>
                  <a:srgbClr val="FFFFFF"/>
                </a:highlight>
              </a:rPr>
              <a:t>Statistical data visualization based on Matplotlib, offering aesthetically pleasing and informative graphics.</a:t>
            </a:r>
            <a:endParaRPr lang="en-IN" sz="1600" b="1" dirty="0"/>
          </a:p>
          <a:p>
            <a:endParaRPr lang="en-IN" sz="1600" b="1" dirty="0"/>
          </a:p>
          <a:p>
            <a:r>
              <a:rPr lang="en-IN" sz="1600" b="1" dirty="0"/>
              <a:t>Sklearn:</a:t>
            </a:r>
          </a:p>
          <a:p>
            <a:r>
              <a:rPr lang="en-US" sz="1600" b="0" i="0" dirty="0">
                <a:solidFill>
                  <a:srgbClr val="0D0D0D"/>
                </a:solidFill>
                <a:effectLst/>
                <a:highlight>
                  <a:srgbClr val="FFFFFF"/>
                </a:highlight>
              </a:rPr>
              <a:t>Machine learning library providing tools for classification, regression, clustering, and more, built on NumPy, SciPy, and Matplotlib.</a:t>
            </a:r>
            <a:endParaRPr lang="en-IN" sz="1600" b="1" dirty="0"/>
          </a:p>
          <a:p>
            <a:endParaRPr lang="en-IN" sz="1600" b="1" dirty="0"/>
          </a:p>
          <a:p>
            <a:endParaRPr lang="en-IN" sz="1600" b="1" dirty="0"/>
          </a:p>
          <a:p>
            <a:pPr marL="0" indent="0">
              <a:buNone/>
            </a:pPr>
            <a:endParaRPr lang="en-IN" dirty="0"/>
          </a:p>
        </p:txBody>
      </p:sp>
    </p:spTree>
    <p:extLst>
      <p:ext uri="{BB962C8B-B14F-4D97-AF65-F5344CB8AC3E}">
        <p14:creationId xmlns:p14="http://schemas.microsoft.com/office/powerpoint/2010/main" val="1984309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7391-4F40-646C-05B3-DFAE8F3445A4}"/>
              </a:ext>
            </a:extLst>
          </p:cNvPr>
          <p:cNvSpPr>
            <a:spLocks noGrp="1"/>
          </p:cNvSpPr>
          <p:nvPr>
            <p:ph type="title"/>
          </p:nvPr>
        </p:nvSpPr>
        <p:spPr>
          <a:xfrm>
            <a:off x="2593080" y="229427"/>
            <a:ext cx="8911440" cy="609398"/>
          </a:xfrm>
        </p:spPr>
        <p:txBody>
          <a:bodyPr/>
          <a:lstStyle/>
          <a:p>
            <a:r>
              <a:rPr lang="en-IN" dirty="0"/>
              <a:t>Random Forest Expected Output:</a:t>
            </a:r>
          </a:p>
        </p:txBody>
      </p:sp>
      <p:pic>
        <p:nvPicPr>
          <p:cNvPr id="4" name="Picture 3">
            <a:extLst>
              <a:ext uri="{FF2B5EF4-FFF2-40B4-BE49-F238E27FC236}">
                <a16:creationId xmlns:a16="http://schemas.microsoft.com/office/drawing/2014/main" id="{7CDD5A06-C2B3-B4A0-0B35-310229BD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213" y="1362634"/>
            <a:ext cx="10186708" cy="4580966"/>
          </a:xfrm>
          <a:prstGeom prst="rect">
            <a:avLst/>
          </a:prstGeom>
        </p:spPr>
      </p:pic>
    </p:spTree>
    <p:extLst>
      <p:ext uri="{BB962C8B-B14F-4D97-AF65-F5344CB8AC3E}">
        <p14:creationId xmlns:p14="http://schemas.microsoft.com/office/powerpoint/2010/main" val="1689582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CB9-866D-9061-67C8-FF4400AF14C5}"/>
              </a:ext>
            </a:extLst>
          </p:cNvPr>
          <p:cNvSpPr>
            <a:spLocks noGrp="1"/>
          </p:cNvSpPr>
          <p:nvPr>
            <p:ph type="title"/>
          </p:nvPr>
        </p:nvSpPr>
        <p:spPr>
          <a:xfrm>
            <a:off x="2593080" y="959801"/>
            <a:ext cx="8911440" cy="609398"/>
          </a:xfrm>
        </p:spPr>
        <p:txBody>
          <a:bodyPr/>
          <a:lstStyle/>
          <a:p>
            <a:r>
              <a:rPr lang="en-IN" dirty="0"/>
              <a:t>CONCLUSION</a:t>
            </a:r>
          </a:p>
        </p:txBody>
      </p:sp>
      <p:sp>
        <p:nvSpPr>
          <p:cNvPr id="3" name="Subtitle 2">
            <a:extLst>
              <a:ext uri="{FF2B5EF4-FFF2-40B4-BE49-F238E27FC236}">
                <a16:creationId xmlns:a16="http://schemas.microsoft.com/office/drawing/2014/main" id="{3944C5D0-DCEC-9F0F-08EB-45088C657C45}"/>
              </a:ext>
            </a:extLst>
          </p:cNvPr>
          <p:cNvSpPr>
            <a:spLocks noGrp="1"/>
          </p:cNvSpPr>
          <p:nvPr>
            <p:ph type="subTitle"/>
          </p:nvPr>
        </p:nvSpPr>
        <p:spPr>
          <a:xfrm>
            <a:off x="2473552" y="2093287"/>
            <a:ext cx="8915040" cy="3268587"/>
          </a:xfrm>
        </p:spPr>
        <p:txBody>
          <a:bodyPr/>
          <a:lstStyle/>
          <a:p>
            <a:pPr marL="0" indent="0">
              <a:buNone/>
            </a:pPr>
            <a:endParaRPr lang="en-IN" dirty="0"/>
          </a:p>
          <a:p>
            <a:r>
              <a:rPr lang="en-US" sz="2400" b="0" i="0" dirty="0">
                <a:solidFill>
                  <a:srgbClr val="0D0D0D"/>
                </a:solidFill>
                <a:effectLst/>
                <a:highlight>
                  <a:srgbClr val="FFFFFF"/>
                </a:highlight>
                <a:latin typeface="Söhne"/>
              </a:rPr>
              <a:t>The proposed model utilizes a machine learning algorithm to detect heart attacks by analyzing patient details</a:t>
            </a:r>
            <a:r>
              <a:rPr lang="en-US" sz="2400" dirty="0">
                <a:solidFill>
                  <a:srgbClr val="0D0D0D"/>
                </a:solidFill>
                <a:highlight>
                  <a:srgbClr val="FFFFFF"/>
                </a:highlight>
                <a:latin typeface="Söhne"/>
              </a:rPr>
              <a:t>.</a:t>
            </a:r>
          </a:p>
          <a:p>
            <a:endParaRPr lang="en-US" sz="2400" b="0" i="0" dirty="0">
              <a:solidFill>
                <a:srgbClr val="0D0D0D"/>
              </a:solidFill>
              <a:effectLst/>
              <a:highlight>
                <a:srgbClr val="FFFFFF"/>
              </a:highlight>
              <a:latin typeface="Söhne"/>
            </a:endParaRPr>
          </a:p>
          <a:p>
            <a:r>
              <a:rPr lang="en-US" sz="2400" dirty="0">
                <a:solidFill>
                  <a:srgbClr val="0D0D0D"/>
                </a:solidFill>
                <a:highlight>
                  <a:srgbClr val="FFFFFF"/>
                </a:highlight>
                <a:latin typeface="Söhne"/>
              </a:rPr>
              <a:t>Accuracy obtained is 98%(approximately) , and hence performance of model has been improved.</a:t>
            </a:r>
          </a:p>
          <a:p>
            <a:endParaRPr lang="en-US" sz="2400" b="0" i="0" dirty="0">
              <a:solidFill>
                <a:srgbClr val="0D0D0D"/>
              </a:solidFill>
              <a:effectLst/>
              <a:highlight>
                <a:srgbClr val="FFFFFF"/>
              </a:highlight>
              <a:latin typeface="Söhne"/>
            </a:endParaRPr>
          </a:p>
          <a:p>
            <a:endParaRPr lang="en-US" sz="2400" dirty="0">
              <a:solidFill>
                <a:srgbClr val="0D0D0D"/>
              </a:solidFill>
              <a:highlight>
                <a:srgbClr val="FFFFFF"/>
              </a:highlight>
              <a:latin typeface="Söhne"/>
            </a:endParaRPr>
          </a:p>
          <a:p>
            <a:endParaRPr lang="en-IN" sz="2400" dirty="0"/>
          </a:p>
        </p:txBody>
      </p:sp>
    </p:spTree>
    <p:extLst>
      <p:ext uri="{BB962C8B-B14F-4D97-AF65-F5344CB8AC3E}">
        <p14:creationId xmlns:p14="http://schemas.microsoft.com/office/powerpoint/2010/main" val="267825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TextShape 1"/>
          <p:cNvSpPr txBox="1"/>
          <p:nvPr/>
        </p:nvSpPr>
        <p:spPr>
          <a:xfrm>
            <a:off x="1763280" y="1725840"/>
            <a:ext cx="8694000" cy="5042880"/>
          </a:xfrm>
          <a:prstGeom prst="rect">
            <a:avLst/>
          </a:prstGeom>
          <a:noFill/>
          <a:ln>
            <a:noFill/>
          </a:ln>
        </p:spPr>
        <p:txBody>
          <a:bodyPr>
            <a:normAutofit fontScale="93000"/>
          </a:bodyPr>
          <a:lstStyle/>
          <a:p>
            <a:pPr marL="343080" indent="-342720" algn="just">
              <a:lnSpc>
                <a:spcPct val="107000"/>
              </a:lnSpc>
              <a:spcBef>
                <a:spcPts val="1001"/>
              </a:spcBef>
              <a:spcAft>
                <a:spcPts val="799"/>
              </a:spcAft>
              <a:buClr>
                <a:srgbClr val="A53010"/>
              </a:buClr>
              <a:buFont typeface="Wingdings 3" charset="2"/>
              <a:buChar char=""/>
            </a:pPr>
            <a:r>
              <a:rPr lang="en-US" sz="2200" b="0" strike="noStrike" spc="-1" dirty="0">
                <a:solidFill>
                  <a:srgbClr val="404040"/>
                </a:solidFill>
                <a:latin typeface="Calibri"/>
                <a:ea typeface="Calibri"/>
              </a:rPr>
              <a:t>Let me Introduce our Project Heart Attack Prediction using Machine Learning</a:t>
            </a:r>
            <a:r>
              <a:rPr lang="en-US" sz="2200" b="0" strike="noStrike" spc="-1" dirty="0">
                <a:solidFill>
                  <a:srgbClr val="0D0D0D"/>
                </a:solidFill>
                <a:latin typeface="Söhne"/>
                <a:ea typeface="Calibri"/>
              </a:rPr>
              <a:t>. Heart attacks are the most prevalent health concern that can lead to death and reduce the lifespan of human being these days.</a:t>
            </a:r>
            <a:endParaRPr lang="en-US" sz="2200" b="0" strike="noStrike" spc="-1" dirty="0">
              <a:solidFill>
                <a:srgbClr val="404040"/>
              </a:solidFill>
              <a:latin typeface="Century Gothic"/>
            </a:endParaRPr>
          </a:p>
          <a:p>
            <a:pPr marL="343080" indent="-342720" algn="just">
              <a:lnSpc>
                <a:spcPct val="107000"/>
              </a:lnSpc>
              <a:spcBef>
                <a:spcPts val="1001"/>
              </a:spcBef>
              <a:spcAft>
                <a:spcPts val="799"/>
              </a:spcAft>
              <a:buClr>
                <a:srgbClr val="A53010"/>
              </a:buClr>
              <a:buFont typeface="Wingdings 3" charset="2"/>
              <a:buChar char=""/>
            </a:pPr>
            <a:r>
              <a:rPr lang="en-US" sz="2200" b="0" strike="noStrike" spc="-1" dirty="0">
                <a:solidFill>
                  <a:srgbClr val="0D0D0D"/>
                </a:solidFill>
                <a:latin typeface="Söhne"/>
                <a:ea typeface="Calibri"/>
              </a:rPr>
              <a:t>In olden times there were minor cases of heart attacks but now in recent times since the beginning of 21th century the cases of heart attacks have rose rapidly</a:t>
            </a:r>
            <a:endParaRPr lang="en-US" sz="2200" b="0" strike="noStrike" spc="-1" dirty="0">
              <a:solidFill>
                <a:srgbClr val="404040"/>
              </a:solidFill>
              <a:latin typeface="Century Gothic"/>
            </a:endParaRPr>
          </a:p>
          <a:p>
            <a:pPr marL="343080" indent="-342720" algn="just">
              <a:lnSpc>
                <a:spcPct val="107000"/>
              </a:lnSpc>
              <a:spcBef>
                <a:spcPts val="1001"/>
              </a:spcBef>
              <a:spcAft>
                <a:spcPts val="799"/>
              </a:spcAft>
              <a:buClr>
                <a:srgbClr val="A53010"/>
              </a:buClr>
              <a:buFont typeface="Wingdings 3" charset="2"/>
              <a:buChar char=""/>
            </a:pPr>
            <a:r>
              <a:rPr lang="en-US" sz="2200" b="0" strike="noStrike" spc="-1" dirty="0">
                <a:solidFill>
                  <a:srgbClr val="0D0D0D"/>
                </a:solidFill>
                <a:latin typeface="Söhne"/>
                <a:ea typeface="Calibri"/>
              </a:rPr>
              <a:t>This sudden increase is due to change in life style habits and due to consumption high of cholesterol foods.`</a:t>
            </a:r>
            <a:endParaRPr lang="en-US" sz="2200" b="0" strike="noStrike" spc="-1" dirty="0">
              <a:solidFill>
                <a:srgbClr val="404040"/>
              </a:solidFill>
              <a:latin typeface="Century Gothic"/>
            </a:endParaRPr>
          </a:p>
          <a:p>
            <a:pPr marL="343080" indent="-342720" algn="just">
              <a:lnSpc>
                <a:spcPct val="107000"/>
              </a:lnSpc>
              <a:spcBef>
                <a:spcPts val="1001"/>
              </a:spcBef>
              <a:spcAft>
                <a:spcPts val="799"/>
              </a:spcAft>
              <a:buClr>
                <a:srgbClr val="A53010"/>
              </a:buClr>
              <a:buFont typeface="Wingdings 3" charset="2"/>
              <a:buChar char=""/>
            </a:pPr>
            <a:r>
              <a:rPr lang="en-US" sz="2200" b="0" strike="noStrike" spc="-1" dirty="0">
                <a:solidFill>
                  <a:srgbClr val="0D0D0D"/>
                </a:solidFill>
                <a:latin typeface="Söhne"/>
                <a:ea typeface="Calibri"/>
              </a:rPr>
              <a:t>Nearly 21 million people die annually due to heart attack in the world</a:t>
            </a:r>
            <a:endParaRPr lang="en-US" sz="2200" b="0" strike="noStrike" spc="-1" dirty="0">
              <a:solidFill>
                <a:srgbClr val="404040"/>
              </a:solidFill>
              <a:latin typeface="Century Gothic"/>
            </a:endParaRPr>
          </a:p>
          <a:p>
            <a:pPr marL="343080" indent="-342720" algn="just">
              <a:lnSpc>
                <a:spcPct val="107000"/>
              </a:lnSpc>
              <a:spcBef>
                <a:spcPts val="1001"/>
              </a:spcBef>
              <a:spcAft>
                <a:spcPts val="799"/>
              </a:spcAft>
              <a:buClr>
                <a:srgbClr val="A53010"/>
              </a:buClr>
              <a:buFont typeface="Wingdings 3" charset="2"/>
              <a:buChar char=""/>
            </a:pPr>
            <a:r>
              <a:rPr lang="en-US" sz="2200" b="0" strike="noStrike" spc="-1" dirty="0">
                <a:solidFill>
                  <a:srgbClr val="404040"/>
                </a:solidFill>
                <a:latin typeface="Calibri"/>
                <a:ea typeface="Calibri"/>
              </a:rPr>
              <a:t>An estimate of person’s risk for Heart Attack is important in order to promote his health.</a:t>
            </a:r>
            <a:endParaRPr lang="en-US" sz="2200" b="0" strike="noStrike" spc="-1" dirty="0">
              <a:solidFill>
                <a:srgbClr val="404040"/>
              </a:solidFill>
              <a:latin typeface="Century Gothic"/>
            </a:endParaRPr>
          </a:p>
          <a:p>
            <a:pPr algn="just">
              <a:lnSpc>
                <a:spcPct val="107000"/>
              </a:lnSpc>
              <a:spcBef>
                <a:spcPts val="1001"/>
              </a:spcBef>
              <a:spcAft>
                <a:spcPts val="799"/>
              </a:spcAft>
            </a:pPr>
            <a:endParaRPr lang="en-US" sz="2000" b="0" strike="noStrike" spc="-1" dirty="0">
              <a:solidFill>
                <a:srgbClr val="404040"/>
              </a:solidFill>
              <a:latin typeface="Century Gothic"/>
            </a:endParaRPr>
          </a:p>
          <a:p>
            <a:pPr>
              <a:lnSpc>
                <a:spcPct val="107000"/>
              </a:lnSpc>
              <a:spcBef>
                <a:spcPts val="1001"/>
              </a:spcBef>
              <a:spcAft>
                <a:spcPts val="799"/>
              </a:spcAft>
            </a:pPr>
            <a:endParaRPr lang="en-US" sz="2000" b="0" strike="noStrike" spc="-1" dirty="0">
              <a:solidFill>
                <a:srgbClr val="404040"/>
              </a:solidFill>
              <a:latin typeface="Century Gothic"/>
            </a:endParaRPr>
          </a:p>
          <a:p>
            <a:pPr>
              <a:lnSpc>
                <a:spcPct val="107000"/>
              </a:lnSpc>
              <a:spcBef>
                <a:spcPts val="1001"/>
              </a:spcBef>
              <a:spcAft>
                <a:spcPts val="799"/>
              </a:spcAft>
            </a:pPr>
            <a:endParaRPr lang="en-US" sz="2000" b="0" strike="noStrike" spc="-1" dirty="0">
              <a:solidFill>
                <a:srgbClr val="404040"/>
              </a:solidFill>
              <a:latin typeface="Century Gothic"/>
            </a:endParaRPr>
          </a:p>
          <a:p>
            <a:pPr>
              <a:lnSpc>
                <a:spcPct val="107000"/>
              </a:lnSpc>
              <a:spcBef>
                <a:spcPts val="1001"/>
              </a:spcBef>
              <a:spcAft>
                <a:spcPts val="799"/>
              </a:spcAft>
            </a:pPr>
            <a:endParaRPr lang="en-US" sz="2000" b="0" strike="noStrike" spc="-1" dirty="0">
              <a:solidFill>
                <a:srgbClr val="404040"/>
              </a:solidFill>
              <a:latin typeface="Century Gothic"/>
            </a:endParaRPr>
          </a:p>
        </p:txBody>
      </p:sp>
      <p:sp>
        <p:nvSpPr>
          <p:cNvPr id="360" name="CustomShape 2"/>
          <p:cNvSpPr/>
          <p:nvPr/>
        </p:nvSpPr>
        <p:spPr>
          <a:xfrm>
            <a:off x="3516480" y="456480"/>
            <a:ext cx="6097320" cy="97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7000"/>
              </a:lnSpc>
              <a:spcAft>
                <a:spcPts val="799"/>
              </a:spcAft>
            </a:pPr>
            <a:r>
              <a:rPr lang="en-US" sz="5400" b="0" strike="noStrike" spc="-1">
                <a:solidFill>
                  <a:srgbClr val="00B0F0"/>
                </a:solidFill>
                <a:latin typeface="Calibri"/>
                <a:ea typeface="Calibri"/>
              </a:rPr>
              <a:t>Introduction</a:t>
            </a:r>
            <a:endParaRPr lang="en-US" sz="5400" b="0" strike="noStrike" spc="-1">
              <a:latin typeface="Arial"/>
            </a:endParaRPr>
          </a:p>
        </p:txBody>
      </p:sp>
      <p:pic>
        <p:nvPicPr>
          <p:cNvPr id="361" name="Content Placeholder 4"/>
          <p:cNvPicPr/>
          <p:nvPr/>
        </p:nvPicPr>
        <p:blipFill>
          <a:blip r:embed="rId2"/>
          <a:stretch/>
        </p:blipFill>
        <p:spPr>
          <a:xfrm>
            <a:off x="11540160" y="0"/>
            <a:ext cx="687240" cy="67140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818080" y="1867680"/>
            <a:ext cx="6153480" cy="301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9600" b="0" strike="noStrike" spc="-1">
                <a:solidFill>
                  <a:srgbClr val="000000"/>
                </a:solidFill>
                <a:latin typeface="Castellar"/>
                <a:ea typeface="Calibri Light"/>
              </a:rPr>
              <a:t> THANK YOU</a:t>
            </a:r>
            <a:endParaRPr lang="en-US" sz="9600" b="0" strike="noStrike" spc="-1">
              <a:latin typeface="Arial"/>
            </a:endParaRPr>
          </a:p>
        </p:txBody>
      </p:sp>
      <p:pic>
        <p:nvPicPr>
          <p:cNvPr id="391" name="Content Placeholder 4"/>
          <p:cNvPicPr/>
          <p:nvPr/>
        </p:nvPicPr>
        <p:blipFill>
          <a:blip r:embed="rId2"/>
          <a:stretch/>
        </p:blipFill>
        <p:spPr>
          <a:xfrm>
            <a:off x="11504160" y="0"/>
            <a:ext cx="687240" cy="67140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extShape 1"/>
          <p:cNvSpPr txBox="1"/>
          <p:nvPr/>
        </p:nvSpPr>
        <p:spPr>
          <a:xfrm>
            <a:off x="1726560" y="1019160"/>
            <a:ext cx="9388800" cy="5089320"/>
          </a:xfrm>
          <a:prstGeom prst="rect">
            <a:avLst/>
          </a:prstGeom>
          <a:noFill/>
          <a:ln>
            <a:noFill/>
          </a:ln>
        </p:spPr>
        <p:txBody>
          <a:bodyPr>
            <a:normAutofit/>
          </a:bodyPr>
          <a:lstStyle/>
          <a:p>
            <a:pPr algn="just">
              <a:lnSpc>
                <a:spcPct val="100000"/>
              </a:lnSpc>
              <a:spcBef>
                <a:spcPts val="1001"/>
              </a:spcBef>
            </a:pPr>
            <a:endParaRPr lang="en-US" sz="1800" b="0" strike="noStrike" spc="-1" dirty="0">
              <a:solidFill>
                <a:srgbClr val="404040"/>
              </a:solidFill>
              <a:latin typeface="Century Gothic"/>
            </a:endParaRPr>
          </a:p>
          <a:p>
            <a:pPr algn="just">
              <a:lnSpc>
                <a:spcPct val="100000"/>
              </a:lnSpc>
              <a:spcBef>
                <a:spcPts val="1001"/>
              </a:spcBef>
            </a:pPr>
            <a:endParaRPr lang="en-US" sz="1800" b="0" strike="noStrike" spc="-1" dirty="0">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lang="en-US" sz="2000" b="0" strike="noStrike" spc="-1" dirty="0">
                <a:solidFill>
                  <a:srgbClr val="0D0D0D"/>
                </a:solidFill>
                <a:latin typeface="Calibri"/>
                <a:ea typeface="Calibri"/>
              </a:rPr>
              <a:t>Early detection and prediction are crucial to mitigate risks and reduce severity of the Heart attack</a:t>
            </a:r>
            <a:endParaRPr lang="en-US" sz="2000" b="0" strike="noStrike" spc="-1" dirty="0">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lang="en-US" sz="2000" b="0" strike="noStrike" spc="-1" dirty="0">
                <a:solidFill>
                  <a:srgbClr val="0D0D0D"/>
                </a:solidFill>
                <a:latin typeface="Söhne"/>
                <a:ea typeface="Calibri"/>
              </a:rPr>
              <a:t> Artificial Intelligence and technology are rapidly advancing, they are increasingly being utilized in many of the complex medical surgeries by using Machine Learning Algorithms </a:t>
            </a:r>
            <a:endParaRPr lang="en-US" sz="2000" b="0" strike="noStrike" spc="-1" dirty="0">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lang="en-US" sz="2000" b="0" strike="noStrike" spc="-1" dirty="0">
                <a:solidFill>
                  <a:srgbClr val="0D0D0D"/>
                </a:solidFill>
                <a:latin typeface="Söhne"/>
                <a:ea typeface="Calibri"/>
              </a:rPr>
              <a:t>Due to advancements in technology huge amounts of data is being generated and stored which is complex and challenging to analyze.</a:t>
            </a:r>
            <a:endParaRPr lang="en-US" sz="2000" b="0" strike="noStrike" spc="-1" dirty="0">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lang="en-US" sz="2000" b="0" strike="noStrike" spc="-1" dirty="0">
                <a:solidFill>
                  <a:srgbClr val="0D0D0D"/>
                </a:solidFill>
                <a:latin typeface="Söhne"/>
                <a:ea typeface="Calibri"/>
              </a:rPr>
              <a:t>Our project presents an predictive model using machine learning.</a:t>
            </a:r>
            <a:endParaRPr lang="en-US" sz="2000" b="0" strike="noStrike" spc="-1" dirty="0">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lang="en-US" sz="2000" b="0" strike="noStrike" spc="-1" dirty="0">
                <a:solidFill>
                  <a:srgbClr val="0D0D0D"/>
                </a:solidFill>
                <a:latin typeface="Söhne"/>
                <a:ea typeface="Calibri"/>
              </a:rPr>
              <a:t>Our project aims to serves as a valuable tool in healthcare for identifying high-risk individuals and enabling proactive measures to prevent and mitigate the impact of heart attacks.</a:t>
            </a:r>
            <a:endParaRPr lang="en-US" sz="2000" b="0" strike="noStrike" spc="-1" dirty="0">
              <a:solidFill>
                <a:srgbClr val="404040"/>
              </a:solidFill>
              <a:latin typeface="Century Gothic"/>
            </a:endParaRPr>
          </a:p>
          <a:p>
            <a:pPr>
              <a:lnSpc>
                <a:spcPct val="100000"/>
              </a:lnSpc>
              <a:spcBef>
                <a:spcPts val="1001"/>
              </a:spcBef>
            </a:pPr>
            <a:endParaRPr lang="en-US" sz="2100" b="0" strike="noStrike" spc="-1" dirty="0">
              <a:solidFill>
                <a:srgbClr val="404040"/>
              </a:solidFill>
              <a:latin typeface="Century Gothic"/>
            </a:endParaRPr>
          </a:p>
          <a:p>
            <a:pPr>
              <a:lnSpc>
                <a:spcPct val="100000"/>
              </a:lnSpc>
              <a:spcBef>
                <a:spcPts val="1001"/>
              </a:spcBef>
            </a:pPr>
            <a:endParaRPr lang="en-US" sz="2100" b="0" strike="noStrike" spc="-1" dirty="0">
              <a:solidFill>
                <a:srgbClr val="404040"/>
              </a:solidFill>
              <a:latin typeface="Century Gothic"/>
            </a:endParaRPr>
          </a:p>
          <a:p>
            <a:pPr>
              <a:lnSpc>
                <a:spcPct val="100000"/>
              </a:lnSpc>
              <a:spcBef>
                <a:spcPts val="1001"/>
              </a:spcBef>
            </a:pPr>
            <a:endParaRPr lang="en-US" sz="2100" b="0" strike="noStrike" spc="-1" dirty="0">
              <a:solidFill>
                <a:srgbClr val="404040"/>
              </a:solidFill>
              <a:latin typeface="Century Gothic"/>
            </a:endParaRPr>
          </a:p>
          <a:p>
            <a:pPr>
              <a:lnSpc>
                <a:spcPct val="100000"/>
              </a:lnSpc>
              <a:spcBef>
                <a:spcPts val="1001"/>
              </a:spcBef>
            </a:pPr>
            <a:endParaRPr lang="en-US" sz="2100" b="0" strike="noStrike" spc="-1" dirty="0">
              <a:solidFill>
                <a:srgbClr val="404040"/>
              </a:solidFill>
              <a:latin typeface="Century Gothic"/>
            </a:endParaRPr>
          </a:p>
          <a:p>
            <a:pPr>
              <a:lnSpc>
                <a:spcPct val="100000"/>
              </a:lnSpc>
              <a:spcBef>
                <a:spcPts val="1001"/>
              </a:spcBef>
            </a:pPr>
            <a:endParaRPr lang="en-US" sz="2100" b="0" strike="noStrike" spc="-1" dirty="0">
              <a:solidFill>
                <a:srgbClr val="404040"/>
              </a:solidFill>
              <a:latin typeface="Century Gothic"/>
            </a:endParaRPr>
          </a:p>
        </p:txBody>
      </p:sp>
      <p:sp>
        <p:nvSpPr>
          <p:cNvPr id="363" name="CustomShape 2"/>
          <p:cNvSpPr/>
          <p:nvPr/>
        </p:nvSpPr>
        <p:spPr>
          <a:xfrm>
            <a:off x="3466080" y="456840"/>
            <a:ext cx="609408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5400" b="0" strike="noStrike" spc="-1">
                <a:solidFill>
                  <a:srgbClr val="00B0F0"/>
                </a:solidFill>
                <a:latin typeface="Calibri"/>
                <a:ea typeface="Calibri"/>
              </a:rPr>
              <a:t>Introduction</a:t>
            </a:r>
            <a:endParaRPr lang="en-US" sz="5400" b="0" strike="noStrike" spc="-1">
              <a:latin typeface="Arial"/>
            </a:endParaRPr>
          </a:p>
        </p:txBody>
      </p:sp>
      <p:pic>
        <p:nvPicPr>
          <p:cNvPr id="364" name="Content Placeholder 4"/>
          <p:cNvPicPr/>
          <p:nvPr/>
        </p:nvPicPr>
        <p:blipFill>
          <a:blip r:embed="rId2"/>
          <a:stretch/>
        </p:blipFill>
        <p:spPr>
          <a:xfrm>
            <a:off x="11504160" y="0"/>
            <a:ext cx="687240" cy="67140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extShape 1"/>
          <p:cNvSpPr txBox="1"/>
          <p:nvPr/>
        </p:nvSpPr>
        <p:spPr>
          <a:xfrm>
            <a:off x="2295360" y="2705040"/>
            <a:ext cx="10409040" cy="3533400"/>
          </a:xfrm>
          <a:prstGeom prst="rect">
            <a:avLst/>
          </a:prstGeom>
          <a:noFill/>
          <a:ln>
            <a:noFill/>
          </a:ln>
        </p:spPr>
        <p:txBody>
          <a:bodyPr>
            <a:normAutofit/>
          </a:bodyPr>
          <a:lstStyle/>
          <a:p>
            <a:pPr>
              <a:lnSpc>
                <a:spcPct val="100000"/>
              </a:lnSpc>
            </a:pPr>
            <a:r>
              <a:rPr lang="en-US" sz="6000" b="0" strike="noStrike" spc="-1">
                <a:solidFill>
                  <a:srgbClr val="7C240C"/>
                </a:solidFill>
                <a:latin typeface="Century Gothic"/>
              </a:rPr>
              <a:t>LITERATURE SURVEY</a:t>
            </a:r>
            <a:endParaRPr lang="en-US" sz="6000" b="0" strike="noStrike" spc="-1">
              <a:solidFill>
                <a:srgbClr val="000000"/>
              </a:solidFill>
              <a:latin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6" name="Table 1"/>
          <p:cNvGraphicFramePr/>
          <p:nvPr>
            <p:extLst>
              <p:ext uri="{D42A27DB-BD31-4B8C-83A1-F6EECF244321}">
                <p14:modId xmlns:p14="http://schemas.microsoft.com/office/powerpoint/2010/main" val="3573883495"/>
              </p:ext>
            </p:extLst>
          </p:nvPr>
        </p:nvGraphicFramePr>
        <p:xfrm>
          <a:off x="722520" y="125640"/>
          <a:ext cx="10844280" cy="6396480"/>
        </p:xfrm>
        <a:graphic>
          <a:graphicData uri="http://schemas.openxmlformats.org/drawingml/2006/table">
            <a:tbl>
              <a:tblPr/>
              <a:tblGrid>
                <a:gridCol w="480240">
                  <a:extLst>
                    <a:ext uri="{9D8B030D-6E8A-4147-A177-3AD203B41FA5}">
                      <a16:colId xmlns:a16="http://schemas.microsoft.com/office/drawing/2014/main" val="20000"/>
                    </a:ext>
                  </a:extLst>
                </a:gridCol>
                <a:gridCol w="1053720">
                  <a:extLst>
                    <a:ext uri="{9D8B030D-6E8A-4147-A177-3AD203B41FA5}">
                      <a16:colId xmlns:a16="http://schemas.microsoft.com/office/drawing/2014/main" val="20001"/>
                    </a:ext>
                  </a:extLst>
                </a:gridCol>
                <a:gridCol w="820080">
                  <a:extLst>
                    <a:ext uri="{9D8B030D-6E8A-4147-A177-3AD203B41FA5}">
                      <a16:colId xmlns:a16="http://schemas.microsoft.com/office/drawing/2014/main" val="20002"/>
                    </a:ext>
                  </a:extLst>
                </a:gridCol>
                <a:gridCol w="1752840">
                  <a:extLst>
                    <a:ext uri="{9D8B030D-6E8A-4147-A177-3AD203B41FA5}">
                      <a16:colId xmlns:a16="http://schemas.microsoft.com/office/drawing/2014/main" val="20003"/>
                    </a:ext>
                  </a:extLst>
                </a:gridCol>
                <a:gridCol w="3040200">
                  <a:extLst>
                    <a:ext uri="{9D8B030D-6E8A-4147-A177-3AD203B41FA5}">
                      <a16:colId xmlns:a16="http://schemas.microsoft.com/office/drawing/2014/main" val="20004"/>
                    </a:ext>
                  </a:extLst>
                </a:gridCol>
                <a:gridCol w="1415520">
                  <a:extLst>
                    <a:ext uri="{9D8B030D-6E8A-4147-A177-3AD203B41FA5}">
                      <a16:colId xmlns:a16="http://schemas.microsoft.com/office/drawing/2014/main" val="20005"/>
                    </a:ext>
                  </a:extLst>
                </a:gridCol>
                <a:gridCol w="2281680">
                  <a:extLst>
                    <a:ext uri="{9D8B030D-6E8A-4147-A177-3AD203B41FA5}">
                      <a16:colId xmlns:a16="http://schemas.microsoft.com/office/drawing/2014/main" val="20006"/>
                    </a:ext>
                  </a:extLst>
                </a:gridCol>
              </a:tblGrid>
              <a:tr h="933120">
                <a:tc>
                  <a:txBody>
                    <a:bodyPr/>
                    <a:lstStyle/>
                    <a:p>
                      <a:pPr>
                        <a:lnSpc>
                          <a:spcPct val="100000"/>
                        </a:lnSpc>
                      </a:pPr>
                      <a:r>
                        <a:rPr lang="en-US" sz="1800" b="1" strike="noStrike" spc="-1">
                          <a:solidFill>
                            <a:srgbClr val="FFFFFF"/>
                          </a:solidFill>
                          <a:latin typeface="Century Gothic"/>
                        </a:rPr>
                        <a:t>S.No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a:solidFill>
                            <a:srgbClr val="FFFFFF"/>
                          </a:solidFill>
                          <a:latin typeface="Century Gothic"/>
                        </a:rPr>
                        <a:t>Title &amp; Year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a:solidFill>
                            <a:srgbClr val="FFFFFF"/>
                          </a:solidFill>
                          <a:latin typeface="Century Gothic"/>
                        </a:rPr>
                        <a:t>Authors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a:solidFill>
                            <a:srgbClr val="FFFFFF"/>
                          </a:solidFill>
                          <a:latin typeface="Century Gothic"/>
                        </a:rPr>
                        <a:t>Tools/</a:t>
                      </a:r>
                      <a:endParaRPr lang="en-US" sz="1800" b="0" strike="noStrike" spc="-1">
                        <a:latin typeface="Arial"/>
                      </a:endParaRPr>
                    </a:p>
                    <a:p>
                      <a:pPr>
                        <a:lnSpc>
                          <a:spcPct val="100000"/>
                        </a:lnSpc>
                      </a:pPr>
                      <a:r>
                        <a:rPr lang="en-US" sz="1800" b="1" strike="noStrike" spc="-1">
                          <a:solidFill>
                            <a:srgbClr val="FFFFFF"/>
                          </a:solidFill>
                          <a:latin typeface="Century Gothic"/>
                        </a:rPr>
                        <a:t>Algorithms used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a:solidFill>
                            <a:srgbClr val="FFFFFF"/>
                          </a:solidFill>
                          <a:latin typeface="Century Gothic"/>
                        </a:rPr>
                        <a:t>Description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a:solidFill>
                            <a:srgbClr val="FFFFFF"/>
                          </a:solidFill>
                          <a:latin typeface="Century Gothic"/>
                        </a:rPr>
                        <a:t>Advantages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a:solidFill>
                            <a:srgbClr val="FFFFFF"/>
                          </a:solidFill>
                          <a:latin typeface="Century Gothic"/>
                        </a:rPr>
                        <a:t>Disadvantages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extLst>
                  <a:ext uri="{0D108BD9-81ED-4DB2-BD59-A6C34878D82A}">
                    <a16:rowId xmlns:a16="http://schemas.microsoft.com/office/drawing/2014/main" val="10000"/>
                  </a:ext>
                </a:extLst>
              </a:tr>
              <a:tr h="2375280">
                <a:tc>
                  <a:txBody>
                    <a:bodyPr/>
                    <a:lstStyle/>
                    <a:p>
                      <a:pPr>
                        <a:lnSpc>
                          <a:spcPct val="100000"/>
                        </a:lnSpc>
                      </a:pPr>
                      <a:r>
                        <a:rPr lang="en-US" sz="1800" b="0" strike="noStrike" spc="-1">
                          <a:solidFill>
                            <a:srgbClr val="000000"/>
                          </a:solidFill>
                          <a:latin typeface="Century Gothic"/>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pPr>
                        <a:lnSpc>
                          <a:spcPct val="100000"/>
                        </a:lnSpc>
                      </a:pPr>
                      <a:r>
                        <a:rPr lang="en-US" sz="1000" b="0" strike="noStrike" spc="-1" dirty="0">
                          <a:solidFill>
                            <a:srgbClr val="000000"/>
                          </a:solidFill>
                          <a:latin typeface="+mj-lt"/>
                        </a:rPr>
                        <a:t>Machine learning-based heart attack prediction: A  symptomatic heart attack prediction method and exploratory analysis</a:t>
                      </a:r>
                      <a:endParaRPr lang="en-US" sz="1000" b="0" strike="noStrike" spc="-1" dirty="0">
                        <a:latin typeface="+mj-lt"/>
                      </a:endParaRPr>
                    </a:p>
                    <a:p>
                      <a:pPr>
                        <a:lnSpc>
                          <a:spcPct val="100000"/>
                        </a:lnSpc>
                      </a:pPr>
                      <a:r>
                        <a:rPr lang="en-US" sz="1000" b="0" strike="noStrike" spc="-1" dirty="0">
                          <a:solidFill>
                            <a:srgbClr val="000000"/>
                          </a:solidFill>
                          <a:latin typeface="+mj-lt"/>
                        </a:rPr>
                        <a:t>[2022]</a:t>
                      </a:r>
                      <a:endParaRPr lang="en-US" sz="1000" b="0" strike="noStrike" spc="-1" dirty="0">
                        <a:latin typeface="+mj-lt"/>
                      </a:endParaRPr>
                    </a:p>
                    <a:p>
                      <a:pPr>
                        <a:lnSpc>
                          <a:spcPct val="100000"/>
                        </a:lnSpc>
                      </a:pPr>
                      <a:endParaRPr lang="en-US" sz="1000" b="0" strike="noStrike" spc="-1" dirty="0">
                        <a:latin typeface="Arial"/>
                      </a:endParaRPr>
                    </a:p>
                    <a:p>
                      <a:pPr>
                        <a:lnSpc>
                          <a:spcPct val="100000"/>
                        </a:lnSpc>
                      </a:pPr>
                      <a:endParaRPr lang="en-US" sz="10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pPr>
                        <a:lnSpc>
                          <a:spcPct val="100000"/>
                        </a:lnSpc>
                      </a:pPr>
                      <a:r>
                        <a:rPr lang="en-US" sz="1000" b="0" strike="noStrike" spc="-1" dirty="0">
                          <a:solidFill>
                            <a:srgbClr val="000000"/>
                          </a:solidFill>
                          <a:latin typeface="+mj-lt"/>
                        </a:rPr>
                        <a:t>LIPIKA GOEL,ROHIT GANWAR</a:t>
                      </a:r>
                      <a:endParaRPr lang="en-US" sz="1000" b="0" strike="noStrike" spc="-1" dirty="0">
                        <a:latin typeface="+mj-lt"/>
                      </a:endParaRPr>
                    </a:p>
                    <a:p>
                      <a:pPr>
                        <a:lnSpc>
                          <a:spcPct val="100000"/>
                        </a:lnSpc>
                      </a:pPr>
                      <a:endParaRPr lang="en-US" sz="10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pPr>
                        <a:lnSpc>
                          <a:spcPct val="100000"/>
                        </a:lnSpc>
                      </a:pPr>
                      <a:r>
                        <a:rPr lang="en-US" sz="1000" b="0" strike="noStrike" spc="-1" dirty="0">
                          <a:solidFill>
                            <a:srgbClr val="000000"/>
                          </a:solidFill>
                          <a:latin typeface="+mj-lt"/>
                        </a:rPr>
                        <a:t>Support Vector Machines, Logistic Regression, Naïve Bayes,  XG Boost</a:t>
                      </a:r>
                      <a:endParaRPr lang="en-US" sz="1000" b="0" strike="noStrike" spc="-1" dirty="0">
                        <a:latin typeface="+mj-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pPr>
                        <a:lnSpc>
                          <a:spcPct val="100000"/>
                        </a:lnSpc>
                      </a:pPr>
                      <a:r>
                        <a:rPr lang="en-US" sz="900" b="0" strike="noStrike" spc="-1" dirty="0">
                          <a:solidFill>
                            <a:srgbClr val="000000"/>
                          </a:solidFill>
                          <a:latin typeface="+mj-lt"/>
                        </a:rPr>
                        <a:t>The comparative evaluation of four machine learning algorithms for the heart disease prediction was carried out in this study. In this investigation, the performance of ML approaches has been better. When data pre-processing was used, XG Boost performed better in the ML technique for the 13 features in the dataset. The training and test score achieved for the XH Boost was highest with the values 91% and 89% respectively. Similar results of 92% accuracy and AUC score of 0.94 was achieved with XG Boost</a:t>
                      </a:r>
                      <a:endParaRPr lang="en-US" sz="900" b="0" strike="noStrike" spc="-1" dirty="0">
                        <a:latin typeface="+mj-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pPr>
                        <a:lnSpc>
                          <a:spcPct val="100000"/>
                        </a:lnSpc>
                      </a:pPr>
                      <a:r>
                        <a:rPr lang="en-US" sz="1000" b="0" strike="noStrike" spc="-1" dirty="0">
                          <a:solidFill>
                            <a:srgbClr val="000000"/>
                          </a:solidFill>
                          <a:latin typeface="+mj-lt"/>
                        </a:rPr>
                        <a:t>High accuracy Efficient Handling</a:t>
                      </a:r>
                    </a:p>
                    <a:p>
                      <a:pPr>
                        <a:lnSpc>
                          <a:spcPct val="100000"/>
                        </a:lnSpc>
                      </a:pPr>
                      <a:r>
                        <a:rPr lang="en-US" sz="1000" b="0" strike="noStrike" spc="-1" dirty="0">
                          <a:solidFill>
                            <a:srgbClr val="000000"/>
                          </a:solidFill>
                          <a:latin typeface="+mj-lt"/>
                        </a:rPr>
                        <a:t>Robust</a:t>
                      </a:r>
                      <a:endParaRPr lang="en-US" sz="1000" b="0" strike="noStrike" spc="-1" dirty="0">
                        <a:latin typeface="+mj-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pPr>
                        <a:lnSpc>
                          <a:spcPct val="100000"/>
                        </a:lnSpc>
                      </a:pPr>
                      <a:r>
                        <a:rPr lang="en-US" sz="1000" b="0" strike="noStrike" spc="-1" dirty="0">
                          <a:solidFill>
                            <a:srgbClr val="000000"/>
                          </a:solidFill>
                          <a:latin typeface="+mj-lt"/>
                        </a:rPr>
                        <a:t>Complexity </a:t>
                      </a:r>
                    </a:p>
                    <a:p>
                      <a:pPr>
                        <a:lnSpc>
                          <a:spcPct val="100000"/>
                        </a:lnSpc>
                      </a:pPr>
                      <a:r>
                        <a:rPr lang="en-US" sz="1000" b="0" strike="noStrike" spc="-1" dirty="0">
                          <a:solidFill>
                            <a:srgbClr val="000000"/>
                          </a:solidFill>
                          <a:latin typeface="+mj-lt"/>
                        </a:rPr>
                        <a:t>Overfitting</a:t>
                      </a:r>
                    </a:p>
                    <a:p>
                      <a:pPr>
                        <a:lnSpc>
                          <a:spcPct val="100000"/>
                        </a:lnSpc>
                      </a:pPr>
                      <a:r>
                        <a:rPr lang="en-US" sz="1000" b="0" strike="noStrike" spc="-1" dirty="0">
                          <a:solidFill>
                            <a:srgbClr val="000000"/>
                          </a:solidFill>
                          <a:latin typeface="+mj-lt"/>
                        </a:rPr>
                        <a:t>,Less user friendly</a:t>
                      </a:r>
                      <a:endParaRPr lang="en-US" sz="1000" b="0" strike="noStrike" spc="-1" dirty="0">
                        <a:latin typeface="+mj-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extLst>
                  <a:ext uri="{0D108BD9-81ED-4DB2-BD59-A6C34878D82A}">
                    <a16:rowId xmlns:a16="http://schemas.microsoft.com/office/drawing/2014/main" val="10001"/>
                  </a:ext>
                </a:extLst>
              </a:tr>
              <a:tr h="1450800">
                <a:tc>
                  <a:txBody>
                    <a:bodyPr/>
                    <a:lstStyle/>
                    <a:p>
                      <a:pPr>
                        <a:lnSpc>
                          <a:spcPct val="100000"/>
                        </a:lnSpc>
                      </a:pPr>
                      <a:r>
                        <a:rPr lang="en-US" sz="1800" b="0" strike="noStrike" spc="-1">
                          <a:solidFill>
                            <a:srgbClr val="000000"/>
                          </a:solidFill>
                          <a:latin typeface="Century Gothic"/>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pPr>
                        <a:lnSpc>
                          <a:spcPct val="100000"/>
                        </a:lnSpc>
                      </a:pPr>
                      <a:r>
                        <a:rPr lang="en-US" sz="1000" b="0" strike="noStrike" spc="-1" dirty="0">
                          <a:solidFill>
                            <a:srgbClr val="000000"/>
                          </a:solidFill>
                          <a:latin typeface="+mj-lt"/>
                        </a:rPr>
                        <a:t>Heart Attack Prediction using Machine Learning Approach</a:t>
                      </a:r>
                      <a:endParaRPr lang="en-US" sz="1000" b="0" strike="noStrike" spc="-1" dirty="0">
                        <a:latin typeface="+mj-lt"/>
                      </a:endParaRPr>
                    </a:p>
                    <a:p>
                      <a:pPr>
                        <a:lnSpc>
                          <a:spcPct val="100000"/>
                        </a:lnSpc>
                      </a:pPr>
                      <a:r>
                        <a:rPr lang="en-US" sz="1000" b="0" strike="noStrike" spc="-1" dirty="0">
                          <a:solidFill>
                            <a:srgbClr val="000000"/>
                          </a:solidFill>
                          <a:latin typeface="+mj-lt"/>
                        </a:rPr>
                        <a:t>[2022]</a:t>
                      </a:r>
                      <a:endParaRPr lang="en-US" sz="1000" b="0" strike="noStrike" spc="-1" dirty="0">
                        <a:latin typeface="+mj-lt"/>
                      </a:endParaRPr>
                    </a:p>
                    <a:p>
                      <a:pPr>
                        <a:lnSpc>
                          <a:spcPct val="100000"/>
                        </a:lnSpc>
                      </a:pPr>
                      <a:endParaRPr lang="en-US" sz="10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pPr>
                        <a:lnSpc>
                          <a:spcPct val="100000"/>
                        </a:lnSpc>
                      </a:pPr>
                      <a:r>
                        <a:rPr lang="en-US" sz="1000" b="0" strike="noStrike" spc="-1" dirty="0">
                          <a:solidFill>
                            <a:srgbClr val="000000"/>
                          </a:solidFill>
                          <a:latin typeface="+mj-lt"/>
                        </a:rPr>
                        <a:t>MUHAMMAD RIZWAN, SADIA ARSHAD, HAFSA AJAZ</a:t>
                      </a:r>
                      <a:endParaRPr lang="en-US" sz="1000" b="0" strike="noStrike" spc="-1" dirty="0">
                        <a:latin typeface="+mj-lt"/>
                      </a:endParaRPr>
                    </a:p>
                    <a:p>
                      <a:pPr>
                        <a:lnSpc>
                          <a:spcPct val="100000"/>
                        </a:lnSpc>
                      </a:pPr>
                      <a:endParaRPr lang="en-US" sz="10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pPr>
                        <a:lnSpc>
                          <a:spcPct val="100000"/>
                        </a:lnSpc>
                      </a:pPr>
                      <a:r>
                        <a:rPr lang="en-US" sz="1000" b="0" strike="noStrike" spc="-1" dirty="0">
                          <a:solidFill>
                            <a:srgbClr val="000000"/>
                          </a:solidFill>
                          <a:latin typeface="+mj-lt"/>
                        </a:rPr>
                        <a:t>KNN, Logistic Regression, Neural Networks , SVM</a:t>
                      </a:r>
                      <a:endParaRPr lang="en-US" sz="1000" b="0" strike="noStrike" spc="-1" dirty="0">
                        <a:latin typeface="+mj-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pPr>
                        <a:lnSpc>
                          <a:spcPct val="100000"/>
                        </a:lnSpc>
                      </a:pPr>
                      <a:r>
                        <a:rPr lang="en-US" sz="900" b="0" strike="noStrike" spc="-1" dirty="0">
                          <a:solidFill>
                            <a:srgbClr val="000000"/>
                          </a:solidFill>
                          <a:latin typeface="+mj-lt"/>
                        </a:rPr>
                        <a:t>Machine learning was used to predict heart attacks which involved analyzing various health parameters in order to forecast the likelihood of a person experiencing a cardiac event in this study. Several algorithms such as, including K-Nearest Neighbors (KNN), Support Vector Machines (SVM), Random Forest, Logistic Regression, and Neural Network were employed to do this task</a:t>
                      </a:r>
                      <a:endParaRPr lang="en-US" sz="900" b="0" strike="noStrike" spc="-1" dirty="0">
                        <a:latin typeface="+mj-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pPr>
                        <a:lnSpc>
                          <a:spcPct val="100000"/>
                        </a:lnSpc>
                      </a:pPr>
                      <a:r>
                        <a:rPr lang="en-US" sz="1000" b="0" strike="noStrike" spc="-1" dirty="0">
                          <a:solidFill>
                            <a:srgbClr val="000000"/>
                          </a:solidFill>
                          <a:latin typeface="+mj-lt"/>
                        </a:rPr>
                        <a:t>Simple ,</a:t>
                      </a:r>
                    </a:p>
                    <a:p>
                      <a:pPr>
                        <a:lnSpc>
                          <a:spcPct val="100000"/>
                        </a:lnSpc>
                      </a:pPr>
                      <a:r>
                        <a:rPr lang="en-US" sz="1000" b="0" strike="noStrike" spc="-1" dirty="0">
                          <a:solidFill>
                            <a:srgbClr val="000000"/>
                          </a:solidFill>
                          <a:latin typeface="+mj-lt"/>
                        </a:rPr>
                        <a:t> Easy to implement,</a:t>
                      </a:r>
                    </a:p>
                    <a:p>
                      <a:pPr>
                        <a:lnSpc>
                          <a:spcPct val="100000"/>
                        </a:lnSpc>
                      </a:pPr>
                      <a:r>
                        <a:rPr lang="en-US" sz="1000" b="0" strike="noStrike" spc="-1" dirty="0">
                          <a:solidFill>
                            <a:srgbClr val="000000"/>
                          </a:solidFill>
                          <a:latin typeface="+mj-lt"/>
                        </a:rPr>
                        <a:t> High accuracy</a:t>
                      </a:r>
                      <a:endParaRPr lang="en-US" sz="1000" b="0" strike="noStrike" spc="-1" dirty="0">
                        <a:latin typeface="+mj-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pPr>
                        <a:lnSpc>
                          <a:spcPct val="100000"/>
                        </a:lnSpc>
                      </a:pPr>
                      <a:r>
                        <a:rPr lang="en-US" sz="1000" b="0" strike="noStrike" spc="-1" dirty="0">
                          <a:solidFill>
                            <a:srgbClr val="000000"/>
                          </a:solidFill>
                          <a:latin typeface="+mj-lt"/>
                        </a:rPr>
                        <a:t>Complex</a:t>
                      </a:r>
                    </a:p>
                    <a:p>
                      <a:pPr>
                        <a:lnSpc>
                          <a:spcPct val="100000"/>
                        </a:lnSpc>
                      </a:pPr>
                      <a:r>
                        <a:rPr lang="en-US" sz="1000" b="0" strike="noStrike" spc="-1" dirty="0">
                          <a:solidFill>
                            <a:srgbClr val="000000"/>
                          </a:solidFill>
                          <a:latin typeface="+mj-lt"/>
                        </a:rPr>
                        <a:t>Less user friendly</a:t>
                      </a:r>
                      <a:endParaRPr lang="en-US" sz="1000" b="0" strike="noStrike" spc="-1" dirty="0">
                        <a:latin typeface="+mj-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extLst>
                  <a:ext uri="{0D108BD9-81ED-4DB2-BD59-A6C34878D82A}">
                    <a16:rowId xmlns:a16="http://schemas.microsoft.com/office/drawing/2014/main" val="10002"/>
                  </a:ext>
                </a:extLst>
              </a:tr>
              <a:tr h="1637280">
                <a:tc>
                  <a:txBody>
                    <a:bodyPr/>
                    <a:lstStyle/>
                    <a:p>
                      <a:pPr>
                        <a:lnSpc>
                          <a:spcPct val="100000"/>
                        </a:lnSpc>
                      </a:pPr>
                      <a:r>
                        <a:rPr lang="en-US" sz="1800" b="0" strike="noStrike" spc="-1">
                          <a:solidFill>
                            <a:srgbClr val="000000"/>
                          </a:solidFill>
                          <a:latin typeface="Century Gothic"/>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xBody>
                    <a:bodyPr/>
                    <a:lstStyle/>
                    <a:p>
                      <a:pPr>
                        <a:lnSpc>
                          <a:spcPct val="100000"/>
                        </a:lnSpc>
                      </a:pPr>
                      <a:r>
                        <a:rPr lang="en-US" sz="1000" b="0" strike="noStrike" spc="-1" dirty="0">
                          <a:solidFill>
                            <a:srgbClr val="000000"/>
                          </a:solidFill>
                          <a:latin typeface="+mj-lt"/>
                        </a:rPr>
                        <a:t>A Machine Learning Approach for Heart Attack Prediction</a:t>
                      </a:r>
                      <a:endParaRPr lang="en-US" sz="1000" b="0" strike="noStrike" spc="-1" dirty="0">
                        <a:latin typeface="+mj-lt"/>
                      </a:endParaRPr>
                    </a:p>
                    <a:p>
                      <a:pPr>
                        <a:lnSpc>
                          <a:spcPct val="100000"/>
                        </a:lnSpc>
                      </a:pPr>
                      <a:r>
                        <a:rPr lang="en-US" sz="1000" b="0" strike="noStrike" spc="-1" dirty="0">
                          <a:solidFill>
                            <a:srgbClr val="000000"/>
                          </a:solidFill>
                          <a:latin typeface="+mj-lt"/>
                        </a:rPr>
                        <a:t>[2022]</a:t>
                      </a:r>
                      <a:endParaRPr lang="en-US" sz="1000" b="0" strike="noStrike" spc="-1" dirty="0">
                        <a:latin typeface="+mj-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xBody>
                    <a:bodyPr/>
                    <a:lstStyle/>
                    <a:p>
                      <a:pPr>
                        <a:lnSpc>
                          <a:spcPct val="100000"/>
                        </a:lnSpc>
                      </a:pPr>
                      <a:r>
                        <a:rPr lang="en-US" sz="1000" b="0" strike="noStrike" spc="-1" dirty="0">
                          <a:solidFill>
                            <a:srgbClr val="000000"/>
                          </a:solidFill>
                          <a:latin typeface="+mj-lt"/>
                        </a:rPr>
                        <a:t>Sanjay Gour, Punita Panwar, Divya Dwivedi &amp; Chetan Mali</a:t>
                      </a:r>
                      <a:endParaRPr lang="en-US" sz="1000" b="0" strike="noStrike" spc="-1" dirty="0">
                        <a:latin typeface="+mj-lt"/>
                      </a:endParaRPr>
                    </a:p>
                    <a:p>
                      <a:pPr>
                        <a:lnSpc>
                          <a:spcPct val="100000"/>
                        </a:lnSpc>
                      </a:pPr>
                      <a:endParaRPr lang="en-US" sz="10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xBody>
                    <a:bodyPr/>
                    <a:lstStyle/>
                    <a:p>
                      <a:pPr>
                        <a:lnSpc>
                          <a:spcPct val="100000"/>
                        </a:lnSpc>
                      </a:pPr>
                      <a:r>
                        <a:rPr lang="en-US" sz="1000" b="0" strike="noStrike" spc="-1" dirty="0">
                          <a:solidFill>
                            <a:srgbClr val="000000"/>
                          </a:solidFill>
                          <a:latin typeface="+mj-lt"/>
                          <a:ea typeface="Calibri"/>
                        </a:rPr>
                        <a:t>Random Forest, Decision Tree, Gradient Boosting, and Logistic Regression </a:t>
                      </a:r>
                      <a:endParaRPr lang="en-US" sz="1000" b="0" strike="noStrike" spc="-1" dirty="0">
                        <a:latin typeface="+mj-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xBody>
                    <a:bodyPr/>
                    <a:lstStyle/>
                    <a:p>
                      <a:pPr>
                        <a:lnSpc>
                          <a:spcPct val="100000"/>
                        </a:lnSpc>
                      </a:pPr>
                      <a:r>
                        <a:rPr lang="en-US" sz="900" b="0" strike="noStrike" spc="-1" dirty="0">
                          <a:solidFill>
                            <a:srgbClr val="000000"/>
                          </a:solidFill>
                          <a:latin typeface="+mj-lt"/>
                        </a:rPr>
                        <a:t>In this research, various Supervised ML classifiers namely, Random Forest, Decision Tree, Gradient Boosting, and Logistic Regression have been used to deploy a model for Myocardial Infarction prediction. In spite of having many inconsistencies in both the datasets, various feature transformers have been used to improve the consistencies of datasets and to attain an average accuracy equal to 85.5% and a recall rate of 82% in Framingham dataset based on Gradient Boosting classifier.</a:t>
                      </a:r>
                      <a:endParaRPr lang="en-US" sz="900" b="0" strike="noStrike" spc="-1" dirty="0">
                        <a:latin typeface="+mj-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xBody>
                    <a:bodyPr/>
                    <a:lstStyle/>
                    <a:p>
                      <a:pPr>
                        <a:lnSpc>
                          <a:spcPct val="100000"/>
                        </a:lnSpc>
                      </a:pPr>
                      <a:r>
                        <a:rPr lang="en-US" sz="1000" b="0" strike="noStrike" spc="-1" dirty="0">
                          <a:solidFill>
                            <a:srgbClr val="000000"/>
                          </a:solidFill>
                          <a:latin typeface="+mj-lt"/>
                        </a:rPr>
                        <a:t>Automatic select features, uses high dimensional spaces</a:t>
                      </a:r>
                      <a:endParaRPr lang="en-US" sz="1000" b="0" strike="noStrike" spc="-1" dirty="0">
                        <a:latin typeface="+mj-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xBody>
                    <a:bodyPr/>
                    <a:lstStyle/>
                    <a:p>
                      <a:pPr>
                        <a:lnSpc>
                          <a:spcPct val="100000"/>
                        </a:lnSpc>
                      </a:pPr>
                      <a:r>
                        <a:rPr lang="en-US" sz="1000" b="0" strike="noStrike" spc="-1" dirty="0">
                          <a:solidFill>
                            <a:srgbClr val="000000"/>
                          </a:solidFill>
                          <a:latin typeface="Century Gothic"/>
                        </a:rPr>
                        <a:t>Sensitive to noisy data</a:t>
                      </a:r>
                    </a:p>
                    <a:p>
                      <a:pPr>
                        <a:lnSpc>
                          <a:spcPct val="100000"/>
                        </a:lnSpc>
                      </a:pPr>
                      <a:r>
                        <a:rPr lang="en-US" sz="1000" b="0" strike="noStrike" spc="-1" dirty="0">
                          <a:solidFill>
                            <a:srgbClr val="000000"/>
                          </a:solidFill>
                          <a:latin typeface="Century Gothic"/>
                        </a:rPr>
                        <a:t> Time consuming</a:t>
                      </a:r>
                      <a:endParaRPr lang="en-US" sz="10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7" name="Table 1"/>
          <p:cNvGraphicFramePr/>
          <p:nvPr>
            <p:extLst>
              <p:ext uri="{D42A27DB-BD31-4B8C-83A1-F6EECF244321}">
                <p14:modId xmlns:p14="http://schemas.microsoft.com/office/powerpoint/2010/main" val="1077633280"/>
              </p:ext>
            </p:extLst>
          </p:nvPr>
        </p:nvGraphicFramePr>
        <p:xfrm>
          <a:off x="795600" y="137160"/>
          <a:ext cx="10762200" cy="6491880"/>
        </p:xfrm>
        <a:graphic>
          <a:graphicData uri="http://schemas.openxmlformats.org/drawingml/2006/table">
            <a:tbl>
              <a:tblPr/>
              <a:tblGrid>
                <a:gridCol w="585000">
                  <a:extLst>
                    <a:ext uri="{9D8B030D-6E8A-4147-A177-3AD203B41FA5}">
                      <a16:colId xmlns:a16="http://schemas.microsoft.com/office/drawing/2014/main" val="20000"/>
                    </a:ext>
                  </a:extLst>
                </a:gridCol>
                <a:gridCol w="2288160">
                  <a:extLst>
                    <a:ext uri="{9D8B030D-6E8A-4147-A177-3AD203B41FA5}">
                      <a16:colId xmlns:a16="http://schemas.microsoft.com/office/drawing/2014/main" val="20001"/>
                    </a:ext>
                  </a:extLst>
                </a:gridCol>
                <a:gridCol w="1577520">
                  <a:extLst>
                    <a:ext uri="{9D8B030D-6E8A-4147-A177-3AD203B41FA5}">
                      <a16:colId xmlns:a16="http://schemas.microsoft.com/office/drawing/2014/main" val="20002"/>
                    </a:ext>
                  </a:extLst>
                </a:gridCol>
                <a:gridCol w="1577520">
                  <a:extLst>
                    <a:ext uri="{9D8B030D-6E8A-4147-A177-3AD203B41FA5}">
                      <a16:colId xmlns:a16="http://schemas.microsoft.com/office/drawing/2014/main" val="20003"/>
                    </a:ext>
                  </a:extLst>
                </a:gridCol>
                <a:gridCol w="1577520">
                  <a:extLst>
                    <a:ext uri="{9D8B030D-6E8A-4147-A177-3AD203B41FA5}">
                      <a16:colId xmlns:a16="http://schemas.microsoft.com/office/drawing/2014/main" val="20004"/>
                    </a:ext>
                  </a:extLst>
                </a:gridCol>
                <a:gridCol w="1577520">
                  <a:extLst>
                    <a:ext uri="{9D8B030D-6E8A-4147-A177-3AD203B41FA5}">
                      <a16:colId xmlns:a16="http://schemas.microsoft.com/office/drawing/2014/main" val="20005"/>
                    </a:ext>
                  </a:extLst>
                </a:gridCol>
                <a:gridCol w="1578960">
                  <a:extLst>
                    <a:ext uri="{9D8B030D-6E8A-4147-A177-3AD203B41FA5}">
                      <a16:colId xmlns:a16="http://schemas.microsoft.com/office/drawing/2014/main" val="20006"/>
                    </a:ext>
                  </a:extLst>
                </a:gridCol>
              </a:tblGrid>
              <a:tr h="1272600">
                <a:tc>
                  <a:txBody>
                    <a:bodyPr/>
                    <a:lstStyle/>
                    <a:p>
                      <a:pPr>
                        <a:lnSpc>
                          <a:spcPct val="100000"/>
                        </a:lnSpc>
                      </a:pPr>
                      <a:r>
                        <a:rPr lang="en-US" sz="1800" b="1" strike="noStrike" spc="-1">
                          <a:solidFill>
                            <a:srgbClr val="FFFFFF"/>
                          </a:solidFill>
                          <a:latin typeface="Century Gothic"/>
                        </a:rPr>
                        <a:t>S.No</a:t>
                      </a:r>
                      <a:endParaRPr lang="en-US" sz="1800" b="0" strike="noStrike" spc="-1">
                        <a:latin typeface="Arial"/>
                      </a:endParaRPr>
                    </a:p>
                    <a:p>
                      <a:pPr>
                        <a:lnSpc>
                          <a:spcPct val="100000"/>
                        </a:lnSpc>
                      </a:pP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a:solidFill>
                            <a:srgbClr val="FFFFFF"/>
                          </a:solidFill>
                          <a:latin typeface="Century Gothic"/>
                        </a:rPr>
                        <a:t>Title &amp; Year</a:t>
                      </a:r>
                      <a:endParaRPr lang="en-US" sz="1800" b="0" strike="noStrike" spc="-1">
                        <a:latin typeface="Arial"/>
                      </a:endParaRPr>
                    </a:p>
                    <a:p>
                      <a:pPr>
                        <a:lnSpc>
                          <a:spcPct val="100000"/>
                        </a:lnSpc>
                      </a:pP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a:solidFill>
                            <a:srgbClr val="FFFFFF"/>
                          </a:solidFill>
                          <a:latin typeface="Century Gothic"/>
                        </a:rPr>
                        <a:t>Authors</a:t>
                      </a:r>
                      <a:endParaRPr lang="en-US" sz="1800" b="0" strike="noStrike" spc="-1">
                        <a:latin typeface="Arial"/>
                      </a:endParaRPr>
                    </a:p>
                    <a:p>
                      <a:pPr>
                        <a:lnSpc>
                          <a:spcPct val="100000"/>
                        </a:lnSpc>
                      </a:pP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a:solidFill>
                            <a:srgbClr val="FFFFFF"/>
                          </a:solidFill>
                          <a:latin typeface="Century Gothic"/>
                        </a:rPr>
                        <a:t>Tools/</a:t>
                      </a:r>
                      <a:endParaRPr lang="en-US" sz="1800" b="0" strike="noStrike" spc="-1">
                        <a:latin typeface="Arial"/>
                      </a:endParaRPr>
                    </a:p>
                    <a:p>
                      <a:pPr>
                        <a:lnSpc>
                          <a:spcPct val="100000"/>
                        </a:lnSpc>
                      </a:pPr>
                      <a:r>
                        <a:rPr lang="en-US" sz="1800" b="1" strike="noStrike" spc="-1">
                          <a:solidFill>
                            <a:srgbClr val="FFFFFF"/>
                          </a:solidFill>
                          <a:latin typeface="Century Gothic"/>
                        </a:rPr>
                        <a:t>Algorithms used</a:t>
                      </a:r>
                      <a:endParaRPr lang="en-US" sz="1800" b="0" strike="noStrike" spc="-1">
                        <a:latin typeface="Arial"/>
                      </a:endParaRPr>
                    </a:p>
                    <a:p>
                      <a:pPr>
                        <a:lnSpc>
                          <a:spcPct val="100000"/>
                        </a:lnSpc>
                      </a:pP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a:solidFill>
                            <a:srgbClr val="FFFFFF"/>
                          </a:solidFill>
                          <a:latin typeface="Century Gothic"/>
                        </a:rPr>
                        <a:t>Description</a:t>
                      </a:r>
                      <a:endParaRPr lang="en-US" sz="1800" b="0" strike="noStrike" spc="-1">
                        <a:latin typeface="Arial"/>
                      </a:endParaRPr>
                    </a:p>
                    <a:p>
                      <a:pPr>
                        <a:lnSpc>
                          <a:spcPct val="100000"/>
                        </a:lnSpc>
                      </a:pP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a:solidFill>
                            <a:srgbClr val="FFFFFF"/>
                          </a:solidFill>
                          <a:latin typeface="Century Gothic"/>
                        </a:rPr>
                        <a:t>Advantages</a:t>
                      </a:r>
                      <a:endParaRPr lang="en-US" sz="1800" b="0" strike="noStrike" spc="-1">
                        <a:latin typeface="Arial"/>
                      </a:endParaRPr>
                    </a:p>
                    <a:p>
                      <a:pPr>
                        <a:lnSpc>
                          <a:spcPct val="100000"/>
                        </a:lnSpc>
                      </a:pP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a:solidFill>
                            <a:srgbClr val="FFFFFF"/>
                          </a:solidFill>
                          <a:latin typeface="Century Gothic"/>
                        </a:rPr>
                        <a:t>Disadvantages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extLst>
                  <a:ext uri="{0D108BD9-81ED-4DB2-BD59-A6C34878D82A}">
                    <a16:rowId xmlns:a16="http://schemas.microsoft.com/office/drawing/2014/main" val="10000"/>
                  </a:ext>
                </a:extLst>
              </a:tr>
              <a:tr h="2609640">
                <a:tc>
                  <a:txBody>
                    <a:bodyPr/>
                    <a:lstStyle/>
                    <a:p>
                      <a:pPr>
                        <a:lnSpc>
                          <a:spcPct val="100000"/>
                        </a:lnSpc>
                      </a:pPr>
                      <a:r>
                        <a:rPr lang="en-US" sz="1800" b="0" strike="noStrike" spc="-1">
                          <a:solidFill>
                            <a:srgbClr val="000000"/>
                          </a:solidFill>
                          <a:latin typeface="Century Gothic"/>
                        </a:rPr>
                        <a:t>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pPr>
                        <a:lnSpc>
                          <a:spcPct val="100000"/>
                        </a:lnSpc>
                      </a:pPr>
                      <a:r>
                        <a:rPr lang="en-US" sz="1000" b="0" strike="noStrike" spc="-1" dirty="0">
                          <a:solidFill>
                            <a:srgbClr val="000000"/>
                          </a:solidFill>
                          <a:latin typeface="+mj-lt"/>
                        </a:rPr>
                        <a:t>Heart</a:t>
                      </a:r>
                      <a:r>
                        <a:rPr lang="en-US" sz="1000" b="1" strike="noStrike" spc="-1" dirty="0">
                          <a:solidFill>
                            <a:srgbClr val="000000"/>
                          </a:solidFill>
                          <a:latin typeface="+mj-lt"/>
                        </a:rPr>
                        <a:t> </a:t>
                      </a:r>
                      <a:r>
                        <a:rPr lang="en-US" sz="1000" b="0" strike="noStrike" spc="-1" dirty="0">
                          <a:solidFill>
                            <a:srgbClr val="000000"/>
                          </a:solidFill>
                          <a:latin typeface="+mj-lt"/>
                        </a:rPr>
                        <a:t>Attack</a:t>
                      </a:r>
                      <a:r>
                        <a:rPr lang="en-US" sz="1000" b="1" strike="noStrike" spc="-1" dirty="0">
                          <a:solidFill>
                            <a:srgbClr val="000000"/>
                          </a:solidFill>
                          <a:latin typeface="+mj-lt"/>
                        </a:rPr>
                        <a:t> </a:t>
                      </a:r>
                      <a:r>
                        <a:rPr lang="en-US" sz="1000" b="0" strike="noStrike" spc="-1" dirty="0">
                          <a:solidFill>
                            <a:srgbClr val="000000"/>
                          </a:solidFill>
                          <a:latin typeface="+mj-lt"/>
                        </a:rPr>
                        <a:t>Risk</a:t>
                      </a:r>
                      <a:r>
                        <a:rPr lang="en-US" sz="1000" b="1" strike="noStrike" spc="-1" dirty="0">
                          <a:solidFill>
                            <a:srgbClr val="000000"/>
                          </a:solidFill>
                          <a:latin typeface="+mj-lt"/>
                        </a:rPr>
                        <a:t> </a:t>
                      </a:r>
                      <a:r>
                        <a:rPr lang="en-US" sz="1000" b="0" strike="noStrike" spc="-1" dirty="0">
                          <a:solidFill>
                            <a:srgbClr val="000000"/>
                          </a:solidFill>
                          <a:latin typeface="+mj-lt"/>
                        </a:rPr>
                        <a:t>Prediction</a:t>
                      </a:r>
                      <a:r>
                        <a:rPr lang="en-US" sz="1000" b="1" strike="noStrike" spc="-1" dirty="0">
                          <a:solidFill>
                            <a:srgbClr val="000000"/>
                          </a:solidFill>
                          <a:latin typeface="+mj-lt"/>
                        </a:rPr>
                        <a:t> </a:t>
                      </a:r>
                      <a:r>
                        <a:rPr lang="en-US" sz="1000" b="0" strike="noStrike" spc="-1" dirty="0">
                          <a:solidFill>
                            <a:srgbClr val="000000"/>
                          </a:solidFill>
                          <a:latin typeface="+mj-lt"/>
                        </a:rPr>
                        <a:t>Using</a:t>
                      </a:r>
                      <a:r>
                        <a:rPr lang="en-US" sz="1000" b="1" strike="noStrike" spc="-1" dirty="0">
                          <a:solidFill>
                            <a:srgbClr val="000000"/>
                          </a:solidFill>
                          <a:latin typeface="+mj-lt"/>
                        </a:rPr>
                        <a:t> </a:t>
                      </a:r>
                      <a:r>
                        <a:rPr lang="en-US" sz="1000" b="0" strike="noStrike" spc="-1" dirty="0">
                          <a:solidFill>
                            <a:srgbClr val="000000"/>
                          </a:solidFill>
                          <a:latin typeface="+mj-lt"/>
                        </a:rPr>
                        <a:t>Machine</a:t>
                      </a:r>
                      <a:r>
                        <a:rPr lang="en-US" sz="1000" b="1" strike="noStrike" spc="-1" dirty="0">
                          <a:solidFill>
                            <a:srgbClr val="000000"/>
                          </a:solidFill>
                          <a:latin typeface="+mj-lt"/>
                        </a:rPr>
                        <a:t> </a:t>
                      </a:r>
                      <a:r>
                        <a:rPr lang="en-US" sz="1000" b="0" strike="noStrike" spc="-1" dirty="0">
                          <a:solidFill>
                            <a:srgbClr val="000000"/>
                          </a:solidFill>
                          <a:latin typeface="+mj-lt"/>
                        </a:rPr>
                        <a:t>Learning.</a:t>
                      </a:r>
                      <a:endParaRPr lang="en-US" sz="1000" b="0" strike="noStrike" spc="-1" dirty="0">
                        <a:latin typeface="+mj-lt"/>
                      </a:endParaRPr>
                    </a:p>
                    <a:p>
                      <a:pPr>
                        <a:lnSpc>
                          <a:spcPct val="100000"/>
                        </a:lnSpc>
                      </a:pPr>
                      <a:r>
                        <a:rPr lang="en-US" sz="1000" b="0" strike="noStrike" spc="-1" dirty="0">
                          <a:solidFill>
                            <a:srgbClr val="000000"/>
                          </a:solidFill>
                          <a:latin typeface="+mj-lt"/>
                        </a:rPr>
                        <a:t>[2022]</a:t>
                      </a:r>
                      <a:endParaRPr lang="en-US" sz="1000" b="0" strike="noStrike" spc="-1" dirty="0">
                        <a:latin typeface="+mj-lt"/>
                      </a:endParaRPr>
                    </a:p>
                    <a:p>
                      <a:pPr>
                        <a:lnSpc>
                          <a:spcPct val="100000"/>
                        </a:lnSpc>
                      </a:pPr>
                      <a:endParaRPr lang="en-US" sz="10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strike="noStrike" spc="-1" dirty="0">
                          <a:solidFill>
                            <a:srgbClr val="000000"/>
                          </a:solidFill>
                          <a:latin typeface="+mj-lt"/>
                        </a:rPr>
                        <a:t>Amayo Mordecai </a:t>
                      </a:r>
                      <a:endParaRPr lang="en-US" sz="1050" b="0" strike="noStrike" spc="-1" dirty="0">
                        <a:latin typeface="+mj-lt"/>
                      </a:endParaRPr>
                    </a:p>
                    <a:p>
                      <a:pPr>
                        <a:lnSpc>
                          <a:spcPct val="100000"/>
                        </a:lnSpc>
                      </a:pPr>
                      <a:endParaRPr lang="en-US" sz="1050" b="0" strike="noStrike" spc="-1" dirty="0">
                        <a:latin typeface="Arial"/>
                      </a:endParaRPr>
                    </a:p>
                    <a:p>
                      <a:pPr>
                        <a:lnSpc>
                          <a:spcPct val="100000"/>
                        </a:lnSpc>
                      </a:pPr>
                      <a:endParaRPr lang="en-US" sz="105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pPr>
                        <a:lnSpc>
                          <a:spcPct val="100000"/>
                        </a:lnSpc>
                      </a:pPr>
                      <a:r>
                        <a:rPr lang="en-US" sz="1050" b="0" strike="noStrike" spc="-1" dirty="0">
                          <a:solidFill>
                            <a:srgbClr val="000000"/>
                          </a:solidFill>
                          <a:latin typeface="+mj-lt"/>
                        </a:rPr>
                        <a:t>Random Forest , SVM, Naïve </a:t>
                      </a:r>
                      <a:r>
                        <a:rPr lang="en-US" sz="1050" b="0" strike="noStrike" spc="-1" dirty="0" err="1">
                          <a:solidFill>
                            <a:srgbClr val="000000"/>
                          </a:solidFill>
                          <a:latin typeface="+mj-lt"/>
                        </a:rPr>
                        <a:t>Baiyes</a:t>
                      </a:r>
                      <a:r>
                        <a:rPr lang="en-US" sz="1050" b="0" strike="noStrike" spc="-1" dirty="0">
                          <a:solidFill>
                            <a:srgbClr val="000000"/>
                          </a:solidFill>
                          <a:latin typeface="+mj-lt"/>
                        </a:rPr>
                        <a:t> , Logistic Regression</a:t>
                      </a:r>
                      <a:endParaRPr lang="en-US" sz="1050" b="0" strike="noStrike" spc="-1" dirty="0">
                        <a:latin typeface="+mj-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pPr>
                        <a:lnSpc>
                          <a:spcPct val="100000"/>
                        </a:lnSpc>
                      </a:pPr>
                      <a:r>
                        <a:rPr lang="en-US" sz="1000" b="0" strike="noStrike" spc="-1" dirty="0">
                          <a:solidFill>
                            <a:srgbClr val="000000"/>
                          </a:solidFill>
                          <a:latin typeface="+mj-lt"/>
                        </a:rPr>
                        <a:t>In this research initially data cleaning and data analysis were done and later a model was developed using machine learning algorithms and the best model SVM was used for prediction</a:t>
                      </a:r>
                      <a:endParaRPr lang="en-US" sz="1000" b="0" strike="noStrike" spc="-1" dirty="0">
                        <a:latin typeface="+mj-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pPr algn="l">
                        <a:lnSpc>
                          <a:spcPct val="100000"/>
                        </a:lnSpc>
                      </a:pPr>
                      <a:r>
                        <a:rPr lang="en-US" sz="1800" b="0" strike="noStrike" spc="-1" dirty="0">
                          <a:solidFill>
                            <a:srgbClr val="000000"/>
                          </a:solidFill>
                          <a:latin typeface="Century Gothic"/>
                        </a:rPr>
                        <a:t> </a:t>
                      </a:r>
                      <a:r>
                        <a:rPr lang="en-US" sz="1000" b="0" strike="noStrike" spc="-1" dirty="0">
                          <a:solidFill>
                            <a:srgbClr val="000000"/>
                          </a:solidFill>
                          <a:latin typeface="+mj-lt"/>
                        </a:rPr>
                        <a:t>It optimize model performance model, </a:t>
                      </a:r>
                    </a:p>
                    <a:p>
                      <a:pPr algn="l">
                        <a:lnSpc>
                          <a:spcPct val="100000"/>
                        </a:lnSpc>
                      </a:pPr>
                      <a:r>
                        <a:rPr lang="en-US" sz="1000" b="0" strike="noStrike" spc="-1" dirty="0">
                          <a:solidFill>
                            <a:srgbClr val="000000"/>
                          </a:solidFill>
                          <a:latin typeface="+mj-lt"/>
                        </a:rPr>
                        <a:t>It is Interpretable</a:t>
                      </a:r>
                      <a:endParaRPr lang="en-US" sz="1000" b="0" strike="noStrike" spc="-1" dirty="0">
                        <a:latin typeface="+mj-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pPr>
                        <a:lnSpc>
                          <a:spcPct val="100000"/>
                        </a:lnSpc>
                      </a:pPr>
                      <a:r>
                        <a:rPr lang="en-US" sz="1000" b="0" strike="noStrike" spc="-1" dirty="0">
                          <a:solidFill>
                            <a:srgbClr val="000000"/>
                          </a:solidFill>
                          <a:latin typeface="+mj-lt"/>
                        </a:rPr>
                        <a:t>Overfitting, less user friendly</a:t>
                      </a:r>
                      <a:endParaRPr lang="en-US" sz="1000" b="0" strike="noStrike" spc="-1" dirty="0">
                        <a:latin typeface="+mj-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extLst>
                  <a:ext uri="{0D108BD9-81ED-4DB2-BD59-A6C34878D82A}">
                    <a16:rowId xmlns:a16="http://schemas.microsoft.com/office/drawing/2014/main" val="10001"/>
                  </a:ext>
                </a:extLst>
              </a:tr>
              <a:tr h="2609640">
                <a:tc>
                  <a:txBody>
                    <a:bodyPr/>
                    <a:lstStyle/>
                    <a:p>
                      <a:pPr>
                        <a:lnSpc>
                          <a:spcPct val="100000"/>
                        </a:lnSpc>
                      </a:pPr>
                      <a:r>
                        <a:rPr lang="en-US" sz="1800" b="0" strike="noStrike" spc="-1">
                          <a:solidFill>
                            <a:srgbClr val="000000"/>
                          </a:solidFill>
                          <a:latin typeface="Century Gothic"/>
                        </a:rPr>
                        <a: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pPr>
                        <a:lnSpc>
                          <a:spcPct val="100000"/>
                        </a:lnSpc>
                      </a:pPr>
                      <a:r>
                        <a:rPr lang="en-US" sz="1000" b="0" strike="noStrike" spc="-1" dirty="0">
                          <a:solidFill>
                            <a:srgbClr val="000000"/>
                          </a:solidFill>
                          <a:latin typeface="+mj-lt"/>
                        </a:rPr>
                        <a:t>Prediction and Analysis of Heart Attack using </a:t>
                      </a:r>
                      <a:endParaRPr lang="en-US" sz="1000" b="0" strike="noStrike" spc="-1" dirty="0">
                        <a:latin typeface="+mj-lt"/>
                      </a:endParaRPr>
                    </a:p>
                    <a:p>
                      <a:pPr>
                        <a:lnSpc>
                          <a:spcPct val="100000"/>
                        </a:lnSpc>
                      </a:pPr>
                      <a:r>
                        <a:rPr lang="en-US" sz="1000" b="0" strike="noStrike" spc="-1" dirty="0">
                          <a:solidFill>
                            <a:srgbClr val="000000"/>
                          </a:solidFill>
                          <a:latin typeface="+mj-lt"/>
                        </a:rPr>
                        <a:t>Various Machine Learning Algorithms</a:t>
                      </a:r>
                      <a:endParaRPr lang="en-US" sz="1000" b="0" strike="noStrike" spc="-1" dirty="0">
                        <a:latin typeface="+mj-lt"/>
                      </a:endParaRPr>
                    </a:p>
                    <a:p>
                      <a:pPr>
                        <a:lnSpc>
                          <a:spcPct val="100000"/>
                        </a:lnSpc>
                      </a:pPr>
                      <a:r>
                        <a:rPr lang="en-US" sz="1000" b="0" strike="noStrike" spc="-1" dirty="0">
                          <a:solidFill>
                            <a:srgbClr val="000000"/>
                          </a:solidFill>
                          <a:latin typeface="+mj-lt"/>
                        </a:rPr>
                        <a:t>[2022]</a:t>
                      </a:r>
                      <a:endParaRPr lang="en-US" sz="1000" b="0" strike="noStrike" spc="-1" dirty="0">
                        <a:latin typeface="+mj-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pPr>
                        <a:lnSpc>
                          <a:spcPct val="100000"/>
                        </a:lnSpc>
                      </a:pPr>
                      <a:r>
                        <a:rPr lang="en-US" sz="1000" b="0" strike="noStrike" spc="-1" dirty="0">
                          <a:solidFill>
                            <a:srgbClr val="000000"/>
                          </a:solidFill>
                          <a:latin typeface="+mj-lt"/>
                        </a:rPr>
                        <a:t>Ochan Sharma </a:t>
                      </a:r>
                      <a:endParaRPr lang="en-US" sz="1000" b="0" strike="noStrike" spc="-1" dirty="0">
                        <a:latin typeface="+mj-lt"/>
                      </a:endParaRPr>
                    </a:p>
                    <a:p>
                      <a:pPr>
                        <a:lnSpc>
                          <a:spcPct val="100000"/>
                        </a:lnSpc>
                      </a:pPr>
                      <a:endParaRPr lang="en-US" sz="10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pPr>
                        <a:lnSpc>
                          <a:spcPct val="100000"/>
                        </a:lnSpc>
                      </a:pPr>
                      <a:r>
                        <a:rPr lang="en-US" sz="1000" b="0" strike="noStrike" spc="-1" dirty="0">
                          <a:solidFill>
                            <a:srgbClr val="000000"/>
                          </a:solidFill>
                          <a:latin typeface="+mj-lt"/>
                        </a:rPr>
                        <a:t>Deep  Learning, SVM, Naïve Bayes, Accuracy</a:t>
                      </a:r>
                      <a:endParaRPr lang="en-US" sz="1000" b="0" strike="noStrike" spc="-1" dirty="0">
                        <a:latin typeface="+mj-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pPr>
                        <a:lnSpc>
                          <a:spcPct val="100000"/>
                        </a:lnSpc>
                      </a:pPr>
                      <a:r>
                        <a:rPr lang="en-US" sz="1000" b="0" strike="noStrike" spc="-1" dirty="0">
                          <a:solidFill>
                            <a:srgbClr val="000000"/>
                          </a:solidFill>
                          <a:latin typeface="Century Gothic"/>
                        </a:rPr>
                        <a:t> </a:t>
                      </a:r>
                      <a:r>
                        <a:rPr lang="en-US" sz="1000" b="0" strike="noStrike" spc="-1" dirty="0">
                          <a:solidFill>
                            <a:srgbClr val="000000"/>
                          </a:solidFill>
                          <a:latin typeface="+mj-lt"/>
                        </a:rPr>
                        <a:t>In this study various machine learning algorithms and clinical techniques were  used to forecast the heart attacks. Due bi classification Support Vector Machine achieved highest accuracy</a:t>
                      </a:r>
                      <a:endParaRPr lang="en-US" sz="1000" b="0" strike="noStrike" spc="-1" dirty="0">
                        <a:latin typeface="+mj-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pPr>
                        <a:lnSpc>
                          <a:spcPct val="100000"/>
                        </a:lnSpc>
                      </a:pPr>
                      <a:r>
                        <a:rPr lang="en-US" sz="1000" b="0" strike="noStrike" spc="-1" dirty="0">
                          <a:solidFill>
                            <a:srgbClr val="000000"/>
                          </a:solidFill>
                          <a:latin typeface="+mj-lt"/>
                        </a:rPr>
                        <a:t>High accuracy, flexibility</a:t>
                      </a:r>
                      <a:endParaRPr lang="en-US" sz="1000" b="0" strike="noStrike" spc="-1" dirty="0">
                        <a:latin typeface="+mj-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pPr>
                        <a:lnSpc>
                          <a:spcPct val="100000"/>
                        </a:lnSpc>
                      </a:pPr>
                      <a:r>
                        <a:rPr lang="en-US" sz="1000" b="0" strike="noStrike" spc="-1" dirty="0">
                          <a:solidFill>
                            <a:srgbClr val="000000"/>
                          </a:solidFill>
                          <a:latin typeface="+mj-lt"/>
                        </a:rPr>
                        <a:t>Overfitting, Complex</a:t>
                      </a:r>
                      <a:endParaRPr lang="en-US" sz="1000" b="0" strike="noStrike" spc="-1" dirty="0">
                        <a:latin typeface="+mj-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 name="Table 1"/>
          <p:cNvGraphicFramePr/>
          <p:nvPr>
            <p:extLst>
              <p:ext uri="{D42A27DB-BD31-4B8C-83A1-F6EECF244321}">
                <p14:modId xmlns:p14="http://schemas.microsoft.com/office/powerpoint/2010/main" val="479948340"/>
              </p:ext>
            </p:extLst>
          </p:nvPr>
        </p:nvGraphicFramePr>
        <p:xfrm>
          <a:off x="650880" y="182880"/>
          <a:ext cx="11392920" cy="6351941"/>
        </p:xfrm>
        <a:graphic>
          <a:graphicData uri="http://schemas.openxmlformats.org/drawingml/2006/table">
            <a:tbl>
              <a:tblPr/>
              <a:tblGrid>
                <a:gridCol w="694800">
                  <a:extLst>
                    <a:ext uri="{9D8B030D-6E8A-4147-A177-3AD203B41FA5}">
                      <a16:colId xmlns:a16="http://schemas.microsoft.com/office/drawing/2014/main" val="20000"/>
                    </a:ext>
                  </a:extLst>
                </a:gridCol>
                <a:gridCol w="2039040">
                  <a:extLst>
                    <a:ext uri="{9D8B030D-6E8A-4147-A177-3AD203B41FA5}">
                      <a16:colId xmlns:a16="http://schemas.microsoft.com/office/drawing/2014/main" val="20001"/>
                    </a:ext>
                  </a:extLst>
                </a:gridCol>
                <a:gridCol w="1325880">
                  <a:extLst>
                    <a:ext uri="{9D8B030D-6E8A-4147-A177-3AD203B41FA5}">
                      <a16:colId xmlns:a16="http://schemas.microsoft.com/office/drawing/2014/main" val="20002"/>
                    </a:ext>
                  </a:extLst>
                </a:gridCol>
                <a:gridCol w="2002320">
                  <a:extLst>
                    <a:ext uri="{9D8B030D-6E8A-4147-A177-3AD203B41FA5}">
                      <a16:colId xmlns:a16="http://schemas.microsoft.com/office/drawing/2014/main" val="20003"/>
                    </a:ext>
                  </a:extLst>
                </a:gridCol>
                <a:gridCol w="1950840">
                  <a:extLst>
                    <a:ext uri="{9D8B030D-6E8A-4147-A177-3AD203B41FA5}">
                      <a16:colId xmlns:a16="http://schemas.microsoft.com/office/drawing/2014/main" val="20004"/>
                    </a:ext>
                  </a:extLst>
                </a:gridCol>
                <a:gridCol w="1648800">
                  <a:extLst>
                    <a:ext uri="{9D8B030D-6E8A-4147-A177-3AD203B41FA5}">
                      <a16:colId xmlns:a16="http://schemas.microsoft.com/office/drawing/2014/main" val="20005"/>
                    </a:ext>
                  </a:extLst>
                </a:gridCol>
                <a:gridCol w="1731240">
                  <a:extLst>
                    <a:ext uri="{9D8B030D-6E8A-4147-A177-3AD203B41FA5}">
                      <a16:colId xmlns:a16="http://schemas.microsoft.com/office/drawing/2014/main" val="20006"/>
                    </a:ext>
                  </a:extLst>
                </a:gridCol>
              </a:tblGrid>
              <a:tr h="1173598">
                <a:tc>
                  <a:txBody>
                    <a:bodyPr/>
                    <a:lstStyle/>
                    <a:p>
                      <a:pPr>
                        <a:lnSpc>
                          <a:spcPct val="100000"/>
                        </a:lnSpc>
                      </a:pPr>
                      <a:r>
                        <a:rPr lang="en-US" sz="1800" b="1" strike="noStrike" spc="-1">
                          <a:solidFill>
                            <a:srgbClr val="FFFFFF"/>
                          </a:solidFill>
                          <a:latin typeface="Century Gothic"/>
                        </a:rPr>
                        <a:t>S.No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a:solidFill>
                            <a:srgbClr val="FFFFFF"/>
                          </a:solidFill>
                          <a:latin typeface="Century Gothic"/>
                        </a:rPr>
                        <a:t>Title &amp; Year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a:solidFill>
                            <a:srgbClr val="FFFFFF"/>
                          </a:solidFill>
                          <a:latin typeface="Century Gothic"/>
                        </a:rPr>
                        <a:t>Authors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a:solidFill>
                            <a:srgbClr val="FFFFFF"/>
                          </a:solidFill>
                          <a:latin typeface="Century Gothic"/>
                        </a:rPr>
                        <a:t>Tools/Algorithms used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dirty="0">
                          <a:solidFill>
                            <a:srgbClr val="FFFFFF"/>
                          </a:solidFill>
                          <a:latin typeface="Century Gothic"/>
                        </a:rPr>
                        <a:t>Description</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a:solidFill>
                            <a:srgbClr val="FFFFFF"/>
                          </a:solidFill>
                          <a:latin typeface="Century Gothic"/>
                        </a:rPr>
                        <a:t>Advantages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lstStyle/>
                    <a:p>
                      <a:pPr>
                        <a:lnSpc>
                          <a:spcPct val="100000"/>
                        </a:lnSpc>
                      </a:pPr>
                      <a:r>
                        <a:rPr lang="en-US" sz="1800" b="1" strike="noStrike" spc="-1">
                          <a:solidFill>
                            <a:srgbClr val="FFFFFF"/>
                          </a:solidFill>
                          <a:latin typeface="Century Gothic"/>
                        </a:rPr>
                        <a:t>Disadvantages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extLst>
                  <a:ext uri="{0D108BD9-81ED-4DB2-BD59-A6C34878D82A}">
                    <a16:rowId xmlns:a16="http://schemas.microsoft.com/office/drawing/2014/main" val="10000"/>
                  </a:ext>
                </a:extLst>
              </a:tr>
              <a:tr h="1996157">
                <a:tc>
                  <a:txBody>
                    <a:bodyPr/>
                    <a:lstStyle/>
                    <a:p>
                      <a:pPr>
                        <a:lnSpc>
                          <a:spcPct val="100000"/>
                        </a:lnSpc>
                      </a:pPr>
                      <a:r>
                        <a:rPr lang="en-US" sz="1800" b="0" strike="noStrike" spc="-1">
                          <a:solidFill>
                            <a:srgbClr val="000000"/>
                          </a:solidFill>
                          <a:latin typeface="Century Gothic"/>
                        </a:rPr>
                        <a:t>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r>
                        <a:rPr lang="en-US" sz="1050" b="0" strike="noStrike" spc="-1" dirty="0">
                          <a:latin typeface="+mj-lt"/>
                        </a:rPr>
                        <a:t>Doctor Chatbot: Heart Disease Prediction System</a:t>
                      </a:r>
                    </a:p>
                    <a:p>
                      <a:r>
                        <a:rPr lang="en-US" sz="1050" b="0" strike="noStrike" spc="-1" dirty="0">
                          <a:latin typeface="+mj-lt"/>
                        </a:rPr>
                        <a:t>[2020]</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r>
                        <a:rPr lang="en-US" sz="900" b="0" strike="noStrike" spc="-1" dirty="0">
                          <a:latin typeface="Arial"/>
                        </a:rPr>
                        <a:t>Sherwin Fernandes Rut Vij Giwas,</a:t>
                      </a:r>
                    </a:p>
                    <a:p>
                      <a:r>
                        <a:rPr lang="en-US" sz="900" b="0" strike="noStrike" spc="-1" dirty="0">
                          <a:latin typeface="Arial"/>
                        </a:rPr>
                        <a:t>Preston Alvarez,</a:t>
                      </a:r>
                    </a:p>
                    <a:p>
                      <a:r>
                        <a:rPr lang="en-US" sz="900" b="0" strike="noStrike" spc="-1" dirty="0" err="1">
                          <a:latin typeface="Arial"/>
                        </a:rPr>
                        <a:t>Macklon</a:t>
                      </a:r>
                      <a:r>
                        <a:rPr lang="en-US" sz="900" b="0" strike="noStrike" spc="-1" dirty="0">
                          <a:latin typeface="Arial"/>
                        </a:rPr>
                        <a:t> Fernandes</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pPr>
                        <a:lnSpc>
                          <a:spcPct val="100000"/>
                        </a:lnSpc>
                      </a:pPr>
                      <a:r>
                        <a:rPr lang="en-US" sz="1000" b="0" strike="noStrike" spc="-1" dirty="0">
                          <a:solidFill>
                            <a:srgbClr val="000000"/>
                          </a:solidFill>
                          <a:latin typeface="+mj-lt"/>
                        </a:rPr>
                        <a:t>Natural Language Processing</a:t>
                      </a:r>
                      <a:endParaRPr lang="en-US" sz="1000" b="0" strike="noStrike" spc="-1" dirty="0">
                        <a:latin typeface="+mj-lt"/>
                      </a:endParaRPr>
                    </a:p>
                    <a:p>
                      <a:pPr>
                        <a:lnSpc>
                          <a:spcPct val="100000"/>
                        </a:lnSpc>
                      </a:pPr>
                      <a:r>
                        <a:rPr lang="en-US" sz="1000" b="0" strike="noStrike" spc="-1" dirty="0">
                          <a:solidFill>
                            <a:srgbClr val="000000"/>
                          </a:solidFill>
                          <a:latin typeface="+mj-lt"/>
                        </a:rPr>
                        <a:t>SVM,  k-NN,  Naive  Bayes  &amp;  Porter  Stemming</a:t>
                      </a:r>
                      <a:endParaRPr lang="en-US" sz="1000" b="0" strike="noStrike" spc="-1" dirty="0">
                        <a:latin typeface="+mj-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r>
                        <a:rPr lang="en-US" sz="900" b="0" strike="noStrike" spc="-1" dirty="0">
                          <a:latin typeface="Arial"/>
                        </a:rPr>
                        <a:t>In this study chatbot was made  to  detect  &amp; predict the presence of a Heart Disease with the best possible accuracy .Algorithms like KNN, ANN, SVM, Naïve Bayes, Decision tree etc., were conducted on the same dataset to check the accuracy of each algorithm, the tools which are used to make chatbot are Dialog flow,  Microsoft Bot  Framework,  Telegram Bot  API, Keyword Based Chatbot was made in order  identify keywords which are received as input from the user.</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pPr>
                        <a:lnSpc>
                          <a:spcPct val="100000"/>
                        </a:lnSpc>
                      </a:pPr>
                      <a:r>
                        <a:rPr lang="en-US" sz="1000" b="0" strike="noStrike" spc="-1" dirty="0">
                          <a:solidFill>
                            <a:srgbClr val="000000"/>
                          </a:solidFill>
                          <a:latin typeface="+mj-lt"/>
                          <a:ea typeface="Microsoft YaHei"/>
                        </a:rPr>
                        <a:t>Provides a </a:t>
                      </a:r>
                      <a:r>
                        <a:rPr lang="en-US" sz="1000" b="0" strike="noStrike" spc="-1" dirty="0">
                          <a:solidFill>
                            <a:srgbClr val="000000"/>
                          </a:solidFill>
                          <a:latin typeface="+mj-lt"/>
                        </a:rPr>
                        <a:t>user friendly environment</a:t>
                      </a:r>
                      <a:endParaRPr lang="en-US" sz="1000" b="0" strike="noStrike" spc="-1" dirty="0">
                        <a:latin typeface="+mj-lt"/>
                      </a:endParaRPr>
                    </a:p>
                    <a:p>
                      <a:pPr>
                        <a:lnSpc>
                          <a:spcPct val="100000"/>
                        </a:lnSpc>
                      </a:pPr>
                      <a:r>
                        <a:rPr lang="en-US" sz="1000" b="0" strike="noStrike" spc="-1" dirty="0">
                          <a:solidFill>
                            <a:srgbClr val="000000"/>
                          </a:solidFill>
                          <a:latin typeface="+mj-lt"/>
                        </a:rPr>
                        <a:t>Easy to access,</a:t>
                      </a:r>
                      <a:endParaRPr lang="en-US" sz="1000" b="0" strike="noStrike" spc="-1" dirty="0">
                        <a:latin typeface="+mj-lt"/>
                      </a:endParaRPr>
                    </a:p>
                    <a:p>
                      <a:pPr>
                        <a:lnSpc>
                          <a:spcPct val="100000"/>
                        </a:lnSpc>
                      </a:pPr>
                      <a:r>
                        <a:rPr lang="en-US" sz="1000" b="0" strike="noStrike" spc="-1" dirty="0">
                          <a:solidFill>
                            <a:srgbClr val="000000"/>
                          </a:solidFill>
                          <a:latin typeface="+mj-lt"/>
                        </a:rPr>
                        <a:t>It is Robust to Overfitting</a:t>
                      </a:r>
                      <a:endParaRPr lang="en-US" sz="1000" b="0" strike="noStrike" spc="-1" dirty="0">
                        <a:latin typeface="+mj-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tc>
                  <a:txBody>
                    <a:bodyPr/>
                    <a:lstStyle/>
                    <a:p>
                      <a:pPr>
                        <a:lnSpc>
                          <a:spcPct val="100000"/>
                        </a:lnSpc>
                      </a:pPr>
                      <a:r>
                        <a:rPr lang="en-US" sz="1000" b="0" strike="noStrike" spc="-1" dirty="0">
                          <a:solidFill>
                            <a:srgbClr val="000000"/>
                          </a:solidFill>
                          <a:latin typeface="+mj-lt"/>
                        </a:rPr>
                        <a:t>Not available at free of cost</a:t>
                      </a:r>
                      <a:endParaRPr lang="en-US" sz="1000" b="0" strike="noStrike" spc="-1" dirty="0">
                        <a:latin typeface="+mj-lt"/>
                      </a:endParaRPr>
                    </a:p>
                    <a:p>
                      <a:pPr>
                        <a:lnSpc>
                          <a:spcPct val="100000"/>
                        </a:lnSpc>
                      </a:pPr>
                      <a:r>
                        <a:rPr lang="en-US" sz="1000" b="0" strike="noStrike" spc="-1" dirty="0">
                          <a:solidFill>
                            <a:srgbClr val="000000"/>
                          </a:solidFill>
                          <a:latin typeface="+mj-lt"/>
                        </a:rPr>
                        <a:t>It is vulnerable noisy data</a:t>
                      </a:r>
                      <a:endParaRPr lang="en-US" sz="1000" b="0" strike="noStrike" spc="-1" dirty="0">
                        <a:latin typeface="+mj-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0CDCC"/>
                    </a:solidFill>
                  </a:tcPr>
                </a:tc>
                <a:extLst>
                  <a:ext uri="{0D108BD9-81ED-4DB2-BD59-A6C34878D82A}">
                    <a16:rowId xmlns:a16="http://schemas.microsoft.com/office/drawing/2014/main" val="10001"/>
                  </a:ext>
                </a:extLst>
              </a:tr>
              <a:tr h="3029503">
                <a:tc>
                  <a:txBody>
                    <a:bodyPr/>
                    <a:lstStyle/>
                    <a:p>
                      <a:pPr>
                        <a:lnSpc>
                          <a:spcPct val="100000"/>
                        </a:lnSpc>
                      </a:pPr>
                      <a:r>
                        <a:rPr lang="en-US" sz="1800" b="0" strike="noStrike" spc="-1">
                          <a:solidFill>
                            <a:srgbClr val="000000"/>
                          </a:solidFill>
                          <a:latin typeface="Century Gothic"/>
                        </a:rPr>
                        <a:t>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r>
                        <a:rPr lang="en-US" sz="1050" b="0" strike="noStrike" spc="-1" dirty="0">
                          <a:latin typeface="Arial"/>
                        </a:rPr>
                        <a:t>A Hybrid Approach to Develop and Integrate Chatbot in Health Informatics Systems</a:t>
                      </a:r>
                    </a:p>
                    <a:p>
                      <a:r>
                        <a:rPr lang="en-US" sz="1050" b="0" strike="noStrike" spc="-1" dirty="0">
                          <a:latin typeface="Arial"/>
                        </a:rPr>
                        <a:t>[2020]</a:t>
                      </a: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r>
                        <a:rPr lang="en-US" sz="1050" b="0" strike="noStrike" spc="-1" dirty="0">
                          <a:latin typeface="Arial"/>
                        </a:rPr>
                        <a:t>Abhijit Chaturvedi</a:t>
                      </a:r>
                    </a:p>
                    <a:p>
                      <a:r>
                        <a:rPr lang="en-US" sz="900" b="0" strike="noStrike" spc="-1" dirty="0">
                          <a:latin typeface="Arial"/>
                        </a:rPr>
                        <a:t>Siddharth</a:t>
                      </a:r>
                      <a:r>
                        <a:rPr lang="en-US" sz="800" b="0" strike="noStrike" spc="-1" dirty="0">
                          <a:latin typeface="Arial"/>
                        </a:rPr>
                        <a:t> </a:t>
                      </a:r>
                      <a:r>
                        <a:rPr lang="en-US" sz="1000" b="0" strike="noStrike" spc="-1" dirty="0">
                          <a:latin typeface="Arial"/>
                        </a:rPr>
                        <a:t>Srivastava</a:t>
                      </a:r>
                    </a:p>
                    <a:p>
                      <a:r>
                        <a:rPr lang="en-US" sz="1050" b="0" strike="noStrike" spc="-1" dirty="0">
                          <a:latin typeface="Arial"/>
                        </a:rPr>
                        <a:t>Astha Rai</a:t>
                      </a:r>
                    </a:p>
                    <a:p>
                      <a:r>
                        <a:rPr lang="en-US" sz="1050" b="0" strike="noStrike" spc="-1" dirty="0">
                          <a:latin typeface="Arial"/>
                        </a:rPr>
                        <a:t>Barrera Sarwar</a:t>
                      </a:r>
                    </a:p>
                    <a:p>
                      <a:endParaRPr lang="en-US" sz="105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r>
                        <a:rPr lang="en-US" sz="1050" b="0" strike="noStrike" spc="-1" dirty="0">
                          <a:latin typeface="+mj-lt"/>
                        </a:rPr>
                        <a:t>Natural Language Processing , Decision tree</a:t>
                      </a: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r>
                        <a:rPr lang="en-US" sz="900" b="0" strike="noStrike" spc="-1" dirty="0">
                          <a:latin typeface="Arial"/>
                        </a:rPr>
                        <a:t>Chatbot was made for the  ﬂexibility and ease in the blood search at the national level.  Natural Language Processing was used do that  users can look for blood in query format rather than looking upon the web page, It can be useful in emergencies to get result in instance of time.</a:t>
                      </a:r>
                    </a:p>
                    <a:p>
                      <a:r>
                        <a:rPr lang="en-US" sz="900" b="0" strike="noStrike" spc="-1" dirty="0">
                          <a:latin typeface="Arial"/>
                        </a:rPr>
                        <a:t>chatbot uses Natural Language Understanding (NLU) to handle messages  and process the services.</a:t>
                      </a: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r>
                        <a:rPr lang="en-US" sz="1050" b="0" strike="noStrike" spc="-1" dirty="0">
                          <a:latin typeface="+mj-lt"/>
                          <a:ea typeface="Microsoft YaHei"/>
                        </a:rPr>
                        <a:t>Real time updates, </a:t>
                      </a:r>
                    </a:p>
                    <a:p>
                      <a:r>
                        <a:rPr lang="en-US" sz="1050" b="0" strike="noStrike" spc="-1" dirty="0">
                          <a:latin typeface="+mj-lt"/>
                          <a:ea typeface="Microsoft YaHei"/>
                        </a:rPr>
                        <a:t>user</a:t>
                      </a:r>
                      <a:r>
                        <a:rPr lang="en-US" sz="1000" b="0" strike="noStrike" spc="-1" dirty="0">
                          <a:solidFill>
                            <a:srgbClr val="000000"/>
                          </a:solidFill>
                          <a:latin typeface="+mj-lt"/>
                        </a:rPr>
                        <a:t> friendly environment</a:t>
                      </a:r>
                      <a:endParaRPr lang="en-US" sz="1000" b="0" strike="noStrike" spc="-1" dirty="0">
                        <a:latin typeface="+mj-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lstStyle/>
                    <a:p>
                      <a:r>
                        <a:rPr lang="en-US" sz="1050" b="0" strike="noStrike" spc="-1" dirty="0">
                          <a:latin typeface="+mj-lt"/>
                        </a:rPr>
                        <a:t>Dependency on Data Quality,</a:t>
                      </a:r>
                    </a:p>
                    <a:p>
                      <a:r>
                        <a:rPr lang="en-US" sz="1050" b="0" strike="noStrike" spc="-1" dirty="0">
                          <a:latin typeface="+mj-lt"/>
                        </a:rPr>
                        <a:t>Requires huge resources</a:t>
                      </a:r>
                    </a:p>
                  </a:txBody>
                  <a:tcPr>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Shape 1"/>
          <p:cNvSpPr txBox="1"/>
          <p:nvPr/>
        </p:nvSpPr>
        <p:spPr>
          <a:xfrm>
            <a:off x="2593080" y="624240"/>
            <a:ext cx="8911440" cy="1280520"/>
          </a:xfrm>
          <a:prstGeom prst="rect">
            <a:avLst/>
          </a:prstGeom>
          <a:noFill/>
          <a:ln>
            <a:noFill/>
          </a:ln>
        </p:spPr>
        <p:txBody>
          <a:bodyPr>
            <a:normAutofit/>
          </a:bodyPr>
          <a:lstStyle/>
          <a:p>
            <a:pPr>
              <a:lnSpc>
                <a:spcPct val="100000"/>
              </a:lnSpc>
            </a:pPr>
            <a:r>
              <a:rPr lang="en-US" sz="6000" b="0" strike="noStrike" spc="-1">
                <a:solidFill>
                  <a:srgbClr val="00B0F0"/>
                </a:solidFill>
                <a:latin typeface="Calibri"/>
                <a:ea typeface="Calibri"/>
              </a:rPr>
              <a:t>OBJECTIVES</a:t>
            </a:r>
            <a:endParaRPr lang="en-US" sz="6000" b="0" strike="noStrike" spc="-1">
              <a:solidFill>
                <a:srgbClr val="000000"/>
              </a:solidFill>
              <a:latin typeface="Century Gothic"/>
            </a:endParaRPr>
          </a:p>
        </p:txBody>
      </p:sp>
      <p:sp>
        <p:nvSpPr>
          <p:cNvPr id="370" name="TextShape 2"/>
          <p:cNvSpPr txBox="1"/>
          <p:nvPr/>
        </p:nvSpPr>
        <p:spPr>
          <a:xfrm>
            <a:off x="1735493" y="1772816"/>
            <a:ext cx="9759336" cy="4138024"/>
          </a:xfrm>
          <a:prstGeom prst="rect">
            <a:avLst/>
          </a:prstGeom>
          <a:noFill/>
          <a:ln>
            <a:noFill/>
          </a:ln>
        </p:spPr>
        <p:txBody>
          <a:bodyPr>
            <a:normAutofit/>
          </a:bodyPr>
          <a:lstStyle/>
          <a:p>
            <a:pPr marL="360">
              <a:lnSpc>
                <a:spcPct val="100000"/>
              </a:lnSpc>
              <a:spcBef>
                <a:spcPts val="1001"/>
              </a:spcBef>
              <a:buClr>
                <a:srgbClr val="A53010"/>
              </a:buClr>
            </a:pPr>
            <a:endParaRPr lang="en-US" sz="2400" spc="-1" dirty="0">
              <a:solidFill>
                <a:srgbClr val="404040"/>
              </a:solidFill>
              <a:latin typeface="Calibri"/>
              <a:ea typeface="Calibri"/>
            </a:endParaRPr>
          </a:p>
          <a:p>
            <a:pPr marL="343080" indent="-342720">
              <a:spcBef>
                <a:spcPts val="1001"/>
              </a:spcBef>
              <a:buClr>
                <a:srgbClr val="A53010"/>
              </a:buClr>
              <a:buFont typeface="Wingdings 3" charset="2"/>
              <a:buChar char=""/>
            </a:pPr>
            <a:r>
              <a:rPr lang="en-US" sz="2400" b="0" strike="noStrike" spc="-1" dirty="0">
                <a:solidFill>
                  <a:srgbClr val="404040"/>
                </a:solidFill>
                <a:latin typeface="Calibri"/>
                <a:ea typeface="Calibri"/>
              </a:rPr>
              <a:t>The model predicts heart attack based on input attributes and the model will be trained by using various machine learning algorithms.</a:t>
            </a:r>
            <a:r>
              <a:rPr lang="en-US" sz="2400" spc="-1" dirty="0">
                <a:solidFill>
                  <a:srgbClr val="404040"/>
                </a:solidFill>
                <a:latin typeface="Calibri"/>
                <a:ea typeface="Calibri"/>
              </a:rPr>
              <a:t> </a:t>
            </a:r>
          </a:p>
          <a:p>
            <a:pPr marL="343080" indent="-342720">
              <a:spcBef>
                <a:spcPts val="1001"/>
              </a:spcBef>
              <a:buClr>
                <a:srgbClr val="A53010"/>
              </a:buClr>
              <a:buFont typeface="Wingdings 3" charset="2"/>
              <a:buChar char=""/>
            </a:pPr>
            <a:r>
              <a:rPr lang="en-US" sz="2400" spc="-1" dirty="0">
                <a:solidFill>
                  <a:srgbClr val="404040"/>
                </a:solidFill>
                <a:latin typeface="Calibri"/>
                <a:ea typeface="Calibri"/>
              </a:rPr>
              <a:t>Development of a predictive model which is accurate , user-friendly and easily accessible.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extShape 1"/>
          <p:cNvSpPr txBox="1"/>
          <p:nvPr/>
        </p:nvSpPr>
        <p:spPr>
          <a:xfrm>
            <a:off x="3457440" y="247680"/>
            <a:ext cx="9151560" cy="1800000"/>
          </a:xfrm>
          <a:prstGeom prst="rect">
            <a:avLst/>
          </a:prstGeom>
          <a:noFill/>
          <a:ln>
            <a:noFill/>
          </a:ln>
        </p:spPr>
        <p:txBody>
          <a:bodyPr>
            <a:noAutofit/>
          </a:bodyPr>
          <a:lstStyle/>
          <a:p>
            <a:pPr>
              <a:lnSpc>
                <a:spcPct val="100000"/>
              </a:lnSpc>
            </a:pPr>
            <a:r>
              <a:rPr lang="en-US" sz="3600" b="0" strike="noStrike" spc="-1">
                <a:solidFill>
                  <a:srgbClr val="00B0F0"/>
                </a:solidFill>
                <a:latin typeface="Century Gothic"/>
              </a:rPr>
              <a:t>Proposed</a:t>
            </a:r>
            <a:r>
              <a:rPr lang="en-US" sz="3600" b="0" strike="noStrike" spc="-1">
                <a:solidFill>
                  <a:srgbClr val="262626"/>
                </a:solidFill>
                <a:latin typeface="Century Gothic"/>
              </a:rPr>
              <a:t> </a:t>
            </a:r>
            <a:r>
              <a:rPr lang="en-US" sz="3600" b="0" strike="noStrike" spc="-1">
                <a:solidFill>
                  <a:srgbClr val="00B0F0"/>
                </a:solidFill>
                <a:latin typeface="Century Gothic"/>
              </a:rPr>
              <a:t>Architecture</a:t>
            </a:r>
            <a:endParaRPr lang="en-US" sz="3600" b="0" strike="noStrike" spc="-1">
              <a:solidFill>
                <a:srgbClr val="000000"/>
              </a:solidFill>
              <a:latin typeface="Century Gothic"/>
            </a:endParaRPr>
          </a:p>
        </p:txBody>
      </p:sp>
      <p:sp>
        <p:nvSpPr>
          <p:cNvPr id="372" name="TextShape 2"/>
          <p:cNvSpPr txBox="1"/>
          <p:nvPr/>
        </p:nvSpPr>
        <p:spPr>
          <a:xfrm>
            <a:off x="1819771" y="915033"/>
            <a:ext cx="8649720" cy="5330520"/>
          </a:xfrm>
          <a:prstGeom prst="rect">
            <a:avLst/>
          </a:prstGeom>
          <a:solidFill>
            <a:srgbClr val="FFFFFF"/>
          </a:solidFill>
          <a:ln w="15840">
            <a:solidFill>
              <a:srgbClr val="000000"/>
            </a:solidFill>
            <a:round/>
          </a:ln>
        </p:spPr>
        <p:txBody>
          <a:bodyPr>
            <a:noAutofit/>
          </a:bodyPr>
          <a:lstStyle/>
          <a:p>
            <a:endParaRPr lang="en-US" sz="1800" b="0" strike="noStrike" spc="-1">
              <a:solidFill>
                <a:srgbClr val="404040"/>
              </a:solidFill>
              <a:latin typeface="Century Gothic"/>
            </a:endParaRPr>
          </a:p>
        </p:txBody>
      </p:sp>
      <p:sp>
        <p:nvSpPr>
          <p:cNvPr id="373" name="CustomShape 3"/>
          <p:cNvSpPr/>
          <p:nvPr/>
        </p:nvSpPr>
        <p:spPr>
          <a:xfrm>
            <a:off x="5411880" y="995760"/>
            <a:ext cx="961560" cy="576720"/>
          </a:xfrm>
          <a:prstGeom prst="can">
            <a:avLst>
              <a:gd name="adj" fmla="val 33333"/>
            </a:avLst>
          </a:prstGeom>
          <a:ln>
            <a:round/>
          </a:ln>
        </p:spPr>
        <p:style>
          <a:lnRef idx="2">
            <a:schemeClr val="dk1"/>
          </a:lnRef>
          <a:fillRef idx="1">
            <a:schemeClr val="lt1"/>
          </a:fillRef>
          <a:effectRef idx="0">
            <a:schemeClr val="dk1"/>
          </a:effectRef>
          <a:fontRef idx="minor"/>
        </p:style>
        <p:txBody>
          <a:bodyPr lIns="90000" tIns="45000" rIns="90000" bIns="45000" anchor="ctr">
            <a:noAutofit/>
          </a:bodyPr>
          <a:lstStyle/>
          <a:p>
            <a:pPr algn="ctr">
              <a:lnSpc>
                <a:spcPct val="100000"/>
              </a:lnSpc>
            </a:pPr>
            <a:r>
              <a:rPr lang="en-US" sz="1200" b="0" strike="noStrike" spc="-1" dirty="0">
                <a:solidFill>
                  <a:srgbClr val="000000"/>
                </a:solidFill>
                <a:latin typeface="Century Gothic"/>
              </a:rPr>
              <a:t>Dataset</a:t>
            </a:r>
            <a:endParaRPr lang="en-US" sz="1200" b="0" strike="noStrike" spc="-1" dirty="0">
              <a:latin typeface="Arial"/>
            </a:endParaRPr>
          </a:p>
        </p:txBody>
      </p:sp>
      <p:sp>
        <p:nvSpPr>
          <p:cNvPr id="375" name="CustomShape 5"/>
          <p:cNvSpPr/>
          <p:nvPr/>
        </p:nvSpPr>
        <p:spPr>
          <a:xfrm>
            <a:off x="5193720" y="1786320"/>
            <a:ext cx="1398600" cy="481344"/>
          </a:xfrm>
          <a:prstGeom prst="rect">
            <a:avLst/>
          </a:prstGeom>
          <a:ln>
            <a:round/>
          </a:ln>
        </p:spPr>
        <p:style>
          <a:lnRef idx="2">
            <a:schemeClr val="dk1"/>
          </a:lnRef>
          <a:fillRef idx="1">
            <a:schemeClr val="lt1"/>
          </a:fillRef>
          <a:effectRef idx="0">
            <a:schemeClr val="dk1"/>
          </a:effectRef>
          <a:fontRef idx="minor"/>
        </p:style>
        <p:txBody>
          <a:bodyPr lIns="90000" tIns="45000" rIns="90000" bIns="45000" anchor="ctr">
            <a:noAutofit/>
          </a:bodyPr>
          <a:lstStyle/>
          <a:p>
            <a:pPr algn="ctr">
              <a:lnSpc>
                <a:spcPct val="100000"/>
              </a:lnSpc>
            </a:pPr>
            <a:r>
              <a:rPr lang="en-US" sz="900" b="0" strike="noStrike" spc="-1" dirty="0">
                <a:solidFill>
                  <a:srgbClr val="000000"/>
                </a:solidFill>
                <a:latin typeface="Century Gothic"/>
              </a:rPr>
              <a:t>Data Pre</a:t>
            </a:r>
            <a:endParaRPr lang="en-US" sz="900" b="0" strike="noStrike" spc="-1" dirty="0">
              <a:latin typeface="Arial"/>
            </a:endParaRPr>
          </a:p>
          <a:p>
            <a:pPr algn="ctr">
              <a:lnSpc>
                <a:spcPct val="100000"/>
              </a:lnSpc>
            </a:pPr>
            <a:r>
              <a:rPr lang="en-US" sz="900" b="0" strike="noStrike" spc="-1" dirty="0">
                <a:solidFill>
                  <a:srgbClr val="000000"/>
                </a:solidFill>
                <a:latin typeface="Century Gothic"/>
              </a:rPr>
              <a:t>Processing</a:t>
            </a:r>
            <a:endParaRPr lang="en-US" sz="900" b="0" strike="noStrike" spc="-1" dirty="0">
              <a:latin typeface="Arial"/>
            </a:endParaRPr>
          </a:p>
        </p:txBody>
      </p:sp>
      <p:sp>
        <p:nvSpPr>
          <p:cNvPr id="376" name="CustomShape 6"/>
          <p:cNvSpPr/>
          <p:nvPr/>
        </p:nvSpPr>
        <p:spPr>
          <a:xfrm>
            <a:off x="5178945" y="3251303"/>
            <a:ext cx="1462680" cy="616372"/>
          </a:xfrm>
          <a:prstGeom prst="rect">
            <a:avLst/>
          </a:prstGeom>
          <a:ln>
            <a:round/>
          </a:ln>
        </p:spPr>
        <p:style>
          <a:lnRef idx="2">
            <a:schemeClr val="dk1"/>
          </a:lnRef>
          <a:fillRef idx="1">
            <a:schemeClr val="lt1"/>
          </a:fillRef>
          <a:effectRef idx="0">
            <a:schemeClr val="dk1"/>
          </a:effectRef>
          <a:fontRef idx="minor"/>
        </p:style>
        <p:txBody>
          <a:bodyPr lIns="90000" tIns="45000" rIns="90000" bIns="45000" anchor="ctr">
            <a:noAutofit/>
          </a:bodyPr>
          <a:lstStyle/>
          <a:p>
            <a:pPr algn="ctr">
              <a:lnSpc>
                <a:spcPct val="100000"/>
              </a:lnSpc>
            </a:pPr>
            <a:r>
              <a:rPr lang="en-US" sz="800" b="0" strike="noStrike" spc="-1" dirty="0">
                <a:solidFill>
                  <a:srgbClr val="000000"/>
                </a:solidFill>
                <a:latin typeface="Century Gothic"/>
              </a:rPr>
              <a:t>Machine Learning Algorithm Selection</a:t>
            </a:r>
          </a:p>
          <a:p>
            <a:pPr algn="ctr">
              <a:lnSpc>
                <a:spcPct val="100000"/>
              </a:lnSpc>
            </a:pPr>
            <a:r>
              <a:rPr lang="en-US" sz="800" b="0" strike="noStrike" spc="-1" dirty="0">
                <a:solidFill>
                  <a:srgbClr val="000000"/>
                </a:solidFill>
                <a:latin typeface="Century Gothic"/>
              </a:rPr>
              <a:t>(RF)</a:t>
            </a:r>
            <a:endParaRPr lang="en-US" sz="800" b="0" strike="noStrike" spc="-1" dirty="0">
              <a:latin typeface="Arial"/>
            </a:endParaRPr>
          </a:p>
        </p:txBody>
      </p:sp>
      <p:sp>
        <p:nvSpPr>
          <p:cNvPr id="377" name="CustomShape 7"/>
          <p:cNvSpPr/>
          <p:nvPr/>
        </p:nvSpPr>
        <p:spPr>
          <a:xfrm>
            <a:off x="5193720" y="4957610"/>
            <a:ext cx="1462680" cy="406800"/>
          </a:xfrm>
          <a:prstGeom prst="rect">
            <a:avLst/>
          </a:prstGeom>
          <a:ln>
            <a:round/>
          </a:ln>
        </p:spPr>
        <p:style>
          <a:lnRef idx="2">
            <a:schemeClr val="dk1"/>
          </a:lnRef>
          <a:fillRef idx="1">
            <a:schemeClr val="lt1"/>
          </a:fillRef>
          <a:effectRef idx="0">
            <a:schemeClr val="dk1"/>
          </a:effectRef>
          <a:fontRef idx="minor"/>
        </p:style>
        <p:txBody>
          <a:bodyPr lIns="90000" tIns="45000" rIns="90000" bIns="45000" anchor="ctr">
            <a:noAutofit/>
          </a:bodyPr>
          <a:lstStyle/>
          <a:p>
            <a:pPr algn="ctr">
              <a:lnSpc>
                <a:spcPct val="100000"/>
              </a:lnSpc>
            </a:pPr>
            <a:r>
              <a:rPr lang="en-US" sz="1000" b="0" strike="noStrike" spc="-1" dirty="0">
                <a:solidFill>
                  <a:srgbClr val="000000"/>
                </a:solidFill>
                <a:latin typeface="Century Gothic"/>
              </a:rPr>
              <a:t>Integration with Predictive Model</a:t>
            </a:r>
            <a:endParaRPr lang="en-US" sz="1000" b="0" strike="noStrike" spc="-1" dirty="0">
              <a:latin typeface="Arial"/>
            </a:endParaRPr>
          </a:p>
        </p:txBody>
      </p:sp>
      <p:sp>
        <p:nvSpPr>
          <p:cNvPr id="378" name="CustomShape 8"/>
          <p:cNvSpPr/>
          <p:nvPr/>
        </p:nvSpPr>
        <p:spPr>
          <a:xfrm>
            <a:off x="5193720" y="4205070"/>
            <a:ext cx="1462680" cy="457200"/>
          </a:xfrm>
          <a:prstGeom prst="rect">
            <a:avLst/>
          </a:prstGeom>
          <a:ln>
            <a:round/>
          </a:ln>
        </p:spPr>
        <p:style>
          <a:lnRef idx="2">
            <a:schemeClr val="dk1"/>
          </a:lnRef>
          <a:fillRef idx="1">
            <a:schemeClr val="lt1"/>
          </a:fillRef>
          <a:effectRef idx="0">
            <a:schemeClr val="dk1"/>
          </a:effectRef>
          <a:fontRef idx="minor"/>
        </p:style>
        <p:txBody>
          <a:bodyPr lIns="90000" tIns="45000" rIns="90000" bIns="45000" anchor="ctr">
            <a:noAutofit/>
          </a:bodyPr>
          <a:lstStyle/>
          <a:p>
            <a:pPr algn="ctr">
              <a:lnSpc>
                <a:spcPct val="100000"/>
              </a:lnSpc>
            </a:pPr>
            <a:r>
              <a:rPr lang="en-US" sz="1000" b="0" strike="noStrike" spc="-1">
                <a:solidFill>
                  <a:srgbClr val="000000"/>
                </a:solidFill>
                <a:latin typeface="Century Gothic"/>
              </a:rPr>
              <a:t>Predictive Model (Training &amp; Evaluation)</a:t>
            </a:r>
            <a:endParaRPr lang="en-US" sz="1000" b="0" strike="noStrike" spc="-1">
              <a:latin typeface="Arial"/>
            </a:endParaRPr>
          </a:p>
        </p:txBody>
      </p:sp>
      <p:sp>
        <p:nvSpPr>
          <p:cNvPr id="379" name="Line 9"/>
          <p:cNvSpPr/>
          <p:nvPr/>
        </p:nvSpPr>
        <p:spPr>
          <a:xfrm>
            <a:off x="5892480" y="1572480"/>
            <a:ext cx="0" cy="213480"/>
          </a:xfrm>
          <a:prstGeom prst="line">
            <a:avLst/>
          </a:prstGeom>
          <a:ln>
            <a:round/>
          </a:ln>
        </p:spPr>
        <p:style>
          <a:lnRef idx="1">
            <a:schemeClr val="dk1"/>
          </a:lnRef>
          <a:fillRef idx="0">
            <a:schemeClr val="dk1"/>
          </a:fillRef>
          <a:effectRef idx="0">
            <a:schemeClr val="dk1"/>
          </a:effectRef>
          <a:fontRef idx="minor"/>
        </p:style>
        <p:txBody>
          <a:bodyPr/>
          <a:lstStyle/>
          <a:p>
            <a:endParaRPr lang="en-US"/>
          </a:p>
        </p:txBody>
      </p:sp>
      <p:sp>
        <p:nvSpPr>
          <p:cNvPr id="380" name="Line 10"/>
          <p:cNvSpPr/>
          <p:nvPr/>
        </p:nvSpPr>
        <p:spPr>
          <a:xfrm>
            <a:off x="5892480" y="2316600"/>
            <a:ext cx="0" cy="207000"/>
          </a:xfrm>
          <a:prstGeom prst="line">
            <a:avLst/>
          </a:prstGeom>
          <a:ln>
            <a:solidFill>
              <a:srgbClr val="9D2D0F"/>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381" name="Line 11"/>
          <p:cNvSpPr/>
          <p:nvPr/>
        </p:nvSpPr>
        <p:spPr>
          <a:xfrm flipH="1">
            <a:off x="5924340" y="3888270"/>
            <a:ext cx="720" cy="316800"/>
          </a:xfrm>
          <a:prstGeom prst="line">
            <a:avLst/>
          </a:prstGeom>
          <a:ln>
            <a:solidFill>
              <a:srgbClr val="9D2D0F"/>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384" name="CustomShape 14"/>
          <p:cNvSpPr/>
          <p:nvPr/>
        </p:nvSpPr>
        <p:spPr>
          <a:xfrm>
            <a:off x="5193720" y="5781839"/>
            <a:ext cx="1462680" cy="366840"/>
          </a:xfrm>
          <a:prstGeom prst="rect">
            <a:avLst/>
          </a:prstGeom>
          <a:ln>
            <a:round/>
          </a:ln>
        </p:spPr>
        <p:style>
          <a:lnRef idx="2">
            <a:schemeClr val="dk1"/>
          </a:lnRef>
          <a:fillRef idx="1">
            <a:schemeClr val="lt1"/>
          </a:fillRef>
          <a:effectRef idx="0">
            <a:schemeClr val="dk1"/>
          </a:effectRef>
          <a:fontRef idx="minor"/>
        </p:style>
        <p:txBody>
          <a:bodyPr lIns="90000" tIns="45000" rIns="90000" bIns="45000" anchor="ctr">
            <a:noAutofit/>
          </a:bodyPr>
          <a:lstStyle/>
          <a:p>
            <a:pPr algn="ctr">
              <a:lnSpc>
                <a:spcPct val="100000"/>
              </a:lnSpc>
            </a:pPr>
            <a:r>
              <a:rPr lang="en-US" sz="1000" b="0" strike="noStrike" spc="-1" dirty="0">
                <a:solidFill>
                  <a:srgbClr val="000000"/>
                </a:solidFill>
                <a:latin typeface="Century Gothic"/>
              </a:rPr>
              <a:t>Final Prediction model</a:t>
            </a:r>
            <a:endParaRPr lang="en-US" sz="1000" b="0" strike="noStrike" spc="-1" dirty="0">
              <a:latin typeface="Arial"/>
            </a:endParaRPr>
          </a:p>
        </p:txBody>
      </p:sp>
      <p:cxnSp>
        <p:nvCxnSpPr>
          <p:cNvPr id="5" name="Straight Arrow Connector 4">
            <a:extLst>
              <a:ext uri="{FF2B5EF4-FFF2-40B4-BE49-F238E27FC236}">
                <a16:creationId xmlns:a16="http://schemas.microsoft.com/office/drawing/2014/main" id="{B635C8AF-DA35-7E4E-94FD-6C6411AEB314}"/>
              </a:ext>
            </a:extLst>
          </p:cNvPr>
          <p:cNvCxnSpPr>
            <a:cxnSpLocks/>
            <a:stCxn id="377" idx="2"/>
            <a:endCxn id="384" idx="0"/>
          </p:cNvCxnSpPr>
          <p:nvPr/>
        </p:nvCxnSpPr>
        <p:spPr>
          <a:xfrm>
            <a:off x="5925060" y="5364410"/>
            <a:ext cx="0" cy="417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FD3A61E-4F7A-CA4B-5549-BC2762F5383D}"/>
              </a:ext>
            </a:extLst>
          </p:cNvPr>
          <p:cNvSpPr/>
          <p:nvPr/>
        </p:nvSpPr>
        <p:spPr>
          <a:xfrm>
            <a:off x="5193721" y="2488865"/>
            <a:ext cx="1398599" cy="4415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0" strike="noStrike" spc="-1" dirty="0">
                <a:solidFill>
                  <a:srgbClr val="000000"/>
                </a:solidFill>
                <a:latin typeface="Century Gothic"/>
              </a:rPr>
              <a:t>Featur</a:t>
            </a:r>
            <a:r>
              <a:rPr lang="en-US" sz="1000" spc="-1" dirty="0">
                <a:solidFill>
                  <a:srgbClr val="000000"/>
                </a:solidFill>
                <a:latin typeface="Century Gothic"/>
              </a:rPr>
              <a:t>e Selection</a:t>
            </a:r>
            <a:endParaRPr lang="en-US" sz="1000" b="0" strike="noStrike" spc="-1" dirty="0">
              <a:latin typeface="Arial"/>
            </a:endParaRPr>
          </a:p>
        </p:txBody>
      </p:sp>
      <p:cxnSp>
        <p:nvCxnSpPr>
          <p:cNvPr id="19" name="Straight Connector 18">
            <a:extLst>
              <a:ext uri="{FF2B5EF4-FFF2-40B4-BE49-F238E27FC236}">
                <a16:creationId xmlns:a16="http://schemas.microsoft.com/office/drawing/2014/main" id="{7254F600-9155-D479-E5B9-A6E4FFAA359A}"/>
              </a:ext>
            </a:extLst>
          </p:cNvPr>
          <p:cNvCxnSpPr>
            <a:endCxn id="377" idx="0"/>
          </p:cNvCxnSpPr>
          <p:nvPr/>
        </p:nvCxnSpPr>
        <p:spPr>
          <a:xfrm>
            <a:off x="5924340" y="4662270"/>
            <a:ext cx="720" cy="295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3195614-E3A7-E8A5-70AE-3D2506CE12A2}"/>
              </a:ext>
            </a:extLst>
          </p:cNvPr>
          <p:cNvCxnSpPr>
            <a:stCxn id="14" idx="2"/>
            <a:endCxn id="376" idx="0"/>
          </p:cNvCxnSpPr>
          <p:nvPr/>
        </p:nvCxnSpPr>
        <p:spPr>
          <a:xfrm>
            <a:off x="5893021" y="2930400"/>
            <a:ext cx="17264" cy="32090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1331</TotalTime>
  <Words>1395</Words>
  <Application>Microsoft Office PowerPoint</Application>
  <PresentationFormat>Widescreen</PresentationFormat>
  <Paragraphs>204</Paragraphs>
  <Slides>20</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20</vt:i4>
      </vt:variant>
    </vt:vector>
  </HeadingPairs>
  <TitlesOfParts>
    <vt:vector size="34" baseType="lpstr">
      <vt:lpstr>Arial</vt:lpstr>
      <vt:lpstr>Calibri</vt:lpstr>
      <vt:lpstr>Castellar</vt:lpstr>
      <vt:lpstr>Century Gothic</vt:lpstr>
      <vt:lpstr>Söhne</vt:lpstr>
      <vt:lpstr>Symbol</vt:lpstr>
      <vt:lpstr>Times New Roman</vt:lpstr>
      <vt:lpstr>Wingdings</vt:lpstr>
      <vt:lpstr>Wingdings 3</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Heart Attack Dataset</vt:lpstr>
      <vt:lpstr>Attributes used in dataset:</vt:lpstr>
      <vt:lpstr>PowerPoint Presentation</vt:lpstr>
      <vt:lpstr>Libraries used</vt:lpstr>
      <vt:lpstr>Random Forest Expected Output: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3D-PRINTER AND   COMPOSING 3D PRINTED RC CAR</dc:title>
  <dc:subject/>
  <dc:creator>MD RAHEEM UDDIN</dc:creator>
  <dc:description/>
  <cp:lastModifiedBy>mohdakrammoiz</cp:lastModifiedBy>
  <cp:revision>121</cp:revision>
  <dcterms:created xsi:type="dcterms:W3CDTF">2023-11-29T03:35:00Z</dcterms:created>
  <dcterms:modified xsi:type="dcterms:W3CDTF">2024-10-18T10:01:45Z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ICV">
    <vt:lpwstr>251A90ECE54C4D33924ED23A7A8770EC_13</vt:lpwstr>
  </property>
  <property fmtid="{D5CDD505-2E9C-101B-9397-08002B2CF9AE}" pid="6" name="KSOProductBuildVer">
    <vt:lpwstr>1033-12.2.0.13306</vt:lpwstr>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14</vt:i4>
  </property>
</Properties>
</file>