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9" r:id="rId9"/>
    <p:sldId id="270" r:id="rId10"/>
    <p:sldId id="273" r:id="rId11"/>
    <p:sldId id="271" r:id="rId12"/>
    <p:sldId id="272" r:id="rId13"/>
  </p:sldIdLst>
  <p:sldSz cx="14630400" cy="8229600"/>
  <p:notesSz cx="8229600" cy="14630400"/>
  <p:embeddedFontLst>
    <p:embeddedFont>
      <p:font typeface="Lora" pitchFamily="34" charset="0"/>
      <p:bold r:id="rId17"/>
    </p:embeddedFont>
    <p:embeddedFont>
      <p:font typeface="Lora" pitchFamily="34" charset="-122"/>
      <p:bold r:id="rId18"/>
    </p:embeddedFont>
    <p:embeddedFont>
      <p:font typeface="Lora" pitchFamily="34" charset="-120"/>
      <p:bold r:id="rId19"/>
    </p:embeddedFont>
    <p:embeddedFont>
      <p:font typeface="Consolas" panose="020B0609020204030204" pitchFamily="34" charset="0"/>
      <p:regular r:id="rId20"/>
      <p:bold r:id="rId21"/>
      <p:italic r:id="rId22"/>
      <p:boldItalic r:id="rId23"/>
    </p:embeddedFont>
    <p:embeddedFont>
      <p:font typeface="Consolas" panose="020B0609020204030204" pitchFamily="34" charset="-122"/>
      <p:regular r:id="rId24"/>
    </p:embeddedFont>
    <p:embeddedFont>
      <p:font typeface="Consolas" panose="020B0609020204030204" pitchFamily="34" charset="-120"/>
      <p:regular r:id="rId25"/>
    </p:embeddedFont>
    <p:embeddedFont>
      <p:font typeface="Calibri" panose="020F0502020204030204" charset="0"/>
      <p:regular r:id="rId26"/>
      <p:bold r:id="rId27"/>
      <p:italic r:id="rId28"/>
      <p:boldItalic r:id="rId29"/>
    </p:embeddedFont>
    <p:embeddedFont>
      <p:font typeface="Calibri Light" panose="020F0302020204030204" charset="0"/>
      <p:regular r:id="rId30"/>
      <p:italic r:id="rId31"/>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5.fntdata"/><Relationship Id="rId30" Type="http://schemas.openxmlformats.org/officeDocument/2006/relationships/font" Target="fonts/font14.fntdata"/><Relationship Id="rId3" Type="http://schemas.openxmlformats.org/officeDocument/2006/relationships/slide" Target="slides/slide1.xml"/><Relationship Id="rId29" Type="http://schemas.openxmlformats.org/officeDocument/2006/relationships/font" Target="fonts/font13.fntdata"/><Relationship Id="rId28" Type="http://schemas.openxmlformats.org/officeDocument/2006/relationships/font" Target="fonts/font12.fntdata"/><Relationship Id="rId27" Type="http://schemas.openxmlformats.org/officeDocument/2006/relationships/font" Target="fonts/font11.fntdata"/><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719"/>
          </a:xfrm>
          <a:prstGeom prst="rect">
            <a:avLst/>
          </a:prstGeom>
          <a:solidFill>
            <a:srgbClr val="FEF5E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p:spPr>
      </p:sp>
      <p:sp>
        <p:nvSpPr>
          <p:cNvPr id="3" name="Shape 1"/>
          <p:cNvSpPr/>
          <p:nvPr/>
        </p:nvSpPr>
        <p:spPr>
          <a:xfrm>
            <a:off x="0" y="0"/>
            <a:ext cx="14630400" cy="8229600"/>
          </a:xfrm>
          <a:prstGeom prst="rect">
            <a:avLst/>
          </a:prstGeom>
          <a:solidFill>
            <a:srgbClr val="FEF5E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308610" y="2325410"/>
            <a:ext cx="4869061" cy="3578781"/>
          </a:xfrm>
          <a:prstGeom prst="rect">
            <a:avLst/>
          </a:prstGeom>
        </p:spPr>
      </p:pic>
      <p:sp>
        <p:nvSpPr>
          <p:cNvPr id="4" name="Text 0"/>
          <p:cNvSpPr/>
          <p:nvPr/>
        </p:nvSpPr>
        <p:spPr>
          <a:xfrm>
            <a:off x="6350437" y="3388757"/>
            <a:ext cx="7415927" cy="1452086"/>
          </a:xfrm>
          <a:prstGeom prst="rect">
            <a:avLst/>
          </a:prstGeom>
          <a:noFill/>
        </p:spPr>
        <p:txBody>
          <a:bodyPr wrap="square" lIns="0" tIns="0" rIns="0" bIns="0" rtlCol="0" anchor="t"/>
          <a:lstStyle/>
          <a:p>
            <a:pPr marL="0" indent="0">
              <a:lnSpc>
                <a:spcPts val="5700"/>
              </a:lnSpc>
              <a:buNone/>
            </a:pPr>
            <a:r>
              <a:rPr lang="en-US" sz="4550" b="1" dirty="0">
                <a:solidFill>
                  <a:srgbClr val="38512F"/>
                </a:solidFill>
                <a:latin typeface="Lora" pitchFamily="34" charset="0"/>
                <a:ea typeface="Lora" pitchFamily="34" charset="-122"/>
                <a:cs typeface="Lora" pitchFamily="34" charset="-120"/>
              </a:rPr>
              <a:t>Netflix Data: Cleaning, Analysis and Visualization</a:t>
            </a:r>
            <a:endParaRPr lang="en-US" sz="4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33705" y="685800"/>
            <a:ext cx="11250930" cy="6073775"/>
          </a:xfrm>
          <a:prstGeom prst="rect">
            <a:avLst/>
          </a:prstGeom>
          <a:noFill/>
        </p:spPr>
        <p:txBody>
          <a:bodyPr wrap="square" rtlCol="0" anchor="t">
            <a:noAutofit/>
          </a:bodyPr>
          <a:p>
            <a:pPr marL="0" lvl="0" indent="0" algn="l" rtl="0">
              <a:lnSpc>
                <a:spcPct val="90000"/>
              </a:lnSpc>
              <a:spcBef>
                <a:spcPts val="0"/>
              </a:spcBef>
              <a:spcAft>
                <a:spcPts val="0"/>
              </a:spcAft>
              <a:buClr>
                <a:schemeClr val="dk1"/>
              </a:buClr>
              <a:buSzPts val="6000"/>
              <a:buFont typeface="Arial" panose="020B0604020202020204"/>
              <a:buNone/>
            </a:pPr>
            <a:r>
              <a:rPr lang="en-US" sz="6000">
                <a:sym typeface="+mn-ea"/>
              </a:rPr>
              <a:t>     </a:t>
            </a:r>
            <a:endParaRPr lang="en-US" sz="6000">
              <a:sym typeface="+mn-ea"/>
            </a:endParaRPr>
          </a:p>
          <a:p>
            <a:pPr marL="0" lvl="0" indent="0" algn="l" rtl="0">
              <a:lnSpc>
                <a:spcPct val="90000"/>
              </a:lnSpc>
              <a:spcBef>
                <a:spcPts val="0"/>
              </a:spcBef>
              <a:spcAft>
                <a:spcPts val="0"/>
              </a:spcAft>
              <a:buClr>
                <a:schemeClr val="dk1"/>
              </a:buClr>
              <a:buSzPts val="6000"/>
              <a:buFont typeface="Arial" panose="020B0604020202020204"/>
              <a:buNone/>
            </a:pPr>
            <a:endParaRPr lang="en-US" sz="6000">
              <a:sym typeface="+mn-ea"/>
            </a:endParaRPr>
          </a:p>
          <a:p>
            <a:pPr marL="0" lvl="0" indent="0" algn="l" rtl="0">
              <a:lnSpc>
                <a:spcPct val="90000"/>
              </a:lnSpc>
              <a:spcBef>
                <a:spcPts val="0"/>
              </a:spcBef>
              <a:spcAft>
                <a:spcPts val="0"/>
              </a:spcAft>
              <a:buClr>
                <a:schemeClr val="dk1"/>
              </a:buClr>
              <a:buSzPts val="6000"/>
              <a:buFont typeface="Arial" panose="020B0604020202020204"/>
              <a:buNone/>
            </a:pPr>
            <a:endParaRPr lang="en-US" sz="6000">
              <a:sym typeface="+mn-ea"/>
            </a:endParaRPr>
          </a:p>
          <a:p>
            <a:pPr marL="0" lvl="0" indent="0" algn="l" rtl="0">
              <a:lnSpc>
                <a:spcPct val="90000"/>
              </a:lnSpc>
              <a:spcBef>
                <a:spcPts val="0"/>
              </a:spcBef>
              <a:spcAft>
                <a:spcPts val="0"/>
              </a:spcAft>
              <a:buClr>
                <a:schemeClr val="dk1"/>
              </a:buClr>
              <a:buSzPts val="6000"/>
              <a:buFont typeface="Arial" panose="020B0604020202020204"/>
              <a:buNone/>
            </a:pPr>
            <a:r>
              <a:rPr lang="en-US" sz="6000" b="1">
                <a:sym typeface="+mn-ea"/>
              </a:rPr>
              <a:t>                     </a:t>
            </a:r>
            <a:r>
              <a:rPr lang="en-US" sz="8800" b="1">
                <a:sym typeface="+mn-ea"/>
              </a:rPr>
              <a:t>Thank You</a:t>
            </a:r>
            <a:endParaRPr lang="en-US" sz="8800" b="1">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968693" y="1874282"/>
            <a:ext cx="12692896" cy="3135630"/>
          </a:xfrm>
          <a:prstGeom prst="roundRect">
            <a:avLst>
              <a:gd name="adj" fmla="val 1181"/>
            </a:avLst>
          </a:prstGeom>
          <a:solidFill>
            <a:srgbClr val="E2ECDF"/>
          </a:solidFill>
        </p:spPr>
      </p:sp>
      <p:sp>
        <p:nvSpPr>
          <p:cNvPr id="3" name="Shape 1"/>
          <p:cNvSpPr/>
          <p:nvPr/>
        </p:nvSpPr>
        <p:spPr>
          <a:xfrm>
            <a:off x="956429" y="1874282"/>
            <a:ext cx="12717423" cy="3135630"/>
          </a:xfrm>
          <a:prstGeom prst="roundRect">
            <a:avLst>
              <a:gd name="adj" fmla="val 1181"/>
            </a:avLst>
          </a:prstGeom>
          <a:solidFill>
            <a:srgbClr val="E2ECDF"/>
          </a:solidFill>
        </p:spPr>
      </p:sp>
      <p:sp>
        <p:nvSpPr>
          <p:cNvPr id="4" name="Text 2"/>
          <p:cNvSpPr/>
          <p:nvPr/>
        </p:nvSpPr>
        <p:spPr>
          <a:xfrm>
            <a:off x="1203246" y="2059424"/>
            <a:ext cx="12223790" cy="2765346"/>
          </a:xfrm>
          <a:prstGeom prst="rect">
            <a:avLst/>
          </a:prstGeom>
          <a:noFill/>
        </p:spPr>
        <p:txBody>
          <a:bodyPr wrap="square" lIns="0" tIns="0" rIns="0" bIns="0" rtlCol="0" anchor="t"/>
          <a:lstStyle/>
          <a:p>
            <a:pPr marL="0" indent="0">
              <a:lnSpc>
                <a:spcPts val="3100"/>
              </a:lnSpc>
              <a:buNone/>
            </a:pPr>
            <a:r>
              <a:rPr lang="en-US" sz="2400" b="1" dirty="0">
                <a:solidFill>
                  <a:srgbClr val="3A3630"/>
                </a:solidFill>
                <a:highlight>
                  <a:srgbClr val="E2ECDF"/>
                </a:highlight>
                <a:latin typeface="Consolas" panose="020B0609020204030204" pitchFamily="34" charset="0"/>
                <a:ea typeface="Consolas" panose="020B0609020204030204" pitchFamily="34" charset="-122"/>
                <a:cs typeface="Consolas" panose="020B0609020204030204" pitchFamily="34" charset="-120"/>
              </a:rPr>
              <a:t>Below are contents of the Project :</a:t>
            </a:r>
            <a:endParaRPr lang="en-US" sz="2400" b="1" dirty="0"/>
          </a:p>
          <a:p>
            <a:pPr marL="0" indent="0">
              <a:lnSpc>
                <a:spcPts val="3100"/>
              </a:lnSpc>
              <a:buNone/>
            </a:pPr>
            <a:r>
              <a:rPr lang="en-US" sz="1900" dirty="0">
                <a:solidFill>
                  <a:srgbClr val="3A3630"/>
                </a:solidFill>
                <a:highlight>
                  <a:srgbClr val="E2ECDF"/>
                </a:highlight>
                <a:latin typeface="Consolas" panose="020B0609020204030204" pitchFamily="34" charset="0"/>
                <a:ea typeface="Consolas" panose="020B0609020204030204" pitchFamily="34" charset="-122"/>
                <a:cs typeface="Consolas" panose="020B0609020204030204" pitchFamily="34" charset="-120"/>
              </a:rPr>
              <a:t>    </a:t>
            </a:r>
            <a:endParaRPr lang="en-US" sz="1900" dirty="0"/>
          </a:p>
          <a:p>
            <a:pPr marL="0" indent="0">
              <a:lnSpc>
                <a:spcPts val="3100"/>
              </a:lnSpc>
              <a:buNone/>
            </a:pPr>
            <a:r>
              <a:rPr lang="en-US" sz="1900" dirty="0">
                <a:solidFill>
                  <a:srgbClr val="3A3630"/>
                </a:solidFill>
                <a:highlight>
                  <a:srgbClr val="E2ECDF"/>
                </a:highlight>
                <a:latin typeface="Consolas" panose="020B0609020204030204" pitchFamily="34" charset="0"/>
                <a:ea typeface="Consolas" panose="020B0609020204030204" pitchFamily="34" charset="-122"/>
                <a:cs typeface="Consolas" panose="020B0609020204030204" pitchFamily="34" charset="-120"/>
              </a:rPr>
              <a:t>     1.Description</a:t>
            </a:r>
            <a:endParaRPr lang="en-US" sz="1900" dirty="0"/>
          </a:p>
          <a:p>
            <a:pPr marL="0" indent="0">
              <a:lnSpc>
                <a:spcPts val="3100"/>
              </a:lnSpc>
              <a:buNone/>
            </a:pPr>
            <a:r>
              <a:rPr lang="en-US" sz="1900" dirty="0">
                <a:solidFill>
                  <a:srgbClr val="3A3630"/>
                </a:solidFill>
                <a:highlight>
                  <a:srgbClr val="E2ECDF"/>
                </a:highlight>
                <a:latin typeface="Consolas" panose="020B0609020204030204" pitchFamily="34" charset="0"/>
                <a:ea typeface="Consolas" panose="020B0609020204030204" pitchFamily="34" charset="-122"/>
                <a:cs typeface="Consolas" panose="020B0609020204030204" pitchFamily="34" charset="-120"/>
              </a:rPr>
              <a:t>     2.Data Collection</a:t>
            </a:r>
            <a:endParaRPr lang="en-US" sz="1900" dirty="0"/>
          </a:p>
          <a:p>
            <a:pPr marL="0" indent="0">
              <a:lnSpc>
                <a:spcPts val="3100"/>
              </a:lnSpc>
              <a:buNone/>
            </a:pPr>
            <a:r>
              <a:rPr lang="en-US" sz="1900" dirty="0">
                <a:solidFill>
                  <a:srgbClr val="3A3630"/>
                </a:solidFill>
                <a:highlight>
                  <a:srgbClr val="E2ECDF"/>
                </a:highlight>
                <a:latin typeface="Consolas" panose="020B0609020204030204" pitchFamily="34" charset="0"/>
                <a:ea typeface="Consolas" panose="020B0609020204030204" pitchFamily="34" charset="-122"/>
                <a:cs typeface="Consolas" panose="020B0609020204030204" pitchFamily="34" charset="-120"/>
              </a:rPr>
              <a:t>     3.Describing Dataset</a:t>
            </a:r>
            <a:endParaRPr lang="en-US" sz="1900" dirty="0"/>
          </a:p>
          <a:p>
            <a:pPr marL="0" indent="0">
              <a:lnSpc>
                <a:spcPts val="3100"/>
              </a:lnSpc>
              <a:buNone/>
            </a:pPr>
            <a:r>
              <a:rPr lang="en-US" sz="1900" dirty="0">
                <a:solidFill>
                  <a:srgbClr val="3A3630"/>
                </a:solidFill>
                <a:highlight>
                  <a:srgbClr val="E2ECDF"/>
                </a:highlight>
                <a:latin typeface="Consolas" panose="020B0609020204030204" pitchFamily="34" charset="0"/>
                <a:ea typeface="Consolas" panose="020B0609020204030204" pitchFamily="34" charset="-122"/>
                <a:cs typeface="Consolas" panose="020B0609020204030204" pitchFamily="34" charset="-120"/>
              </a:rPr>
              <a:t>     4.Data Cleaning</a:t>
            </a:r>
            <a:endParaRPr lang="en-US" sz="1900" dirty="0"/>
          </a:p>
          <a:p>
            <a:pPr marL="0" indent="0">
              <a:lnSpc>
                <a:spcPts val="3100"/>
              </a:lnSpc>
              <a:buNone/>
            </a:pPr>
            <a:r>
              <a:rPr lang="en-US" sz="1900" dirty="0">
                <a:solidFill>
                  <a:srgbClr val="3A3630"/>
                </a:solidFill>
                <a:highlight>
                  <a:srgbClr val="E2ECDF"/>
                </a:highlight>
                <a:latin typeface="Consolas" panose="020B0609020204030204" pitchFamily="34" charset="0"/>
                <a:ea typeface="Consolas" panose="020B0609020204030204" pitchFamily="34" charset="-122"/>
                <a:cs typeface="Consolas" panose="020B0609020204030204" pitchFamily="34" charset="-120"/>
              </a:rPr>
              <a:t>     5.Analysis &amp; Data Visualization</a:t>
            </a:r>
            <a:endParaRPr lang="en-US" sz="1900" dirty="0"/>
          </a:p>
        </p:txBody>
      </p:sp>
      <p:sp>
        <p:nvSpPr>
          <p:cNvPr id="5" name="Text 3"/>
          <p:cNvSpPr/>
          <p:nvPr/>
        </p:nvSpPr>
        <p:spPr>
          <a:xfrm>
            <a:off x="968693" y="5287566"/>
            <a:ext cx="12692896" cy="395049"/>
          </a:xfrm>
          <a:prstGeom prst="rect">
            <a:avLst/>
          </a:prstGeom>
          <a:noFill/>
        </p:spPr>
        <p:txBody>
          <a:bodyPr wrap="none" lIns="0" tIns="0" rIns="0" bIns="0" rtlCol="0" anchor="t"/>
          <a:lstStyle/>
          <a:p>
            <a:pPr marL="0" indent="0">
              <a:lnSpc>
                <a:spcPts val="3100"/>
              </a:lnSpc>
              <a:buNone/>
            </a:pPr>
            <a:endParaRPr lang="en-US" sz="1900" dirty="0"/>
          </a:p>
        </p:txBody>
      </p:sp>
      <p:sp>
        <p:nvSpPr>
          <p:cNvPr id="6" name="Text 4"/>
          <p:cNvSpPr/>
          <p:nvPr/>
        </p:nvSpPr>
        <p:spPr>
          <a:xfrm>
            <a:off x="968693" y="5960269"/>
            <a:ext cx="12692896" cy="395049"/>
          </a:xfrm>
          <a:prstGeom prst="rect">
            <a:avLst/>
          </a:prstGeom>
          <a:noFill/>
        </p:spPr>
        <p:txBody>
          <a:bodyPr wrap="none" lIns="0" tIns="0" rIns="0" bIns="0" rtlCol="0" anchor="t"/>
          <a:lstStyle/>
          <a:p>
            <a:pPr marL="0" indent="0">
              <a:lnSpc>
                <a:spcPts val="3100"/>
              </a:lnSpc>
              <a:buNone/>
            </a:pP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8693" y="1241584"/>
            <a:ext cx="12692896" cy="1580198"/>
          </a:xfrm>
          <a:prstGeom prst="rect">
            <a:avLst/>
          </a:prstGeom>
          <a:noFill/>
        </p:spPr>
        <p:txBody>
          <a:bodyPr wrap="square" lIns="0" tIns="0" rIns="0" bIns="0" rtlCol="0" anchor="t"/>
          <a:lstStyle/>
          <a:p>
            <a:pPr marL="0" indent="0">
              <a:lnSpc>
                <a:spcPts val="3100"/>
              </a:lnSpc>
              <a:buNone/>
            </a:pPr>
            <a:r>
              <a:rPr lang="en-US" sz="1900" b="1" dirty="0">
                <a:solidFill>
                  <a:srgbClr val="3A3630"/>
                </a:solidFill>
                <a:latin typeface="Source Sans Pro" pitchFamily="34" charset="0"/>
                <a:ea typeface="Source Sans Pro" pitchFamily="34" charset="-122"/>
                <a:cs typeface="Source Sans Pro" pitchFamily="34" charset="-120"/>
              </a:rPr>
              <a:t>1.Description</a:t>
            </a:r>
            <a:r>
              <a:rPr lang="en-US" sz="1900" b="1" dirty="0">
                <a:solidFill>
                  <a:srgbClr val="3A3630"/>
                </a:solidFill>
                <a:latin typeface="Source Sans Pro" pitchFamily="34" charset="0"/>
                <a:ea typeface="Source Sans Pro" pitchFamily="34" charset="-122"/>
                <a:cs typeface="Source Sans Pro" pitchFamily="34" charset="-120"/>
              </a:rPr>
              <a:t> :
</a:t>
            </a:r>
            <a:r>
              <a:rPr lang="en-US" sz="1900" dirty="0">
                <a:solidFill>
                  <a:srgbClr val="3A3630"/>
                </a:solidFill>
                <a:latin typeface="Source Sans Pro" pitchFamily="34" charset="0"/>
                <a:ea typeface="Source Sans Pro" pitchFamily="34" charset="-122"/>
                <a:cs typeface="Source Sans Pro" pitchFamily="34" charset="-120"/>
              </a:rPr>
              <a:t>This project involves loading, cleaning, analyzing, and visualizing data from a Netflix dataset. We'll use Python libraries like Pandas, Matplotlib, and Seaborn to work through the project. The goal is to explore the dataset, derive insights, and prepare for potential machine learning tasks.</a:t>
            </a:r>
            <a:endParaRPr lang="en-US" sz="1900" dirty="0"/>
          </a:p>
        </p:txBody>
      </p:sp>
      <p:sp>
        <p:nvSpPr>
          <p:cNvPr id="3" name="Text 1"/>
          <p:cNvSpPr/>
          <p:nvPr/>
        </p:nvSpPr>
        <p:spPr>
          <a:xfrm>
            <a:off x="968693" y="3099435"/>
            <a:ext cx="12692896" cy="790099"/>
          </a:xfrm>
          <a:prstGeom prst="rect">
            <a:avLst/>
          </a:prstGeom>
          <a:noFill/>
        </p:spPr>
        <p:txBody>
          <a:bodyPr wrap="square" lIns="0" tIns="0" rIns="0" bIns="0" rtlCol="0" anchor="t"/>
          <a:lstStyle/>
          <a:p>
            <a:pPr marL="0" indent="0">
              <a:lnSpc>
                <a:spcPts val="3100"/>
              </a:lnSpc>
              <a:buNone/>
            </a:pPr>
            <a:r>
              <a:rPr lang="en-US" sz="1900" b="1" dirty="0">
                <a:solidFill>
                  <a:srgbClr val="3A3630"/>
                </a:solidFill>
                <a:latin typeface="Source Sans Pro" pitchFamily="34" charset="0"/>
                <a:ea typeface="Source Sans Pro" pitchFamily="34" charset="-122"/>
                <a:cs typeface="Source Sans Pro" pitchFamily="34" charset="-120"/>
              </a:rPr>
              <a:t>2</a:t>
            </a:r>
            <a:r>
              <a:rPr lang="en-US" sz="1900" b="1" dirty="0">
                <a:solidFill>
                  <a:srgbClr val="3A3630"/>
                </a:solidFill>
                <a:latin typeface="Source Sans Pro" pitchFamily="34" charset="0"/>
                <a:ea typeface="Source Sans Pro" pitchFamily="34" charset="-122"/>
                <a:cs typeface="Source Sans Pro" pitchFamily="34" charset="-120"/>
              </a:rPr>
              <a:t>.Data Collection : 
</a:t>
            </a:r>
            <a:r>
              <a:rPr lang="en-US" sz="1900" dirty="0">
                <a:solidFill>
                  <a:srgbClr val="3A3630"/>
                </a:solidFill>
                <a:latin typeface="Source Sans Pro" pitchFamily="34" charset="0"/>
                <a:ea typeface="Source Sans Pro" pitchFamily="34" charset="-122"/>
                <a:cs typeface="Source Sans Pro" pitchFamily="34" charset="-120"/>
              </a:rPr>
              <a:t>The Data has been collected in the form of a CSV file named "netflix_data.csv".</a:t>
            </a:r>
            <a:endParaRPr lang="en-US" sz="1900" dirty="0"/>
          </a:p>
        </p:txBody>
      </p:sp>
      <p:sp>
        <p:nvSpPr>
          <p:cNvPr id="4" name="Text 2"/>
          <p:cNvSpPr/>
          <p:nvPr/>
        </p:nvSpPr>
        <p:spPr>
          <a:xfrm>
            <a:off x="968693" y="4167188"/>
            <a:ext cx="12692896" cy="2370296"/>
          </a:xfrm>
          <a:prstGeom prst="rect">
            <a:avLst/>
          </a:prstGeom>
          <a:noFill/>
        </p:spPr>
        <p:txBody>
          <a:bodyPr wrap="square" lIns="0" tIns="0" rIns="0" bIns="0" rtlCol="0" anchor="t"/>
          <a:lstStyle/>
          <a:p>
            <a:pPr marL="0" indent="0">
              <a:lnSpc>
                <a:spcPts val="3100"/>
              </a:lnSpc>
              <a:buNone/>
            </a:pPr>
            <a:r>
              <a:rPr lang="en-US" sz="1900" b="1" dirty="0">
                <a:solidFill>
                  <a:srgbClr val="3A3630"/>
                </a:solidFill>
                <a:latin typeface="Source Sans Pro" pitchFamily="34" charset="0"/>
                <a:ea typeface="Source Sans Pro" pitchFamily="34" charset="-122"/>
                <a:cs typeface="Source Sans Pro" pitchFamily="34" charset="-120"/>
              </a:rPr>
              <a:t>3.</a:t>
            </a:r>
            <a:r>
              <a:rPr lang="en-US" sz="1900" b="1" dirty="0">
                <a:solidFill>
                  <a:srgbClr val="3A3630"/>
                </a:solidFill>
                <a:latin typeface="Source Sans Pro" pitchFamily="34" charset="0"/>
                <a:ea typeface="Source Sans Pro" pitchFamily="34" charset="-122"/>
                <a:cs typeface="Source Sans Pro" pitchFamily="34" charset="-120"/>
              </a:rPr>
              <a:t>Describing Dataset:
</a:t>
            </a:r>
            <a:r>
              <a:rPr lang="en-US" sz="1900" dirty="0">
                <a:solidFill>
                  <a:srgbClr val="3A3630"/>
                </a:solidFill>
                <a:latin typeface="Source Sans Pro" pitchFamily="34" charset="0"/>
                <a:ea typeface="Source Sans Pro" pitchFamily="34" charset="-122"/>
                <a:cs typeface="Source Sans Pro" pitchFamily="34" charset="-120"/>
              </a:rPr>
              <a:t>Netflix is a popular streaming service that offers a vast catalog of movies, TV shows, and original contents. This dataset is a cleaned version of the original version which can be found here. The data consist of contents added to Netflix from 2008 to 2021. The oldest content is as old as 1925 and the newest as 2021. This dataset will be cleaned with PostgreSQL and visualized with Tableau. The purpose of this dataset is to test my data cleaning and visualization skills. The cleaned data can be found below and the Tableau dashboard can be found here .</a:t>
            </a:r>
            <a:endParaRPr lang="en-US" sz="1900" dirty="0"/>
          </a:p>
        </p:txBody>
      </p:sp>
      <p:sp>
        <p:nvSpPr>
          <p:cNvPr id="5" name="Text 3"/>
          <p:cNvSpPr/>
          <p:nvPr/>
        </p:nvSpPr>
        <p:spPr>
          <a:xfrm>
            <a:off x="968693" y="6815138"/>
            <a:ext cx="12692896" cy="395049"/>
          </a:xfrm>
          <a:prstGeom prst="rect">
            <a:avLst/>
          </a:prstGeom>
          <a:noFill/>
        </p:spPr>
        <p:txBody>
          <a:bodyPr wrap="none" lIns="0" tIns="0" rIns="0" bIns="0" rtlCol="0" anchor="t"/>
          <a:lstStyle/>
          <a:p>
            <a:pPr marL="0" indent="0">
              <a:lnSpc>
                <a:spcPts val="3100"/>
              </a:lnSpc>
              <a:buNone/>
            </a:pP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92468" y="1001276"/>
            <a:ext cx="12692896" cy="395049"/>
          </a:xfrm>
          <a:prstGeom prst="rect">
            <a:avLst/>
          </a:prstGeom>
          <a:noFill/>
        </p:spPr>
        <p:txBody>
          <a:bodyPr wrap="none" lIns="0" tIns="0" rIns="0" bIns="0" rtlCol="0" anchor="t"/>
          <a:lstStyle/>
          <a:p>
            <a:pPr marL="0" indent="0">
              <a:lnSpc>
                <a:spcPts val="3100"/>
              </a:lnSpc>
              <a:buNone/>
            </a:pPr>
            <a:r>
              <a:rPr lang="en-US" sz="1900" b="1" dirty="0">
                <a:solidFill>
                  <a:srgbClr val="3A3630"/>
                </a:solidFill>
                <a:latin typeface="Source Sans Pro" pitchFamily="34" charset="0"/>
                <a:ea typeface="Source Sans Pro" pitchFamily="34" charset="-122"/>
                <a:cs typeface="Source Sans Pro" pitchFamily="34" charset="-120"/>
              </a:rPr>
              <a:t>4.</a:t>
            </a:r>
            <a:r>
              <a:rPr lang="en-US" sz="1900" b="1" dirty="0">
                <a:solidFill>
                  <a:srgbClr val="3A3630"/>
                </a:solidFill>
                <a:latin typeface="Source Sans Pro" pitchFamily="34" charset="0"/>
                <a:ea typeface="Source Sans Pro" pitchFamily="34" charset="-122"/>
                <a:cs typeface="Source Sans Pro" pitchFamily="34" charset="-120"/>
              </a:rPr>
              <a:t>Data Cleaning:</a:t>
            </a:r>
            <a:endParaRPr lang="en-US" sz="1900" b="1" dirty="0"/>
          </a:p>
        </p:txBody>
      </p:sp>
      <p:sp>
        <p:nvSpPr>
          <p:cNvPr id="3" name="Text 1"/>
          <p:cNvSpPr/>
          <p:nvPr/>
        </p:nvSpPr>
        <p:spPr>
          <a:xfrm>
            <a:off x="969010" y="1886585"/>
            <a:ext cx="12691745" cy="4746625"/>
          </a:xfrm>
          <a:prstGeom prst="rect">
            <a:avLst/>
          </a:prstGeom>
          <a:noFill/>
        </p:spPr>
        <p:txBody>
          <a:bodyPr wrap="none" lIns="0" tIns="0" rIns="0" bIns="0" rtlCol="0" anchor="t"/>
          <a:lstStyle/>
          <a:p>
            <a:pPr marL="342900" indent="-342900" algn="l">
              <a:lnSpc>
                <a:spcPts val="3100"/>
              </a:lnSpc>
              <a:buSzPct val="120000"/>
              <a:buFont typeface="Arial" panose="020B0604020202020204" pitchFamily="34" charset="0"/>
              <a:buChar char="•"/>
            </a:pPr>
            <a:r>
              <a:rPr lang="en-US" sz="2400" dirty="0">
                <a:solidFill>
                  <a:schemeClr val="tx1"/>
                </a:solidFill>
                <a:effectLst>
                  <a:outerShdw blurRad="38100" dist="19050" dir="2700000" algn="tl" rotWithShape="0">
                    <a:schemeClr val="dk1">
                      <a:alpha val="40000"/>
                    </a:schemeClr>
                  </a:outerShdw>
                </a:effectLst>
                <a:latin typeface="Source Sans Pro" pitchFamily="34" charset="0"/>
                <a:ea typeface="Source Sans Pro" pitchFamily="34" charset="-122"/>
                <a:cs typeface="Source Sans Pro" pitchFamily="34" charset="-120"/>
              </a:rPr>
              <a:t>There were no Null values or blank fields</a:t>
            </a:r>
            <a:br>
              <a:rPr lang="en-US" sz="2400" dirty="0">
                <a:solidFill>
                  <a:schemeClr val="tx1"/>
                </a:solidFill>
                <a:effectLst>
                  <a:outerShdw blurRad="38100" dist="19050" dir="2700000" algn="tl" rotWithShape="0">
                    <a:schemeClr val="dk1">
                      <a:alpha val="40000"/>
                    </a:schemeClr>
                  </a:outerShdw>
                </a:effectLst>
                <a:latin typeface="Source Sans Pro" pitchFamily="34" charset="0"/>
                <a:ea typeface="Source Sans Pro" pitchFamily="34" charset="-122"/>
                <a:cs typeface="Source Sans Pro" pitchFamily="34" charset="-120"/>
              </a:rPr>
            </a:br>
            <a:br>
              <a:rPr lang="en-US" sz="2400" dirty="0">
                <a:solidFill>
                  <a:schemeClr val="tx1"/>
                </a:solidFill>
                <a:effectLst>
                  <a:outerShdw blurRad="38100" dist="19050" dir="2700000" algn="tl" rotWithShape="0">
                    <a:schemeClr val="dk1">
                      <a:alpha val="40000"/>
                    </a:schemeClr>
                  </a:outerShdw>
                </a:effectLst>
                <a:latin typeface="Source Sans Pro" pitchFamily="34" charset="0"/>
                <a:ea typeface="Source Sans Pro" pitchFamily="34" charset="-122"/>
                <a:cs typeface="Source Sans Pro" pitchFamily="34" charset="-120"/>
              </a:rPr>
            </a:br>
            <a:r>
              <a:rPr lang="en-US" sz="2400" dirty="0">
                <a:solidFill>
                  <a:schemeClr val="tx1"/>
                </a:solidFill>
                <a:effectLst>
                  <a:outerShdw blurRad="38100" dist="19050" dir="2700000" algn="tl" rotWithShape="0">
                    <a:schemeClr val="dk1">
                      <a:alpha val="40000"/>
                    </a:schemeClr>
                  </a:outerShdw>
                </a:effectLst>
                <a:latin typeface="Source Sans Pro" pitchFamily="34" charset="0"/>
                <a:ea typeface="Source Sans Pro" pitchFamily="34" charset="-122"/>
                <a:cs typeface="Source Sans Pro" pitchFamily="34" charset="-120"/>
                <a:sym typeface="+mn-ea"/>
              </a:rPr>
              <a:t>date_added</a:t>
            </a:r>
            <a:r>
              <a:rPr lang="en-US" sz="2400" b="1" dirty="0">
                <a:solidFill>
                  <a:schemeClr val="tx1"/>
                </a:solidFill>
                <a:effectLst>
                  <a:outerShdw blurRad="38100" dist="19050" dir="2700000" algn="tl" rotWithShape="0">
                    <a:schemeClr val="dk1">
                      <a:alpha val="40000"/>
                    </a:schemeClr>
                  </a:outerShdw>
                </a:effectLst>
                <a:latin typeface="Source Sans Pro" pitchFamily="34" charset="0"/>
                <a:ea typeface="Source Sans Pro" pitchFamily="34" charset="-122"/>
                <a:cs typeface="Source Sans Pro" pitchFamily="34" charset="-120"/>
                <a:sym typeface="+mn-ea"/>
              </a:rPr>
              <a:t> </a:t>
            </a:r>
            <a:r>
              <a:rPr lang="en-US" sz="2400" dirty="0">
                <a:solidFill>
                  <a:schemeClr val="tx1"/>
                </a:solidFill>
                <a:effectLst>
                  <a:outerShdw blurRad="38100" dist="19050" dir="2700000" algn="tl" rotWithShape="0">
                    <a:schemeClr val="dk1">
                      <a:alpha val="40000"/>
                    </a:schemeClr>
                  </a:outerShdw>
                </a:effectLst>
                <a:latin typeface="Source Sans Pro" pitchFamily="34" charset="0"/>
                <a:ea typeface="Source Sans Pro" pitchFamily="34" charset="-122"/>
                <a:cs typeface="Source Sans Pro" pitchFamily="34" charset="-120"/>
                <a:sym typeface="+mn-ea"/>
              </a:rPr>
              <a:t>column was in String datatype. So we converted it to datetime datatype using Python.</a:t>
            </a:r>
            <a:br>
              <a:rPr lang="en-US" sz="2400" dirty="0">
                <a:solidFill>
                  <a:schemeClr val="tx1"/>
                </a:solidFill>
                <a:effectLst>
                  <a:outerShdw blurRad="38100" dist="19050" dir="2700000" algn="tl" rotWithShape="0">
                    <a:schemeClr val="dk1">
                      <a:alpha val="40000"/>
                    </a:schemeClr>
                  </a:outerShdw>
                </a:effectLst>
                <a:latin typeface="Source Sans Pro" pitchFamily="34" charset="0"/>
                <a:ea typeface="Source Sans Pro" pitchFamily="34" charset="-122"/>
                <a:cs typeface="Source Sans Pro" pitchFamily="34" charset="-120"/>
                <a:sym typeface="+mn-ea"/>
              </a:rPr>
            </a:br>
            <a:br>
              <a:rPr lang="en-US" sz="2400" dirty="0">
                <a:solidFill>
                  <a:schemeClr val="tx1"/>
                </a:solidFill>
                <a:effectLst>
                  <a:outerShdw blurRad="38100" dist="19050" dir="2700000" algn="tl" rotWithShape="0">
                    <a:schemeClr val="dk1">
                      <a:alpha val="40000"/>
                    </a:schemeClr>
                  </a:outerShdw>
                </a:effectLst>
                <a:latin typeface="Source Sans Pro" pitchFamily="34" charset="0"/>
                <a:ea typeface="Source Sans Pro" pitchFamily="34" charset="-122"/>
                <a:cs typeface="Source Sans Pro" pitchFamily="34" charset="-120"/>
                <a:sym typeface="+mn-ea"/>
              </a:rPr>
            </a:br>
            <a:endParaRPr lang="en-US" sz="2400" dirty="0">
              <a:solidFill>
                <a:schemeClr val="tx1"/>
              </a:solidFill>
              <a:effectLst>
                <a:outerShdw blurRad="38100" dist="19050" dir="2700000" algn="tl" rotWithShape="0">
                  <a:schemeClr val="dk1">
                    <a:alpha val="40000"/>
                  </a:schemeClr>
                </a:outerShdw>
              </a:effectLst>
              <a:latin typeface="Source Sans Pro" pitchFamily="34" charset="0"/>
              <a:ea typeface="Source Sans Pro" pitchFamily="34" charset="-122"/>
              <a:cs typeface="Source Sans Pro" pitchFamily="34" charset="-120"/>
              <a:sym typeface="+mn-ea"/>
            </a:endParaRPr>
          </a:p>
          <a:p>
            <a:pPr marL="342900" indent="-342900" algn="l">
              <a:lnSpc>
                <a:spcPts val="3100"/>
              </a:lnSpc>
              <a:buSzPct val="120000"/>
              <a:buFont typeface="Arial" panose="020B0604020202020204" pitchFamily="34" charset="0"/>
              <a:buChar char="•"/>
            </a:pPr>
            <a:r>
              <a:rPr lang="en-US" sz="2400" dirty="0">
                <a:solidFill>
                  <a:schemeClr val="tx1"/>
                </a:solidFill>
                <a:effectLst>
                  <a:outerShdw blurRad="38100" dist="19050" dir="2700000" algn="tl" rotWithShape="0">
                    <a:schemeClr val="dk1">
                      <a:alpha val="40000"/>
                    </a:schemeClr>
                  </a:outerShdw>
                </a:effectLst>
              </a:rPr>
              <a:t>There were no Duplicates values in the dataset.</a:t>
            </a:r>
            <a:endParaRPr lang="en-US" sz="2400" dirty="0">
              <a:solidFill>
                <a:schemeClr val="tx1"/>
              </a:solidFill>
              <a:effectLst>
                <a:outerShdw blurRad="38100" dist="19050" dir="2700000" algn="tl" rotWithShape="0">
                  <a:schemeClr val="dk1">
                    <a:alpha val="40000"/>
                  </a:schemeClr>
                </a:outerShdw>
              </a:effectLst>
            </a:endParaRPr>
          </a:p>
          <a:p>
            <a:pPr marL="0" indent="0">
              <a:lnSpc>
                <a:spcPts val="3100"/>
              </a:lnSpc>
              <a:buNone/>
            </a:pPr>
            <a:br>
              <a:rPr lang="en-US" sz="2400" dirty="0">
                <a:solidFill>
                  <a:schemeClr val="tx1"/>
                </a:solidFill>
                <a:effectLst>
                  <a:outerShdw blurRad="38100" dist="19050" dir="2700000" algn="tl" rotWithShape="0">
                    <a:schemeClr val="dk1">
                      <a:alpha val="40000"/>
                    </a:schemeClr>
                  </a:outerShdw>
                </a:effectLst>
              </a:rPr>
            </a:br>
            <a:br>
              <a:rPr lang="en-US" sz="2400" dirty="0">
                <a:solidFill>
                  <a:schemeClr val="tx1"/>
                </a:solidFill>
                <a:effectLst>
                  <a:outerShdw blurRad="38100" dist="19050" dir="2700000" algn="tl" rotWithShape="0">
                    <a:schemeClr val="dk1">
                      <a:alpha val="40000"/>
                    </a:schemeClr>
                  </a:outerShdw>
                </a:effectLst>
              </a:rPr>
            </a:br>
            <a:endParaRPr lang="en-US" sz="2400" dirty="0">
              <a:solidFill>
                <a:schemeClr val="tx1"/>
              </a:solidFill>
              <a:effectLst>
                <a:outerShdw blurRad="38100" dist="19050" dir="2700000" algn="tl" rotWithShape="0">
                  <a:schemeClr val="dk1">
                    <a:alpha val="40000"/>
                  </a:schemeClr>
                </a:outerShdw>
              </a:effectLst>
            </a:endParaRPr>
          </a:p>
        </p:txBody>
      </p:sp>
      <p:sp>
        <p:nvSpPr>
          <p:cNvPr id="4" name="Text 2"/>
          <p:cNvSpPr/>
          <p:nvPr/>
        </p:nvSpPr>
        <p:spPr>
          <a:xfrm>
            <a:off x="968693" y="4364712"/>
            <a:ext cx="12692896" cy="395049"/>
          </a:xfrm>
          <a:prstGeom prst="rect">
            <a:avLst/>
          </a:prstGeom>
          <a:noFill/>
        </p:spPr>
        <p:txBody>
          <a:bodyPr wrap="none" lIns="0" tIns="0" rIns="0" bIns="0" rtlCol="0" anchor="t"/>
          <a:lstStyle/>
          <a:p>
            <a:pPr marL="0" indent="0">
              <a:lnSpc>
                <a:spcPts val="3100"/>
              </a:lnSpc>
              <a:buNone/>
            </a:pPr>
            <a:endParaRPr lang="en-US" sz="1900" dirty="0"/>
          </a:p>
        </p:txBody>
      </p:sp>
      <p:sp>
        <p:nvSpPr>
          <p:cNvPr id="5" name="Text 3"/>
          <p:cNvSpPr/>
          <p:nvPr/>
        </p:nvSpPr>
        <p:spPr>
          <a:xfrm>
            <a:off x="968693" y="5037415"/>
            <a:ext cx="12692896" cy="395049"/>
          </a:xfrm>
          <a:prstGeom prst="rect">
            <a:avLst/>
          </a:prstGeom>
          <a:noFill/>
        </p:spPr>
        <p:txBody>
          <a:bodyPr wrap="none" lIns="0" tIns="0" rIns="0" bIns="0" rtlCol="0" anchor="t"/>
          <a:lstStyle/>
          <a:p>
            <a:pPr marL="0" indent="0">
              <a:lnSpc>
                <a:spcPts val="3100"/>
              </a:lnSpc>
              <a:buNone/>
            </a:pP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968693" y="591582"/>
            <a:ext cx="12692896" cy="395049"/>
          </a:xfrm>
          <a:prstGeom prst="rect">
            <a:avLst/>
          </a:prstGeom>
          <a:noFill/>
        </p:spPr>
        <p:txBody>
          <a:bodyPr wrap="none" lIns="0" tIns="0" rIns="0" bIns="0" rtlCol="0" anchor="t"/>
          <a:lstStyle/>
          <a:p>
            <a:pPr marL="0" indent="0">
              <a:lnSpc>
                <a:spcPts val="3100"/>
              </a:lnSpc>
              <a:buNone/>
            </a:pPr>
            <a:r>
              <a:rPr lang="en-US" sz="1900" b="1" dirty="0">
                <a:solidFill>
                  <a:srgbClr val="3A3630"/>
                </a:solidFill>
                <a:latin typeface="Source Sans Pro" pitchFamily="34" charset="0"/>
                <a:ea typeface="Source Sans Pro" pitchFamily="34" charset="-122"/>
                <a:cs typeface="Source Sans Pro" pitchFamily="34" charset="-120"/>
              </a:rPr>
              <a:t>5.Analysis and Visualization:</a:t>
            </a:r>
            <a:endParaRPr lang="en-US" sz="1900" b="1" dirty="0"/>
          </a:p>
        </p:txBody>
      </p:sp>
      <p:pic>
        <p:nvPicPr>
          <p:cNvPr id="3" name="Image 0" descr="preencoded.png"/>
          <p:cNvPicPr>
            <a:picLocks noChangeAspect="1"/>
          </p:cNvPicPr>
          <p:nvPr/>
        </p:nvPicPr>
        <p:blipFill>
          <a:blip r:embed="rId1"/>
          <a:stretch>
            <a:fillRect/>
          </a:stretch>
        </p:blipFill>
        <p:spPr>
          <a:xfrm>
            <a:off x="397510" y="2527300"/>
            <a:ext cx="7023735" cy="5702300"/>
          </a:xfrm>
          <a:prstGeom prst="rect">
            <a:avLst/>
          </a:prstGeom>
          <a:solidFill>
            <a:schemeClr val="bg2">
              <a:lumMod val="10000"/>
            </a:schemeClr>
          </a:solidFill>
        </p:spPr>
      </p:pic>
      <p:sp>
        <p:nvSpPr>
          <p:cNvPr id="4" name="Text 1"/>
          <p:cNvSpPr/>
          <p:nvPr/>
        </p:nvSpPr>
        <p:spPr>
          <a:xfrm>
            <a:off x="968693" y="5881211"/>
            <a:ext cx="12692896" cy="395049"/>
          </a:xfrm>
          <a:prstGeom prst="rect">
            <a:avLst/>
          </a:prstGeom>
          <a:noFill/>
        </p:spPr>
        <p:txBody>
          <a:bodyPr wrap="none" lIns="0" tIns="0" rIns="0" bIns="0" rtlCol="0" anchor="t"/>
          <a:lstStyle/>
          <a:p>
            <a:pPr marL="0" indent="0">
              <a:lnSpc>
                <a:spcPts val="3100"/>
              </a:lnSpc>
              <a:buNone/>
            </a:pPr>
            <a:endParaRPr lang="en-US" sz="1900" dirty="0"/>
          </a:p>
        </p:txBody>
      </p:sp>
      <p:sp>
        <p:nvSpPr>
          <p:cNvPr id="5" name="Text 2"/>
          <p:cNvSpPr/>
          <p:nvPr/>
        </p:nvSpPr>
        <p:spPr>
          <a:xfrm>
            <a:off x="968693" y="6553914"/>
            <a:ext cx="12692896" cy="395049"/>
          </a:xfrm>
          <a:prstGeom prst="rect">
            <a:avLst/>
          </a:prstGeom>
          <a:noFill/>
        </p:spPr>
        <p:txBody>
          <a:bodyPr wrap="none" lIns="0" tIns="0" rIns="0" bIns="0" rtlCol="0" anchor="t"/>
          <a:lstStyle/>
          <a:p>
            <a:pPr marL="0" indent="0">
              <a:lnSpc>
                <a:spcPts val="3100"/>
              </a:lnSpc>
              <a:buNone/>
            </a:pPr>
            <a:endParaRPr lang="en-US" sz="1900" dirty="0"/>
          </a:p>
        </p:txBody>
      </p:sp>
      <p:sp>
        <p:nvSpPr>
          <p:cNvPr id="7" name="Text Box 6"/>
          <p:cNvSpPr txBox="1"/>
          <p:nvPr/>
        </p:nvSpPr>
        <p:spPr>
          <a:xfrm>
            <a:off x="856615" y="1233170"/>
            <a:ext cx="12761595" cy="1338580"/>
          </a:xfrm>
          <a:prstGeom prst="rect">
            <a:avLst/>
          </a:prstGeom>
          <a:noFill/>
        </p:spPr>
        <p:txBody>
          <a:bodyPr wrap="square" rtlCol="0">
            <a:noAutofit/>
          </a:bodyPr>
          <a:p>
            <a:pPr marL="342900" indent="-342900">
              <a:buSzPct val="120000"/>
              <a:buFont typeface="Arial" panose="020B0604020202020204" pitchFamily="34" charset="0"/>
              <a:buChar char="•"/>
            </a:pPr>
            <a:r>
              <a:rPr lang="en-US" sz="2000" b="1" dirty="0">
                <a:solidFill>
                  <a:srgbClr val="3A3630"/>
                </a:solidFill>
                <a:latin typeface="Source Sans Pro" pitchFamily="34" charset="0"/>
                <a:ea typeface="Source Sans Pro" pitchFamily="34" charset="-122"/>
                <a:cs typeface="Source Sans Pro" pitchFamily="34" charset="-120"/>
              </a:rPr>
              <a:t>Charts showing the count of content types, with movies having a higher count than TV shows</a:t>
            </a:r>
            <a:r>
              <a:rPr lang="en-US" sz="2000" b="1"/>
              <a:t>.</a:t>
            </a:r>
            <a:endParaRPr lang="en-US" sz="2000" b="1"/>
          </a:p>
          <a:p>
            <a:pPr marL="342900" indent="-342900">
              <a:buSzPct val="120000"/>
              <a:buFont typeface="Arial" panose="020B0604020202020204" pitchFamily="34" charset="0"/>
              <a:buChar char="•"/>
            </a:pPr>
            <a:r>
              <a:rPr lang="en-US" sz="2000" b="1" dirty="0">
                <a:solidFill>
                  <a:srgbClr val="3A3630"/>
                </a:solidFill>
                <a:latin typeface="Source Sans Pro" pitchFamily="34" charset="0"/>
                <a:ea typeface="Source Sans Pro" pitchFamily="34" charset="-122"/>
                <a:cs typeface="Source Sans Pro" pitchFamily="34" charset="-120"/>
              </a:rPr>
              <a:t>Both charts shows majority of ths users watch movies on netflix.</a:t>
            </a:r>
            <a:endParaRPr lang="en-US" sz="2000" b="1" dirty="0">
              <a:solidFill>
                <a:srgbClr val="3A3630"/>
              </a:solidFill>
              <a:latin typeface="Source Sans Pro" pitchFamily="34" charset="0"/>
              <a:ea typeface="Source Sans Pro" pitchFamily="34" charset="-122"/>
              <a:cs typeface="Source Sans Pro" pitchFamily="34" charset="-120"/>
            </a:endParaRPr>
          </a:p>
        </p:txBody>
      </p:sp>
      <p:pic>
        <p:nvPicPr>
          <p:cNvPr id="100" name="Picture 99"/>
          <p:cNvPicPr/>
          <p:nvPr/>
        </p:nvPicPr>
        <p:blipFill>
          <a:blip r:embed="rId2"/>
          <a:stretch>
            <a:fillRect/>
          </a:stretch>
        </p:blipFill>
        <p:spPr>
          <a:xfrm>
            <a:off x="7851140" y="2571750"/>
            <a:ext cx="6565900" cy="56578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544830" y="956945"/>
            <a:ext cx="12761595" cy="653415"/>
          </a:xfrm>
          <a:prstGeom prst="rect">
            <a:avLst/>
          </a:prstGeom>
          <a:noFill/>
        </p:spPr>
        <p:txBody>
          <a:bodyPr wrap="square" rtlCol="0">
            <a:noAutofit/>
          </a:bodyPr>
          <a:p>
            <a:pPr marL="342900" indent="-342900">
              <a:buFont typeface="Arial" panose="020B0604020202020204" pitchFamily="34" charset="0"/>
              <a:buChar char="•"/>
            </a:pPr>
            <a:r>
              <a:rPr lang="en-US" sz="2000" b="1"/>
              <a:t>bar chart showing the number of works directed by various directors.</a:t>
            </a:r>
            <a:endParaRPr lang="en-US" sz="2000" b="1"/>
          </a:p>
          <a:p>
            <a:pPr marL="342900" indent="-342900">
              <a:buFont typeface="Arial" panose="020B0604020202020204" pitchFamily="34" charset="0"/>
              <a:buChar char="•"/>
            </a:pPr>
            <a:r>
              <a:rPr lang="en-US" sz="2000" b="1"/>
              <a:t>Rajiv Chilaka has higest number of works as director.</a:t>
            </a:r>
            <a:endParaRPr lang="en-US" sz="2000" b="1"/>
          </a:p>
        </p:txBody>
      </p:sp>
      <p:pic>
        <p:nvPicPr>
          <p:cNvPr id="101" name="Picture 100"/>
          <p:cNvPicPr/>
          <p:nvPr/>
        </p:nvPicPr>
        <p:blipFill>
          <a:blip r:embed="rId1"/>
          <a:stretch>
            <a:fillRect/>
          </a:stretch>
        </p:blipFill>
        <p:spPr>
          <a:xfrm>
            <a:off x="1399540" y="1610360"/>
            <a:ext cx="12938760" cy="64611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Picture 101"/>
          <p:cNvPicPr/>
          <p:nvPr/>
        </p:nvPicPr>
        <p:blipFill>
          <a:blip r:embed="rId1"/>
          <a:stretch>
            <a:fillRect/>
          </a:stretch>
        </p:blipFill>
        <p:spPr>
          <a:xfrm>
            <a:off x="481965" y="2792730"/>
            <a:ext cx="7200900" cy="4818380"/>
          </a:xfrm>
          <a:prstGeom prst="rect">
            <a:avLst/>
          </a:prstGeom>
          <a:noFill/>
          <a:ln w="9525">
            <a:noFill/>
          </a:ln>
        </p:spPr>
      </p:pic>
      <p:pic>
        <p:nvPicPr>
          <p:cNvPr id="103" name="Picture 102"/>
          <p:cNvPicPr/>
          <p:nvPr/>
        </p:nvPicPr>
        <p:blipFill>
          <a:blip r:embed="rId2"/>
          <a:stretch>
            <a:fillRect/>
          </a:stretch>
        </p:blipFill>
        <p:spPr>
          <a:xfrm>
            <a:off x="8045450" y="2792730"/>
            <a:ext cx="6020435" cy="4818380"/>
          </a:xfrm>
          <a:prstGeom prst="rect">
            <a:avLst/>
          </a:prstGeom>
          <a:noFill/>
          <a:ln w="9525">
            <a:noFill/>
          </a:ln>
        </p:spPr>
      </p:pic>
      <p:sp>
        <p:nvSpPr>
          <p:cNvPr id="4" name="Text Box 3"/>
          <p:cNvSpPr txBox="1"/>
          <p:nvPr/>
        </p:nvSpPr>
        <p:spPr>
          <a:xfrm>
            <a:off x="400050" y="1037590"/>
            <a:ext cx="10038715" cy="1014730"/>
          </a:xfrm>
          <a:prstGeom prst="rect">
            <a:avLst/>
          </a:prstGeom>
          <a:noFill/>
        </p:spPr>
        <p:txBody>
          <a:bodyPr wrap="square" rtlCol="0" anchor="t">
            <a:spAutoFit/>
          </a:bodyPr>
          <a:p>
            <a:pPr marL="342900" indent="-342900">
              <a:buSzPct val="120000"/>
              <a:buFont typeface="Arial" panose="020B0604020202020204" pitchFamily="34" charset="0"/>
              <a:buChar char="•"/>
            </a:pPr>
            <a:r>
              <a:rPr lang="en-US" sz="2000" b="1" dirty="0">
                <a:solidFill>
                  <a:srgbClr val="3A3630"/>
                </a:solidFill>
                <a:latin typeface="Source Sans Pro" pitchFamily="34" charset="0"/>
                <a:ea typeface="Source Sans Pro" pitchFamily="34" charset="-122"/>
                <a:cs typeface="Source Sans Pro" pitchFamily="34" charset="-120"/>
                <a:sym typeface="+mn-ea"/>
              </a:rPr>
              <a:t>Frequency of different content ratings on Netflix, with TV-MA being the most common and    showing top 6 distribution.</a:t>
            </a:r>
            <a:endParaRPr lang="en-US" sz="2000" b="1" dirty="0">
              <a:solidFill>
                <a:srgbClr val="3A3630"/>
              </a:solidFill>
              <a:latin typeface="Source Sans Pro" pitchFamily="34" charset="0"/>
              <a:ea typeface="Source Sans Pro" pitchFamily="34" charset="-122"/>
              <a:cs typeface="Source Sans Pro" pitchFamily="34" charset="-120"/>
              <a:sym typeface="+mn-ea"/>
            </a:endParaRPr>
          </a:p>
          <a:p>
            <a:pPr marL="342900" indent="-342900">
              <a:buSzPct val="120000"/>
              <a:buFont typeface="Arial" panose="020B0604020202020204" pitchFamily="34" charset="0"/>
              <a:buChar char="•"/>
            </a:pPr>
            <a:r>
              <a:rPr lang="en-US" sz="2000" b="1" dirty="0">
                <a:solidFill>
                  <a:srgbClr val="3A3630"/>
                </a:solidFill>
                <a:latin typeface="Source Sans Pro" pitchFamily="34" charset="0"/>
                <a:ea typeface="Source Sans Pro" pitchFamily="34" charset="-122"/>
                <a:cs typeface="Source Sans Pro" pitchFamily="34" charset="-120"/>
                <a:sym typeface="+mn-ea"/>
              </a:rPr>
              <a:t>TV-MA &amp; TV-14 both has the highest rating distribution.</a:t>
            </a:r>
            <a:endParaRPr lang="en-US" sz="2000" b="1" dirty="0">
              <a:solidFill>
                <a:srgbClr val="3A3630"/>
              </a:solidFill>
              <a:latin typeface="Source Sans Pro" pitchFamily="34" charset="0"/>
              <a:ea typeface="Source Sans Pro" pitchFamily="34" charset="-122"/>
              <a:cs typeface="Source Sans Pro" pitchFamily="34" charset="-12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242570" y="2350135"/>
            <a:ext cx="14145260" cy="5879465"/>
          </a:xfrm>
          <a:prstGeom prst="rect">
            <a:avLst/>
          </a:prstGeom>
          <a:noFill/>
          <a:ln w="9525">
            <a:noFill/>
          </a:ln>
        </p:spPr>
      </p:pic>
      <p:sp>
        <p:nvSpPr>
          <p:cNvPr id="4" name="Text Box 3"/>
          <p:cNvSpPr txBox="1"/>
          <p:nvPr/>
        </p:nvSpPr>
        <p:spPr>
          <a:xfrm>
            <a:off x="706755" y="391160"/>
            <a:ext cx="11021060" cy="1685290"/>
          </a:xfrm>
          <a:prstGeom prst="rect">
            <a:avLst/>
          </a:prstGeom>
          <a:noFill/>
        </p:spPr>
        <p:txBody>
          <a:bodyPr wrap="square" rtlCol="0">
            <a:noAutofit/>
          </a:bodyPr>
          <a:p>
            <a:pPr marL="285750" indent="-285750">
              <a:buSzPct val="120000"/>
              <a:buFont typeface="Arial" panose="020B0604020202020204" pitchFamily="34" charset="0"/>
              <a:buChar char="•"/>
            </a:pPr>
            <a:r>
              <a:rPr lang="en-US" sz="2000" b="1" dirty="0">
                <a:solidFill>
                  <a:srgbClr val="3A3630"/>
                </a:solidFill>
                <a:latin typeface="Source Sans Pro" pitchFamily="34" charset="0"/>
                <a:ea typeface="Source Sans Pro" pitchFamily="34" charset="-122"/>
                <a:cs typeface="Source Sans Pro" pitchFamily="34" charset="-120"/>
              </a:rPr>
              <a:t>Number of content count by Top 30 Countries.</a:t>
            </a:r>
            <a:endParaRPr lang="en-US" sz="2000" b="1" dirty="0">
              <a:solidFill>
                <a:srgbClr val="3A3630"/>
              </a:solidFill>
              <a:latin typeface="Source Sans Pro" pitchFamily="34" charset="0"/>
              <a:ea typeface="Source Sans Pro" pitchFamily="34" charset="-122"/>
              <a:cs typeface="Source Sans Pro" pitchFamily="34" charset="-120"/>
            </a:endParaRPr>
          </a:p>
          <a:p>
            <a:pPr marL="285750" indent="-285750">
              <a:buSzPct val="120000"/>
              <a:buFont typeface="Arial" panose="020B0604020202020204" pitchFamily="34" charset="0"/>
              <a:buChar char="•"/>
            </a:pPr>
            <a:r>
              <a:rPr lang="en-US" sz="2000" b="1" dirty="0">
                <a:solidFill>
                  <a:srgbClr val="3A3630"/>
                </a:solidFill>
                <a:latin typeface="Source Sans Pro" pitchFamily="34" charset="0"/>
                <a:ea typeface="Source Sans Pro" pitchFamily="34" charset="-122"/>
                <a:cs typeface="Source Sans Pro" pitchFamily="34" charset="-120"/>
              </a:rPr>
              <a:t>United States,India and United Kingdom are top 3  in number of content.</a:t>
            </a:r>
            <a:endParaRPr lang="en-US" u="sn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4" name="Picture 103"/>
          <p:cNvPicPr/>
          <p:nvPr/>
        </p:nvPicPr>
        <p:blipFill>
          <a:blip r:embed="rId1"/>
          <a:stretch>
            <a:fillRect/>
          </a:stretch>
        </p:blipFill>
        <p:spPr>
          <a:xfrm>
            <a:off x="224790" y="2723515"/>
            <a:ext cx="6872605" cy="5389245"/>
          </a:xfrm>
          <a:prstGeom prst="rect">
            <a:avLst/>
          </a:prstGeom>
          <a:noFill/>
          <a:ln w="9525">
            <a:noFill/>
          </a:ln>
        </p:spPr>
      </p:pic>
      <p:pic>
        <p:nvPicPr>
          <p:cNvPr id="105" name="Picture 104"/>
          <p:cNvPicPr/>
          <p:nvPr/>
        </p:nvPicPr>
        <p:blipFill>
          <a:blip r:embed="rId2"/>
          <a:stretch>
            <a:fillRect/>
          </a:stretch>
        </p:blipFill>
        <p:spPr>
          <a:xfrm>
            <a:off x="7315200" y="2723515"/>
            <a:ext cx="7315200" cy="5506085"/>
          </a:xfrm>
          <a:prstGeom prst="rect">
            <a:avLst/>
          </a:prstGeom>
          <a:noFill/>
          <a:ln w="9525">
            <a:noFill/>
          </a:ln>
        </p:spPr>
      </p:pic>
      <p:sp>
        <p:nvSpPr>
          <p:cNvPr id="4" name="Text Box 3"/>
          <p:cNvSpPr txBox="1"/>
          <p:nvPr/>
        </p:nvSpPr>
        <p:spPr>
          <a:xfrm>
            <a:off x="396240" y="923925"/>
            <a:ext cx="11073765" cy="1014730"/>
          </a:xfrm>
          <a:prstGeom prst="rect">
            <a:avLst/>
          </a:prstGeom>
          <a:noFill/>
        </p:spPr>
        <p:txBody>
          <a:bodyPr wrap="square" rtlCol="0" anchor="t">
            <a:spAutoFit/>
          </a:bodyPr>
          <a:p>
            <a:pPr marL="342900" indent="-342900">
              <a:buSzPct val="120000"/>
              <a:buFont typeface="Arial" panose="020B0604020202020204" pitchFamily="34" charset="0"/>
              <a:buChar char="•"/>
            </a:pPr>
            <a:r>
              <a:rPr lang="en-US" sz="2000" b="1">
                <a:sym typeface="+mn-ea"/>
              </a:rPr>
              <a:t>Pie charts showing top 7 categories of popular movies &amp; tv shows.</a:t>
            </a:r>
            <a:endParaRPr lang="en-US" sz="2000" b="1">
              <a:sym typeface="+mn-ea"/>
            </a:endParaRPr>
          </a:p>
          <a:p>
            <a:pPr marL="342900" indent="-342900">
              <a:buSzPct val="120000"/>
              <a:buFont typeface="Arial" panose="020B0604020202020204" pitchFamily="34" charset="0"/>
              <a:buChar char="•"/>
            </a:pPr>
            <a:r>
              <a:rPr lang="en-US" sz="2000" b="1">
                <a:sym typeface="+mn-ea"/>
              </a:rPr>
              <a:t>Dramas,International Movies and Documtaries are most watched categories in Popular Movies.</a:t>
            </a:r>
            <a:endParaRPr lang="en-US" sz="2000" b="1">
              <a:sym typeface="+mn-ea"/>
            </a:endParaRPr>
          </a:p>
          <a:p>
            <a:pPr marL="342900" indent="-342900">
              <a:buSzPct val="120000"/>
              <a:buFont typeface="Arial" panose="020B0604020202020204" pitchFamily="34" charset="0"/>
              <a:buChar char="•"/>
            </a:pPr>
            <a:r>
              <a:rPr lang="en-US" sz="2000" b="1">
                <a:sym typeface="+mn-ea"/>
              </a:rPr>
              <a:t>Kids Tv and Tv dramas and International Tv shows are most watched categories in Popular Tv shows.</a:t>
            </a:r>
            <a:endParaRPr lang="en-US" sz="2000" b="1">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2281</Words>
  <Application>WPS Presentation</Application>
  <PresentationFormat>On-screen Show (16:9)</PresentationFormat>
  <Paragraphs>45</Paragraphs>
  <Slides>10</Slides>
  <Notes>13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Lora</vt:lpstr>
      <vt:lpstr>Lora</vt:lpstr>
      <vt:lpstr>Lora</vt:lpstr>
      <vt:lpstr>Consolas</vt:lpstr>
      <vt:lpstr>Consolas</vt:lpstr>
      <vt:lpstr>Consolas</vt:lpstr>
      <vt:lpstr>Source Sans Pro</vt:lpstr>
      <vt:lpstr>Source Sans Pro</vt:lpstr>
      <vt:lpstr>Source Sans Pro</vt:lpstr>
      <vt:lpstr>Arial</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Moiz</cp:lastModifiedBy>
  <cp:revision>7</cp:revision>
  <dcterms:created xsi:type="dcterms:W3CDTF">2024-09-03T20:36:00Z</dcterms:created>
  <dcterms:modified xsi:type="dcterms:W3CDTF">2024-09-04T14:24:17Z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A3A619CC1F4741C1A6CFD2456CAB20E2_12</vt:lpwstr>
  </property>
  <property fmtid="{D5CDD505-2E9C-101B-9397-08002B2CF9AE}" pid="3" name="KSOProductBuildVer">
    <vt:lpwstr>1033-12.2.0.13472</vt:lpwstr>
  </property>
</Properties>
</file>