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256" r:id="rId2"/>
    <p:sldId id="263" r:id="rId3"/>
    <p:sldId id="264" r:id="rId4"/>
    <p:sldId id="258" r:id="rId5"/>
    <p:sldId id="265" r:id="rId6"/>
    <p:sldId id="266" r:id="rId7"/>
    <p:sldId id="267" r:id="rId8"/>
    <p:sldId id="268" r:id="rId9"/>
  </p:sldIdLst>
  <p:sldSz cx="12192000" cy="68580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35D2"/>
    <a:srgbClr val="1F4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A20BEC-84FD-4461-ABBE-12FB5B95771D}" v="2" dt="2024-12-19T17:30:59.789"/>
    <p1510:client id="{EC744735-C37F-4237-BD22-3CF58D1E4D4B}" v="11" dt="2024-12-19T16:39:13.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p:restoredTop sz="94660"/>
  </p:normalViewPr>
  <p:slideViewPr>
    <p:cSldViewPr snapToGrid="0" showGuides="1">
      <p:cViewPr varScale="1">
        <p:scale>
          <a:sx n="82" d="100"/>
          <a:sy n="82" d="100"/>
        </p:scale>
        <p:origin x="581" y="72"/>
      </p:cViewPr>
      <p:guideLst>
        <p:guide orient="horz" pos="2160"/>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ika Yadav" userId="b31b0747da6754f2" providerId="LiveId" clId="{DFA20BEC-84FD-4461-ABBE-12FB5B95771D}"/>
    <pc:docChg chg="modSld">
      <pc:chgData name="Devika Yadav" userId="b31b0747da6754f2" providerId="LiveId" clId="{DFA20BEC-84FD-4461-ABBE-12FB5B95771D}" dt="2024-12-19T17:31:12.388" v="3" actId="14100"/>
      <pc:docMkLst>
        <pc:docMk/>
      </pc:docMkLst>
      <pc:sldChg chg="modSp mod">
        <pc:chgData name="Devika Yadav" userId="b31b0747da6754f2" providerId="LiveId" clId="{DFA20BEC-84FD-4461-ABBE-12FB5B95771D}" dt="2024-12-19T17:31:12.388" v="3" actId="14100"/>
        <pc:sldMkLst>
          <pc:docMk/>
          <pc:sldMk cId="0" sldId="265"/>
        </pc:sldMkLst>
        <pc:picChg chg="mod">
          <ac:chgData name="Devika Yadav" userId="b31b0747da6754f2" providerId="LiveId" clId="{DFA20BEC-84FD-4461-ABBE-12FB5B95771D}" dt="2024-12-19T17:30:41.942" v="0" actId="14826"/>
          <ac:picMkLst>
            <pc:docMk/>
            <pc:sldMk cId="0" sldId="265"/>
            <ac:picMk id="10249" creationId="{00000000-0000-0000-0000-000000000000}"/>
          </ac:picMkLst>
        </pc:picChg>
        <pc:picChg chg="mod">
          <ac:chgData name="Devika Yadav" userId="b31b0747da6754f2" providerId="LiveId" clId="{DFA20BEC-84FD-4461-ABBE-12FB5B95771D}" dt="2024-12-19T17:31:12.388" v="3" actId="14100"/>
          <ac:picMkLst>
            <pc:docMk/>
            <pc:sldMk cId="0" sldId="265"/>
            <ac:picMk id="10250"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5EA7377-7B47-405B-A831-7B1ADAB374B2}" type="datetimeFigureOut">
              <a:rPr kumimoji="0" lang="en-US" sz="1200" b="0" i="0" u="none" strike="noStrike" kern="1200" cap="none" spc="0" normalizeH="0" baseline="0" noProof="0">
                <a:ln>
                  <a:noFill/>
                </a:ln>
                <a:solidFill>
                  <a:schemeClr val="tx1"/>
                </a:solidFill>
                <a:effectLst/>
                <a:uLnTx/>
                <a:uFillTx/>
                <a:latin typeface="+mn-lt"/>
                <a:ea typeface="+mn-ea"/>
                <a:cs typeface="+mn-cs"/>
              </a:rPr>
              <a:t>12/19/2024</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Footer Placeholder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ea typeface="SimSun" panose="02010600030101010101" pitchFamily="2" charset="-122"/>
              </a:rPr>
              <a:t>‹#›</a:t>
            </a:fld>
            <a:endParaRPr lang="en-US" altLang="zh-CN" sz="1200" dirty="0">
              <a:ea typeface="SimSun" panose="02010600030101010101" pitchFamily="2"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087516F-A2B8-45B9-B811-369432DE36A6}" type="datetimeFigureOut">
              <a:rPr kumimoji="0" lang="en-US" sz="1200" b="0" i="0" u="none" strike="noStrike" kern="1200" cap="none" spc="0" normalizeH="0" baseline="0" noProof="0">
                <a:ln>
                  <a:noFill/>
                </a:ln>
                <a:solidFill>
                  <a:schemeClr val="tx1"/>
                </a:solidFill>
                <a:effectLst/>
                <a:uLnTx/>
                <a:uFillTx/>
                <a:latin typeface="+mn-lt"/>
                <a:ea typeface="+mn-ea"/>
                <a:cs typeface="+mn-cs"/>
              </a:rPr>
              <a:t>12/19/2024</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en-US" altLang="zh-CN" sz="1200" dirty="0">
                <a:ea typeface="SimSun" panose="02010600030101010101" pitchFamily="2" charset="-122"/>
              </a:rPr>
              <a:t>‹#›</a:t>
            </a:fld>
            <a:endParaRPr lang="en-US" altLang="zh-CN" sz="1200" dirty="0">
              <a:ea typeface="SimSun"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a:ln>
            <a:solidFill>
              <a:srgbClr val="000000">
                <a:alpha val="100000"/>
              </a:srgbClr>
            </a:solidFill>
            <a:miter lim="800000"/>
          </a:ln>
        </p:spPr>
      </p:sp>
      <p:sp>
        <p:nvSpPr>
          <p:cNvPr id="5123"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en-US" dirty="0"/>
          </a:p>
        </p:txBody>
      </p:sp>
      <p:sp>
        <p:nvSpPr>
          <p:cNvPr id="5124"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en-US" sz="1200" dirty="0"/>
              <a:t>1</a:t>
            </a:fld>
            <a:endParaRPr lang="en-US"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a:solidFill>
              <a:srgbClr val="000000">
                <a:alpha val="100000"/>
              </a:srgbClr>
            </a:solidFill>
            <a:miter lim="800000"/>
          </a:ln>
        </p:spPr>
      </p:sp>
      <p:sp>
        <p:nvSpPr>
          <p:cNvPr id="9219"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en-US" dirty="0"/>
          </a:p>
        </p:txBody>
      </p:sp>
      <p:sp>
        <p:nvSpPr>
          <p:cNvPr id="9220"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en-US" sz="1200" dirty="0"/>
              <a:t>4</a:t>
            </a:fld>
            <a:endParaRPr lang="en-US"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a:solidFill>
              <a:srgbClr val="000000">
                <a:alpha val="100000"/>
              </a:srgbClr>
            </a:solidFill>
            <a:miter lim="800000"/>
          </a:ln>
        </p:spPr>
      </p:sp>
      <p:sp>
        <p:nvSpPr>
          <p:cNvPr id="11267"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en-US" dirty="0"/>
          </a:p>
        </p:txBody>
      </p:sp>
      <p:sp>
        <p:nvSpPr>
          <p:cNvPr id="11268"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eaLnBrk="1" hangingPunct="1"/>
            <a:fld id="{9A0DB2DC-4C9A-4742-B13C-FB6460FD3503}" type="slidenum">
              <a:rPr lang="en-US" altLang="en-US" sz="1200" dirty="0"/>
              <a:t>5</a:t>
            </a:fld>
            <a:endParaRPr lang="en-US"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noProof="1"/>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DF9E796-7781-4B35-846F-4DC37AF1F646}"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12/19/2024</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dirty="0">
                <a:latin typeface="Calibri" panose="020F0502020204030204" pitchFamily="34" charset="0"/>
              </a:rPr>
              <a:t>‹#›</a:t>
            </a:fld>
            <a:endParaRPr lang="en-US" altLang="zh-CN"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DF9E796-7781-4B35-846F-4DC37AF1F646}"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12/19/2024</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dirty="0">
                <a:latin typeface="Calibri" panose="020F0502020204030204" pitchFamily="34" charset="0"/>
              </a:rPr>
              <a:t>‹#›</a:t>
            </a:fld>
            <a:endParaRPr lang="en-US" altLang="zh-CN"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DF9E796-7781-4B35-846F-4DC37AF1F646}"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12/19/2024</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dirty="0">
                <a:latin typeface="Calibri" panose="020F0502020204030204" pitchFamily="34" charset="0"/>
              </a:rPr>
              <a:t>‹#›</a:t>
            </a:fld>
            <a:endParaRPr lang="en-US" altLang="zh-CN"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DF9E796-7781-4B35-846F-4DC37AF1F646}"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12/19/2024</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dirty="0">
                <a:latin typeface="Calibri" panose="020F0502020204030204" pitchFamily="34" charset="0"/>
              </a:rPr>
              <a:t>‹#›</a:t>
            </a:fld>
            <a:endParaRPr lang="en-US" altLang="zh-CN"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noProof="1"/>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1"/>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DF9E796-7781-4B35-846F-4DC37AF1F646}"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12/19/2024</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zh-CN" dirty="0">
                <a:latin typeface="Calibri" panose="020F0502020204030204" pitchFamily="34" charset="0"/>
              </a:rPr>
              <a:t>‹#›</a:t>
            </a:fld>
            <a:endParaRPr lang="en-US" altLang="zh-CN"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DF9E796-7781-4B35-846F-4DC37AF1F646}"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12/19/2024</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zh-CN" dirty="0">
                <a:latin typeface="Calibri" panose="020F0502020204030204" pitchFamily="34" charset="0"/>
              </a:rPr>
              <a:t>‹#›</a:t>
            </a:fld>
            <a:endParaRPr lang="en-US" altLang="zh-CN"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noProof="1"/>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DF9E796-7781-4B35-846F-4DC37AF1F646}"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12/19/2024</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altLang="zh-CN" dirty="0">
                <a:latin typeface="Calibri" panose="020F0502020204030204" pitchFamily="34" charset="0"/>
              </a:rPr>
              <a:t>‹#›</a:t>
            </a:fld>
            <a:endParaRPr lang="en-US" altLang="zh-CN"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DF9E796-7781-4B35-846F-4DC37AF1F646}"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12/19/2024</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altLang="zh-CN" dirty="0">
                <a:latin typeface="Calibri" panose="020F0502020204030204" pitchFamily="34" charset="0"/>
              </a:rPr>
              <a:t>‹#›</a:t>
            </a:fld>
            <a:endParaRPr lang="en-US" altLang="zh-CN"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DF9E796-7781-4B35-846F-4DC37AF1F646}"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12/19/2024</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altLang="zh-CN" dirty="0">
                <a:latin typeface="Calibri" panose="020F0502020204030204" pitchFamily="34" charset="0"/>
              </a:rPr>
              <a:t>‹#›</a:t>
            </a:fld>
            <a:endParaRPr lang="en-US" altLang="zh-CN"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DF9E796-7781-4B35-846F-4DC37AF1F646}"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12/19/2024</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zh-CN" dirty="0">
                <a:latin typeface="Calibri" panose="020F0502020204030204" pitchFamily="34" charset="0"/>
              </a:rPr>
              <a:t>‹#›</a:t>
            </a:fld>
            <a:endParaRPr lang="en-US" altLang="zh-CN"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p>
        </p:txBody>
      </p:sp>
      <p:sp>
        <p:nvSpPr>
          <p:cNvPr id="3" name="Picture Placeholder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4DF9E796-7781-4B35-846F-4DC37AF1F646}"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12/19/2024</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zh-CN" dirty="0">
                <a:latin typeface="Calibri" panose="020F0502020204030204" pitchFamily="34" charset="0"/>
              </a:rPr>
              <a:t>‹#›</a:t>
            </a:fld>
            <a:endParaRPr lang="en-US" altLang="zh-CN"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en-US" altLang="en-US" dirty="0"/>
              <a:t>Click to edit Master title style</a:t>
            </a:r>
          </a:p>
        </p:txBody>
      </p:sp>
      <p:sp>
        <p:nvSpPr>
          <p:cNvPr id="1027" name="Text Placeholder 2"/>
          <p:cNvSpPr>
            <a:spLocks noGrp="1"/>
          </p:cNvSpPr>
          <p:nvPr>
            <p:ph type="body"/>
          </p:nvPr>
        </p:nvSpPr>
        <p:spPr>
          <a:xfrm>
            <a:off x="838200" y="1825625"/>
            <a:ext cx="10515600" cy="4351338"/>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4DF9E796-7781-4B35-846F-4DC37AF1F646}" type="datetime1">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12/19/2024</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ea typeface="SimSun" panose="02010600030101010101" pitchFamily="2" charset="-122"/>
              </a:defRPr>
            </a:lvl1pPr>
          </a:lstStyle>
          <a:p>
            <a:pPr lvl="0" eaLnBrk="1" hangingPunct="1">
              <a:buNone/>
            </a:pPr>
            <a:fld id="{9A0DB2DC-4C9A-4742-B13C-FB6460FD3503}" type="slidenum">
              <a:rPr lang="en-US" altLang="zh-CN" dirty="0">
                <a:latin typeface="Calibri" panose="020F0502020204030204" pitchFamily="34" charset="0"/>
              </a:rPr>
              <a:t>‹#›</a:t>
            </a:fld>
            <a:endParaRPr lang="en-US" altLang="zh-CN"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3505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1" i="0" u="none" strike="noStrike" kern="1200" cap="none" spc="0" normalizeH="0" baseline="0" noProof="0" dirty="0">
              <a:ln w="22225">
                <a:solidFill>
                  <a:schemeClr val="accent2"/>
                </a:solidFill>
                <a:prstDash val="solid"/>
              </a:ln>
              <a:solidFill>
                <a:schemeClr val="accent2">
                  <a:lumMod val="60000"/>
                  <a:lumOff val="40000"/>
                </a:schemeClr>
              </a:solidFill>
              <a:effectLst/>
              <a:uLnTx/>
              <a:uFillTx/>
              <a:latin typeface="Times New Roman" panose="02020603050405020304" pitchFamily="18" charset="0"/>
              <a:ea typeface="+mn-ea"/>
              <a:cs typeface="Times New Roman" panose="02020603050405020304" pitchFamily="18" charset="0"/>
            </a:endParaRPr>
          </a:p>
        </p:txBody>
      </p:sp>
      <p:sp>
        <p:nvSpPr>
          <p:cNvPr id="5" name="Rectangle 4"/>
          <p:cNvSpPr/>
          <p:nvPr/>
        </p:nvSpPr>
        <p:spPr>
          <a:xfrm>
            <a:off x="36513" y="6492875"/>
            <a:ext cx="12155488" cy="36512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Times New Roman" panose="02020603050405020304" pitchFamily="18" charset="0"/>
              <a:ea typeface="+mn-ea"/>
              <a:cs typeface="Times New Roman" panose="02020603050405020304" pitchFamily="18" charset="0"/>
            </a:endParaRPr>
          </a:p>
        </p:txBody>
      </p:sp>
      <p:pic>
        <p:nvPicPr>
          <p:cNvPr id="4100" name="Picture 5"/>
          <p:cNvPicPr>
            <a:picLocks noChangeAspect="1"/>
          </p:cNvPicPr>
          <p:nvPr/>
        </p:nvPicPr>
        <p:blipFill>
          <a:blip r:embed="rId3"/>
          <a:stretch>
            <a:fillRect/>
          </a:stretch>
        </p:blipFill>
        <p:spPr>
          <a:xfrm>
            <a:off x="36830" y="0"/>
            <a:ext cx="5763895" cy="1019175"/>
          </a:xfrm>
          <a:prstGeom prst="rect">
            <a:avLst/>
          </a:prstGeom>
          <a:noFill/>
          <a:ln w="9525">
            <a:noFill/>
          </a:ln>
        </p:spPr>
      </p:pic>
      <p:sp>
        <p:nvSpPr>
          <p:cNvPr id="4101" name="TextBox 6"/>
          <p:cNvSpPr txBox="1"/>
          <p:nvPr/>
        </p:nvSpPr>
        <p:spPr>
          <a:xfrm>
            <a:off x="5507038" y="255588"/>
            <a:ext cx="6684962" cy="7080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en-US" sz="2000" dirty="0">
                <a:solidFill>
                  <a:schemeClr val="bg1"/>
                </a:solidFill>
                <a:latin typeface="Times New Roman" panose="02020603050405020304" pitchFamily="18" charset="0"/>
              </a:rPr>
              <a:t>DEPARTMENT OF CSE-AIML (CSM) – III-II Sem</a:t>
            </a:r>
          </a:p>
          <a:p>
            <a:pPr marL="0" lvl="0" indent="0" algn="ctr" eaLnBrk="1" hangingPunct="1">
              <a:lnSpc>
                <a:spcPct val="100000"/>
              </a:lnSpc>
              <a:spcBef>
                <a:spcPct val="0"/>
              </a:spcBef>
              <a:buFontTx/>
              <a:buNone/>
            </a:pPr>
            <a:r>
              <a:rPr lang="en-US" altLang="en-US" sz="2000" dirty="0">
                <a:solidFill>
                  <a:schemeClr val="bg1"/>
                </a:solidFill>
                <a:latin typeface="Times New Roman" panose="02020603050405020304" pitchFamily="18" charset="0"/>
              </a:rPr>
              <a:t>    </a:t>
            </a:r>
            <a:endParaRPr lang="en-US" altLang="en-US" sz="2000" dirty="0">
              <a:solidFill>
                <a:schemeClr val="bg1"/>
              </a:solidFill>
              <a:latin typeface="Times New Roman" panose="02020603050405020304" pitchFamily="18" charset="0"/>
              <a:ea typeface="Times New Roman" panose="02020603050405020304" pitchFamily="18" charset="0"/>
            </a:endParaRPr>
          </a:p>
        </p:txBody>
      </p:sp>
      <p:sp>
        <p:nvSpPr>
          <p:cNvPr id="4102" name="Date Placeholder 7"/>
          <p:cNvSpPr txBox="1">
            <a:spLocks noGrp="1"/>
          </p:cNvSpPr>
          <p:nvPr>
            <p:ph type="dt" sz="half" idx="10"/>
          </p:nvPr>
        </p:nvSpPr>
        <p:spPr>
          <a:xfrm>
            <a:off x="0" y="6492875"/>
            <a:ext cx="2743200" cy="365125"/>
          </a:xfrm>
          <a:noFill/>
          <a:ln>
            <a:noFill/>
          </a:ln>
        </p:spPr>
        <p:txBody>
          <a:bodyPr anchor="ctr" anchorCtr="0"/>
          <a:lstStyle/>
          <a:p>
            <a:pPr marL="0" indent="0" eaLnBrk="1" hangingPunct="1">
              <a:lnSpc>
                <a:spcPct val="100000"/>
              </a:lnSpc>
              <a:spcBef>
                <a:spcPct val="0"/>
              </a:spcBef>
              <a:buFontTx/>
              <a:buNone/>
            </a:pPr>
            <a:fld id="{BB962C8B-B14F-4D97-AF65-F5344CB8AC3E}" type="datetime1">
              <a:rPr lang="en-US" altLang="en-US" sz="1400" dirty="0">
                <a:solidFill>
                  <a:srgbClr val="FF0000"/>
                </a:solidFill>
                <a:latin typeface="Times New Roman" panose="02020603050405020304" pitchFamily="18" charset="0"/>
              </a:rPr>
              <a:t>12/19/2024</a:t>
            </a:fld>
            <a:endParaRPr lang="en-US" altLang="en-US" sz="1400" dirty="0">
              <a:solidFill>
                <a:srgbClr val="FF0000"/>
              </a:solidFill>
              <a:latin typeface="Times New Roman" panose="02020603050405020304" pitchFamily="18" charset="0"/>
              <a:ea typeface="Times New Roman" panose="02020603050405020304" pitchFamily="18" charset="0"/>
            </a:endParaRPr>
          </a:p>
        </p:txBody>
      </p:sp>
      <p:sp>
        <p:nvSpPr>
          <p:cNvPr id="4103" name="Slide Number Placeholder 8"/>
          <p:cNvSpPr txBox="1">
            <a:spLocks noGrp="1"/>
          </p:cNvSpPr>
          <p:nvPr>
            <p:ph type="sldNum" sz="quarter" idx="12"/>
          </p:nvPr>
        </p:nvSpPr>
        <p:spPr>
          <a:xfrm>
            <a:off x="9448800" y="6492875"/>
            <a:ext cx="2743200" cy="365125"/>
          </a:xfrm>
          <a:noFill/>
          <a:ln>
            <a:noFill/>
          </a:ln>
        </p:spPr>
        <p:txBody>
          <a:bodyPr anchor="ctr" anchorCtr="0"/>
          <a:lstStyle/>
          <a:p>
            <a:pPr marL="0" indent="0" algn="r" eaLnBrk="1" hangingPunct="1">
              <a:lnSpc>
                <a:spcPct val="100000"/>
              </a:lnSpc>
              <a:spcBef>
                <a:spcPct val="0"/>
              </a:spcBef>
              <a:buFontTx/>
              <a:buNone/>
            </a:pPr>
            <a:fld id="{9A0DB2DC-4C9A-4742-B13C-FB6460FD3503}" type="slidenum">
              <a:rPr lang="en-US" altLang="en-US" sz="1400" dirty="0">
                <a:solidFill>
                  <a:srgbClr val="FF0000"/>
                </a:solidFill>
                <a:latin typeface="Times New Roman" panose="02020603050405020304" pitchFamily="18" charset="0"/>
              </a:rPr>
              <a:t>1</a:t>
            </a:fld>
            <a:endParaRPr lang="en-US" altLang="en-US" sz="1400" dirty="0">
              <a:solidFill>
                <a:srgbClr val="FF0000"/>
              </a:solidFill>
              <a:latin typeface="Times New Roman" panose="02020603050405020304" pitchFamily="18" charset="0"/>
              <a:ea typeface="Times New Roman" panose="02020603050405020304" pitchFamily="18" charset="0"/>
            </a:endParaRPr>
          </a:p>
        </p:txBody>
      </p:sp>
      <p:sp>
        <p:nvSpPr>
          <p:cNvPr id="11" name="Title 10"/>
          <p:cNvSpPr>
            <a:spLocks noGrp="1"/>
          </p:cNvSpPr>
          <p:nvPr>
            <p:ph type="ctrTitle"/>
          </p:nvPr>
        </p:nvSpPr>
        <p:spPr>
          <a:xfrm>
            <a:off x="528638" y="1631950"/>
            <a:ext cx="10544175" cy="473075"/>
          </a:xfrm>
        </p:spPr>
        <p:txBody>
          <a:bodyPr vert="horz" wrap="square" lIns="91440" tIns="45720" rIns="91440" bIns="45720" numCol="1" rtlCol="0" anchor="b" anchorCtr="0" compatLnSpc="1">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sz="2400" b="1" i="0" u="none" strike="noStrike" kern="1200" cap="none" spc="0" normalizeH="0" baseline="0" noProof="0" dirty="0">
                <a:ln>
                  <a:noFill/>
                </a:ln>
                <a:solidFill>
                  <a:schemeClr val="accent2">
                    <a:lumMod val="75000"/>
                  </a:schemeClr>
                </a:solidFill>
                <a:effectLst/>
                <a:uLnTx/>
                <a:uFillTx/>
                <a:latin typeface="+mj-lt"/>
                <a:ea typeface="+mj-ea"/>
                <a:cs typeface="+mj-cs"/>
              </a:rPr>
              <a:t>Project Title : </a:t>
            </a:r>
            <a:r>
              <a:rPr kumimoji="0" lang="en-US" sz="2400" b="1" i="0" u="none" strike="noStrike" kern="1200" cap="none" spc="0" normalizeH="0" baseline="0" noProof="0" dirty="0">
                <a:ln>
                  <a:noFill/>
                </a:ln>
                <a:solidFill>
                  <a:schemeClr val="accent2">
                    <a:lumMod val="75000"/>
                  </a:schemeClr>
                </a:solidFill>
                <a:effectLst/>
                <a:uLnTx/>
                <a:uFillTx/>
                <a:latin typeface="+mj-lt"/>
                <a:ea typeface="+mj-ea"/>
                <a:cs typeface="+mj-cs"/>
              </a:rPr>
              <a:t>Enhancing Rail Madad with Al-powered Complaint Management </a:t>
            </a:r>
            <a:r>
              <a:rPr kumimoji="0" lang="en-IN" sz="2400" b="1" i="0" u="none" strike="noStrike" kern="1200" cap="none" spc="0" normalizeH="0" baseline="0" noProof="0" dirty="0">
                <a:ln>
                  <a:noFill/>
                </a:ln>
                <a:solidFill>
                  <a:schemeClr val="accent2">
                    <a:lumMod val="75000"/>
                  </a:schemeClr>
                </a:solidFill>
                <a:effectLst/>
                <a:uLnTx/>
                <a:uFillTx/>
                <a:latin typeface="+mj-lt"/>
                <a:ea typeface="+mj-ea"/>
                <a:cs typeface="+mj-cs"/>
              </a:rPr>
              <a:t>(SIH1711)</a:t>
            </a:r>
          </a:p>
        </p:txBody>
      </p:sp>
      <p:sp>
        <p:nvSpPr>
          <p:cNvPr id="4105" name="Title 10"/>
          <p:cNvSpPr txBox="1"/>
          <p:nvPr/>
        </p:nvSpPr>
        <p:spPr>
          <a:xfrm>
            <a:off x="644525" y="2325688"/>
            <a:ext cx="5819775" cy="3025775"/>
          </a:xfrm>
          <a:prstGeom prst="rect">
            <a:avLst/>
          </a:prstGeom>
          <a:noFill/>
          <a:ln w="9525">
            <a:noFill/>
          </a:ln>
        </p:spPr>
        <p:txBody>
          <a:bodyPr anchor="b"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spcBef>
                <a:spcPct val="0"/>
              </a:spcBef>
              <a:buFontTx/>
              <a:buNone/>
            </a:pPr>
            <a:r>
              <a:rPr lang="en-IN" altLang="en-US" sz="1600" b="1" dirty="0">
                <a:solidFill>
                  <a:srgbClr val="002060"/>
                </a:solidFill>
                <a:latin typeface="Calibri Light" panose="020F0302020204030204" pitchFamily="34" charset="0"/>
              </a:rPr>
              <a:t>Team Members (Regd #) : III – II :: CSM – A</a:t>
            </a:r>
          </a:p>
          <a:p>
            <a:pPr marL="0" lvl="0" indent="0" eaLnBrk="1" hangingPunct="1">
              <a:spcBef>
                <a:spcPct val="0"/>
              </a:spcBef>
              <a:buFontTx/>
              <a:buNone/>
            </a:pPr>
            <a:endParaRPr lang="en-IN" altLang="en-US" sz="1600" dirty="0">
              <a:solidFill>
                <a:srgbClr val="002060"/>
              </a:solidFill>
              <a:latin typeface="Calibri Light" panose="020F0302020204030204" pitchFamily="34" charset="0"/>
            </a:endParaRPr>
          </a:p>
          <a:p>
            <a:pPr marL="0" lvl="0" indent="0" eaLnBrk="1" hangingPunct="1">
              <a:spcBef>
                <a:spcPct val="0"/>
              </a:spcBef>
              <a:buFontTx/>
              <a:buNone/>
            </a:pPr>
            <a:r>
              <a:rPr lang="en-IN" altLang="en-US" sz="1600" dirty="0">
                <a:solidFill>
                  <a:srgbClr val="002060"/>
                </a:solidFill>
                <a:latin typeface="Calibri Light" panose="020F0302020204030204" pitchFamily="34" charset="0"/>
              </a:rPr>
              <a:t>1.  Aienampudi Suhnitha (22BQ1A4204) 		</a:t>
            </a:r>
          </a:p>
          <a:p>
            <a:pPr marL="0" lvl="0" indent="0" eaLnBrk="1" hangingPunct="1">
              <a:spcBef>
                <a:spcPct val="0"/>
              </a:spcBef>
              <a:buFontTx/>
              <a:buNone/>
            </a:pPr>
            <a:r>
              <a:rPr lang="en-IN" altLang="en-US" sz="1600" dirty="0">
                <a:solidFill>
                  <a:srgbClr val="002060"/>
                </a:solidFill>
                <a:latin typeface="Calibri Light" panose="020F0302020204030204" pitchFamily="34" charset="0"/>
              </a:rPr>
              <a:t>		</a:t>
            </a:r>
          </a:p>
          <a:p>
            <a:pPr marL="0" lvl="0" indent="0" eaLnBrk="1" hangingPunct="1">
              <a:spcBef>
                <a:spcPct val="0"/>
              </a:spcBef>
              <a:buFontTx/>
              <a:buNone/>
            </a:pPr>
            <a:r>
              <a:rPr lang="en-IN" altLang="en-US" sz="1600" dirty="0">
                <a:solidFill>
                  <a:srgbClr val="002060"/>
                </a:solidFill>
                <a:latin typeface="Calibri Light" panose="020F0302020204030204" pitchFamily="34" charset="0"/>
              </a:rPr>
              <a:t>2. Chandragiri Manoj Krishna (22BQ1A4225)		</a:t>
            </a:r>
          </a:p>
          <a:p>
            <a:pPr marL="0" lvl="0" indent="0" eaLnBrk="1" hangingPunct="1">
              <a:spcBef>
                <a:spcPct val="0"/>
              </a:spcBef>
              <a:buFontTx/>
              <a:buNone/>
            </a:pPr>
            <a:endParaRPr lang="en-IN" altLang="en-US" sz="1600" dirty="0">
              <a:solidFill>
                <a:srgbClr val="002060"/>
              </a:solidFill>
              <a:latin typeface="Calibri Light" panose="020F0302020204030204" pitchFamily="34" charset="0"/>
            </a:endParaRPr>
          </a:p>
          <a:p>
            <a:pPr marL="0" lvl="0" indent="0" eaLnBrk="1" hangingPunct="1">
              <a:spcBef>
                <a:spcPct val="0"/>
              </a:spcBef>
              <a:buFontTx/>
              <a:buNone/>
            </a:pPr>
            <a:r>
              <a:rPr lang="en-IN" altLang="en-US" sz="1600" dirty="0">
                <a:solidFill>
                  <a:srgbClr val="002060"/>
                </a:solidFill>
                <a:latin typeface="Calibri Light" panose="020F0302020204030204" pitchFamily="34" charset="0"/>
              </a:rPr>
              <a:t>3. Chirala Nandini (23BQ5A4204)</a:t>
            </a:r>
          </a:p>
          <a:p>
            <a:pPr marL="0" lvl="0" indent="0" eaLnBrk="1" hangingPunct="1">
              <a:spcBef>
                <a:spcPct val="0"/>
              </a:spcBef>
              <a:buFontTx/>
              <a:buNone/>
            </a:pPr>
            <a:endParaRPr lang="en-IN" altLang="en-US" sz="1600" dirty="0">
              <a:solidFill>
                <a:srgbClr val="002060"/>
              </a:solidFill>
              <a:latin typeface="Calibri Light" panose="020F0302020204030204" pitchFamily="34" charset="0"/>
            </a:endParaRPr>
          </a:p>
          <a:p>
            <a:pPr marL="0" lvl="0" indent="0" eaLnBrk="1" hangingPunct="1">
              <a:spcBef>
                <a:spcPct val="0"/>
              </a:spcBef>
              <a:buFontTx/>
              <a:buNone/>
            </a:pPr>
            <a:r>
              <a:rPr lang="en-IN" altLang="en-US" sz="1600" dirty="0">
                <a:solidFill>
                  <a:srgbClr val="002060"/>
                </a:solidFill>
                <a:latin typeface="Calibri Light" panose="020F0302020204030204" pitchFamily="34" charset="0"/>
              </a:rPr>
              <a:t>4. </a:t>
            </a:r>
            <a:r>
              <a:rPr lang="en-IN" altLang="en-US" sz="1600" dirty="0" err="1">
                <a:solidFill>
                  <a:srgbClr val="002060"/>
                </a:solidFill>
                <a:latin typeface="Calibri Light" panose="020F0302020204030204" pitchFamily="34" charset="0"/>
              </a:rPr>
              <a:t>Galam</a:t>
            </a:r>
            <a:r>
              <a:rPr lang="en-IN" altLang="en-US" sz="1600" dirty="0">
                <a:solidFill>
                  <a:srgbClr val="002060"/>
                </a:solidFill>
                <a:latin typeface="Calibri Light" panose="020F0302020204030204" pitchFamily="34" charset="0"/>
              </a:rPr>
              <a:t> Ravi Koti Kiran (22</a:t>
            </a:r>
            <a:r>
              <a:rPr lang="en-US" altLang="en-IN" sz="1600" dirty="0">
                <a:solidFill>
                  <a:srgbClr val="002060"/>
                </a:solidFill>
                <a:latin typeface="Calibri Light" panose="020F0302020204030204" pitchFamily="34" charset="0"/>
              </a:rPr>
              <a:t>BQ</a:t>
            </a:r>
            <a:r>
              <a:rPr lang="en-IN" altLang="en-US" sz="1600" dirty="0">
                <a:solidFill>
                  <a:srgbClr val="002060"/>
                </a:solidFill>
                <a:latin typeface="Calibri Light" panose="020F0302020204030204" pitchFamily="34" charset="0"/>
              </a:rPr>
              <a:t>1</a:t>
            </a:r>
            <a:r>
              <a:rPr lang="en-US" altLang="en-IN" sz="1600" dirty="0">
                <a:solidFill>
                  <a:srgbClr val="002060"/>
                </a:solidFill>
                <a:latin typeface="Calibri Light" panose="020F0302020204030204" pitchFamily="34" charset="0"/>
              </a:rPr>
              <a:t>A</a:t>
            </a:r>
            <a:r>
              <a:rPr lang="en-IN" altLang="en-US" sz="1600" dirty="0">
                <a:solidFill>
                  <a:srgbClr val="002060"/>
                </a:solidFill>
                <a:latin typeface="Calibri Light" panose="020F0302020204030204" pitchFamily="34" charset="0"/>
              </a:rPr>
              <a:t>4246)</a:t>
            </a:r>
          </a:p>
          <a:p>
            <a:pPr marL="0" lvl="0" indent="0" eaLnBrk="1" hangingPunct="1">
              <a:spcBef>
                <a:spcPct val="0"/>
              </a:spcBef>
              <a:buFontTx/>
              <a:buNone/>
            </a:pPr>
            <a:endParaRPr lang="en-IN" altLang="en-US" sz="1600" dirty="0">
              <a:solidFill>
                <a:srgbClr val="002060"/>
              </a:solidFill>
              <a:latin typeface="Calibri Light" panose="020F0302020204030204" pitchFamily="34" charset="0"/>
            </a:endParaRPr>
          </a:p>
          <a:p>
            <a:pPr marL="0" lvl="0" indent="0" eaLnBrk="1" hangingPunct="1">
              <a:spcBef>
                <a:spcPct val="0"/>
              </a:spcBef>
              <a:buFontTx/>
              <a:buNone/>
            </a:pPr>
            <a:endParaRPr lang="en-IN" altLang="en-US" sz="1600" dirty="0">
              <a:solidFill>
                <a:srgbClr val="002060"/>
              </a:solidFill>
              <a:latin typeface="Calibri Light" panose="020F0302020204030204" pitchFamily="34" charset="0"/>
            </a:endParaRPr>
          </a:p>
        </p:txBody>
      </p:sp>
      <p:sp>
        <p:nvSpPr>
          <p:cNvPr id="13" name="Title 10"/>
          <p:cNvSpPr txBox="1"/>
          <p:nvPr/>
        </p:nvSpPr>
        <p:spPr>
          <a:xfrm>
            <a:off x="0" y="1050925"/>
            <a:ext cx="2266950" cy="473075"/>
          </a:xfrm>
          <a:prstGeom prst="rect">
            <a:avLst/>
          </a:prstGeom>
        </p:spPr>
        <p:txBody>
          <a:bodyPr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sz="3200" b="1" i="0" u="none" strike="noStrike" kern="1200" cap="none" spc="0" normalizeH="0" baseline="0" noProof="0" dirty="0">
                <a:ln>
                  <a:noFill/>
                </a:ln>
                <a:solidFill>
                  <a:srgbClr val="0070C0"/>
                </a:solidFill>
                <a:effectLst/>
                <a:uLnTx/>
                <a:uFillTx/>
                <a:latin typeface="+mj-lt"/>
                <a:ea typeface="+mj-ea"/>
                <a:cs typeface="+mj-cs"/>
              </a:rPr>
              <a:t>Batch #: 02</a:t>
            </a:r>
          </a:p>
        </p:txBody>
      </p:sp>
      <p:sp>
        <p:nvSpPr>
          <p:cNvPr id="14" name="Title 10"/>
          <p:cNvSpPr txBox="1"/>
          <p:nvPr/>
        </p:nvSpPr>
        <p:spPr>
          <a:xfrm>
            <a:off x="8285163" y="2717800"/>
            <a:ext cx="2327275" cy="2016125"/>
          </a:xfrm>
          <a:prstGeom prst="rect">
            <a:avLst/>
          </a:prstGeom>
        </p:spPr>
        <p:txBody>
          <a:bodyPr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sz="2000" b="0" i="0" u="none" strike="noStrike" kern="1200" cap="none" spc="0" normalizeH="0" baseline="0" noProof="0" dirty="0">
                <a:ln>
                  <a:noFill/>
                </a:ln>
                <a:solidFill>
                  <a:schemeClr val="accent2">
                    <a:lumMod val="50000"/>
                  </a:schemeClr>
                </a:solidFill>
                <a:effectLst/>
                <a:uLnTx/>
                <a:uFillTx/>
                <a:latin typeface="+mj-lt"/>
                <a:ea typeface="+mj-ea"/>
                <a:cs typeface="+mj-cs"/>
              </a:rPr>
              <a:t>Project Guide:</a:t>
            </a:r>
          </a:p>
          <a:p>
            <a:pPr marL="0" marR="0" lvl="0" indent="0" algn="l" defTabSz="914400" rtl="0" eaLnBrk="1" fontAlgn="auto" latinLnBrk="0" hangingPunct="1">
              <a:lnSpc>
                <a:spcPct val="90000"/>
              </a:lnSpc>
              <a:spcBef>
                <a:spcPct val="0"/>
              </a:spcBef>
              <a:spcAft>
                <a:spcPts val="0"/>
              </a:spcAft>
              <a:buClrTx/>
              <a:buSzTx/>
              <a:buFontTx/>
              <a:buNone/>
              <a:defRPr/>
            </a:pPr>
            <a:r>
              <a:rPr kumimoji="0" lang="en-IN" sz="2000" b="0" i="0" u="none" strike="noStrike" kern="1200" cap="none" spc="0" normalizeH="0" baseline="0" noProof="0" dirty="0" err="1">
                <a:ln>
                  <a:noFill/>
                </a:ln>
                <a:solidFill>
                  <a:schemeClr val="accent2">
                    <a:lumMod val="50000"/>
                  </a:schemeClr>
                </a:solidFill>
                <a:effectLst/>
                <a:uLnTx/>
                <a:uFillTx/>
                <a:latin typeface="+mj-lt"/>
                <a:ea typeface="+mj-ea"/>
                <a:cs typeface="+mj-cs"/>
              </a:rPr>
              <a:t>Dr.V.Muralidhar</a:t>
            </a:r>
            <a:r>
              <a:rPr kumimoji="0" lang="en-IN" sz="2000" b="0" i="0" u="none" strike="noStrike" kern="1200" cap="none" spc="0" normalizeH="0" baseline="0" noProof="0" dirty="0">
                <a:ln>
                  <a:noFill/>
                </a:ln>
                <a:solidFill>
                  <a:schemeClr val="accent2">
                    <a:lumMod val="50000"/>
                  </a:schemeClr>
                </a:solidFill>
                <a:effectLst/>
                <a:uLnTx/>
                <a:uFillTx/>
                <a:latin typeface="+mj-lt"/>
                <a:ea typeface="+mj-ea"/>
                <a:cs typeface="+mj-cs"/>
              </a:rPr>
              <a:t>,</a:t>
            </a:r>
          </a:p>
          <a:p>
            <a:pPr marL="0" marR="0" lvl="0" indent="0" algn="l" defTabSz="914400" rtl="0" eaLnBrk="1" fontAlgn="auto" latinLnBrk="0" hangingPunct="1">
              <a:lnSpc>
                <a:spcPct val="90000"/>
              </a:lnSpc>
              <a:spcBef>
                <a:spcPct val="0"/>
              </a:spcBef>
              <a:spcAft>
                <a:spcPts val="0"/>
              </a:spcAft>
              <a:buClrTx/>
              <a:buSzTx/>
              <a:buFontTx/>
              <a:buNone/>
              <a:defRPr/>
            </a:pPr>
            <a:r>
              <a:rPr kumimoji="0" lang="en-IN" sz="2000" b="0" i="0" u="none" strike="noStrike" kern="1200" cap="none" spc="0" normalizeH="0" baseline="0" noProof="0" dirty="0">
                <a:ln>
                  <a:noFill/>
                </a:ln>
                <a:solidFill>
                  <a:schemeClr val="accent2">
                    <a:lumMod val="50000"/>
                  </a:schemeClr>
                </a:solidFill>
                <a:effectLst/>
                <a:uLnTx/>
                <a:uFillTx/>
                <a:latin typeface="+mj-lt"/>
                <a:ea typeface="+mj-ea"/>
                <a:cs typeface="+mj-cs"/>
              </a:rPr>
              <a:t>VVIT</a:t>
            </a:r>
          </a:p>
          <a:p>
            <a:pPr marL="0" marR="0" lvl="0" indent="0" algn="l" defTabSz="914400" rtl="0" eaLnBrk="1" fontAlgn="auto" latinLnBrk="0" hangingPunct="1">
              <a:lnSpc>
                <a:spcPct val="90000"/>
              </a:lnSpc>
              <a:spcBef>
                <a:spcPct val="0"/>
              </a:spcBef>
              <a:spcAft>
                <a:spcPts val="0"/>
              </a:spcAft>
              <a:buClrTx/>
              <a:buSzTx/>
              <a:buFontTx/>
              <a:buNone/>
              <a:defRPr/>
            </a:pPr>
            <a:endParaRPr kumimoji="0" lang="en-IN" sz="32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8B55A795-4B24-4C08-ACDA-4687208CDAA0}"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12/19/2024</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Rectangle 5"/>
          <p:cNvSpPr/>
          <p:nvPr/>
        </p:nvSpPr>
        <p:spPr>
          <a:xfrm>
            <a:off x="68263" y="0"/>
            <a:ext cx="12192000" cy="103505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1" i="0" u="none" strike="noStrike" kern="1200" cap="none" spc="0" normalizeH="0" baseline="0" noProof="0" dirty="0">
              <a:ln w="22225">
                <a:solidFill>
                  <a:schemeClr val="accent2"/>
                </a:solidFill>
                <a:prstDash val="solid"/>
              </a:ln>
              <a:solidFill>
                <a:schemeClr val="accent2">
                  <a:lumMod val="60000"/>
                  <a:lumOff val="40000"/>
                </a:schemeClr>
              </a:solidFill>
              <a:effectLst/>
              <a:uLnTx/>
              <a:uFillTx/>
              <a:latin typeface="Times New Roman" panose="02020603050405020304" pitchFamily="18" charset="0"/>
              <a:ea typeface="+mn-ea"/>
              <a:cs typeface="Times New Roman" panose="02020603050405020304" pitchFamily="18" charset="0"/>
            </a:endParaRPr>
          </a:p>
        </p:txBody>
      </p:sp>
      <p:pic>
        <p:nvPicPr>
          <p:cNvPr id="6148" name="Picture 5"/>
          <p:cNvPicPr>
            <a:picLocks noChangeAspect="1"/>
          </p:cNvPicPr>
          <p:nvPr/>
        </p:nvPicPr>
        <p:blipFill>
          <a:blip r:embed="rId2"/>
          <a:stretch>
            <a:fillRect/>
          </a:stretch>
        </p:blipFill>
        <p:spPr>
          <a:xfrm>
            <a:off x="68263" y="0"/>
            <a:ext cx="5800725" cy="1019175"/>
          </a:xfrm>
          <a:prstGeom prst="rect">
            <a:avLst/>
          </a:prstGeom>
          <a:noFill/>
          <a:ln w="9525">
            <a:noFill/>
          </a:ln>
        </p:spPr>
      </p:pic>
      <p:sp>
        <p:nvSpPr>
          <p:cNvPr id="6149" name="TextBox 6"/>
          <p:cNvSpPr txBox="1"/>
          <p:nvPr/>
        </p:nvSpPr>
        <p:spPr>
          <a:xfrm>
            <a:off x="5507038" y="268288"/>
            <a:ext cx="6684962" cy="7080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en-US" sz="2000" dirty="0">
                <a:solidFill>
                  <a:schemeClr val="bg1"/>
                </a:solidFill>
                <a:latin typeface="Times New Roman" panose="02020603050405020304" pitchFamily="18" charset="0"/>
              </a:rPr>
              <a:t>DEPARTMENT OF CSE-AIML (CSM) – III-II Sem</a:t>
            </a:r>
          </a:p>
          <a:p>
            <a:pPr marL="0" lvl="0" indent="0" algn="ctr" eaLnBrk="1" hangingPunct="1">
              <a:lnSpc>
                <a:spcPct val="100000"/>
              </a:lnSpc>
              <a:spcBef>
                <a:spcPct val="0"/>
              </a:spcBef>
              <a:buFontTx/>
              <a:buNone/>
            </a:pPr>
            <a:r>
              <a:rPr lang="en-US" altLang="en-US" sz="2000" dirty="0">
                <a:solidFill>
                  <a:schemeClr val="bg1"/>
                </a:solidFill>
                <a:latin typeface="Times New Roman" panose="02020603050405020304" pitchFamily="18" charset="0"/>
              </a:rPr>
              <a:t>     </a:t>
            </a:r>
            <a:endParaRPr lang="en-US" altLang="en-US" sz="2000" dirty="0">
              <a:solidFill>
                <a:schemeClr val="bg1"/>
              </a:solidFill>
              <a:latin typeface="Times New Roman" panose="02020603050405020304" pitchFamily="18" charset="0"/>
              <a:ea typeface="Times New Roman" panose="02020603050405020304" pitchFamily="18" charset="0"/>
            </a:endParaRPr>
          </a:p>
        </p:txBody>
      </p:sp>
      <p:sp>
        <p:nvSpPr>
          <p:cNvPr id="8" name="Rectangle 7"/>
          <p:cNvSpPr/>
          <p:nvPr/>
        </p:nvSpPr>
        <p:spPr>
          <a:xfrm>
            <a:off x="36513" y="6492875"/>
            <a:ext cx="12155488" cy="36512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Times New Roman" panose="02020603050405020304" pitchFamily="18" charset="0"/>
              <a:ea typeface="+mn-ea"/>
              <a:cs typeface="Times New Roman" panose="02020603050405020304" pitchFamily="18" charset="0"/>
            </a:endParaRPr>
          </a:p>
        </p:txBody>
      </p:sp>
      <p:sp>
        <p:nvSpPr>
          <p:cNvPr id="9" name="TextBox 8"/>
          <p:cNvSpPr txBox="1"/>
          <p:nvPr/>
        </p:nvSpPr>
        <p:spPr>
          <a:xfrm flipH="1">
            <a:off x="68263" y="2132330"/>
            <a:ext cx="11752263" cy="3508653"/>
          </a:xfrm>
          <a:prstGeom prst="rect">
            <a:avLst/>
          </a:prstGeom>
          <a:noFill/>
        </p:spPr>
        <p:txBody>
          <a:bodyPr>
            <a:spAutoFit/>
          </a:bodyPr>
          <a:lstStyle/>
          <a:p>
            <a:pPr marR="0" defTabSz="914400">
              <a:buClrTx/>
              <a:buSzTx/>
              <a:buFontTx/>
              <a:buNone/>
              <a:defRPr/>
            </a:pPr>
            <a:r>
              <a:rPr kumimoji="0" lang="en-IN" sz="2400"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Problem Statement:</a:t>
            </a:r>
          </a:p>
          <a:p>
            <a:pPr marR="0" defTabSz="914400">
              <a:buClrTx/>
              <a:buSzTx/>
              <a:buFontTx/>
              <a:buNone/>
              <a:defRPr/>
            </a:pPr>
            <a:endParaRPr kumimoji="0" lang="en-IN" kern="100" cap="none" spc="0" normalizeH="0" baseline="0" noProof="0" dirty="0">
              <a:latin typeface="Calibri" panose="020F0502020204030204" pitchFamily="34" charset="0"/>
              <a:ea typeface="Calibri" panose="020F0502020204030204" pitchFamily="34" charset="0"/>
              <a:cs typeface="Times New Roman" panose="02020603050405020304" pitchFamily="18" charset="0"/>
            </a:endParaRPr>
          </a:p>
          <a:p>
            <a:pPr marR="0" defTabSz="914400">
              <a:buClrTx/>
              <a:buSzTx/>
              <a:buFontTx/>
              <a:buNone/>
              <a:defRPr/>
            </a:pPr>
            <a:r>
              <a:rPr lang="en-US" sz="2000" dirty="0"/>
              <a:t>The existing Rail Madad platform for passenger grievance redressal faces challenges due to manual processes, inefficiencies, and the inability to effectively process multimedia inputs.</a:t>
            </a:r>
            <a:r>
              <a:rPr kumimoji="0" lang="en-US" sz="2000" kern="100" cap="none" spc="0" normalizeH="0" baseline="0" noProof="0" dirty="0">
                <a:latin typeface="Calibri" panose="020F0502020204030204" pitchFamily="34" charset="0"/>
                <a:ea typeface="Calibri" panose="020F0502020204030204" pitchFamily="34" charset="0"/>
                <a:cs typeface="Times New Roman" panose="02020603050405020304" pitchFamily="18" charset="0"/>
              </a:rPr>
              <a:t>This project aims to enhance Rail Madad by integrating AI-powered complaint management focus on. The</a:t>
            </a:r>
            <a:r>
              <a:rPr lang="en-US" sz="2000" kern="100" dirty="0">
                <a:ea typeface="Calibri" panose="020F0502020204030204" pitchFamily="34" charset="0"/>
                <a:cs typeface="Times New Roman" panose="02020603050405020304" pitchFamily="18" charset="0"/>
              </a:rPr>
              <a:t> </a:t>
            </a:r>
            <a:r>
              <a:rPr kumimoji="0" lang="en-US" sz="2000" kern="100" cap="none" spc="0" normalizeH="0" baseline="0" noProof="0" dirty="0">
                <a:latin typeface="Calibri" panose="020F0502020204030204" pitchFamily="34" charset="0"/>
                <a:ea typeface="Calibri" panose="020F0502020204030204" pitchFamily="34" charset="0"/>
                <a:cs typeface="Times New Roman" panose="02020603050405020304" pitchFamily="18" charset="0"/>
              </a:rPr>
              <a:t>Indian Railways' existing Rail Madad platform is pivotal in addressing passenger complaints, yet it faces limitations in handling the growing volume and complexity of grievances efficiently. The reliance on manual processes often results in delayed responses, inadequate categorization, and reduced passenger satisfaction. The enhanced system will significantly reduce resolution times, increase transparency, and elevate passenger satisfaction, aligning with the vision of transforming Indian Railways' service quality through technology .</a:t>
            </a:r>
          </a:p>
          <a:p>
            <a:pPr marR="0" defTabSz="914400">
              <a:buClrTx/>
              <a:buSzTx/>
              <a:buFontTx/>
              <a:buNone/>
              <a:defRPr/>
            </a:pPr>
            <a:endParaRPr kumimoji="0" lang="en-IN" sz="2000" kern="100" cap="none" spc="0" normalizeH="0" baseline="0" noProof="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8B55A795-4B24-4C08-ACDA-4687208CDAA0}"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12/19/2024</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Rectangle 5"/>
          <p:cNvSpPr/>
          <p:nvPr/>
        </p:nvSpPr>
        <p:spPr>
          <a:xfrm>
            <a:off x="68263" y="0"/>
            <a:ext cx="12192000" cy="103505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1" i="0" u="none" strike="noStrike" kern="1200" cap="none" spc="0" normalizeH="0" baseline="0" noProof="0" dirty="0">
              <a:ln w="22225">
                <a:solidFill>
                  <a:schemeClr val="accent2"/>
                </a:solidFill>
                <a:prstDash val="solid"/>
              </a:ln>
              <a:solidFill>
                <a:schemeClr val="accent2">
                  <a:lumMod val="60000"/>
                  <a:lumOff val="40000"/>
                </a:schemeClr>
              </a:solidFill>
              <a:effectLst/>
              <a:uLnTx/>
              <a:uFillTx/>
              <a:latin typeface="Times New Roman" panose="02020603050405020304" pitchFamily="18" charset="0"/>
              <a:ea typeface="+mn-ea"/>
              <a:cs typeface="Times New Roman" panose="02020603050405020304" pitchFamily="18" charset="0"/>
            </a:endParaRPr>
          </a:p>
        </p:txBody>
      </p:sp>
      <p:pic>
        <p:nvPicPr>
          <p:cNvPr id="7172" name="Picture 5"/>
          <p:cNvPicPr>
            <a:picLocks noChangeAspect="1"/>
          </p:cNvPicPr>
          <p:nvPr/>
        </p:nvPicPr>
        <p:blipFill>
          <a:blip r:embed="rId2"/>
          <a:stretch>
            <a:fillRect/>
          </a:stretch>
        </p:blipFill>
        <p:spPr>
          <a:xfrm>
            <a:off x="68263" y="0"/>
            <a:ext cx="5800725" cy="1019175"/>
          </a:xfrm>
          <a:prstGeom prst="rect">
            <a:avLst/>
          </a:prstGeom>
          <a:noFill/>
          <a:ln w="9525">
            <a:noFill/>
          </a:ln>
        </p:spPr>
      </p:pic>
      <p:sp>
        <p:nvSpPr>
          <p:cNvPr id="7173" name="TextBox 6"/>
          <p:cNvSpPr txBox="1"/>
          <p:nvPr/>
        </p:nvSpPr>
        <p:spPr>
          <a:xfrm>
            <a:off x="5507038" y="268288"/>
            <a:ext cx="6684962" cy="7080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en-US" sz="2000" dirty="0">
                <a:solidFill>
                  <a:schemeClr val="bg1"/>
                </a:solidFill>
                <a:latin typeface="Times New Roman" panose="02020603050405020304" pitchFamily="18" charset="0"/>
              </a:rPr>
              <a:t>DEPARTMENT OF CSE-AIML (CSM) – III-II Sem</a:t>
            </a:r>
          </a:p>
          <a:p>
            <a:pPr marL="0" lvl="0" indent="0" algn="ctr" eaLnBrk="1" hangingPunct="1">
              <a:lnSpc>
                <a:spcPct val="100000"/>
              </a:lnSpc>
              <a:spcBef>
                <a:spcPct val="0"/>
              </a:spcBef>
              <a:buFontTx/>
              <a:buNone/>
            </a:pPr>
            <a:r>
              <a:rPr lang="en-US" altLang="en-US" sz="2000" dirty="0">
                <a:solidFill>
                  <a:schemeClr val="bg1"/>
                </a:solidFill>
                <a:latin typeface="Times New Roman" panose="02020603050405020304" pitchFamily="18" charset="0"/>
              </a:rPr>
              <a:t>     </a:t>
            </a:r>
            <a:endParaRPr lang="en-US" altLang="en-US" sz="2000" dirty="0">
              <a:solidFill>
                <a:schemeClr val="bg1"/>
              </a:solidFill>
              <a:latin typeface="Times New Roman" panose="02020603050405020304" pitchFamily="18" charset="0"/>
              <a:ea typeface="Times New Roman" panose="02020603050405020304" pitchFamily="18" charset="0"/>
            </a:endParaRPr>
          </a:p>
        </p:txBody>
      </p:sp>
      <p:sp>
        <p:nvSpPr>
          <p:cNvPr id="8" name="Rectangle 7"/>
          <p:cNvSpPr/>
          <p:nvPr/>
        </p:nvSpPr>
        <p:spPr>
          <a:xfrm>
            <a:off x="36513" y="6492875"/>
            <a:ext cx="12155488" cy="36512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Times New Roman" panose="02020603050405020304" pitchFamily="18" charset="0"/>
              <a:ea typeface="+mn-ea"/>
              <a:cs typeface="Times New Roman" panose="02020603050405020304" pitchFamily="18" charset="0"/>
            </a:endParaRPr>
          </a:p>
        </p:txBody>
      </p:sp>
      <p:sp>
        <p:nvSpPr>
          <p:cNvPr id="10" name="TextBox 9"/>
          <p:cNvSpPr txBox="1"/>
          <p:nvPr/>
        </p:nvSpPr>
        <p:spPr>
          <a:xfrm>
            <a:off x="86592" y="976313"/>
            <a:ext cx="11850110" cy="6130076"/>
          </a:xfrm>
          <a:prstGeom prst="rect">
            <a:avLst/>
          </a:prstGeom>
          <a:noFill/>
        </p:spPr>
        <p:txBody>
          <a:bodyPr wrap="square">
            <a:spAutoFit/>
          </a:bodyPr>
          <a:lstStyle/>
          <a:p>
            <a:pPr marR="0" defTabSz="914400">
              <a:lnSpc>
                <a:spcPct val="107000"/>
              </a:lnSpc>
              <a:spcAft>
                <a:spcPts val="800"/>
              </a:spcAft>
              <a:buClrTx/>
              <a:buSzTx/>
              <a:buFontTx/>
              <a:buNone/>
              <a:defRPr/>
            </a:pPr>
            <a:r>
              <a:rPr kumimoji="0" lang="en-IN" sz="2400"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Description:</a:t>
            </a:r>
            <a:endParaRPr kumimoji="0" lang="en-IN"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a:p>
            <a:r>
              <a:rPr lang="en-US" dirty="0"/>
              <a:t>The proposed solution consists of four core modules: </a:t>
            </a:r>
            <a:r>
              <a:rPr lang="en-US" b="1" dirty="0"/>
              <a:t>AI-Powered Complaint Categorization and Prioritization</a:t>
            </a:r>
            <a:r>
              <a:rPr lang="en-US" dirty="0"/>
              <a:t>, </a:t>
            </a:r>
            <a:r>
              <a:rPr lang="en-US" b="1" dirty="0"/>
              <a:t>AI-Based Chatbot for Smart Routing</a:t>
            </a:r>
            <a:r>
              <a:rPr lang="en-US" dirty="0"/>
              <a:t>, </a:t>
            </a:r>
            <a:r>
              <a:rPr lang="en-US" b="1" dirty="0"/>
              <a:t>Predictive Maintenance System</a:t>
            </a:r>
            <a:r>
              <a:rPr lang="en-US" dirty="0"/>
              <a:t>, and </a:t>
            </a:r>
            <a:r>
              <a:rPr lang="en-US" b="1" dirty="0"/>
              <a:t>Sentiment Analysis and Feedback Mechanism</a:t>
            </a:r>
            <a:r>
              <a:rPr lang="en-US" dirty="0"/>
              <a:t>. These modules work together to enhance the Rail Madad platform by leveraging AI technologies for efficient grievance management.</a:t>
            </a:r>
          </a:p>
          <a:p>
            <a:endParaRPr lang="en-US" dirty="0"/>
          </a:p>
          <a:p>
            <a:r>
              <a:rPr lang="en-US" dirty="0"/>
              <a:t>The categorization module processes multimedia inputs using TensorFlow, OpenCV, and OCR, enabling accurate classification of complaints. Deep learning models assess complaint severity, ensuring prompt prioritization of critical issues.</a:t>
            </a:r>
          </a:p>
          <a:p>
            <a:r>
              <a:rPr lang="en-US" dirty="0"/>
              <a:t>The AI chatbot provides instant acknowledgment, status tracking, and real-time assistance to users. Powered by NLP models like GPT and BERT, it routes complaints to the appropriate department, reducing delays and enhancing satisfaction.</a:t>
            </a:r>
          </a:p>
          <a:p>
            <a:endParaRPr lang="en-US" dirty="0"/>
          </a:p>
          <a:p>
            <a:r>
              <a:rPr lang="en-US" dirty="0"/>
              <a:t>The predictive maintenance system analyzes complaint data to identify recurring issues and forecast potential disruptions. Time series models enable proactive scheduling, preventing escalations and ensuring smoother operations.</a:t>
            </a:r>
          </a:p>
          <a:p>
            <a:endParaRPr lang="en-US" dirty="0"/>
          </a:p>
          <a:p>
            <a:r>
              <a:rPr lang="en-US" dirty="0"/>
              <a:t>Sentiment analysis evaluates user feedback using SpaCy and NLTK, categorizing emotional tones as positive, neutral, or negative. Dashboards visualize sentiment scores and resolution metrics, guiding stakeholders to refine processes for improved passenger experience.</a:t>
            </a:r>
          </a:p>
          <a:p>
            <a:r>
              <a:rPr lang="en-US" dirty="0"/>
              <a:t>Additional features include automated report generation for performance tracking and AI-driven anomaly detection to highlight unusual patterns, enhancing system reliability and operational efficiency.</a:t>
            </a:r>
          </a:p>
          <a:p>
            <a:endParaRPr lang="en-US" dirty="0"/>
          </a:p>
          <a:p>
            <a:pPr marR="0" algn="l" defTabSz="914400">
              <a:spcAft>
                <a:spcPts val="800"/>
              </a:spcAft>
              <a:buClrTx/>
              <a:buSzTx/>
              <a:buFontTx/>
              <a:buNone/>
              <a:defRPr/>
            </a:pPr>
            <a:endParaRPr kumimoji="0" lang="en-IN" kern="1200" cap="none" spc="0" normalizeH="0" baseline="0" noProof="0" dirty="0">
              <a:latin typeface="Calibri" panose="020F0502020204030204" pitchFamily="34" charset="0"/>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3505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1" i="0" u="none" strike="noStrike" kern="1200" cap="none" spc="0" normalizeH="0" baseline="0" noProof="0" dirty="0">
              <a:ln w="22225">
                <a:solidFill>
                  <a:schemeClr val="accent2"/>
                </a:solidFill>
                <a:prstDash val="solid"/>
              </a:ln>
              <a:solidFill>
                <a:schemeClr val="accent2">
                  <a:lumMod val="60000"/>
                  <a:lumOff val="40000"/>
                </a:schemeClr>
              </a:solidFill>
              <a:effectLst/>
              <a:uLnTx/>
              <a:uFillTx/>
              <a:latin typeface="Times New Roman" panose="02020603050405020304" pitchFamily="18" charset="0"/>
              <a:ea typeface="+mn-ea"/>
              <a:cs typeface="Times New Roman" panose="02020603050405020304" pitchFamily="18" charset="0"/>
            </a:endParaRPr>
          </a:p>
        </p:txBody>
      </p:sp>
      <p:sp>
        <p:nvSpPr>
          <p:cNvPr id="5" name="Rectangle 4"/>
          <p:cNvSpPr/>
          <p:nvPr/>
        </p:nvSpPr>
        <p:spPr>
          <a:xfrm>
            <a:off x="36513" y="6492875"/>
            <a:ext cx="12155488" cy="36512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Times New Roman" panose="02020603050405020304" pitchFamily="18" charset="0"/>
              <a:ea typeface="+mn-ea"/>
              <a:cs typeface="Times New Roman" panose="02020603050405020304" pitchFamily="18" charset="0"/>
            </a:endParaRPr>
          </a:p>
        </p:txBody>
      </p:sp>
      <p:pic>
        <p:nvPicPr>
          <p:cNvPr id="8196" name="Picture 5"/>
          <p:cNvPicPr>
            <a:picLocks noChangeAspect="1"/>
          </p:cNvPicPr>
          <p:nvPr/>
        </p:nvPicPr>
        <p:blipFill>
          <a:blip r:embed="rId3"/>
          <a:stretch>
            <a:fillRect/>
          </a:stretch>
        </p:blipFill>
        <p:spPr>
          <a:xfrm>
            <a:off x="0" y="0"/>
            <a:ext cx="5800725" cy="1019175"/>
          </a:xfrm>
          <a:prstGeom prst="rect">
            <a:avLst/>
          </a:prstGeom>
          <a:noFill/>
          <a:ln w="9525">
            <a:noFill/>
          </a:ln>
        </p:spPr>
      </p:pic>
      <p:sp>
        <p:nvSpPr>
          <p:cNvPr id="8197" name="TextBox 6"/>
          <p:cNvSpPr txBox="1"/>
          <p:nvPr/>
        </p:nvSpPr>
        <p:spPr>
          <a:xfrm>
            <a:off x="5470525" y="14288"/>
            <a:ext cx="6684963" cy="7080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en-US" sz="2000" dirty="0">
                <a:solidFill>
                  <a:schemeClr val="bg1"/>
                </a:solidFill>
                <a:latin typeface="Times New Roman" panose="02020603050405020304" pitchFamily="18" charset="0"/>
              </a:rPr>
              <a:t>DEPARTMENT OF CSE-AIML (CSM) – III-II Sem</a:t>
            </a:r>
          </a:p>
          <a:p>
            <a:pPr marL="0" lvl="0" indent="0" eaLnBrk="1" hangingPunct="1">
              <a:lnSpc>
                <a:spcPct val="100000"/>
              </a:lnSpc>
              <a:spcBef>
                <a:spcPct val="0"/>
              </a:spcBef>
              <a:buFontTx/>
              <a:buNone/>
            </a:pPr>
            <a:r>
              <a:rPr lang="en-US" altLang="en-US" sz="2000" dirty="0">
                <a:solidFill>
                  <a:schemeClr val="bg1"/>
                </a:solidFill>
                <a:latin typeface="Times New Roman" panose="02020603050405020304" pitchFamily="18" charset="0"/>
              </a:rPr>
              <a:t>		E2E Project Review - 1</a:t>
            </a:r>
            <a:endParaRPr lang="en-US" altLang="en-US" sz="2000" dirty="0">
              <a:solidFill>
                <a:schemeClr val="bg1"/>
              </a:solidFill>
              <a:latin typeface="Times New Roman" panose="02020603050405020304" pitchFamily="18" charset="0"/>
              <a:ea typeface="Times New Roman" panose="02020603050405020304" pitchFamily="18" charset="0"/>
            </a:endParaRPr>
          </a:p>
        </p:txBody>
      </p:sp>
      <p:sp>
        <p:nvSpPr>
          <p:cNvPr id="8198" name="Date Placeholder 7"/>
          <p:cNvSpPr txBox="1">
            <a:spLocks noGrp="1"/>
          </p:cNvSpPr>
          <p:nvPr>
            <p:ph type="dt" sz="half" idx="10"/>
          </p:nvPr>
        </p:nvSpPr>
        <p:spPr>
          <a:xfrm>
            <a:off x="0" y="6492875"/>
            <a:ext cx="2743200" cy="365125"/>
          </a:xfrm>
          <a:noFill/>
          <a:ln>
            <a:noFill/>
          </a:ln>
        </p:spPr>
        <p:txBody>
          <a:bodyPr anchor="ctr" anchorCtr="0"/>
          <a:lstStyle/>
          <a:p>
            <a:pPr marL="0" indent="0" eaLnBrk="1" hangingPunct="1">
              <a:lnSpc>
                <a:spcPct val="100000"/>
              </a:lnSpc>
              <a:spcBef>
                <a:spcPct val="0"/>
              </a:spcBef>
              <a:buFontTx/>
              <a:buNone/>
            </a:pPr>
            <a:fld id="{BB962C8B-B14F-4D97-AF65-F5344CB8AC3E}" type="datetime1">
              <a:rPr lang="en-US" altLang="en-US" sz="1400" dirty="0">
                <a:solidFill>
                  <a:srgbClr val="FF0000"/>
                </a:solidFill>
                <a:latin typeface="Times New Roman" panose="02020603050405020304" pitchFamily="18" charset="0"/>
              </a:rPr>
              <a:t>12/19/2024</a:t>
            </a:fld>
            <a:endParaRPr lang="en-US" altLang="en-US" sz="1400" dirty="0">
              <a:solidFill>
                <a:srgbClr val="FF0000"/>
              </a:solidFill>
              <a:latin typeface="Times New Roman" panose="02020603050405020304" pitchFamily="18" charset="0"/>
              <a:ea typeface="Times New Roman" panose="02020603050405020304" pitchFamily="18" charset="0"/>
            </a:endParaRPr>
          </a:p>
        </p:txBody>
      </p:sp>
      <p:sp>
        <p:nvSpPr>
          <p:cNvPr id="8199" name="Slide Number Placeholder 8"/>
          <p:cNvSpPr txBox="1">
            <a:spLocks noGrp="1"/>
          </p:cNvSpPr>
          <p:nvPr>
            <p:ph type="sldNum" sz="quarter" idx="12"/>
          </p:nvPr>
        </p:nvSpPr>
        <p:spPr>
          <a:xfrm>
            <a:off x="9448800" y="6492875"/>
            <a:ext cx="2743200" cy="365125"/>
          </a:xfrm>
          <a:noFill/>
          <a:ln>
            <a:noFill/>
          </a:ln>
        </p:spPr>
        <p:txBody>
          <a:bodyPr anchor="ctr" anchorCtr="0"/>
          <a:lstStyle/>
          <a:p>
            <a:pPr marL="0" indent="0" algn="r" eaLnBrk="1" hangingPunct="1">
              <a:lnSpc>
                <a:spcPct val="100000"/>
              </a:lnSpc>
              <a:spcBef>
                <a:spcPct val="0"/>
              </a:spcBef>
              <a:buFontTx/>
              <a:buNone/>
            </a:pPr>
            <a:fld id="{9A0DB2DC-4C9A-4742-B13C-FB6460FD3503}" type="slidenum">
              <a:rPr lang="en-US" altLang="en-US" sz="1400" dirty="0">
                <a:solidFill>
                  <a:srgbClr val="FF0000"/>
                </a:solidFill>
                <a:latin typeface="Times New Roman" panose="02020603050405020304" pitchFamily="18" charset="0"/>
              </a:rPr>
              <a:t>4</a:t>
            </a:fld>
            <a:endParaRPr lang="en-US" altLang="en-US" sz="1400" dirty="0">
              <a:solidFill>
                <a:srgbClr val="FF0000"/>
              </a:solidFill>
              <a:latin typeface="Times New Roman" panose="02020603050405020304" pitchFamily="18" charset="0"/>
              <a:ea typeface="Times New Roman" panose="02020603050405020304" pitchFamily="18" charset="0"/>
            </a:endParaRPr>
          </a:p>
        </p:txBody>
      </p:sp>
      <p:sp>
        <p:nvSpPr>
          <p:cNvPr id="2" name="Title 10"/>
          <p:cNvSpPr txBox="1"/>
          <p:nvPr/>
        </p:nvSpPr>
        <p:spPr>
          <a:xfrm>
            <a:off x="339725" y="2079625"/>
            <a:ext cx="5119688" cy="3368675"/>
          </a:xfrm>
          <a:prstGeom prst="rect">
            <a:avLst/>
          </a:prstGeom>
        </p:spPr>
        <p:txBody>
          <a:bodyPr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sz="8000" b="1" i="0" u="none" strike="noStrike" kern="1200" cap="none" spc="0" normalizeH="0" baseline="0" noProof="0" dirty="0">
                <a:ln>
                  <a:noFill/>
                </a:ln>
                <a:solidFill>
                  <a:schemeClr val="accent2">
                    <a:lumMod val="75000"/>
                  </a:schemeClr>
                </a:solidFill>
                <a:effectLst/>
                <a:uLnTx/>
                <a:uFillTx/>
                <a:latin typeface="+mj-lt"/>
                <a:ea typeface="+mj-ea"/>
                <a:cs typeface="+mj-cs"/>
              </a:rPr>
              <a:t>Project modules:</a:t>
            </a:r>
          </a:p>
          <a:p>
            <a:pPr marL="0" marR="0" lvl="0" indent="0" algn="l" defTabSz="914400" rtl="0" eaLnBrk="1" fontAlgn="auto" latinLnBrk="0" hangingPunct="1">
              <a:lnSpc>
                <a:spcPct val="90000"/>
              </a:lnSpc>
              <a:spcBef>
                <a:spcPct val="0"/>
              </a:spcBef>
              <a:spcAft>
                <a:spcPts val="0"/>
              </a:spcAft>
              <a:buClrTx/>
              <a:buSzTx/>
              <a:buFontTx/>
              <a:buNone/>
              <a:defRPr/>
            </a:pPr>
            <a:endParaRPr kumimoji="0" lang="en-IN" sz="8000" b="0" i="0" u="none" strike="noStrike" kern="1200" cap="none" spc="0" normalizeH="0" baseline="0" noProof="0" dirty="0">
              <a:ln>
                <a:noFill/>
              </a:ln>
              <a:solidFill>
                <a:schemeClr val="accent2">
                  <a:lumMod val="75000"/>
                </a:schemeClr>
              </a:solidFill>
              <a:effectLst/>
              <a:uLnTx/>
              <a:uFillTx/>
              <a:latin typeface="+mj-lt"/>
              <a:ea typeface="+mj-ea"/>
              <a:cs typeface="+mj-cs"/>
            </a:endParaRPr>
          </a:p>
          <a:p>
            <a:pPr marL="571500" marR="0" lvl="0" indent="-571500" algn="l" defTabSz="914400" rtl="0" eaLnBrk="1" fontAlgn="auto" latinLnBrk="0" hangingPunct="1">
              <a:lnSpc>
                <a:spcPct val="90000"/>
              </a:lnSpc>
              <a:spcBef>
                <a:spcPct val="0"/>
              </a:spcBef>
              <a:spcAft>
                <a:spcPts val="0"/>
              </a:spcAft>
              <a:buClrTx/>
              <a:buSzTx/>
              <a:buFont typeface="Wingdings" panose="05000000000000000000" pitchFamily="2" charset="2"/>
              <a:buChar char="§"/>
              <a:defRPr/>
            </a:pPr>
            <a:r>
              <a:rPr kumimoji="0" lang="en-IN" sz="7200" b="0" i="0" u="none" strike="noStrike" kern="1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rPr>
              <a:t>A</a:t>
            </a:r>
            <a:r>
              <a:rPr kumimoji="0" lang="en-US" sz="7200" b="0" i="0" u="none" strike="noStrike" kern="1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rPr>
              <a:t>I-Powered Complaint Categorization and Prioritization</a:t>
            </a:r>
            <a:endParaRPr kumimoji="0" lang="en-IN" sz="7200" b="0" i="0" u="none" strike="noStrike" kern="1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571500" marR="0" lvl="0" indent="-571500" algn="l" defTabSz="914400" rtl="0" eaLnBrk="1" fontAlgn="auto" latinLnBrk="0" hangingPunct="1">
              <a:lnSpc>
                <a:spcPct val="90000"/>
              </a:lnSpc>
              <a:spcBef>
                <a:spcPct val="0"/>
              </a:spcBef>
              <a:spcAft>
                <a:spcPts val="0"/>
              </a:spcAft>
              <a:buClrTx/>
              <a:buSzTx/>
              <a:buFont typeface="Wingdings" panose="05000000000000000000" pitchFamily="2" charset="2"/>
              <a:buChar char="§"/>
              <a:defRPr/>
            </a:pPr>
            <a:endParaRPr kumimoji="0" lang="en-IN" sz="7200" b="0" i="0" u="none" strike="noStrike" kern="1200" cap="none" spc="0" normalizeH="0" baseline="0" noProof="0" dirty="0">
              <a:ln>
                <a:noFill/>
              </a:ln>
              <a:solidFill>
                <a:schemeClr val="accent2">
                  <a:lumMod val="75000"/>
                </a:schemeClr>
              </a:solidFill>
              <a:effectLst/>
              <a:uLnTx/>
              <a:uFillTx/>
              <a:latin typeface="+mj-lt"/>
              <a:ea typeface="+mj-ea"/>
              <a:cs typeface="+mj-cs"/>
            </a:endParaRPr>
          </a:p>
          <a:p>
            <a:pPr marL="571500" marR="0" lvl="0" indent="-571500" algn="l" defTabSz="914400" rtl="0" eaLnBrk="1" fontAlgn="auto" latinLnBrk="0" hangingPunct="1">
              <a:lnSpc>
                <a:spcPct val="90000"/>
              </a:lnSpc>
              <a:spcBef>
                <a:spcPct val="0"/>
              </a:spcBef>
              <a:spcAft>
                <a:spcPts val="0"/>
              </a:spcAft>
              <a:buClrTx/>
              <a:buSzTx/>
              <a:buFont typeface="Wingdings" panose="05000000000000000000" pitchFamily="2" charset="2"/>
              <a:buChar char="§"/>
              <a:defRPr/>
            </a:pPr>
            <a:r>
              <a:rPr kumimoji="0" lang="en-US" sz="7200" b="0" i="0" u="none" strike="noStrike" kern="1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rPr>
              <a:t>AI-Based Chatbot for Smart Routing</a:t>
            </a:r>
            <a:endParaRPr kumimoji="0" lang="en-IN" sz="7200" b="0" i="0" u="none" strike="noStrike" kern="1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571500" marR="0" lvl="0" indent="-571500" algn="l" defTabSz="914400" rtl="0" eaLnBrk="1" fontAlgn="auto" latinLnBrk="0" hangingPunct="1">
              <a:lnSpc>
                <a:spcPct val="90000"/>
              </a:lnSpc>
              <a:spcBef>
                <a:spcPct val="0"/>
              </a:spcBef>
              <a:spcAft>
                <a:spcPts val="0"/>
              </a:spcAft>
              <a:buClrTx/>
              <a:buSzTx/>
              <a:buFont typeface="Wingdings" panose="05000000000000000000" pitchFamily="2" charset="2"/>
              <a:buChar char="§"/>
              <a:defRPr/>
            </a:pPr>
            <a:endParaRPr kumimoji="0" lang="en-IN" sz="8000" b="0" i="0" u="none" strike="noStrike" kern="1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571500" marR="0" lvl="0" indent="-571500" algn="l" defTabSz="914400" rtl="0" eaLnBrk="1" fontAlgn="auto" latinLnBrk="0" hangingPunct="1">
              <a:lnSpc>
                <a:spcPct val="90000"/>
              </a:lnSpc>
              <a:spcBef>
                <a:spcPct val="0"/>
              </a:spcBef>
              <a:spcAft>
                <a:spcPts val="0"/>
              </a:spcAft>
              <a:buClrTx/>
              <a:buSzTx/>
              <a:buFont typeface="Wingdings" panose="05000000000000000000" pitchFamily="2" charset="2"/>
              <a:buChar char="§"/>
              <a:defRPr/>
            </a:pPr>
            <a:r>
              <a:rPr kumimoji="0" lang="en-IN" sz="7200" b="0" i="0" u="none" strike="noStrike" kern="1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rPr>
              <a:t>Predictive Maintenance System</a:t>
            </a:r>
          </a:p>
          <a:p>
            <a:pPr marL="571500" marR="0" lvl="0" indent="-571500" algn="l" defTabSz="914400" rtl="0" eaLnBrk="1" fontAlgn="auto" latinLnBrk="0" hangingPunct="1">
              <a:lnSpc>
                <a:spcPct val="90000"/>
              </a:lnSpc>
              <a:spcBef>
                <a:spcPct val="0"/>
              </a:spcBef>
              <a:spcAft>
                <a:spcPts val="0"/>
              </a:spcAft>
              <a:buClrTx/>
              <a:buSzTx/>
              <a:buFont typeface="Wingdings" panose="05000000000000000000" pitchFamily="2" charset="2"/>
              <a:buChar char="§"/>
              <a:defRPr/>
            </a:pPr>
            <a:endParaRPr kumimoji="0" lang="en-IN" sz="8000" b="0" i="0" u="none" strike="noStrike" kern="1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571500" marR="0" lvl="0" indent="-571500" algn="l" defTabSz="914400" rtl="0" eaLnBrk="1" fontAlgn="auto" latinLnBrk="0" hangingPunct="1">
              <a:lnSpc>
                <a:spcPct val="90000"/>
              </a:lnSpc>
              <a:spcBef>
                <a:spcPct val="0"/>
              </a:spcBef>
              <a:spcAft>
                <a:spcPts val="0"/>
              </a:spcAft>
              <a:buClrTx/>
              <a:buSzTx/>
              <a:buFont typeface="Wingdings" panose="05000000000000000000" pitchFamily="2" charset="2"/>
              <a:buChar char="§"/>
              <a:defRPr/>
            </a:pPr>
            <a:r>
              <a:rPr kumimoji="0" lang="en-IN" sz="7200" b="0" i="0" u="none" strike="noStrike" kern="1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rPr>
              <a:t>S</a:t>
            </a:r>
            <a:r>
              <a:rPr kumimoji="0" lang="en-US" sz="7200" b="0" i="0" u="none" strike="noStrike" kern="1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rPr>
              <a:t>entiment Analysis and Feedback Mechanism</a:t>
            </a:r>
            <a:endParaRPr kumimoji="0" lang="en-IN" sz="17600" b="0" i="0" u="none" strike="noStrike" kern="1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571500" marR="0" lvl="0" indent="-571500" algn="l" defTabSz="914400" rtl="0" eaLnBrk="1" fontAlgn="auto" latinLnBrk="0" hangingPunct="1">
              <a:lnSpc>
                <a:spcPct val="90000"/>
              </a:lnSpc>
              <a:spcBef>
                <a:spcPct val="0"/>
              </a:spcBef>
              <a:spcAft>
                <a:spcPts val="0"/>
              </a:spcAft>
              <a:buClrTx/>
              <a:buSzTx/>
              <a:buFont typeface="Wingdings" panose="05000000000000000000" pitchFamily="2" charset="2"/>
              <a:buChar char="v"/>
              <a:defRPr/>
            </a:pPr>
            <a:endParaRPr kumimoji="0" lang="en-IN" sz="4000" b="0" i="0" u="none" strike="noStrike" kern="1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90000"/>
              </a:lnSpc>
              <a:spcBef>
                <a:spcPct val="0"/>
              </a:spcBef>
              <a:spcAft>
                <a:spcPts val="0"/>
              </a:spcAft>
              <a:buClrTx/>
              <a:buSzTx/>
              <a:buFontTx/>
              <a:buNone/>
              <a:defRPr/>
            </a:pPr>
            <a:endParaRPr kumimoji="0" lang="en-IN" sz="3600" b="0" i="0" u="none" strike="noStrike" kern="1200" cap="none" spc="0" normalizeH="0" baseline="0" noProof="0" dirty="0">
              <a:ln>
                <a:noFill/>
              </a:ln>
              <a:solidFill>
                <a:schemeClr val="accent2">
                  <a:lumMod val="75000"/>
                </a:schemeClr>
              </a:solidFill>
              <a:effectLst/>
              <a:uLnTx/>
              <a:uFillTx/>
              <a:latin typeface="+mj-lt"/>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defRPr/>
            </a:pPr>
            <a:endParaRPr kumimoji="0" lang="en-IN" sz="3600" b="0" i="0" u="none" strike="noStrike" kern="1200" cap="none" spc="0" normalizeH="0" baseline="0" noProof="0" dirty="0">
              <a:ln>
                <a:noFill/>
              </a:ln>
              <a:solidFill>
                <a:schemeClr val="accent2">
                  <a:lumMod val="75000"/>
                </a:schemeClr>
              </a:solidFill>
              <a:effectLst/>
              <a:uLnTx/>
              <a:uFillTx/>
              <a:latin typeface="+mj-lt"/>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defRPr/>
            </a:pPr>
            <a:endParaRPr kumimoji="0" lang="en-IN" sz="3600" b="0" i="0" u="none" strike="noStrike" kern="1200" cap="none" spc="0" normalizeH="0" baseline="0" noProof="0" dirty="0">
              <a:ln>
                <a:noFill/>
              </a:ln>
              <a:solidFill>
                <a:schemeClr val="accent2">
                  <a:lumMod val="75000"/>
                </a:schemeClr>
              </a:solidFill>
              <a:effectLst/>
              <a:uLnTx/>
              <a:uFillTx/>
              <a:latin typeface="+mj-lt"/>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defRPr/>
            </a:pPr>
            <a:endParaRPr kumimoji="0" lang="en-IN" sz="3600" b="0" i="0" u="none" strike="noStrike" kern="1200" cap="none" spc="0" normalizeH="0" baseline="0" noProof="0" dirty="0">
              <a:ln>
                <a:noFill/>
              </a:ln>
              <a:solidFill>
                <a:schemeClr val="accent2">
                  <a:lumMod val="75000"/>
                </a:schemeClr>
              </a:solidFill>
              <a:effectLst/>
              <a:uLnTx/>
              <a:uFillTx/>
              <a:latin typeface="+mj-lt"/>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defRPr/>
            </a:pPr>
            <a:endParaRPr kumimoji="0" lang="en-IN" sz="2400" b="0" i="0" u="none" strike="noStrike" kern="1200" cap="none" spc="0" normalizeH="0" baseline="0" noProof="0" dirty="0">
              <a:ln>
                <a:noFill/>
              </a:ln>
              <a:solidFill>
                <a:schemeClr val="accent2">
                  <a:lumMod val="75000"/>
                </a:schemeClr>
              </a:solidFill>
              <a:effectLst/>
              <a:uLnTx/>
              <a:uFillTx/>
              <a:latin typeface="+mj-lt"/>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defRPr/>
            </a:pPr>
            <a:endParaRPr kumimoji="0" lang="en-IN" sz="2400" b="0" i="0" u="none" strike="noStrike" kern="1200" cap="none" spc="0" normalizeH="0" baseline="0" noProof="0" dirty="0">
              <a:ln>
                <a:noFill/>
              </a:ln>
              <a:solidFill>
                <a:schemeClr val="accent2">
                  <a:lumMod val="75000"/>
                </a:schemeClr>
              </a:solidFill>
              <a:effectLst/>
              <a:uLnTx/>
              <a:uFillTx/>
              <a:latin typeface="+mj-lt"/>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defRPr/>
            </a:pPr>
            <a:endParaRPr kumimoji="0" lang="en-IN" sz="2400" b="0" i="0" u="none" strike="noStrike" kern="1200" cap="none" spc="0" normalizeH="0" baseline="0" noProof="0" dirty="0">
              <a:ln>
                <a:noFill/>
              </a:ln>
              <a:solidFill>
                <a:schemeClr val="accent2">
                  <a:lumMod val="75000"/>
                </a:schemeClr>
              </a:solidFill>
              <a:effectLst/>
              <a:uLnTx/>
              <a:uFillTx/>
              <a:latin typeface="+mj-lt"/>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defRPr/>
            </a:pPr>
            <a:endParaRPr kumimoji="0" lang="en-IN" sz="2400" b="0" i="0" u="none" strike="noStrike" kern="1200" cap="none" spc="0" normalizeH="0" baseline="0" noProof="0" dirty="0">
              <a:ln>
                <a:noFill/>
              </a:ln>
              <a:solidFill>
                <a:schemeClr val="accent2">
                  <a:lumMod val="75000"/>
                </a:schemeClr>
              </a:solidFill>
              <a:effectLst/>
              <a:uLnTx/>
              <a:uFillTx/>
              <a:latin typeface="+mj-lt"/>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defRPr/>
            </a:pPr>
            <a:endParaRPr kumimoji="0" lang="en-IN" sz="2400" b="0" i="0" u="none" strike="noStrike" kern="1200" cap="none" spc="0" normalizeH="0" baseline="0" noProof="0" dirty="0">
              <a:ln>
                <a:noFill/>
              </a:ln>
              <a:solidFill>
                <a:schemeClr val="accent2">
                  <a:lumMod val="75000"/>
                </a:schemeClr>
              </a:solidFill>
              <a:effectLst/>
              <a:uLnTx/>
              <a:uFillTx/>
              <a:latin typeface="+mj-lt"/>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defRPr/>
            </a:pPr>
            <a:endParaRPr kumimoji="0" lang="en-IN" sz="2400" b="0" i="0" u="none" strike="noStrike" kern="1200" cap="none" spc="0" normalizeH="0" baseline="0" noProof="0" dirty="0">
              <a:ln>
                <a:noFill/>
              </a:ln>
              <a:solidFill>
                <a:schemeClr val="accent2">
                  <a:lumMod val="75000"/>
                </a:schemeClr>
              </a:solidFill>
              <a:effectLst/>
              <a:uLnTx/>
              <a:uFillTx/>
              <a:latin typeface="+mj-lt"/>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defRPr/>
            </a:pPr>
            <a:endParaRPr kumimoji="0" lang="en-IN" sz="2400" b="0" i="0" u="none" strike="noStrike" kern="1200" cap="none" spc="0" normalizeH="0" baseline="0" noProof="0" dirty="0">
              <a:ln>
                <a:noFill/>
              </a:ln>
              <a:solidFill>
                <a:schemeClr val="accent2">
                  <a:lumMod val="75000"/>
                </a:schemeClr>
              </a:solidFill>
              <a:effectLst/>
              <a:uLnTx/>
              <a:uFillTx/>
              <a:latin typeface="+mj-lt"/>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defRPr/>
            </a:pPr>
            <a:endParaRPr kumimoji="0" lang="en-IN" sz="2400" b="0" i="0" u="none" strike="noStrike" kern="1200" cap="none" spc="0" normalizeH="0" baseline="0" noProof="0" dirty="0">
              <a:ln>
                <a:noFill/>
              </a:ln>
              <a:solidFill>
                <a:schemeClr val="accent2">
                  <a:lumMod val="75000"/>
                </a:schemeClr>
              </a:solidFill>
              <a:effectLst/>
              <a:uLnTx/>
              <a:uFillTx/>
              <a:latin typeface="+mj-lt"/>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defRPr/>
            </a:pPr>
            <a:endParaRPr kumimoji="0" lang="en-IN" sz="2400" b="0" i="0" u="none" strike="noStrike" kern="1200" cap="none" spc="0" normalizeH="0" baseline="0" noProof="0" dirty="0">
              <a:ln>
                <a:noFill/>
              </a:ln>
              <a:solidFill>
                <a:schemeClr val="accent2">
                  <a:lumMod val="75000"/>
                </a:schemeClr>
              </a:solidFill>
              <a:effectLst/>
              <a:uLnTx/>
              <a:uFillTx/>
              <a:latin typeface="+mj-lt"/>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defRPr/>
            </a:pPr>
            <a:br>
              <a:rPr kumimoji="0" lang="en-IN" sz="2400" b="0" i="0" u="none" strike="noStrike" kern="1200" cap="none" spc="0" normalizeH="0" baseline="0" noProof="0" dirty="0">
                <a:ln>
                  <a:noFill/>
                </a:ln>
                <a:solidFill>
                  <a:schemeClr val="accent2">
                    <a:lumMod val="75000"/>
                  </a:schemeClr>
                </a:solidFill>
                <a:effectLst/>
                <a:uLnTx/>
                <a:uFillTx/>
                <a:latin typeface="+mj-lt"/>
                <a:ea typeface="+mj-ea"/>
                <a:cs typeface="+mj-cs"/>
              </a:rPr>
            </a:br>
            <a:br>
              <a:rPr kumimoji="0" lang="en-IN" sz="2400" b="0" i="0" u="none" strike="noStrike" kern="1200" cap="none" spc="0" normalizeH="0" baseline="0" noProof="0" dirty="0">
                <a:ln>
                  <a:noFill/>
                </a:ln>
                <a:solidFill>
                  <a:schemeClr val="accent2">
                    <a:lumMod val="75000"/>
                  </a:schemeClr>
                </a:solidFill>
                <a:effectLst/>
                <a:uLnTx/>
                <a:uFillTx/>
                <a:latin typeface="+mj-lt"/>
                <a:ea typeface="+mj-ea"/>
                <a:cs typeface="+mj-cs"/>
              </a:rPr>
            </a:br>
            <a:endParaRPr kumimoji="0" lang="en-IN" sz="2400" b="0" i="0" u="none" strike="noStrike" kern="1200" cap="none" spc="0" normalizeH="0" baseline="0" noProof="0" dirty="0">
              <a:ln>
                <a:noFill/>
              </a:ln>
              <a:solidFill>
                <a:schemeClr val="accent2">
                  <a:lumMod val="75000"/>
                </a:schemeClr>
              </a:solidFill>
              <a:effectLst/>
              <a:uLnTx/>
              <a:uFillTx/>
              <a:latin typeface="+mj-lt"/>
              <a:ea typeface="+mj-ea"/>
              <a:cs typeface="+mj-cs"/>
            </a:endParaRPr>
          </a:p>
        </p:txBody>
      </p:sp>
      <p:sp>
        <p:nvSpPr>
          <p:cNvPr id="3" name="Title 10"/>
          <p:cNvSpPr txBox="1"/>
          <p:nvPr/>
        </p:nvSpPr>
        <p:spPr>
          <a:xfrm>
            <a:off x="6096000" y="1635125"/>
            <a:ext cx="4860925" cy="3944620"/>
          </a:xfrm>
          <a:prstGeom prst="rect">
            <a:avLst/>
          </a:prstGeom>
        </p:spPr>
        <p:txBody>
          <a:bodyPr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sz="2400" b="1" i="0" u="none" strike="noStrike" kern="1200" cap="none" spc="0" normalizeH="0" baseline="0" noProof="0" dirty="0">
                <a:ln>
                  <a:noFill/>
                </a:ln>
                <a:solidFill>
                  <a:schemeClr val="accent2">
                    <a:lumMod val="75000"/>
                  </a:schemeClr>
                </a:solidFill>
                <a:effectLst/>
                <a:uLnTx/>
                <a:uFillTx/>
                <a:latin typeface="+mj-lt"/>
                <a:ea typeface="+mj-ea"/>
                <a:cs typeface="+mj-cs"/>
              </a:rPr>
              <a:t>Project Functional Requirements: (Features)</a:t>
            </a:r>
            <a:endParaRPr kumimoji="0" lang="en-IN" sz="2400" b="0" i="0" u="none" strike="noStrike" kern="1200" cap="none" spc="0" normalizeH="0" baseline="0" noProof="0" dirty="0">
              <a:ln>
                <a:noFill/>
              </a:ln>
              <a:solidFill>
                <a:schemeClr val="accent2">
                  <a:lumMod val="75000"/>
                </a:schemeClr>
              </a:solidFill>
              <a:effectLst/>
              <a:uLnTx/>
              <a:uFillTx/>
              <a:latin typeface="+mj-lt"/>
              <a:ea typeface="+mj-ea"/>
              <a:cs typeface="+mj-cs"/>
            </a:endParaRPr>
          </a:p>
          <a:p>
            <a:pPr marL="342900" marR="0" lvl="0" indent="-342900" algn="l" defTabSz="914400" rtl="0" eaLnBrk="1" fontAlgn="auto" latinLnBrk="0" hangingPunct="1">
              <a:lnSpc>
                <a:spcPct val="100000"/>
              </a:lnSpc>
              <a:spcBef>
                <a:spcPct val="0"/>
              </a:spcBef>
              <a:spcAft>
                <a:spcPts val="0"/>
              </a:spcAft>
              <a:buClrTx/>
              <a:buSzTx/>
              <a:buFont typeface="+mj-lt"/>
              <a:buAutoNum type="arabicPeriod"/>
              <a:defRPr/>
            </a:pPr>
            <a:r>
              <a:rPr kumimoji="0" lang="en-IN" sz="1800" b="0" i="0" u="none" strike="noStrike" kern="1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rPr>
              <a:t>Image/Video Recognition </a:t>
            </a:r>
          </a:p>
          <a:p>
            <a:pPr marL="342900" marR="0" lvl="0" indent="-342900" algn="l" defTabSz="914400" rtl="0" eaLnBrk="1" fontAlgn="auto" latinLnBrk="0" hangingPunct="1">
              <a:lnSpc>
                <a:spcPct val="100000"/>
              </a:lnSpc>
              <a:spcBef>
                <a:spcPct val="0"/>
              </a:spcBef>
              <a:spcAft>
                <a:spcPts val="0"/>
              </a:spcAft>
              <a:buClrTx/>
              <a:buSzTx/>
              <a:buFont typeface="+mj-lt"/>
              <a:buAutoNum type="arabicPeriod"/>
              <a:defRPr/>
            </a:pPr>
            <a:r>
              <a:rPr kumimoji="0" lang="en-IN" sz="1800" b="0" i="0" u="none" strike="noStrike" kern="1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rPr>
              <a:t>OCR and Metadata Analysis </a:t>
            </a:r>
          </a:p>
          <a:p>
            <a:pPr marL="342900" marR="0" lvl="0" indent="-342900" algn="l" defTabSz="914400" rtl="0" eaLnBrk="1" fontAlgn="auto" latinLnBrk="0" hangingPunct="1">
              <a:lnSpc>
                <a:spcPct val="100000"/>
              </a:lnSpc>
              <a:spcBef>
                <a:spcPct val="0"/>
              </a:spcBef>
              <a:spcAft>
                <a:spcPts val="0"/>
              </a:spcAft>
              <a:buClrTx/>
              <a:buSzTx/>
              <a:buFont typeface="+mj-lt"/>
              <a:buAutoNum type="arabicPeriod"/>
              <a:defRPr/>
            </a:pPr>
            <a:r>
              <a:rPr kumimoji="0" lang="en-IN" sz="1800" b="0" i="0" u="none" strike="noStrike" kern="1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rPr>
              <a:t> Automated Complaint Severity Detection</a:t>
            </a:r>
          </a:p>
          <a:p>
            <a:pPr marL="342900" marR="0" lvl="0" indent="-342900" algn="l" defTabSz="914400" rtl="0" eaLnBrk="1" fontAlgn="auto" latinLnBrk="0" hangingPunct="1">
              <a:lnSpc>
                <a:spcPct val="100000"/>
              </a:lnSpc>
              <a:spcBef>
                <a:spcPct val="0"/>
              </a:spcBef>
              <a:spcAft>
                <a:spcPts val="0"/>
              </a:spcAft>
              <a:buClrTx/>
              <a:buSzTx/>
              <a:buFont typeface="+mj-lt"/>
              <a:buAutoNum type="arabicPeriod"/>
              <a:defRPr/>
            </a:pPr>
            <a:r>
              <a:rPr kumimoji="0" lang="en-IN" sz="1800" b="0" i="0" u="none" strike="noStrike" kern="1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rPr>
              <a:t>Smart Routing and Acknowledgment </a:t>
            </a:r>
          </a:p>
          <a:p>
            <a:pPr marL="342900" marR="0" lvl="0" indent="-342900" algn="l" defTabSz="914400" rtl="0" eaLnBrk="1" fontAlgn="auto" latinLnBrk="0" hangingPunct="1">
              <a:lnSpc>
                <a:spcPct val="100000"/>
              </a:lnSpc>
              <a:spcBef>
                <a:spcPct val="0"/>
              </a:spcBef>
              <a:spcAft>
                <a:spcPts val="0"/>
              </a:spcAft>
              <a:buClrTx/>
              <a:buSzTx/>
              <a:buFont typeface="+mj-lt"/>
              <a:buAutoNum type="arabicPeriod"/>
              <a:defRPr/>
            </a:pPr>
            <a:r>
              <a:rPr kumimoji="0" lang="en-IN" sz="1800" b="0" i="0" u="none" strike="noStrike" kern="1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rPr>
              <a:t>Real-Time Assistance </a:t>
            </a:r>
          </a:p>
          <a:p>
            <a:pPr marL="342900" marR="0" lvl="0" indent="-342900" algn="l" defTabSz="914400" rtl="0" eaLnBrk="1" fontAlgn="auto" latinLnBrk="0" hangingPunct="1">
              <a:lnSpc>
                <a:spcPct val="100000"/>
              </a:lnSpc>
              <a:spcBef>
                <a:spcPct val="0"/>
              </a:spcBef>
              <a:spcAft>
                <a:spcPts val="0"/>
              </a:spcAft>
              <a:buClrTx/>
              <a:buSzTx/>
              <a:buFont typeface="+mj-lt"/>
              <a:buAutoNum type="arabicPeriod"/>
              <a:defRPr/>
            </a:pPr>
            <a:r>
              <a:rPr kumimoji="0" lang="en-IN" sz="1800" b="0" i="0" u="none" strike="noStrike" kern="1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rPr>
              <a:t>Multilingual Support </a:t>
            </a:r>
          </a:p>
          <a:p>
            <a:pPr marL="342900" marR="0" lvl="0" indent="-342900" algn="l" defTabSz="914400" rtl="0" eaLnBrk="1" fontAlgn="auto" latinLnBrk="0" hangingPunct="1">
              <a:lnSpc>
                <a:spcPct val="100000"/>
              </a:lnSpc>
              <a:spcBef>
                <a:spcPct val="0"/>
              </a:spcBef>
              <a:spcAft>
                <a:spcPts val="0"/>
              </a:spcAft>
              <a:buClrTx/>
              <a:buSzTx/>
              <a:buFont typeface="+mj-lt"/>
              <a:buAutoNum type="arabicPeriod"/>
              <a:defRPr/>
            </a:pPr>
            <a:r>
              <a:rPr kumimoji="0" lang="en-IN" sz="1800" b="0" i="0" u="none" strike="noStrike" kern="1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rPr>
              <a:t>Recurring Issue Prediction </a:t>
            </a:r>
          </a:p>
          <a:p>
            <a:pPr marL="342900" marR="0" lvl="0" indent="-342900" algn="l" defTabSz="914400" rtl="0" eaLnBrk="1" fontAlgn="auto" latinLnBrk="0" hangingPunct="1">
              <a:lnSpc>
                <a:spcPct val="100000"/>
              </a:lnSpc>
              <a:spcBef>
                <a:spcPct val="0"/>
              </a:spcBef>
              <a:spcAft>
                <a:spcPts val="0"/>
              </a:spcAft>
              <a:buClrTx/>
              <a:buSzTx/>
              <a:buFont typeface="+mj-lt"/>
              <a:buAutoNum type="arabicPeriod"/>
              <a:defRPr/>
            </a:pPr>
            <a:r>
              <a:rPr kumimoji="0" lang="en-IN" sz="1800" b="0" i="0" u="none" strike="noStrike" kern="1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rPr>
              <a:t>Data-Driven Maintenance Scheduling</a:t>
            </a:r>
          </a:p>
          <a:p>
            <a:pPr marL="342900" marR="0" lvl="0" indent="-342900" algn="l" defTabSz="914400" rtl="0" eaLnBrk="1" fontAlgn="auto" latinLnBrk="0" hangingPunct="1">
              <a:lnSpc>
                <a:spcPct val="100000"/>
              </a:lnSpc>
              <a:spcBef>
                <a:spcPct val="0"/>
              </a:spcBef>
              <a:spcAft>
                <a:spcPts val="0"/>
              </a:spcAft>
              <a:buClrTx/>
              <a:buSzTx/>
              <a:buFont typeface="+mj-lt"/>
              <a:buAutoNum type="arabicPeriod"/>
              <a:defRPr/>
            </a:pPr>
            <a:r>
              <a:rPr kumimoji="0" lang="en-IN" sz="1800" b="0" i="0" u="none" strike="noStrike" kern="1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rPr>
              <a:t>Failure Pattern Analysis </a:t>
            </a:r>
          </a:p>
          <a:p>
            <a:pPr marL="342900" marR="0" lvl="0" indent="-342900" algn="l" defTabSz="914400" rtl="0" eaLnBrk="1" fontAlgn="auto" latinLnBrk="0" hangingPunct="1">
              <a:lnSpc>
                <a:spcPct val="100000"/>
              </a:lnSpc>
              <a:spcBef>
                <a:spcPct val="0"/>
              </a:spcBef>
              <a:spcAft>
                <a:spcPts val="0"/>
              </a:spcAft>
              <a:buClrTx/>
              <a:buSzTx/>
              <a:buFont typeface="+mj-lt"/>
              <a:buAutoNum type="arabicPeriod"/>
              <a:defRPr/>
            </a:pPr>
            <a:r>
              <a:rPr kumimoji="0" lang="en-IN" sz="1800" b="0" i="0" u="none" strike="noStrike" kern="1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rPr>
              <a:t>Sentiment Analysis of Complaints</a:t>
            </a:r>
          </a:p>
          <a:p>
            <a:pPr marL="342900" marR="0" lvl="0" indent="-342900" algn="l" defTabSz="914400" rtl="0" eaLnBrk="1" fontAlgn="auto" latinLnBrk="0" hangingPunct="1">
              <a:lnSpc>
                <a:spcPct val="100000"/>
              </a:lnSpc>
              <a:spcBef>
                <a:spcPct val="0"/>
              </a:spcBef>
              <a:spcAft>
                <a:spcPts val="0"/>
              </a:spcAft>
              <a:buClrTx/>
              <a:buSzTx/>
              <a:buFont typeface="+mj-lt"/>
              <a:buAutoNum type="arabicPeriod"/>
              <a:defRPr/>
            </a:pPr>
            <a:r>
              <a:rPr kumimoji="0" lang="en-IN" sz="1800" b="0" i="0" u="none" strike="noStrike" kern="1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rPr>
              <a:t> Analytics-Driven Feedback</a:t>
            </a:r>
          </a:p>
          <a:p>
            <a:pPr marL="342900" marR="0" lvl="0" indent="-342900" algn="l" defTabSz="914400" rtl="0" eaLnBrk="1" fontAlgn="auto" latinLnBrk="0" hangingPunct="1">
              <a:lnSpc>
                <a:spcPct val="100000"/>
              </a:lnSpc>
              <a:spcBef>
                <a:spcPct val="0"/>
              </a:spcBef>
              <a:spcAft>
                <a:spcPts val="0"/>
              </a:spcAft>
              <a:buClrTx/>
              <a:buSzTx/>
              <a:buFont typeface="+mj-lt"/>
              <a:buAutoNum type="arabicPeriod"/>
              <a:defRPr/>
            </a:pPr>
            <a:r>
              <a:rPr kumimoji="0" lang="en-IN" sz="1800" b="0" i="0" u="none" strike="noStrike" kern="100" cap="none" spc="0" normalizeH="0" baseline="0" noProof="0" dirty="0">
                <a:ln>
                  <a:noFill/>
                </a:ln>
                <a:solidFill>
                  <a:schemeClr val="tx1"/>
                </a:solidFill>
                <a:effectLst/>
                <a:uLnTx/>
                <a:uFillTx/>
                <a:latin typeface="Calibri" panose="020F0502020204030204" pitchFamily="34" charset="0"/>
                <a:ea typeface="Calibri" panose="020F0502020204030204" pitchFamily="34" charset="0"/>
                <a:cs typeface="Times New Roman" panose="02020603050405020304" pitchFamily="18" charset="0"/>
              </a:rPr>
              <a:t>User Satisfaction Scoring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103505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1" i="0" u="none" strike="noStrike" kern="1200" cap="none" spc="0" normalizeH="0" baseline="0" noProof="0" dirty="0">
              <a:ln w="22225">
                <a:solidFill>
                  <a:schemeClr val="accent2"/>
                </a:solidFill>
                <a:prstDash val="solid"/>
              </a:ln>
              <a:solidFill>
                <a:schemeClr val="accent2">
                  <a:lumMod val="60000"/>
                  <a:lumOff val="40000"/>
                </a:schemeClr>
              </a:solidFill>
              <a:effectLst/>
              <a:uLnTx/>
              <a:uFillTx/>
              <a:latin typeface="Times New Roman" panose="02020603050405020304" pitchFamily="18" charset="0"/>
              <a:ea typeface="+mn-ea"/>
              <a:cs typeface="Times New Roman" panose="02020603050405020304" pitchFamily="18" charset="0"/>
            </a:endParaRPr>
          </a:p>
        </p:txBody>
      </p:sp>
      <p:sp>
        <p:nvSpPr>
          <p:cNvPr id="5" name="Rectangle 4"/>
          <p:cNvSpPr/>
          <p:nvPr/>
        </p:nvSpPr>
        <p:spPr>
          <a:xfrm>
            <a:off x="36513" y="6492875"/>
            <a:ext cx="12155488" cy="36512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Times New Roman" panose="02020603050405020304" pitchFamily="18" charset="0"/>
              <a:ea typeface="+mn-ea"/>
              <a:cs typeface="Times New Roman" panose="02020603050405020304" pitchFamily="18" charset="0"/>
            </a:endParaRPr>
          </a:p>
        </p:txBody>
      </p:sp>
      <p:pic>
        <p:nvPicPr>
          <p:cNvPr id="10244" name="Picture 5"/>
          <p:cNvPicPr>
            <a:picLocks noChangeAspect="1"/>
          </p:cNvPicPr>
          <p:nvPr/>
        </p:nvPicPr>
        <p:blipFill>
          <a:blip r:embed="rId3"/>
          <a:stretch>
            <a:fillRect/>
          </a:stretch>
        </p:blipFill>
        <p:spPr>
          <a:xfrm>
            <a:off x="9525" y="0"/>
            <a:ext cx="5800725" cy="1019175"/>
          </a:xfrm>
          <a:prstGeom prst="rect">
            <a:avLst/>
          </a:prstGeom>
          <a:noFill/>
          <a:ln w="9525">
            <a:noFill/>
          </a:ln>
        </p:spPr>
      </p:pic>
      <p:sp>
        <p:nvSpPr>
          <p:cNvPr id="10245" name="TextBox 6"/>
          <p:cNvSpPr txBox="1"/>
          <p:nvPr/>
        </p:nvSpPr>
        <p:spPr>
          <a:xfrm>
            <a:off x="5507038" y="311150"/>
            <a:ext cx="6684962" cy="7080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en-US" sz="2000" dirty="0">
                <a:solidFill>
                  <a:schemeClr val="bg1"/>
                </a:solidFill>
                <a:latin typeface="Times New Roman" panose="02020603050405020304" pitchFamily="18" charset="0"/>
              </a:rPr>
              <a:t>DEPARTMENT OF CSE-AIML (CSM) – III-II Sem</a:t>
            </a:r>
          </a:p>
          <a:p>
            <a:pPr marL="0" lvl="0" indent="0" eaLnBrk="1" hangingPunct="1">
              <a:lnSpc>
                <a:spcPct val="100000"/>
              </a:lnSpc>
              <a:spcBef>
                <a:spcPct val="0"/>
              </a:spcBef>
              <a:buFontTx/>
              <a:buNone/>
            </a:pPr>
            <a:r>
              <a:rPr lang="en-US" altLang="en-US" sz="2000" dirty="0">
                <a:solidFill>
                  <a:schemeClr val="bg1"/>
                </a:solidFill>
                <a:latin typeface="Times New Roman" panose="02020603050405020304" pitchFamily="18" charset="0"/>
              </a:rPr>
              <a:t>	</a:t>
            </a:r>
            <a:endParaRPr lang="en-US" altLang="en-US" sz="2000" dirty="0">
              <a:solidFill>
                <a:schemeClr val="bg1"/>
              </a:solidFill>
              <a:latin typeface="Times New Roman" panose="02020603050405020304" pitchFamily="18" charset="0"/>
              <a:ea typeface="Times New Roman" panose="02020603050405020304" pitchFamily="18" charset="0"/>
            </a:endParaRPr>
          </a:p>
        </p:txBody>
      </p:sp>
      <p:sp>
        <p:nvSpPr>
          <p:cNvPr id="10246" name="Date Placeholder 7"/>
          <p:cNvSpPr txBox="1">
            <a:spLocks noGrp="1"/>
          </p:cNvSpPr>
          <p:nvPr>
            <p:ph type="dt" sz="half" idx="10"/>
          </p:nvPr>
        </p:nvSpPr>
        <p:spPr>
          <a:xfrm>
            <a:off x="0" y="6492875"/>
            <a:ext cx="2743200" cy="365125"/>
          </a:xfrm>
          <a:noFill/>
          <a:ln>
            <a:noFill/>
          </a:ln>
        </p:spPr>
        <p:txBody>
          <a:bodyPr anchor="ctr" anchorCtr="0"/>
          <a:lstStyle/>
          <a:p>
            <a:pPr marL="0" indent="0" eaLnBrk="1" hangingPunct="1">
              <a:lnSpc>
                <a:spcPct val="100000"/>
              </a:lnSpc>
              <a:spcBef>
                <a:spcPct val="0"/>
              </a:spcBef>
              <a:buFontTx/>
              <a:buNone/>
            </a:pPr>
            <a:fld id="{BB962C8B-B14F-4D97-AF65-F5344CB8AC3E}" type="datetime1">
              <a:rPr lang="en-US" altLang="en-US" sz="1400" dirty="0">
                <a:solidFill>
                  <a:srgbClr val="FF0000"/>
                </a:solidFill>
                <a:latin typeface="Times New Roman" panose="02020603050405020304" pitchFamily="18" charset="0"/>
              </a:rPr>
              <a:t>12/19/2024</a:t>
            </a:fld>
            <a:endParaRPr lang="en-US" altLang="en-US" sz="1400" dirty="0">
              <a:solidFill>
                <a:srgbClr val="FF0000"/>
              </a:solidFill>
              <a:latin typeface="Times New Roman" panose="02020603050405020304" pitchFamily="18" charset="0"/>
              <a:ea typeface="Times New Roman" panose="02020603050405020304" pitchFamily="18" charset="0"/>
            </a:endParaRPr>
          </a:p>
        </p:txBody>
      </p:sp>
      <p:sp>
        <p:nvSpPr>
          <p:cNvPr id="10247" name="Slide Number Placeholder 8"/>
          <p:cNvSpPr txBox="1">
            <a:spLocks noGrp="1"/>
          </p:cNvSpPr>
          <p:nvPr>
            <p:ph type="sldNum" sz="quarter" idx="12"/>
          </p:nvPr>
        </p:nvSpPr>
        <p:spPr>
          <a:xfrm>
            <a:off x="9448800" y="6492875"/>
            <a:ext cx="2743200" cy="365125"/>
          </a:xfrm>
          <a:noFill/>
          <a:ln>
            <a:noFill/>
          </a:ln>
        </p:spPr>
        <p:txBody>
          <a:bodyPr anchor="ctr" anchorCtr="0"/>
          <a:lstStyle/>
          <a:p>
            <a:pPr marL="0" indent="0" algn="r" eaLnBrk="1" hangingPunct="1">
              <a:lnSpc>
                <a:spcPct val="100000"/>
              </a:lnSpc>
              <a:spcBef>
                <a:spcPct val="0"/>
              </a:spcBef>
              <a:buFontTx/>
              <a:buNone/>
            </a:pPr>
            <a:fld id="{9A0DB2DC-4C9A-4742-B13C-FB6460FD3503}" type="slidenum">
              <a:rPr lang="en-US" altLang="en-US" sz="1400" dirty="0">
                <a:solidFill>
                  <a:srgbClr val="FF0000"/>
                </a:solidFill>
                <a:latin typeface="Times New Roman" panose="02020603050405020304" pitchFamily="18" charset="0"/>
              </a:rPr>
              <a:t>5</a:t>
            </a:fld>
            <a:endParaRPr lang="en-US" altLang="en-US" sz="1400" dirty="0">
              <a:solidFill>
                <a:srgbClr val="FF0000"/>
              </a:solidFill>
              <a:latin typeface="Times New Roman" panose="02020603050405020304" pitchFamily="18" charset="0"/>
              <a:ea typeface="Times New Roman" panose="02020603050405020304" pitchFamily="18" charset="0"/>
            </a:endParaRPr>
          </a:p>
        </p:txBody>
      </p:sp>
      <p:sp>
        <p:nvSpPr>
          <p:cNvPr id="7" name="TextBox 6"/>
          <p:cNvSpPr txBox="1"/>
          <p:nvPr/>
        </p:nvSpPr>
        <p:spPr>
          <a:xfrm>
            <a:off x="61913" y="1049338"/>
            <a:ext cx="7385050" cy="5386090"/>
          </a:xfrm>
          <a:prstGeom prst="rect">
            <a:avLst/>
          </a:prstGeom>
          <a:noFill/>
        </p:spPr>
        <p:txBody>
          <a:bodyPr>
            <a:spAutoFit/>
          </a:bodyPr>
          <a:lstStyle/>
          <a:p>
            <a:pPr marR="0" defTabSz="914400">
              <a:buClrTx/>
              <a:buSzTx/>
              <a:buFontTx/>
              <a:buNone/>
              <a:defRPr/>
            </a:pPr>
            <a:r>
              <a:rPr kumimoji="0" lang="en-US" altLang="en-US" sz="2000" b="1" i="1" u="sng"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AI-Powered Complaint Categorization and Prioritization</a:t>
            </a:r>
            <a:r>
              <a:rPr kumimoji="0" lang="en-IN" sz="2000" b="1" i="1" u="sng"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a:t>
            </a:r>
            <a:endParaRPr kumimoji="0" lang="en-IN" b="1" i="1" u="sng"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a:p>
            <a:pPr marR="0" defTabSz="914400">
              <a:buClrTx/>
              <a:buSzTx/>
              <a:buFontTx/>
              <a:buNone/>
              <a:defRPr/>
            </a:pPr>
            <a:endParaRPr kumimoji="0" lang="en-IN"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a:p>
            <a:pPr marR="0" defTabSz="914400">
              <a:buClrTx/>
              <a:buSzTx/>
              <a:buFontTx/>
              <a:buNone/>
              <a:defRPr/>
            </a:pPr>
            <a:r>
              <a:rPr kumimoji="0" lang="en-IN"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Tools /Frameworks /Models :</a:t>
            </a:r>
            <a:r>
              <a:rPr kumimoji="0" lang="en-IN" kern="100" cap="none" spc="0" normalizeH="0" baseline="0" noProof="0" dirty="0">
                <a:latin typeface="Calibri" panose="020F0502020204030204" pitchFamily="34" charset="0"/>
                <a:ea typeface="Calibri" panose="020F0502020204030204" pitchFamily="34" charset="0"/>
                <a:cs typeface="Times New Roman" panose="02020603050405020304" pitchFamily="18" charset="0"/>
              </a:rPr>
              <a:t> </a:t>
            </a:r>
            <a:r>
              <a:rPr lang="en-US" dirty="0"/>
              <a:t>OpenCV, TensorFlow, OCR Techniques</a:t>
            </a:r>
            <a:endParaRPr kumimoji="0" lang="en-IN" kern="100" cap="none" spc="0" normalizeH="0" baseline="0" noProof="0" dirty="0">
              <a:latin typeface="Calibri" panose="020F0502020204030204" pitchFamily="34" charset="0"/>
              <a:ea typeface="Calibri" panose="020F0502020204030204" pitchFamily="34" charset="0"/>
              <a:cs typeface="Times New Roman" panose="02020603050405020304" pitchFamily="18" charset="0"/>
            </a:endParaRPr>
          </a:p>
          <a:p>
            <a:pPr marR="0" defTabSz="914400">
              <a:buClrTx/>
              <a:buSzTx/>
              <a:buFontTx/>
              <a:buNone/>
              <a:defRPr/>
            </a:pPr>
            <a:endParaRPr kumimoji="0" lang="en-IN"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a:p>
            <a:pPr marR="0" defTabSz="914400">
              <a:buClrTx/>
              <a:buSzTx/>
              <a:buFontTx/>
              <a:buNone/>
              <a:defRPr/>
            </a:pPr>
            <a:r>
              <a:rPr kumimoji="0" lang="en-IN"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Main Rolls : </a:t>
            </a:r>
            <a:r>
              <a:rPr kumimoji="0" lang="en-US" altLang="en-US" kern="100" cap="none" spc="0" normalizeH="0" baseline="0" noProof="0" dirty="0">
                <a:latin typeface="Calibri" panose="020F0502020204030204" pitchFamily="34" charset="0"/>
                <a:ea typeface="Calibri" panose="020F0502020204030204" pitchFamily="34" charset="0"/>
                <a:cs typeface="Times New Roman" panose="02020603050405020304" pitchFamily="18" charset="0"/>
              </a:rPr>
              <a:t>A. Suhnitha, Ch. Manoj Krishna, Ch. Nandini, G. Ravi Koti Kiran</a:t>
            </a:r>
          </a:p>
          <a:p>
            <a:pPr marR="0" defTabSz="914400">
              <a:buClrTx/>
              <a:buSzTx/>
              <a:buFontTx/>
              <a:buNone/>
              <a:defRPr/>
            </a:pPr>
            <a:endParaRPr kumimoji="0" lang="en-IN" kern="100" cap="none" spc="0" normalizeH="0" baseline="0" noProof="0" dirty="0">
              <a:latin typeface="Calibri" panose="020F0502020204030204" pitchFamily="34" charset="0"/>
              <a:ea typeface="Calibri" panose="020F0502020204030204" pitchFamily="34" charset="0"/>
              <a:cs typeface="Times New Roman" panose="02020603050405020304" pitchFamily="18" charset="0"/>
            </a:endParaRPr>
          </a:p>
          <a:p>
            <a:pPr marR="0" defTabSz="914400">
              <a:buClrTx/>
              <a:buSzTx/>
              <a:buFontTx/>
              <a:buNone/>
              <a:defRPr/>
            </a:pPr>
            <a:r>
              <a:rPr kumimoji="0" lang="en-IN"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Workflow:</a:t>
            </a:r>
          </a:p>
          <a:p>
            <a:r>
              <a:rPr kumimoji="0" lang="en-IN"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	</a:t>
            </a:r>
            <a:r>
              <a:rPr lang="en-US" dirty="0"/>
              <a:t> This module processes complaints with multimedia inputs like images, videos, or audio. Tools like OpenCV and TensorFlow analyze these inputs, while OCR models extract text from scanned documents. Together, these technologies ensure accurate and comprehensive data processing.</a:t>
            </a:r>
          </a:p>
          <a:p>
            <a:endParaRPr lang="en-US" dirty="0"/>
          </a:p>
          <a:p>
            <a:r>
              <a:rPr lang="en-US" dirty="0"/>
              <a:t>Deep learning models classify complaints into categories such as safety concerns, service delays, or maintenance issues. This classification simplifies grievance management and ensures complaints are handled efficiently.</a:t>
            </a:r>
          </a:p>
          <a:p>
            <a:endParaRPr lang="en-US" dirty="0"/>
          </a:p>
          <a:p>
            <a:r>
              <a:rPr lang="en-US" dirty="0"/>
              <a:t>Severity detection algorithms prioritize complaints based on urgency, flagging critical issues for immediate attention. This structured workflow reduces response times and improves operational efficiency.</a:t>
            </a:r>
          </a:p>
        </p:txBody>
      </p:sp>
      <p:pic>
        <p:nvPicPr>
          <p:cNvPr id="10249" name="Picture 8"/>
          <p:cNvPicPr>
            <a:picLocks noChangeAspect="1"/>
          </p:cNvPicPr>
          <p:nvPr/>
        </p:nvPicPr>
        <p:blipFill>
          <a:blip r:embed="rId4">
            <a:extLst>
              <a:ext uri="{28A0092B-C50C-407E-A947-70E740481C1C}">
                <a14:useLocalDpi xmlns:a14="http://schemas.microsoft.com/office/drawing/2010/main" val="0"/>
              </a:ext>
            </a:extLst>
          </a:blip>
          <a:srcRect/>
          <a:stretch/>
        </p:blipFill>
        <p:spPr>
          <a:xfrm>
            <a:off x="7379258" y="1104900"/>
            <a:ext cx="4599460" cy="2659063"/>
          </a:xfrm>
          <a:prstGeom prst="rect">
            <a:avLst/>
          </a:prstGeom>
          <a:noFill/>
          <a:ln w="9525">
            <a:noFill/>
          </a:ln>
        </p:spPr>
      </p:pic>
      <p:pic>
        <p:nvPicPr>
          <p:cNvPr id="10250" name="Picture 10"/>
          <p:cNvPicPr>
            <a:picLocks noChangeAspect="1"/>
          </p:cNvPicPr>
          <p:nvPr/>
        </p:nvPicPr>
        <p:blipFill>
          <a:blip r:embed="rId5">
            <a:extLst>
              <a:ext uri="{28A0092B-C50C-407E-A947-70E740481C1C}">
                <a14:useLocalDpi xmlns:a14="http://schemas.microsoft.com/office/drawing/2010/main" val="0"/>
              </a:ext>
            </a:extLst>
          </a:blip>
          <a:srcRect/>
          <a:stretch/>
        </p:blipFill>
        <p:spPr>
          <a:xfrm>
            <a:off x="7585788" y="3870325"/>
            <a:ext cx="4226767" cy="2617788"/>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7582BB4F-CDB0-4A22-AA7C-1AB3B1B8EFF3}"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12/19/2024</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Rectangle 4"/>
          <p:cNvSpPr/>
          <p:nvPr/>
        </p:nvSpPr>
        <p:spPr>
          <a:xfrm>
            <a:off x="0" y="6492875"/>
            <a:ext cx="12192000" cy="36512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Times New Roman" panose="02020603050405020304" pitchFamily="18" charset="0"/>
              <a:ea typeface="+mn-ea"/>
              <a:cs typeface="Times New Roman" panose="02020603050405020304" pitchFamily="18" charset="0"/>
            </a:endParaRPr>
          </a:p>
        </p:txBody>
      </p:sp>
      <p:sp>
        <p:nvSpPr>
          <p:cNvPr id="8" name="Rectangle 7"/>
          <p:cNvSpPr/>
          <p:nvPr/>
        </p:nvSpPr>
        <p:spPr>
          <a:xfrm>
            <a:off x="0" y="-20637"/>
            <a:ext cx="12192000" cy="103505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1" i="0" u="none" strike="noStrike" kern="1200" cap="none" spc="0" normalizeH="0" baseline="0" noProof="0" dirty="0">
              <a:ln w="22225">
                <a:solidFill>
                  <a:schemeClr val="accent2"/>
                </a:solidFill>
                <a:prstDash val="solid"/>
              </a:ln>
              <a:solidFill>
                <a:schemeClr val="accent2">
                  <a:lumMod val="60000"/>
                  <a:lumOff val="40000"/>
                </a:schemeClr>
              </a:solidFill>
              <a:effectLst/>
              <a:uLnTx/>
              <a:uFillTx/>
              <a:latin typeface="Times New Roman" panose="02020603050405020304" pitchFamily="18" charset="0"/>
              <a:ea typeface="+mn-ea"/>
              <a:cs typeface="Times New Roman" panose="02020603050405020304" pitchFamily="18" charset="0"/>
            </a:endParaRPr>
          </a:p>
        </p:txBody>
      </p:sp>
      <p:pic>
        <p:nvPicPr>
          <p:cNvPr id="12293" name="Picture 5"/>
          <p:cNvPicPr>
            <a:picLocks noChangeAspect="1"/>
          </p:cNvPicPr>
          <p:nvPr/>
        </p:nvPicPr>
        <p:blipFill>
          <a:blip r:embed="rId2"/>
          <a:stretch>
            <a:fillRect/>
          </a:stretch>
        </p:blipFill>
        <p:spPr>
          <a:xfrm>
            <a:off x="0" y="0"/>
            <a:ext cx="5800725" cy="1019175"/>
          </a:xfrm>
          <a:prstGeom prst="rect">
            <a:avLst/>
          </a:prstGeom>
          <a:noFill/>
          <a:ln w="9525">
            <a:noFill/>
          </a:ln>
        </p:spPr>
      </p:pic>
      <p:sp>
        <p:nvSpPr>
          <p:cNvPr id="12294" name="TextBox 6"/>
          <p:cNvSpPr txBox="1"/>
          <p:nvPr/>
        </p:nvSpPr>
        <p:spPr>
          <a:xfrm>
            <a:off x="5507038" y="311150"/>
            <a:ext cx="6684962" cy="7080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en-US" sz="2000" dirty="0">
                <a:solidFill>
                  <a:schemeClr val="bg1"/>
                </a:solidFill>
                <a:latin typeface="Times New Roman" panose="02020603050405020304" pitchFamily="18" charset="0"/>
              </a:rPr>
              <a:t>DEPARTMENT OF CSE-AIML (CSM) – III-II Sem</a:t>
            </a:r>
          </a:p>
          <a:p>
            <a:pPr marL="0" lvl="0" indent="0" eaLnBrk="1" hangingPunct="1">
              <a:lnSpc>
                <a:spcPct val="100000"/>
              </a:lnSpc>
              <a:spcBef>
                <a:spcPct val="0"/>
              </a:spcBef>
              <a:buFontTx/>
              <a:buNone/>
            </a:pPr>
            <a:r>
              <a:rPr lang="en-US" altLang="en-US" sz="2000" dirty="0">
                <a:solidFill>
                  <a:schemeClr val="bg1"/>
                </a:solidFill>
                <a:latin typeface="Times New Roman" panose="02020603050405020304" pitchFamily="18" charset="0"/>
              </a:rPr>
              <a:t>	</a:t>
            </a:r>
            <a:endParaRPr lang="en-US" altLang="en-US" sz="2000" dirty="0">
              <a:solidFill>
                <a:schemeClr val="bg1"/>
              </a:solidFill>
              <a:latin typeface="Times New Roman" panose="02020603050405020304" pitchFamily="18" charset="0"/>
              <a:ea typeface="Times New Roman" panose="02020603050405020304" pitchFamily="18" charset="0"/>
            </a:endParaRPr>
          </a:p>
        </p:txBody>
      </p:sp>
      <p:sp>
        <p:nvSpPr>
          <p:cNvPr id="12" name="TextBox 11"/>
          <p:cNvSpPr txBox="1"/>
          <p:nvPr/>
        </p:nvSpPr>
        <p:spPr>
          <a:xfrm>
            <a:off x="36830" y="1075055"/>
            <a:ext cx="11999595" cy="4973320"/>
          </a:xfrm>
          <a:prstGeom prst="rect">
            <a:avLst/>
          </a:prstGeom>
          <a:noFill/>
        </p:spPr>
        <p:txBody>
          <a:bodyPr wrap="square">
            <a:noAutofit/>
          </a:bodyPr>
          <a:lstStyle/>
          <a:p>
            <a:pPr marR="0" defTabSz="914400">
              <a:buClrTx/>
              <a:buSzTx/>
              <a:buFontTx/>
              <a:buNone/>
              <a:defRPr/>
            </a:pPr>
            <a:r>
              <a:rPr kumimoji="0" lang="en-US" sz="2400" b="1" i="1" u="sng"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AI-Based Chatbot for Smart Routing</a:t>
            </a:r>
            <a:r>
              <a:rPr kumimoji="0" lang="en-IN" sz="2400" b="1" i="1" u="sng"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a:t>
            </a:r>
            <a:endParaRPr kumimoji="0" lang="en-IN" sz="2000" b="1" i="1" u="sng"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a:p>
            <a:pPr marR="0" defTabSz="914400">
              <a:buClrTx/>
              <a:buSzTx/>
              <a:buFontTx/>
              <a:buNone/>
              <a:defRPr/>
            </a:pPr>
            <a:endParaRPr kumimoji="0" lang="en-IN"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a:p>
            <a:pPr marR="0" defTabSz="914400">
              <a:buClrTx/>
              <a:buSzTx/>
              <a:buFontTx/>
              <a:buNone/>
              <a:defRPr/>
            </a:pPr>
            <a:r>
              <a:rPr kumimoji="0" lang="en-IN" sz="2000"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Tools /Frameworks /Models :</a:t>
            </a:r>
            <a:r>
              <a:rPr kumimoji="0" lang="en-IN" sz="2000" kern="100" cap="none" spc="0" normalizeH="0" baseline="0" noProof="0" dirty="0">
                <a:latin typeface="Calibri" panose="020F0502020204030204" pitchFamily="34" charset="0"/>
                <a:ea typeface="Calibri" panose="020F0502020204030204" pitchFamily="34" charset="0"/>
                <a:cs typeface="Times New Roman" panose="02020603050405020304" pitchFamily="18" charset="0"/>
              </a:rPr>
              <a:t> </a:t>
            </a:r>
            <a:r>
              <a:rPr lang="en-US" dirty="0"/>
              <a:t>Dialogflow, Python NLP Libraries, GPT, BERT</a:t>
            </a:r>
            <a:endParaRPr kumimoji="0" lang="en-US" altLang="en-US" kern="100" cap="none" spc="0" normalizeH="0" baseline="0" noProof="0" dirty="0">
              <a:latin typeface="Calibri" panose="020F0502020204030204" pitchFamily="34" charset="0"/>
              <a:ea typeface="Calibri" panose="020F0502020204030204" pitchFamily="34" charset="0"/>
              <a:cs typeface="Times New Roman" panose="02020603050405020304" pitchFamily="18" charset="0"/>
            </a:endParaRPr>
          </a:p>
          <a:p>
            <a:pPr marR="0" defTabSz="914400">
              <a:buClrTx/>
              <a:buSzTx/>
              <a:buFontTx/>
              <a:buNone/>
              <a:defRPr/>
            </a:pPr>
            <a:endParaRPr kumimoji="0" lang="en-IN"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a:p>
            <a:pPr marR="0" defTabSz="914400">
              <a:buClrTx/>
              <a:buSzTx/>
              <a:buFontTx/>
              <a:buNone/>
              <a:defRPr/>
            </a:pPr>
            <a:r>
              <a:rPr kumimoji="0" lang="en-IN" sz="2000"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Main Rolls : </a:t>
            </a:r>
            <a:r>
              <a:rPr kumimoji="0" lang="en-US" altLang="en-US" kern="100" cap="none" spc="0" normalizeH="0" baseline="0" noProof="0" dirty="0">
                <a:latin typeface="Calibri" panose="020F0502020204030204" pitchFamily="34" charset="0"/>
                <a:ea typeface="Calibri" panose="020F0502020204030204" pitchFamily="34" charset="0"/>
                <a:cs typeface="Times New Roman" panose="02020603050405020304" pitchFamily="18" charset="0"/>
              </a:rPr>
              <a:t>A. Suhnitha, Ch. Manoj Krishna, Ch. Nandini, G. Ravi Koti Kiran</a:t>
            </a:r>
          </a:p>
          <a:p>
            <a:pPr marR="0" defTabSz="914400">
              <a:buClrTx/>
              <a:buSzTx/>
              <a:buFontTx/>
              <a:buNone/>
              <a:defRPr/>
            </a:pPr>
            <a:endParaRPr kumimoji="0" lang="en-US" altLang="en-US" kern="100" cap="none" spc="0" normalizeH="0" baseline="0" noProof="0" dirty="0">
              <a:latin typeface="Calibri" panose="020F0502020204030204" pitchFamily="34" charset="0"/>
              <a:ea typeface="Calibri" panose="020F0502020204030204" pitchFamily="34" charset="0"/>
              <a:cs typeface="Times New Roman" panose="02020603050405020304" pitchFamily="18" charset="0"/>
            </a:endParaRPr>
          </a:p>
          <a:p>
            <a:pPr marR="0" defTabSz="914400">
              <a:buClrTx/>
              <a:buSzTx/>
              <a:buFontTx/>
              <a:buNone/>
              <a:defRPr/>
            </a:pPr>
            <a:r>
              <a:rPr kumimoji="0" lang="en-IN" sz="2000"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Workflow:</a:t>
            </a:r>
          </a:p>
          <a:p>
            <a:r>
              <a:rPr kumimoji="0" lang="en-US" kern="1200" cap="none" spc="0" normalizeH="0" baseline="0" noProof="0" dirty="0">
                <a:latin typeface="Calibri" panose="020F0502020204030204" pitchFamily="34" charset="0"/>
                <a:ea typeface="+mn-ea"/>
                <a:cs typeface="+mn-cs"/>
              </a:rPr>
              <a:t>	</a:t>
            </a:r>
            <a:r>
              <a:rPr lang="en-US" dirty="0"/>
              <a:t> The chatbot interacts with users, assisting in complaint registration and inquiries. Powered by GPT, BERT, and Dialogflow, it processes natural language inputs to understand user intents, even in multiple languages.</a:t>
            </a:r>
          </a:p>
          <a:p>
            <a:endParaRPr lang="en-US" dirty="0"/>
          </a:p>
          <a:p>
            <a:r>
              <a:rPr lang="en-US" dirty="0"/>
              <a:t>After extracting details like complaint type and urgency, the chatbot uses algorithms to route issues to the correct department. For example, IT issues are sent to technical support, ensuring streamlined handling.</a:t>
            </a:r>
          </a:p>
          <a:p>
            <a:endParaRPr lang="en-US" dirty="0"/>
          </a:p>
          <a:p>
            <a:r>
              <a:rPr lang="en-US" dirty="0"/>
              <a:t>The chatbot also provides real-time updates and status tracking, offering users a seamless experience. This automation reduces staff workload and improves user satisfaction.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7582BB4F-CDB0-4A22-AA7C-1AB3B1B8EFF3}"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12/19/2024</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Rectangle 4"/>
          <p:cNvSpPr/>
          <p:nvPr/>
        </p:nvSpPr>
        <p:spPr>
          <a:xfrm>
            <a:off x="36513" y="6492875"/>
            <a:ext cx="12155488" cy="36512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Times New Roman" panose="02020603050405020304" pitchFamily="18" charset="0"/>
              <a:ea typeface="+mn-ea"/>
              <a:cs typeface="Times New Roman" panose="02020603050405020304" pitchFamily="18" charset="0"/>
            </a:endParaRPr>
          </a:p>
        </p:txBody>
      </p:sp>
      <p:sp>
        <p:nvSpPr>
          <p:cNvPr id="8" name="Rectangle 7"/>
          <p:cNvSpPr/>
          <p:nvPr/>
        </p:nvSpPr>
        <p:spPr>
          <a:xfrm>
            <a:off x="0" y="-20637"/>
            <a:ext cx="12192000" cy="103505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1" i="0" u="none" strike="noStrike" kern="1200" cap="none" spc="0" normalizeH="0" baseline="0" noProof="0" dirty="0">
              <a:ln w="22225">
                <a:solidFill>
                  <a:schemeClr val="accent2"/>
                </a:solidFill>
                <a:prstDash val="solid"/>
              </a:ln>
              <a:solidFill>
                <a:schemeClr val="accent2">
                  <a:lumMod val="60000"/>
                  <a:lumOff val="40000"/>
                </a:schemeClr>
              </a:solidFill>
              <a:effectLst/>
              <a:uLnTx/>
              <a:uFillTx/>
              <a:latin typeface="Times New Roman" panose="02020603050405020304" pitchFamily="18" charset="0"/>
              <a:ea typeface="+mn-ea"/>
              <a:cs typeface="Times New Roman" panose="02020603050405020304" pitchFamily="18" charset="0"/>
            </a:endParaRPr>
          </a:p>
        </p:txBody>
      </p:sp>
      <p:pic>
        <p:nvPicPr>
          <p:cNvPr id="13317" name="Picture 5"/>
          <p:cNvPicPr>
            <a:picLocks noChangeAspect="1"/>
          </p:cNvPicPr>
          <p:nvPr/>
        </p:nvPicPr>
        <p:blipFill>
          <a:blip r:embed="rId2"/>
          <a:stretch>
            <a:fillRect/>
          </a:stretch>
        </p:blipFill>
        <p:spPr>
          <a:xfrm>
            <a:off x="0" y="0"/>
            <a:ext cx="5800725" cy="1019175"/>
          </a:xfrm>
          <a:prstGeom prst="rect">
            <a:avLst/>
          </a:prstGeom>
          <a:noFill/>
          <a:ln w="9525">
            <a:noFill/>
          </a:ln>
        </p:spPr>
      </p:pic>
      <p:sp>
        <p:nvSpPr>
          <p:cNvPr id="13318" name="TextBox 6"/>
          <p:cNvSpPr txBox="1"/>
          <p:nvPr/>
        </p:nvSpPr>
        <p:spPr>
          <a:xfrm>
            <a:off x="5507038" y="311150"/>
            <a:ext cx="6684962" cy="7080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en-US" sz="2000" dirty="0">
                <a:solidFill>
                  <a:schemeClr val="bg1"/>
                </a:solidFill>
                <a:latin typeface="Times New Roman" panose="02020603050405020304" pitchFamily="18" charset="0"/>
              </a:rPr>
              <a:t>DEPARTMENT OF CSE-AIML (CSM) – III-II Sem</a:t>
            </a:r>
          </a:p>
          <a:p>
            <a:pPr marL="0" lvl="0" indent="0" eaLnBrk="1" hangingPunct="1">
              <a:lnSpc>
                <a:spcPct val="100000"/>
              </a:lnSpc>
              <a:spcBef>
                <a:spcPct val="0"/>
              </a:spcBef>
              <a:buFontTx/>
              <a:buNone/>
            </a:pPr>
            <a:r>
              <a:rPr lang="en-US" altLang="en-US" sz="2000" dirty="0">
                <a:solidFill>
                  <a:schemeClr val="bg1"/>
                </a:solidFill>
                <a:latin typeface="Times New Roman" panose="02020603050405020304" pitchFamily="18" charset="0"/>
              </a:rPr>
              <a:t>	</a:t>
            </a:r>
            <a:endParaRPr lang="en-US" altLang="en-US" sz="2000" dirty="0">
              <a:solidFill>
                <a:schemeClr val="bg1"/>
              </a:solidFill>
              <a:latin typeface="Times New Roman" panose="02020603050405020304" pitchFamily="18" charset="0"/>
              <a:ea typeface="Times New Roman" panose="02020603050405020304" pitchFamily="18" charset="0"/>
            </a:endParaRPr>
          </a:p>
        </p:txBody>
      </p:sp>
      <p:sp>
        <p:nvSpPr>
          <p:cNvPr id="12" name="TextBox 11"/>
          <p:cNvSpPr txBox="1"/>
          <p:nvPr/>
        </p:nvSpPr>
        <p:spPr>
          <a:xfrm>
            <a:off x="62230" y="1049655"/>
            <a:ext cx="11938635" cy="5057140"/>
          </a:xfrm>
          <a:prstGeom prst="rect">
            <a:avLst/>
          </a:prstGeom>
          <a:noFill/>
        </p:spPr>
        <p:txBody>
          <a:bodyPr>
            <a:noAutofit/>
          </a:bodyPr>
          <a:lstStyle/>
          <a:p>
            <a:pPr marR="0" defTabSz="914400">
              <a:buClrTx/>
              <a:buSzTx/>
              <a:buFontTx/>
              <a:buNone/>
              <a:defRPr/>
            </a:pPr>
            <a:r>
              <a:rPr kumimoji="0" lang="en-IN" sz="2400" b="1" i="1" u="sng"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Predictive Maintenance System:</a:t>
            </a:r>
            <a:endParaRPr kumimoji="0" lang="en-IN" sz="2000" b="1" i="1" u="sng"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a:p>
            <a:pPr marR="0" defTabSz="914400">
              <a:buClrTx/>
              <a:buSzTx/>
              <a:buFontTx/>
              <a:buNone/>
              <a:defRPr/>
            </a:pPr>
            <a:endParaRPr kumimoji="0" lang="en-IN"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a:p>
            <a:pPr marR="0" defTabSz="914400">
              <a:buClrTx/>
              <a:buSzTx/>
              <a:buFontTx/>
              <a:buNone/>
              <a:defRPr/>
            </a:pPr>
            <a:r>
              <a:rPr lang="en-IN" sz="2000" kern="100" noProof="0" dirty="0">
                <a:solidFill>
                  <a:schemeClr val="accent2"/>
                </a:solidFill>
                <a:ea typeface="Calibri" panose="020F0502020204030204" pitchFamily="34" charset="0"/>
                <a:cs typeface="Times New Roman" panose="02020603050405020304" pitchFamily="18" charset="0"/>
                <a:sym typeface="+mn-ea"/>
              </a:rPr>
              <a:t>Tools /Frameworks /Models :</a:t>
            </a:r>
            <a:r>
              <a:rPr lang="en-IN" sz="2000" kern="100" noProof="0" dirty="0">
                <a:ea typeface="Calibri" panose="020F0502020204030204" pitchFamily="34" charset="0"/>
                <a:cs typeface="Times New Roman" panose="02020603050405020304" pitchFamily="18" charset="0"/>
                <a:sym typeface="+mn-ea"/>
              </a:rPr>
              <a:t> </a:t>
            </a:r>
            <a:r>
              <a:rPr lang="en-US" sz="2000" dirty="0"/>
              <a:t>Scikit-learn, Pandas, Time Series Analysis Models</a:t>
            </a:r>
            <a:endParaRPr lang="en-US" altLang="en-US" sz="2000" kern="100" noProof="0" dirty="0">
              <a:ea typeface="Calibri" panose="020F0502020204030204" pitchFamily="34" charset="0"/>
              <a:cs typeface="Times New Roman" panose="02020603050405020304" pitchFamily="18" charset="0"/>
              <a:sym typeface="+mn-ea"/>
            </a:endParaRPr>
          </a:p>
          <a:p>
            <a:pPr marR="0" defTabSz="914400">
              <a:buClrTx/>
              <a:buSzTx/>
              <a:buFontTx/>
              <a:buNone/>
              <a:defRPr/>
            </a:pPr>
            <a:endParaRPr kumimoji="0" lang="en-IN"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a:p>
            <a:pPr marR="0" defTabSz="914400" eaLnBrk="1" hangingPunct="1">
              <a:lnSpc>
                <a:spcPct val="90000"/>
              </a:lnSpc>
              <a:buClrTx/>
              <a:buSzTx/>
              <a:buFontTx/>
              <a:buNone/>
              <a:defRPr/>
            </a:pPr>
            <a:r>
              <a:rPr kumimoji="0" lang="en-IN" sz="2000"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Main Rolls :</a:t>
            </a:r>
            <a:r>
              <a:rPr kumimoji="0" lang="en-US" altLang="en-IN" sz="2000"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 </a:t>
            </a:r>
            <a:r>
              <a:rPr kumimoji="0" lang="en-US" altLang="en-US" kern="100" cap="none" spc="0" normalizeH="0" baseline="0" noProof="0" dirty="0">
                <a:latin typeface="Calibri" panose="020F0502020204030204" pitchFamily="34" charset="0"/>
                <a:ea typeface="Calibri" panose="020F0502020204030204" pitchFamily="34" charset="0"/>
                <a:cs typeface="Times New Roman" panose="02020603050405020304" pitchFamily="18" charset="0"/>
              </a:rPr>
              <a:t>A. Suhnitha, Ch. Manoj Krishna, Ch. Nandini, G. Ravi Koti Kiran</a:t>
            </a:r>
          </a:p>
          <a:p>
            <a:pPr marR="0" defTabSz="914400" eaLnBrk="1" hangingPunct="1">
              <a:lnSpc>
                <a:spcPct val="90000"/>
              </a:lnSpc>
              <a:buClrTx/>
              <a:buSzTx/>
              <a:buFontTx/>
              <a:buNone/>
              <a:defRPr/>
            </a:pPr>
            <a:endParaRPr kumimoji="0" lang="en-US" altLang="en-US" kern="100" cap="none" spc="0" normalizeH="0" baseline="0" noProof="0" dirty="0">
              <a:latin typeface="Calibri" panose="020F0502020204030204" pitchFamily="34" charset="0"/>
              <a:ea typeface="Calibri" panose="020F0502020204030204" pitchFamily="34" charset="0"/>
              <a:cs typeface="Times New Roman" panose="02020603050405020304" pitchFamily="18" charset="0"/>
            </a:endParaRPr>
          </a:p>
          <a:p>
            <a:pPr marR="0" defTabSz="914400">
              <a:buClrTx/>
              <a:buSzTx/>
              <a:buFontTx/>
              <a:buNone/>
              <a:defRPr/>
            </a:pPr>
            <a:r>
              <a:rPr kumimoji="0" lang="en-IN" sz="2000"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Workflow:</a:t>
            </a:r>
          </a:p>
          <a:p>
            <a:r>
              <a:rPr kumimoji="0" lang="en-US" kern="1200" cap="none" spc="0" normalizeH="0" baseline="0" noProof="0" dirty="0">
                <a:latin typeface="Calibri" panose="020F0502020204030204" pitchFamily="34" charset="0"/>
                <a:ea typeface="+mn-ea"/>
                <a:cs typeface="+mn-cs"/>
              </a:rPr>
              <a:t>	 </a:t>
            </a:r>
            <a:r>
              <a:rPr lang="en-US" dirty="0"/>
              <a:t>This module uses historical complaint data to identify recurring issues and predict potential failures. Scikit-learn and predictive analytics models analyze patterns to detect early warning signs.</a:t>
            </a:r>
          </a:p>
          <a:p>
            <a:endParaRPr lang="en-US" dirty="0"/>
          </a:p>
          <a:p>
            <a:r>
              <a:rPr lang="en-US" dirty="0"/>
              <a:t>Time series analysis forecasts maintenance needs, enabling proactive scheduling to avoid disruptions. This prevents escalations and reduces the likelihood of repeated complaints.</a:t>
            </a:r>
          </a:p>
          <a:p>
            <a:endParaRPr lang="en-US" dirty="0"/>
          </a:p>
          <a:p>
            <a:r>
              <a:rPr lang="en-US" dirty="0"/>
              <a:t>Feedback from resolved maintenance tasks refines predictive models, improving accuracy over time. This ensures continuous system reliability and optimal resource utilization.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7582BB4F-CDB0-4A22-AA7C-1AB3B1B8EFF3}"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12/19/2024</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Rectangle 4"/>
          <p:cNvSpPr/>
          <p:nvPr/>
        </p:nvSpPr>
        <p:spPr>
          <a:xfrm>
            <a:off x="36513" y="6492875"/>
            <a:ext cx="12155488" cy="36512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Times New Roman" panose="02020603050405020304" pitchFamily="18" charset="0"/>
              <a:ea typeface="+mn-ea"/>
              <a:cs typeface="Times New Roman" panose="02020603050405020304" pitchFamily="18" charset="0"/>
            </a:endParaRPr>
          </a:p>
        </p:txBody>
      </p:sp>
      <p:sp>
        <p:nvSpPr>
          <p:cNvPr id="8" name="Rectangle 7"/>
          <p:cNvSpPr/>
          <p:nvPr/>
        </p:nvSpPr>
        <p:spPr>
          <a:xfrm>
            <a:off x="0" y="-20637"/>
            <a:ext cx="12192000" cy="103505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1" i="0" u="none" strike="noStrike" kern="1200" cap="none" spc="0" normalizeH="0" baseline="0" noProof="0" dirty="0">
              <a:ln w="22225">
                <a:solidFill>
                  <a:schemeClr val="accent2"/>
                </a:solidFill>
                <a:prstDash val="solid"/>
              </a:ln>
              <a:solidFill>
                <a:schemeClr val="accent2">
                  <a:lumMod val="60000"/>
                  <a:lumOff val="40000"/>
                </a:schemeClr>
              </a:solidFill>
              <a:effectLst/>
              <a:uLnTx/>
              <a:uFillTx/>
              <a:latin typeface="Times New Roman" panose="02020603050405020304" pitchFamily="18" charset="0"/>
              <a:ea typeface="+mn-ea"/>
              <a:cs typeface="Times New Roman" panose="02020603050405020304" pitchFamily="18" charset="0"/>
            </a:endParaRPr>
          </a:p>
        </p:txBody>
      </p:sp>
      <p:pic>
        <p:nvPicPr>
          <p:cNvPr id="14341" name="Picture 5"/>
          <p:cNvPicPr>
            <a:picLocks noChangeAspect="1"/>
          </p:cNvPicPr>
          <p:nvPr/>
        </p:nvPicPr>
        <p:blipFill>
          <a:blip r:embed="rId2"/>
          <a:stretch>
            <a:fillRect/>
          </a:stretch>
        </p:blipFill>
        <p:spPr>
          <a:xfrm>
            <a:off x="0" y="0"/>
            <a:ext cx="5800725" cy="1019175"/>
          </a:xfrm>
          <a:prstGeom prst="rect">
            <a:avLst/>
          </a:prstGeom>
          <a:noFill/>
          <a:ln w="9525">
            <a:noFill/>
          </a:ln>
        </p:spPr>
      </p:pic>
      <p:sp>
        <p:nvSpPr>
          <p:cNvPr id="14342" name="TextBox 6"/>
          <p:cNvSpPr txBox="1"/>
          <p:nvPr/>
        </p:nvSpPr>
        <p:spPr>
          <a:xfrm>
            <a:off x="5507038" y="311150"/>
            <a:ext cx="6684962" cy="7080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FontTx/>
              <a:buNone/>
            </a:pPr>
            <a:r>
              <a:rPr lang="en-US" altLang="en-US" sz="2000" dirty="0">
                <a:solidFill>
                  <a:schemeClr val="bg1"/>
                </a:solidFill>
                <a:latin typeface="Times New Roman" panose="02020603050405020304" pitchFamily="18" charset="0"/>
              </a:rPr>
              <a:t>DEPARTMENT OF CSE-AIML (CSM) – III-II Sem</a:t>
            </a:r>
          </a:p>
          <a:p>
            <a:pPr marL="0" lvl="0" indent="0" eaLnBrk="1" hangingPunct="1">
              <a:lnSpc>
                <a:spcPct val="100000"/>
              </a:lnSpc>
              <a:spcBef>
                <a:spcPct val="0"/>
              </a:spcBef>
              <a:buFontTx/>
              <a:buNone/>
            </a:pPr>
            <a:r>
              <a:rPr lang="en-US" altLang="en-US" sz="2000" dirty="0">
                <a:solidFill>
                  <a:schemeClr val="bg1"/>
                </a:solidFill>
                <a:latin typeface="Times New Roman" panose="02020603050405020304" pitchFamily="18" charset="0"/>
              </a:rPr>
              <a:t>	</a:t>
            </a:r>
            <a:endParaRPr lang="en-US" altLang="en-US" sz="2000" dirty="0">
              <a:solidFill>
                <a:schemeClr val="bg1"/>
              </a:solidFill>
              <a:latin typeface="Times New Roman" panose="02020603050405020304" pitchFamily="18" charset="0"/>
              <a:ea typeface="Times New Roman" panose="02020603050405020304" pitchFamily="18" charset="0"/>
            </a:endParaRPr>
          </a:p>
        </p:txBody>
      </p:sp>
      <p:sp>
        <p:nvSpPr>
          <p:cNvPr id="12" name="TextBox 11"/>
          <p:cNvSpPr txBox="1"/>
          <p:nvPr/>
        </p:nvSpPr>
        <p:spPr>
          <a:xfrm>
            <a:off x="61913" y="1049338"/>
            <a:ext cx="12093575" cy="4370427"/>
          </a:xfrm>
          <a:prstGeom prst="rect">
            <a:avLst/>
          </a:prstGeom>
          <a:noFill/>
        </p:spPr>
        <p:txBody>
          <a:bodyPr>
            <a:spAutoFit/>
          </a:bodyPr>
          <a:lstStyle/>
          <a:p>
            <a:pPr marR="0" defTabSz="914400">
              <a:buClrTx/>
              <a:buSzTx/>
              <a:buFontTx/>
              <a:buNone/>
              <a:defRPr/>
            </a:pPr>
            <a:r>
              <a:rPr kumimoji="0" lang="en-US" sz="2000" b="1" i="1" u="sng"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Sentiment Analysis and Feedback Mechanism</a:t>
            </a:r>
            <a:r>
              <a:rPr kumimoji="0" lang="en-IN" sz="2000" b="1" i="1" u="sng"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a:t>
            </a:r>
          </a:p>
          <a:p>
            <a:pPr marR="0" defTabSz="914400">
              <a:buClrTx/>
              <a:buSzTx/>
              <a:buFontTx/>
              <a:buNone/>
              <a:defRPr/>
            </a:pPr>
            <a:endParaRPr kumimoji="0" lang="en-IN"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a:p>
            <a:pPr marR="0" defTabSz="914400">
              <a:buClrTx/>
              <a:buSzTx/>
              <a:buFontTx/>
              <a:buNone/>
              <a:defRPr/>
            </a:pPr>
            <a:r>
              <a:rPr lang="en-IN" sz="2000" kern="100" noProof="0" dirty="0">
                <a:solidFill>
                  <a:schemeClr val="accent2"/>
                </a:solidFill>
                <a:ea typeface="Calibri" panose="020F0502020204030204" pitchFamily="34" charset="0"/>
                <a:cs typeface="Times New Roman" panose="02020603050405020304" pitchFamily="18" charset="0"/>
                <a:sym typeface="+mn-ea"/>
              </a:rPr>
              <a:t>Tools /Frameworks /Models :</a:t>
            </a:r>
            <a:r>
              <a:rPr lang="en-IN" sz="2000" kern="100" noProof="0" dirty="0">
                <a:ea typeface="Calibri" panose="020F0502020204030204" pitchFamily="34" charset="0"/>
                <a:cs typeface="Times New Roman" panose="02020603050405020304" pitchFamily="18" charset="0"/>
                <a:sym typeface="+mn-ea"/>
              </a:rPr>
              <a:t> </a:t>
            </a:r>
            <a:r>
              <a:rPr lang="en-US" sz="2000" dirty="0"/>
              <a:t>NLTK, SpaCy,</a:t>
            </a:r>
            <a:r>
              <a:rPr lang="fr-FR" sz="2000" dirty="0"/>
              <a:t> Sentiment Analysis (Logistic Regression, Transformers)</a:t>
            </a:r>
            <a:endParaRPr kumimoji="0" lang="en-IN" sz="2000" kern="100" cap="none" spc="0" normalizeH="0" baseline="0" noProof="0" dirty="0">
              <a:latin typeface="Calibri" panose="020F0502020204030204" pitchFamily="34" charset="0"/>
              <a:ea typeface="Calibri" panose="020F0502020204030204" pitchFamily="34" charset="0"/>
              <a:cs typeface="Times New Roman" panose="02020603050405020304" pitchFamily="18" charset="0"/>
            </a:endParaRPr>
          </a:p>
          <a:p>
            <a:pPr marR="0" defTabSz="914400">
              <a:buClrTx/>
              <a:buSzTx/>
              <a:buFontTx/>
              <a:buNone/>
              <a:defRPr/>
            </a:pPr>
            <a:endParaRPr kumimoji="0" lang="en-IN" sz="2000"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endParaRPr>
          </a:p>
          <a:p>
            <a:pPr marR="0" defTabSz="914400" eaLnBrk="1" hangingPunct="1">
              <a:lnSpc>
                <a:spcPct val="90000"/>
              </a:lnSpc>
              <a:buClrTx/>
              <a:buSzTx/>
              <a:buFontTx/>
              <a:buNone/>
              <a:defRPr/>
            </a:pPr>
            <a:r>
              <a:rPr kumimoji="0" lang="en-IN" sz="2000"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Main Rolls : </a:t>
            </a:r>
            <a:r>
              <a:rPr kumimoji="0" lang="en-US" altLang="en-US" kern="100" cap="none" spc="0" normalizeH="0" baseline="0" noProof="0" dirty="0">
                <a:latin typeface="Calibri" panose="020F0502020204030204" pitchFamily="34" charset="0"/>
                <a:ea typeface="Calibri" panose="020F0502020204030204" pitchFamily="34" charset="0"/>
                <a:cs typeface="Times New Roman" panose="02020603050405020304" pitchFamily="18" charset="0"/>
              </a:rPr>
              <a:t>A. Suhnitha, Ch. Manoj Krishna, Ch. Nandini, G. Ravi Koti Kiran</a:t>
            </a:r>
            <a:endParaRPr kumimoji="0" lang="en-US" altLang="en-US" kern="1200" cap="none" spc="0" normalizeH="0" baseline="0" noProof="0" dirty="0">
              <a:solidFill>
                <a:srgbClr val="002060"/>
              </a:solidFill>
              <a:latin typeface="+mn-lt"/>
              <a:ea typeface="+mn-ea"/>
              <a:cs typeface="+mn-cs"/>
            </a:endParaRPr>
          </a:p>
          <a:p>
            <a:pPr marR="0" defTabSz="914400" eaLnBrk="1" hangingPunct="1">
              <a:lnSpc>
                <a:spcPct val="90000"/>
              </a:lnSpc>
              <a:buClrTx/>
              <a:buSzTx/>
              <a:buFontTx/>
              <a:buNone/>
              <a:defRPr/>
            </a:pPr>
            <a:endParaRPr kumimoji="0" lang="en-IN" sz="2000" kern="100" cap="none" spc="0" normalizeH="0" baseline="0" noProof="0" dirty="0">
              <a:latin typeface="Calibri" panose="020F0502020204030204" pitchFamily="34" charset="0"/>
              <a:ea typeface="Calibri" panose="020F0502020204030204" pitchFamily="34" charset="0"/>
              <a:cs typeface="Times New Roman" panose="02020603050405020304" pitchFamily="18" charset="0"/>
            </a:endParaRPr>
          </a:p>
          <a:p>
            <a:pPr marR="0" defTabSz="914400">
              <a:buClrTx/>
              <a:buSzTx/>
              <a:buFontTx/>
              <a:buNone/>
              <a:defRPr/>
            </a:pPr>
            <a:r>
              <a:rPr kumimoji="0" lang="en-IN" sz="2000" kern="100" cap="none" spc="0" normalizeH="0" baseline="0" noProof="0" dirty="0">
                <a:solidFill>
                  <a:schemeClr val="accent2"/>
                </a:solidFill>
                <a:latin typeface="Calibri" panose="020F0502020204030204" pitchFamily="34" charset="0"/>
                <a:ea typeface="Calibri" panose="020F0502020204030204" pitchFamily="34" charset="0"/>
                <a:cs typeface="Times New Roman" panose="02020603050405020304" pitchFamily="18" charset="0"/>
              </a:rPr>
              <a:t>Workflow:</a:t>
            </a:r>
          </a:p>
          <a:p>
            <a:r>
              <a:rPr kumimoji="0" lang="en-US" kern="1200" cap="none" spc="0" normalizeH="0" baseline="0" noProof="0" dirty="0">
                <a:latin typeface="Calibri" panose="020F0502020204030204" pitchFamily="34" charset="0"/>
                <a:ea typeface="+mn-ea"/>
                <a:cs typeface="+mn-cs"/>
              </a:rPr>
              <a:t>	</a:t>
            </a:r>
            <a:r>
              <a:rPr lang="en-US" dirty="0"/>
              <a:t> The sentiment analysis module evaluates user feedback to measure satisfaction. Tools like SpaCy and NLTK analyze the emotional tone of feedback, categorizing it as positive, neutral, or negative.</a:t>
            </a:r>
          </a:p>
          <a:p>
            <a:endParaRPr lang="en-US" dirty="0"/>
          </a:p>
          <a:p>
            <a:r>
              <a:rPr lang="en-US" dirty="0"/>
              <a:t>Generated sentiment scores, combined with resolution metrics, are visualized through dashboards. These insights help track system performance and identify areas for improvement.</a:t>
            </a:r>
          </a:p>
          <a:p>
            <a:endParaRPr lang="en-US" dirty="0"/>
          </a:p>
          <a:p>
            <a:r>
              <a:rPr lang="en-US" dirty="0"/>
              <a:t>Continuous feedback allows stakeholders to refine processes and enhance system functionality. This ensures a better user experience and aligns services with user expectations.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1140</Words>
  <Application>Microsoft Office PowerPoint</Application>
  <PresentationFormat>Widescreen</PresentationFormat>
  <Paragraphs>142</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Project Title : Enhancing Rail Madad with Al-powered Complaint Management (SIH1711)</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Devika Yadav</cp:lastModifiedBy>
  <cp:revision>114</cp:revision>
  <dcterms:created xsi:type="dcterms:W3CDTF">2022-12-17T13:45:52Z</dcterms:created>
  <dcterms:modified xsi:type="dcterms:W3CDTF">2024-12-19T17:31:23Z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6703399BC7864F2C845F9F2D66DD9E35_13</vt:lpwstr>
  </property>
  <property fmtid="{D5CDD505-2E9C-101B-9397-08002B2CF9AE}" pid="3" name="KSOProductBuildVer">
    <vt:lpwstr>1033-12.2.0.19307</vt:lpwstr>
  </property>
</Properties>
</file>