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3" r:id="rId3"/>
    <p:sldId id="283" r:id="rId4"/>
    <p:sldId id="264" r:id="rId5"/>
    <p:sldId id="265" r:id="rId6"/>
    <p:sldId id="284" r:id="rId7"/>
    <p:sldId id="277" r:id="rId8"/>
    <p:sldId id="278" r:id="rId9"/>
    <p:sldId id="266" r:id="rId10"/>
    <p:sldId id="267" r:id="rId11"/>
    <p:sldId id="268" r:id="rId12"/>
    <p:sldId id="285" r:id="rId13"/>
    <p:sldId id="269" r:id="rId14"/>
    <p:sldId id="270" r:id="rId15"/>
    <p:sldId id="28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444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09C4-6D0F-49FB-AF4A-0C09E98385F0}" type="datetimeFigureOut">
              <a:rPr lang="ru-RU" smtClean="0"/>
              <a:pPr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75D-BD5A-4AB7-8952-73E5751478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9116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09C4-6D0F-49FB-AF4A-0C09E98385F0}" type="datetimeFigureOut">
              <a:rPr lang="ru-RU" smtClean="0"/>
              <a:pPr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75D-BD5A-4AB7-8952-73E5751478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81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09C4-6D0F-49FB-AF4A-0C09E98385F0}" type="datetimeFigureOut">
              <a:rPr lang="ru-RU" smtClean="0"/>
              <a:pPr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75D-BD5A-4AB7-8952-73E5751478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5650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09C4-6D0F-49FB-AF4A-0C09E98385F0}" type="datetimeFigureOut">
              <a:rPr lang="ru-RU" smtClean="0"/>
              <a:pPr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75D-BD5A-4AB7-8952-73E5751478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6738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09C4-6D0F-49FB-AF4A-0C09E98385F0}" type="datetimeFigureOut">
              <a:rPr lang="ru-RU" smtClean="0"/>
              <a:pPr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75D-BD5A-4AB7-8952-73E5751478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5428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09C4-6D0F-49FB-AF4A-0C09E98385F0}" type="datetimeFigureOut">
              <a:rPr lang="ru-RU" smtClean="0"/>
              <a:pPr/>
              <a:t>03.09.2020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75D-BD5A-4AB7-8952-73E5751478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5715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09C4-6D0F-49FB-AF4A-0C09E98385F0}" type="datetimeFigureOut">
              <a:rPr lang="ru-RU" smtClean="0"/>
              <a:pPr/>
              <a:t>03.09.2020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75D-BD5A-4AB7-8952-73E5751478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8355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09C4-6D0F-49FB-AF4A-0C09E98385F0}" type="datetimeFigureOut">
              <a:rPr lang="ru-RU" smtClean="0"/>
              <a:pPr/>
              <a:t>03.09.2020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75D-BD5A-4AB7-8952-73E5751478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0901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09C4-6D0F-49FB-AF4A-0C09E98385F0}" type="datetimeFigureOut">
              <a:rPr lang="ru-RU" smtClean="0"/>
              <a:pPr/>
              <a:t>03.09.2020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75D-BD5A-4AB7-8952-73E5751478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3716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09C4-6D0F-49FB-AF4A-0C09E98385F0}" type="datetimeFigureOut">
              <a:rPr lang="ru-RU" smtClean="0"/>
              <a:pPr/>
              <a:t>03.09.2020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75D-BD5A-4AB7-8952-73E5751478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2238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09C4-6D0F-49FB-AF4A-0C09E98385F0}" type="datetimeFigureOut">
              <a:rPr lang="ru-RU" smtClean="0"/>
              <a:pPr/>
              <a:t>03.09.2020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175D-BD5A-4AB7-8952-73E5751478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703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09C4-6D0F-49FB-AF4A-0C09E98385F0}" type="datetimeFigureOut">
              <a:rPr lang="ru-RU" smtClean="0"/>
              <a:pPr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3175D-BD5A-4AB7-8952-73E5751478F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5719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6582" y="1606730"/>
            <a:ext cx="9248502" cy="757646"/>
          </a:xfrm>
        </p:spPr>
        <p:txBody>
          <a:bodyPr>
            <a:noAutofit/>
          </a:bodyPr>
          <a:lstStyle/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Маъруза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мавзусининг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режаси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6582" y="2338250"/>
            <a:ext cx="9144000" cy="3513910"/>
          </a:xfrm>
        </p:spPr>
        <p:txBody>
          <a:bodyPr>
            <a:normAutofit/>
          </a:bodyPr>
          <a:lstStyle/>
          <a:p>
            <a:pPr marL="457200" lvl="0" indent="-45720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35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</a:t>
            </a:r>
            <a:r>
              <a:rPr kumimoji="0" lang="ru-RU" sz="3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изикавий</a:t>
            </a:r>
            <a:r>
              <a:rPr kumimoji="0" lang="ru-RU" sz="3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катталикларнинг</a:t>
            </a:r>
            <a:r>
              <a:rPr kumimoji="0" lang="ru-RU" sz="3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</a:t>
            </a:r>
            <a:r>
              <a:rPr kumimoji="0" lang="ru-RU" sz="3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тизимининг</a:t>
            </a:r>
            <a:r>
              <a:rPr kumimoji="0" lang="ru-RU" sz="3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ривожланиши</a:t>
            </a:r>
            <a:r>
              <a:rPr kumimoji="0" lang="ru-RU" sz="3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ru-RU" sz="3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z-Cyrl-UZ" sz="3500" dirty="0" smtClean="0">
                <a:latin typeface="Times New Roman" pitchFamily="18" charset="0"/>
                <a:cs typeface="Times New Roman" pitchFamily="18" charset="0"/>
              </a:rPr>
              <a:t>Гаусснинг асосий ва тақрибий бирликлар тизими.</a:t>
            </a:r>
            <a:endParaRPr kumimoji="0" lang="ru-RU" sz="3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61849" y="757647"/>
            <a:ext cx="10174014" cy="966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5-МАВЗУ</a:t>
            </a:r>
            <a:r>
              <a:rPr lang="ru-RU" sz="1800" b="1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ru-RU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ФИЗИКАВИЙ</a:t>
            </a:r>
            <a:r>
              <a:rPr kumimoji="0" lang="ru-RU" sz="1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КАТТАЛИКЛАРНИНГ БИРЛИКЛАР  ТИЗИМИ.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endParaRPr lang="ru-RU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06582" y="48718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9797405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тизими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физикавий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катталиклар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1536702384"/>
              </p:ext>
            </p:extLst>
          </p:nvPr>
        </p:nvGraphicFramePr>
        <p:xfrm>
          <a:off x="838200" y="1690690"/>
          <a:ext cx="11353800" cy="47869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70760">
                  <a:extLst>
                    <a:ext uri="{9D8B030D-6E8A-4147-A177-3AD203B41FA5}">
                      <a16:colId xmlns="" xmlns:a16="http://schemas.microsoft.com/office/drawing/2014/main" val="1558095275"/>
                    </a:ext>
                  </a:extLst>
                </a:gridCol>
                <a:gridCol w="2270760">
                  <a:extLst>
                    <a:ext uri="{9D8B030D-6E8A-4147-A177-3AD203B41FA5}">
                      <a16:colId xmlns="" xmlns:a16="http://schemas.microsoft.com/office/drawing/2014/main" val="2379893564"/>
                    </a:ext>
                  </a:extLst>
                </a:gridCol>
                <a:gridCol w="2270760">
                  <a:extLst>
                    <a:ext uri="{9D8B030D-6E8A-4147-A177-3AD203B41FA5}">
                      <a16:colId xmlns="" xmlns:a16="http://schemas.microsoft.com/office/drawing/2014/main" val="3279704432"/>
                    </a:ext>
                  </a:extLst>
                </a:gridCol>
                <a:gridCol w="2270760">
                  <a:extLst>
                    <a:ext uri="{9D8B030D-6E8A-4147-A177-3AD203B41FA5}">
                      <a16:colId xmlns="" xmlns:a16="http://schemas.microsoft.com/office/drawing/2014/main" val="451651369"/>
                    </a:ext>
                  </a:extLst>
                </a:gridCol>
                <a:gridCol w="2270760">
                  <a:extLst>
                    <a:ext uri="{9D8B030D-6E8A-4147-A177-3AD203B41FA5}">
                      <a16:colId xmlns="" xmlns:a16="http://schemas.microsoft.com/office/drawing/2014/main" val="4012788693"/>
                    </a:ext>
                  </a:extLst>
                </a:gridCol>
              </a:tblGrid>
              <a:tr h="54397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T/R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Kattalik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Belgilanishi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O`lchov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birligi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Nomlanishi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5148501"/>
                  </a:ext>
                </a:extLst>
              </a:tr>
              <a:tr h="54397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Vaqt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[s]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Sekund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318678"/>
                  </a:ext>
                </a:extLst>
              </a:tr>
              <a:tr h="54397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uzunlik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2476366"/>
                  </a:ext>
                </a:extLst>
              </a:tr>
              <a:tr h="54397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massa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kilogramm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721331"/>
                  </a:ext>
                </a:extLst>
              </a:tr>
              <a:tr h="54397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Modda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miqdori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µ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3501744"/>
                  </a:ext>
                </a:extLst>
              </a:tr>
              <a:tr h="54397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Yorug`lik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kuchi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kd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Kandella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73971156"/>
                  </a:ext>
                </a:extLst>
              </a:tr>
              <a:tr h="54397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kuchi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Amper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6134202"/>
                  </a:ext>
                </a:extLst>
              </a:tr>
              <a:tr h="97914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Termodinamik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harorat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kelvin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11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3558895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0" y="400050"/>
            <a:ext cx="11258550" cy="6457950"/>
          </a:xfrm>
        </p:spPr>
        <p:txBody>
          <a:bodyPr>
            <a:normAutofit/>
          </a:bodyPr>
          <a:lstStyle/>
          <a:p>
            <a:pPr marL="0" lvl="0" indent="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</a:t>
            </a: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тизимидан</a:t>
            </a: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z-Cyrl-UZ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ташқари бирликлар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тизимидан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ташқари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4 хил 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бўлади: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</a:t>
            </a: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</a:t>
            </a: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билан</a:t>
            </a: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баробар</a:t>
            </a: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ишлатилиши</a:t>
            </a: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мумкин</a:t>
            </a: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z-Cyrl-UZ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бўлган</a:t>
            </a: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</a:t>
            </a: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а) масса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бирлиги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-тонна;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б)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ясси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бурчак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бирлиги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-градус, минут, секунд;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в) 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ҳажм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бирлиги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-литр;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г) 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вақт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бирлиги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-минут, кун, 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ҳафта, 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ой,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йил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аср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ru-RU" b="1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Махсус</a:t>
            </a: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z-Cyrl-UZ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соҳаларда ишлатиладиган </a:t>
            </a:r>
            <a:r>
              <a:rPr lang="ru-RU" b="1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</a:t>
            </a:r>
            <a:r>
              <a:rPr lang="ru-RU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а) 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қишлоқ хўжалигида майдон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-гектар;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б)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оптикада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оптик кучи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бирлиги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-диоптрия;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в)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физикада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энергия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бирлиги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-электронвольт (эВ);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г)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электротехникада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тўлиқ қувватнинг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бирлиги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-Вольт Ампер (ВА).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907385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927" y="512618"/>
            <a:ext cx="11388437" cy="6165273"/>
          </a:xfrm>
        </p:spPr>
        <p:txBody>
          <a:bodyPr>
            <a:normAutofit lnSpcReduction="10000"/>
          </a:bodyPr>
          <a:lstStyle/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</a:t>
            </a: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</a:t>
            </a: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билан</a:t>
            </a: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z-Cyrl-UZ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вақтинча ишлатиш </a:t>
            </a: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мумкин</a:t>
            </a: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а)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Кемалар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катновида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узунлик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бирлиги-денгиз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мили (миль) (1 миль=1852 м);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б) </a:t>
            </a:r>
            <a:r>
              <a:rPr lang="uz-Cyrl-UZ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қимматбаҳо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тошлар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учун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масса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бирлиги-Карат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(кар)=0,2 г;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в) </a:t>
            </a:r>
            <a:r>
              <a:rPr lang="uz-Cyrl-UZ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Тўқимачилик саноатида чизиқ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</a:t>
            </a:r>
            <a:r>
              <a:rPr lang="uz-Cyrl-UZ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зичлик-Текс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(1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текс=г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/км);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Ишлатишдан</a:t>
            </a: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олиб</a:t>
            </a: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ташланган</a:t>
            </a: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</a:t>
            </a: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а)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кгк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/см</a:t>
            </a:r>
            <a:r>
              <a:rPr lang="ru-RU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-босим=1 бар=10</a:t>
            </a:r>
            <a:r>
              <a:rPr lang="ru-RU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Па;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б) мм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симоб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устуни=1,33 Па;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в) мм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сув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устуни=9,8 Па;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г) от кучи, </a:t>
            </a:r>
            <a:r>
              <a:rPr lang="uz-Cyrl-UZ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қувват бирлиги=736 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Вт;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лқ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тизимининг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сий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қўшимча ва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ҳосила бирликл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рининг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келтирилг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рифл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қуйид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гич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дир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метр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в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куумд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ёруғликнинг 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1/299792458 сек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ичид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ўтиш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йўлиг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тенг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ўлч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зил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XVII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Б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ш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кoнференциясид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1983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йил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бул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қилинг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1764291"/>
              </p:ext>
            </p:extLst>
          </p:nvPr>
        </p:nvGraphicFramePr>
        <p:xfrm>
          <a:off x="471489" y="2050468"/>
          <a:ext cx="11484986" cy="4270322"/>
        </p:xfrm>
        <a:graphic>
          <a:graphicData uri="http://schemas.openxmlformats.org/drawingml/2006/table">
            <a:tbl>
              <a:tblPr/>
              <a:tblGrid>
                <a:gridCol w="22388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88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357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357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35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502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Т/</a:t>
                      </a:r>
                      <a:r>
                        <a:rPr lang="ru-RU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р</a:t>
                      </a:r>
                      <a:endParaRPr lang="ru-RU" sz="1800" b="1" dirty="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0">
                          <a:latin typeface="Times New Roman"/>
                        </a:rPr>
                        <a:t>Кўпайтирувчи</a:t>
                      </a: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Олд қўшимча</a:t>
                      </a:r>
                      <a:endParaRPr lang="ru-RU" sz="1800" b="1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0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Номи</a:t>
                      </a:r>
                      <a:endParaRPr lang="ru-RU" sz="1800" b="1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Русча</a:t>
                      </a:r>
                      <a:endParaRPr lang="ru-RU" sz="1800" b="1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Халқаро</a:t>
                      </a:r>
                      <a:endParaRPr lang="ru-RU" sz="1800" b="1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5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ru-RU" sz="1800" baseline="300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тера 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Т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5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ru-RU" sz="1800" baseline="300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Гига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Г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5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ru-RU" sz="1800" baseline="300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Мега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М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М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5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ru-RU" sz="1800" baseline="30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Кило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к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5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ru-RU" sz="1800" baseline="30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гекта 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г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5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ru-RU" sz="1800" baseline="30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Дека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да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da</a:t>
                      </a:r>
                      <a:endParaRPr lang="ru-RU" sz="1800" dirty="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5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ru-RU" sz="1800" baseline="30000"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Деци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д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5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ru-RU" sz="1800" baseline="300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Санти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5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ru-RU" sz="18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Мили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м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5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ru-RU" sz="1800" baseline="30000">
                          <a:latin typeface="Times New Roman"/>
                          <a:ea typeface="Times New Roman"/>
                          <a:cs typeface="Times New Roman"/>
                        </a:rPr>
                        <a:t>-6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Микро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мк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µ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5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ru-RU" sz="1800" baseline="30000">
                          <a:latin typeface="Times New Roman"/>
                          <a:ea typeface="Times New Roman"/>
                          <a:cs typeface="Times New Roman"/>
                        </a:rPr>
                        <a:t>-9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Нано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н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5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ru-RU" sz="1800" baseline="30000">
                          <a:latin typeface="Times New Roman"/>
                          <a:ea typeface="Times New Roman"/>
                          <a:cs typeface="Times New Roman"/>
                        </a:rPr>
                        <a:t>-12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Пико</a:t>
                      </a:r>
                      <a:endParaRPr lang="ru-RU" sz="1800" dirty="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п</a:t>
                      </a:r>
                      <a:endParaRPr lang="ru-RU" sz="180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ru-RU" sz="1800" dirty="0">
                        <a:latin typeface="TimesUZ"/>
                        <a:ea typeface="Times New Roman"/>
                        <a:cs typeface="Times New Roman"/>
                      </a:endParaRPr>
                    </a:p>
                  </a:txBody>
                  <a:tcPr marL="59115" marR="591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3963" y="180109"/>
            <a:ext cx="11610109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кил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гр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ғирлик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бирлиги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бўлиб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лқ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кил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мм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типининг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миқд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ди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метри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б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ндлиги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39 мм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бўлг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силиндр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ш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клид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иридийли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қ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тишм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 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йёрл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 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шнинг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Ўлч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зил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III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Б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ш к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нференциясид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1901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йил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қ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бул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қилинг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indent="4492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секунд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цезий-133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тининг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икки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юпқ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тҳл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бир-бириг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ўтишиг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мув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фиқ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кел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диг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нурл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нишнинг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9192631770 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вриг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Ўлч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зил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XII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Б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ш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кoнференциясид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1965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йил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қ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бул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қилинг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н;</a:t>
            </a:r>
          </a:p>
          <a:p>
            <a:pPr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255200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150" y="358774"/>
            <a:ext cx="11449050" cy="6156325"/>
          </a:xfrm>
        </p:spPr>
        <p:txBody>
          <a:bodyPr>
            <a:normAutofit/>
          </a:bodyPr>
          <a:lstStyle/>
          <a:p>
            <a:pPr lvl="0" indent="360363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мпер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куумд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бир-бирид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 1 м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ж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шг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чексиз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узун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кичик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кўнд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кесимг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икки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ллел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ўтк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згичд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 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ўтг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ўтк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згичнинг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 1 м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узунлигиг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 кучи 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сил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қил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диг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ўзг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рм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с 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кучидир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Ўлч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в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зил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IX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Б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ш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кoнференциясид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1948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йил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қ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бул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қилинг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indent="3603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кельвин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-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сувнинг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учл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нм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нуқт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си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бўлиб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 терм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дин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мик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тининг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1/273,16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улушиг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тенг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Ўлч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в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зил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XIII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Б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ш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кoнференциясид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1967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йил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қ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бул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қилинг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indent="3603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м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ль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миқд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0,012 кг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бўлг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-12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углер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қ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нч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м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бўлс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ўз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ркибид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шунч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тузилиш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элементл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рид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 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шкил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пг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тизимнинг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м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миқд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ридир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Ўлч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в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т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зил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XIV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Б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ш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кoнференциясид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1971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йил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қ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бул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қилинг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indent="3603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7559120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8"/>
          </a:xfrm>
        </p:spPr>
        <p:txBody>
          <a:bodyPr/>
          <a:lstStyle/>
          <a:p>
            <a:pPr lvl="0" indent="3603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</a:t>
            </a:r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ндел</a:t>
            </a:r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-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ёруғлик 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м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нб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сид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шу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йўн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лишд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540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-12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ГС м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ox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м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тик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нурл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ниш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чиқ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диг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ёруғлик 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кучи.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Шунд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ёруғликнинг 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энергетик кучи 1,683 Вт/стер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ди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бўл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ди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Ўлч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в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в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т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зил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XVI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Б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ш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кoнференциясид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1979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йил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қ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бул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қилинг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н. </a:t>
            </a:r>
            <a:endParaRPr lang="ru-RU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indent="3603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Xa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лқ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бирликл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тизимининг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иккит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қўшимч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бирликл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ри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м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вжуд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ясси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в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ф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з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вий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бурч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кл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р.</a:t>
            </a:r>
            <a:endParaRPr lang="ru-RU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indent="3603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ясси</a:t>
            </a: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бурч</a:t>
            </a:r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-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бирлиги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ди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д.)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бўлиб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йл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нинг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диус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узунлигиг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тенг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ёй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ҳ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сил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қилувчи икки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диус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сид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ги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бурч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қийм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ти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1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ди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57</a:t>
            </a:r>
            <a:r>
              <a:rPr lang="ru-RU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17</a:t>
            </a:r>
            <a:r>
              <a:rPr lang="ru-RU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44,8</a:t>
            </a:r>
            <a:r>
              <a:rPr lang="ru-RU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||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г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тенг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indent="3603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ф</a:t>
            </a:r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з</a:t>
            </a:r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вий</a:t>
            </a: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b="1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бурч</a:t>
            </a:r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</a:t>
            </a:r>
            <a:r>
              <a:rPr lang="ru-RU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–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бирлиги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стер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ди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бўлиб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 учи сфер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м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рк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зид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ж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йл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шг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в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сфер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нинг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диус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кв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др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тиг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тенг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юз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ли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сиртни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жр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тувчи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бурч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к. 1 ср. – 65</a:t>
            </a:r>
            <a:r>
              <a:rPr lang="ru-RU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32</a:t>
            </a:r>
            <a:r>
              <a:rPr lang="ru-RU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||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г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тенг</a:t>
            </a: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endParaRPr lang="ru-RU" dirty="0"/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Физикавий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катталикларнинг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тизимининг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ривожланиши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509" y="1496292"/>
            <a:ext cx="11485418" cy="5056908"/>
          </a:xfrm>
        </p:spPr>
        <p:txBody>
          <a:bodyPr>
            <a:normAutofit lnSpcReduction="10000"/>
          </a:bodyPr>
          <a:lstStyle/>
          <a:p>
            <a:pPr marL="0" lvl="0" indent="5715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Физикавий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катталикларнинг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тизимининг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ривожланишини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4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даврга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бўлиш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мумкин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5715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1-давр: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эрамиздан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аввалги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283-263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йилларда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Миср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ўлчов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пайдо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бўлган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Бу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ўлчов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тизимидаги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қанча ўлчов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Ўзбекистон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ҳудудидаги ўлчов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бирликларига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мос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келади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Масалан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саржин-2160 мм, аршин-720 мм, тирсак-540 мм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оёқ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юзи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кафти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)-360 мм,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кафт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қўл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кафти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)-90 мм, бармоқ-22,5 мм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ва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ҳоказо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5715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Миср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Осиё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давлатларига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Ҳиндистонга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Европа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давлатларига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ҳам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тарқалган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50892350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927" y="471055"/>
            <a:ext cx="11346873" cy="6151418"/>
          </a:xfrm>
        </p:spPr>
        <p:txBody>
          <a:bodyPr/>
          <a:lstStyle/>
          <a:p>
            <a:pPr marL="0" lvl="0" indent="5715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Ўлчов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воситаларни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ўлчаш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усулларини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яратишда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Марказий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Осиёда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яъни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Боғдодда 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Байтул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ҳикмат» 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(«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Донишмандлар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уйи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»)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нинг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буюк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олимлари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Ал-Хоразмий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Аҳмад Фарғоний, Ибн-Сино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Абу-Райҳон Берунийлар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ижод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қилишган.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Уларнинг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метрология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фанига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қўшган ҳиссалари жуда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катта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бўлган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5715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Ал-Хоразмий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Аҳмад Фарғонийларнинг хандаса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(геометрия)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илмидан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ёзган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асарлари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узоқ йиллар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давомида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ғарб давлатларида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дарслик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сифатида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қўлланилиб келинган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100" y="358774"/>
            <a:ext cx="11544300" cy="5870575"/>
          </a:xfrm>
        </p:spPr>
        <p:txBody>
          <a:bodyPr>
            <a:normAutofit fontScale="92500"/>
          </a:bodyPr>
          <a:lstStyle/>
          <a:p>
            <a:pPr marL="0" lvl="0" indent="5715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z-Cyrl-UZ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2-давр: 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IV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-X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 асрларда Англияда бирликларни бир-бирига боғланган ҳолда ишлатилади. Масалан: қуруқликда узунлик бирлиги қилиб дюйм, фут, ярд, мил ишлатилган.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5715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юйм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0,0254 м=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25,4 мм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5715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фут=12 дюм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=0,3048 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5715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ярд=3 фут=0,91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44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0" indent="5715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(</a:t>
            </a:r>
            <a:r>
              <a:rPr lang="ru-RU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Инглиз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мил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ь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=1760 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ярд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=160</a:t>
            </a:r>
            <a:r>
              <a:rPr lang="ru-RU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9, 344</a:t>
            </a:r>
            <a:r>
              <a:rPr lang="uz-Cyrl-UZ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</a:t>
            </a:r>
          </a:p>
          <a:p>
            <a:pPr indent="539750"/>
            <a:r>
              <a:rPr lang="ru-RU" dirty="0">
                <a:latin typeface="Times New Roman" pitchFamily="18" charset="0"/>
                <a:cs typeface="Times New Roman" pitchFamily="18" charset="0"/>
              </a:rPr>
              <a:t>Шу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 даврларда Туркистонда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узунлик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бирлиги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қилиб «қадам»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ишлатилади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indent="539750"/>
            <a:r>
              <a:rPr lang="uz-Cyrl-UZ" dirty="0">
                <a:latin typeface="Times New Roman" pitchFamily="18" charset="0"/>
                <a:cs typeface="Times New Roman" pitchFamily="18" charset="0"/>
              </a:rPr>
              <a:t>қадам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-0,75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indent="539750"/>
            <a:r>
              <a:rPr lang="uz-Cyrl-UZ" dirty="0">
                <a:latin typeface="Times New Roman" pitchFamily="18" charset="0"/>
                <a:cs typeface="Times New Roman" pitchFamily="18" charset="0"/>
              </a:rPr>
              <a:t>тош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- 8000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қадам 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0,75=6000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м=6,0 км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indent="539750"/>
            <a:r>
              <a:rPr lang="uz-Cyrl-UZ" dirty="0">
                <a:latin typeface="Times New Roman" pitchFamily="18" charset="0"/>
                <a:cs typeface="Times New Roman" pitchFamily="18" charset="0"/>
              </a:rPr>
              <a:t>чақирим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-1200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қадам 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0,75=0,9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км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indent="539750"/>
            <a:r>
              <a:rPr lang="ru-RU" dirty="0">
                <a:latin typeface="Times New Roman" pitchFamily="18" charset="0"/>
                <a:cs typeface="Times New Roman" pitchFamily="18" charset="0"/>
              </a:rPr>
              <a:t>шар - 4000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қадам 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0,75=3,0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км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indent="539750"/>
            <a:r>
              <a:rPr lang="uz-Cyrl-UZ" dirty="0">
                <a:latin typeface="Times New Roman" pitchFamily="18" charset="0"/>
                <a:cs typeface="Times New Roman" pitchFamily="18" charset="0"/>
              </a:rPr>
              <a:t>ёғоч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-12000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қадам х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0,75=9,0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км.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5400789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527" y="193964"/>
            <a:ext cx="11651673" cy="6456218"/>
          </a:xfrm>
        </p:spPr>
        <p:txBody>
          <a:bodyPr>
            <a:normAutofit/>
          </a:bodyPr>
          <a:lstStyle/>
          <a:p>
            <a:pPr marL="0" lvl="0" indent="5715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XIX </a:t>
            </a: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асрга қадар ҳар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хил </a:t>
            </a: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мод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</a:t>
            </a: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аларнинг массасининг бирлиги қилиб арпа донининг массаси олинган.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4492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арпа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донининг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массаси-0,04095 г.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4492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Мисқол=100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арпа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дони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х 0,04095=4,095 г.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4492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Қадоқ=100 мисқол х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4,095=409,5 </a:t>
            </a: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4492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Кумуштош=250 мисқол х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4,095=1023,7 </a:t>
            </a: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4492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Олтинтош=500 мисқол х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4,095=2047,5 </a:t>
            </a: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4492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Пуд=4000 мисқол х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4,095=16,38 </a:t>
            </a: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кг.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4492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Ботмон=10 пуд=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163,8 </a:t>
            </a: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кг.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4492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Қиммат баҳоли тошлар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«Карат»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бирлиги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билан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ўлчанган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uz-Cyrl-UZ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карат=0,2 г=200 мг.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0711295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7091" y="277092"/>
            <a:ext cx="11457709" cy="6317672"/>
          </a:xfrm>
        </p:spPr>
        <p:txBody>
          <a:bodyPr>
            <a:normAutofit lnSpcReduction="10000"/>
          </a:bodyPr>
          <a:lstStyle/>
          <a:p>
            <a:pPr marL="0" lvl="0" indent="4492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z-Cyrl-UZ" sz="3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3-давр</a:t>
            </a:r>
            <a:r>
              <a:rPr lang="ru-RU" sz="3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en-US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VIII </a:t>
            </a: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асрда 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Француз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олимлари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Лаплас, Лагранж, </a:t>
            </a: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Монж биринчи бўлиб 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метр </a:t>
            </a: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тизимини (м ва кг) таклиф этиш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</a:t>
            </a: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ди.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492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Метр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билан узунликни, юзани, ҳажмни, массани ўлчаш мумкин бўлади. Ўша даврда узунлик бирлиги «метр» деб ер меридианининг 40 млн.дан бир қисми қабул қилинган.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492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</a:t>
            </a: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 қилиб, платинадан тимсол (намуна) ясалган.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449263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Массанинг бирлиги «кг» деб 4</a:t>
            </a:r>
            <a:r>
              <a:rPr lang="ru-RU" sz="3600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 ҳароратдаги 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</a:t>
            </a: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дм</a:t>
            </a:r>
            <a:r>
              <a:rPr lang="uz-Cyrl-UZ" sz="3600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дистилланган сувнинг массасини қабул қилишган.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Шу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массага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баробар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қилиб платинадан қадақ тош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ясалган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бўлса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унинг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диаметри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узунлиги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39 мм га </a:t>
            </a:r>
            <a:r>
              <a:rPr lang="ru-RU" sz="36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тенг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z-Cyrl-UZ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бўлган</a:t>
            </a:r>
            <a:r>
              <a:rPr lang="ru-RU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204856" y="-1"/>
            <a:ext cx="1042416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Ўлчанаётган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катталик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«</a:t>
            </a:r>
            <a:r>
              <a:rPr lang="en-US" sz="32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Q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»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нинг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сон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миқдори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«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A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»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қуйидаги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формула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билан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аниқланади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: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4776397" y="1301675"/>
          <a:ext cx="1850314" cy="1710466"/>
        </p:xfrm>
        <a:graphic>
          <a:graphicData uri="http://schemas.openxmlformats.org/presentationml/2006/ole">
            <p:oleObj spid="_x0000_s38913" name="Формула" r:id="rId3" imgW="457002" imgH="393529" progId="Equation.3">
              <p:embed/>
            </p:oleObj>
          </a:graphicData>
        </a:graphic>
      </p:graphicFrame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01214" y="3171376"/>
            <a:ext cx="1219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бу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ерда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Q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-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ўлчанаётган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катталик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;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U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-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катталикнинг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бирлиги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1791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йилда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Францияда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узунликни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метрда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ва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оғирликни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кг да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аниқлаш бирлиги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қабул қилинди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 «кг» га </a:t>
            </a:r>
            <a:r>
              <a:rPr kumimoji="0" lang="uz-Cyrl-U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ҳам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платинадан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тимсол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ясалган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1872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йил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z-Cyrl-U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Халқаро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комиссия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томондан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«кг»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ва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«м»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прототиплари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z-Cyrl-U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қабул қилинган.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04856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1832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йил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немис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олими</a:t>
            </a:r>
            <a:r>
              <a:rPr kumimoji="0" lang="uz-Cyrl-U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Гаусс </a:t>
            </a:r>
            <a:r>
              <a:rPr kumimoji="0" lang="uz-Cyrl-U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ҳар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хил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катталикларни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z-Cyrl-U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ўлчаш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учун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z-Cyrl-U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ўзининг тизимини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таклиф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этди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мм, мг, сек.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Шу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z-Cyrl-U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орқали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айрим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катталиклар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учун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z-Cyrl-U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ҳосила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бирликларни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тузади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яъни-тезлик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босим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uz-Cyrl-U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қувват, иш ва ҳ.к.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Фан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техниканинг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ривожланиши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билан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Гаусс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тизимига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асосланган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z-Cyrl-U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қанча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бирликлар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яратилди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Чунки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Гаусс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майда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эди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1881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йил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Халқаро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электротехника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комиссияси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СГС (см, г, с)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тизимини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қабул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z-Cyrl-U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қилишади. Бу тизим бўйича асосан 2 ҳосила катталикнинг бирлиги қабул қилинади. Яъни «иш» бирлиги қилиб «эрг» ни қабул қилинади. «Куч» бирлиги қилиб «дина» қабул қилинади.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2121" y="5583219"/>
            <a:ext cx="116828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715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uz-Cyrl-UZ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эрг=10</a:t>
            </a:r>
            <a:r>
              <a:rPr kumimoji="0" lang="uz-Cyrl-UZ" sz="3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-7</a:t>
            </a:r>
            <a:r>
              <a:rPr kumimoji="0" lang="uz-Cyrl-UZ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Жоуль;        1 дина=10</a:t>
            </a:r>
            <a:r>
              <a:rPr kumimoji="0" lang="uz-Cyrl-UZ" sz="3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-5</a:t>
            </a:r>
            <a:r>
              <a:rPr kumimoji="0" lang="uz-Cyrl-UZ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ньютон.</a:t>
            </a:r>
            <a:endParaRPr kumimoji="0" lang="uz-Cyrl-UZ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latin typeface="Times New Roman" pitchFamily="18" charset="0"/>
                <a:cs typeface="Times New Roman" pitchFamily="18" charset="0"/>
              </a:rPr>
              <a:t>тизимининг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афзаллиги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449263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халқаро бирликлар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тизими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демак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халқаро адабиётлардан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техникадан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фойдаланишда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қулайлик яратилди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тизимнинг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универсаллиги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яъни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ҳамма соҳада ишлатиш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мумкин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Бирликларни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текшириш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катта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аниқликлар билан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бажарилади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Ҳамма ҳосила бирликлар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асосий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қўшимча бирликлардан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келиб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чиқади.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Куч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масса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аниқ ажратилган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2387038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1742</Words>
  <Application>Microsoft Office PowerPoint</Application>
  <PresentationFormat>Произвольный</PresentationFormat>
  <Paragraphs>185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Тема Office</vt:lpstr>
      <vt:lpstr>Формула</vt:lpstr>
      <vt:lpstr>Маъруза мавзусининг режаси: </vt:lpstr>
      <vt:lpstr>Физикавий катталикларнинг бирликлар тизимининг ривожланиши; 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СИ тизими 7та физикавий катталиклар</vt:lpstr>
      <vt:lpstr>Слайд 11</vt:lpstr>
      <vt:lpstr>Слайд 12</vt:lpstr>
      <vt:lpstr>Слайд 13</vt:lpstr>
      <vt:lpstr>Слайд 14</vt:lpstr>
      <vt:lpstr>Слайд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Маъруза мавзусининг режаси: </dc:title>
  <dc:creator>Otabek</dc:creator>
  <cp:lastModifiedBy>Нурбоев</cp:lastModifiedBy>
  <cp:revision>56</cp:revision>
  <dcterms:created xsi:type="dcterms:W3CDTF">2018-09-12T15:42:59Z</dcterms:created>
  <dcterms:modified xsi:type="dcterms:W3CDTF">2020-09-03T10:53:29Z</dcterms:modified>
</cp:coreProperties>
</file>