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webextensions/webextension8.xml" ContentType="application/vnd.ms-office.webextension+xml"/>
  <Override PartName="/ppt/webextensions/webextension9.xml" ContentType="application/vnd.ms-office.webextension+xml"/>
  <Override PartName="/ppt/webextensions/webextension10.xml" ContentType="application/vnd.ms-office.webextension+xml"/>
  <Override PartName="/ppt/webextensions/webextension11.xml" ContentType="application/vnd.ms-office.webextension+xml"/>
  <Override PartName="/ppt/webextensions/webextension12.xml" ContentType="application/vnd.ms-office.webextension+xml"/>
  <Override PartName="/ppt/webextensions/webextension13.xml" ContentType="application/vnd.ms-office.webextension+xml"/>
  <Override PartName="/ppt/webextensions/webextension14.xml" ContentType="application/vnd.ms-office.webextension+xml"/>
  <Override PartName="/ppt/webextensions/webextension15.xml" ContentType="application/vnd.ms-office.webextension+xml"/>
  <Override PartName="/ppt/webextensions/webextension16.xml" ContentType="application/vnd.ms-office.webextension+xml"/>
  <Override PartName="/ppt/webextensions/webextension17.xml" ContentType="application/vnd.ms-office.webextension+xml"/>
  <Override PartName="/ppt/webextensions/webextension18.xml" ContentType="application/vnd.ms-office.webextension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27" r:id="rId4"/>
  </p:sldMasterIdLst>
  <p:notesMasterIdLst>
    <p:notesMasterId r:id="rId45"/>
  </p:notesMasterIdLst>
  <p:sldIdLst>
    <p:sldId id="256" r:id="rId5"/>
    <p:sldId id="265" r:id="rId6"/>
    <p:sldId id="258" r:id="rId7"/>
    <p:sldId id="259" r:id="rId8"/>
    <p:sldId id="260" r:id="rId9"/>
    <p:sldId id="263" r:id="rId10"/>
    <p:sldId id="299" r:id="rId11"/>
    <p:sldId id="264" r:id="rId12"/>
    <p:sldId id="272" r:id="rId13"/>
    <p:sldId id="287" r:id="rId14"/>
    <p:sldId id="288" r:id="rId15"/>
    <p:sldId id="289" r:id="rId16"/>
    <p:sldId id="290" r:id="rId17"/>
    <p:sldId id="291" r:id="rId18"/>
    <p:sldId id="284" r:id="rId19"/>
    <p:sldId id="285" r:id="rId20"/>
    <p:sldId id="292" r:id="rId21"/>
    <p:sldId id="293" r:id="rId22"/>
    <p:sldId id="294" r:id="rId23"/>
    <p:sldId id="275" r:id="rId24"/>
    <p:sldId id="273" r:id="rId25"/>
    <p:sldId id="279" r:id="rId26"/>
    <p:sldId id="274" r:id="rId27"/>
    <p:sldId id="278" r:id="rId28"/>
    <p:sldId id="295" r:id="rId29"/>
    <p:sldId id="298" r:id="rId30"/>
    <p:sldId id="297" r:id="rId31"/>
    <p:sldId id="301" r:id="rId32"/>
    <p:sldId id="300" r:id="rId33"/>
    <p:sldId id="303" r:id="rId34"/>
    <p:sldId id="304" r:id="rId35"/>
    <p:sldId id="305" r:id="rId36"/>
    <p:sldId id="315" r:id="rId37"/>
    <p:sldId id="316" r:id="rId38"/>
    <p:sldId id="317" r:id="rId39"/>
    <p:sldId id="308" r:id="rId40"/>
    <p:sldId id="310" r:id="rId41"/>
    <p:sldId id="311" r:id="rId42"/>
    <p:sldId id="312" r:id="rId43"/>
    <p:sldId id="261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5" autoAdjust="0"/>
    <p:restoredTop sz="92680" autoAdjust="0"/>
  </p:normalViewPr>
  <p:slideViewPr>
    <p:cSldViewPr snapToGrid="0">
      <p:cViewPr varScale="1">
        <p:scale>
          <a:sx n="67" d="100"/>
          <a:sy n="67" d="100"/>
        </p:scale>
        <p:origin x="5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721065-337A-4193-9889-BA6B423A06A6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45048979-8C8F-4DE4-B6C1-F5FB9048F072}">
      <dgm:prSet phldrT="[Text]"/>
      <dgm:spPr>
        <a:solidFill>
          <a:srgbClr val="00B0F0"/>
        </a:solidFill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Beautiful Soup – to removes HTML encodings</a:t>
          </a:r>
        </a:p>
      </dgm:t>
    </dgm:pt>
    <dgm:pt modelId="{BAA0A31A-FB9A-4D18-AAD9-35CF3426593C}" type="parTrans" cxnId="{5097F2A2-8A56-4526-90CF-978CFF1C27A4}">
      <dgm:prSet/>
      <dgm:spPr/>
      <dgm:t>
        <a:bodyPr/>
        <a:lstStyle/>
        <a:p>
          <a:endParaRPr lang="en-IN"/>
        </a:p>
      </dgm:t>
    </dgm:pt>
    <dgm:pt modelId="{71BD2D85-D301-4296-964E-44D50C82DECD}" type="sibTrans" cxnId="{5097F2A2-8A56-4526-90CF-978CFF1C27A4}">
      <dgm:prSet/>
      <dgm:spPr/>
      <dgm:t>
        <a:bodyPr/>
        <a:lstStyle/>
        <a:p>
          <a:endParaRPr lang="en-IN"/>
        </a:p>
      </dgm:t>
    </dgm:pt>
    <dgm:pt modelId="{6BA23A41-0494-44E6-A43C-9FDE4BF59376}">
      <dgm:prSet phldrT="[Text]"/>
      <dgm:spPr>
        <a:solidFill>
          <a:srgbClr val="00B0F0"/>
        </a:solidFill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Regular Expressions to find repeated patterns</a:t>
          </a:r>
        </a:p>
      </dgm:t>
    </dgm:pt>
    <dgm:pt modelId="{F3063249-99B9-4F63-9BE7-039FA1519F4B}" type="parTrans" cxnId="{D36FD04E-8594-4433-932D-D1912F3AF5BB}">
      <dgm:prSet/>
      <dgm:spPr/>
      <dgm:t>
        <a:bodyPr/>
        <a:lstStyle/>
        <a:p>
          <a:endParaRPr lang="en-IN"/>
        </a:p>
      </dgm:t>
    </dgm:pt>
    <dgm:pt modelId="{73C1CF20-F621-4274-B502-F49E26A3B32B}" type="sibTrans" cxnId="{D36FD04E-8594-4433-932D-D1912F3AF5BB}">
      <dgm:prSet/>
      <dgm:spPr/>
      <dgm:t>
        <a:bodyPr/>
        <a:lstStyle/>
        <a:p>
          <a:endParaRPr lang="en-IN"/>
        </a:p>
      </dgm:t>
    </dgm:pt>
    <dgm:pt modelId="{9D7A8714-4941-4D72-ACB9-62AE8597FCD6}">
      <dgm:prSet phldrT="[Text]"/>
      <dgm:spPr>
        <a:solidFill>
          <a:srgbClr val="00B0F0"/>
        </a:solidFill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Python’s Strings for Case and Spellings</a:t>
          </a:r>
        </a:p>
      </dgm:t>
    </dgm:pt>
    <dgm:pt modelId="{AB8152EB-1AE5-448D-A275-43DEDF1FE149}" type="parTrans" cxnId="{437782E3-CC87-460B-9A29-4E6C6AE6DAD2}">
      <dgm:prSet/>
      <dgm:spPr/>
      <dgm:t>
        <a:bodyPr/>
        <a:lstStyle/>
        <a:p>
          <a:endParaRPr lang="en-IN"/>
        </a:p>
      </dgm:t>
    </dgm:pt>
    <dgm:pt modelId="{3580DDF8-AB3D-450A-B0E2-3521610E7595}" type="sibTrans" cxnId="{437782E3-CC87-460B-9A29-4E6C6AE6DAD2}">
      <dgm:prSet/>
      <dgm:spPr/>
      <dgm:t>
        <a:bodyPr/>
        <a:lstStyle/>
        <a:p>
          <a:endParaRPr lang="en-IN"/>
        </a:p>
      </dgm:t>
    </dgm:pt>
    <dgm:pt modelId="{8D81F485-C571-4662-B0FD-6A1AAE884EF8}">
      <dgm:prSet phldrT="[Text]"/>
      <dgm:spPr>
        <a:solidFill>
          <a:srgbClr val="00B0F0"/>
        </a:solidFill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Stop-words Removal for better information</a:t>
          </a:r>
        </a:p>
      </dgm:t>
    </dgm:pt>
    <dgm:pt modelId="{F14C7332-E5A4-4C19-A4A3-67F36FBAEA6E}" type="parTrans" cxnId="{EA90BE8A-71EE-4DCE-AFEE-91F2E8CBA2B3}">
      <dgm:prSet/>
      <dgm:spPr/>
      <dgm:t>
        <a:bodyPr/>
        <a:lstStyle/>
        <a:p>
          <a:endParaRPr lang="en-IN"/>
        </a:p>
      </dgm:t>
    </dgm:pt>
    <dgm:pt modelId="{A78D950E-8732-4D8B-82E3-ED697A08BBF5}" type="sibTrans" cxnId="{EA90BE8A-71EE-4DCE-AFEE-91F2E8CBA2B3}">
      <dgm:prSet/>
      <dgm:spPr/>
      <dgm:t>
        <a:bodyPr/>
        <a:lstStyle/>
        <a:p>
          <a:endParaRPr lang="en-IN"/>
        </a:p>
      </dgm:t>
    </dgm:pt>
    <dgm:pt modelId="{E78E93D5-181B-4CCE-A16B-DE09E89131CB}" type="pres">
      <dgm:prSet presAssocID="{AF721065-337A-4193-9889-BA6B423A06A6}" presName="Name0" presStyleCnt="0">
        <dgm:presLayoutVars>
          <dgm:dir/>
          <dgm:resizeHandles val="exact"/>
        </dgm:presLayoutVars>
      </dgm:prSet>
      <dgm:spPr/>
    </dgm:pt>
    <dgm:pt modelId="{2B075C58-BCCA-4CE2-95EB-109424562485}" type="pres">
      <dgm:prSet presAssocID="{45048979-8C8F-4DE4-B6C1-F5FB9048F072}" presName="node" presStyleLbl="node1" presStyleIdx="0" presStyleCnt="4">
        <dgm:presLayoutVars>
          <dgm:bulletEnabled val="1"/>
        </dgm:presLayoutVars>
      </dgm:prSet>
      <dgm:spPr/>
    </dgm:pt>
    <dgm:pt modelId="{FC60758C-BDF9-4289-A481-DEC78F8D4FB4}" type="pres">
      <dgm:prSet presAssocID="{71BD2D85-D301-4296-964E-44D50C82DECD}" presName="sibTrans" presStyleLbl="sibTrans2D1" presStyleIdx="0" presStyleCnt="3"/>
      <dgm:spPr/>
    </dgm:pt>
    <dgm:pt modelId="{8351E6F8-969E-4CA9-94EB-6978C85F9A73}" type="pres">
      <dgm:prSet presAssocID="{71BD2D85-D301-4296-964E-44D50C82DECD}" presName="connectorText" presStyleLbl="sibTrans2D1" presStyleIdx="0" presStyleCnt="3"/>
      <dgm:spPr/>
    </dgm:pt>
    <dgm:pt modelId="{E6125345-79D1-4666-9C4A-300E1247A18C}" type="pres">
      <dgm:prSet presAssocID="{6BA23A41-0494-44E6-A43C-9FDE4BF59376}" presName="node" presStyleLbl="node1" presStyleIdx="1" presStyleCnt="4">
        <dgm:presLayoutVars>
          <dgm:bulletEnabled val="1"/>
        </dgm:presLayoutVars>
      </dgm:prSet>
      <dgm:spPr/>
    </dgm:pt>
    <dgm:pt modelId="{E49AB16A-9E6F-41B8-89F9-3C3005997884}" type="pres">
      <dgm:prSet presAssocID="{73C1CF20-F621-4274-B502-F49E26A3B32B}" presName="sibTrans" presStyleLbl="sibTrans2D1" presStyleIdx="1" presStyleCnt="3"/>
      <dgm:spPr/>
    </dgm:pt>
    <dgm:pt modelId="{FE6DCD0B-8B62-4609-9D28-369BC9DE18E3}" type="pres">
      <dgm:prSet presAssocID="{73C1CF20-F621-4274-B502-F49E26A3B32B}" presName="connectorText" presStyleLbl="sibTrans2D1" presStyleIdx="1" presStyleCnt="3"/>
      <dgm:spPr/>
    </dgm:pt>
    <dgm:pt modelId="{A6883FC5-107A-40F2-BA18-CDA1C31639DE}" type="pres">
      <dgm:prSet presAssocID="{9D7A8714-4941-4D72-ACB9-62AE8597FCD6}" presName="node" presStyleLbl="node1" presStyleIdx="2" presStyleCnt="4">
        <dgm:presLayoutVars>
          <dgm:bulletEnabled val="1"/>
        </dgm:presLayoutVars>
      </dgm:prSet>
      <dgm:spPr/>
    </dgm:pt>
    <dgm:pt modelId="{491DADE5-1216-4E68-A75A-54F0049D2BFD}" type="pres">
      <dgm:prSet presAssocID="{3580DDF8-AB3D-450A-B0E2-3521610E7595}" presName="sibTrans" presStyleLbl="sibTrans2D1" presStyleIdx="2" presStyleCnt="3"/>
      <dgm:spPr/>
    </dgm:pt>
    <dgm:pt modelId="{0DF816CB-5298-4EA0-92E5-A9CFDBF9C79D}" type="pres">
      <dgm:prSet presAssocID="{3580DDF8-AB3D-450A-B0E2-3521610E7595}" presName="connectorText" presStyleLbl="sibTrans2D1" presStyleIdx="2" presStyleCnt="3"/>
      <dgm:spPr/>
    </dgm:pt>
    <dgm:pt modelId="{8DA64DAE-4F93-4D47-89FE-6AF87889AF21}" type="pres">
      <dgm:prSet presAssocID="{8D81F485-C571-4662-B0FD-6A1AAE884EF8}" presName="node" presStyleLbl="node1" presStyleIdx="3" presStyleCnt="4">
        <dgm:presLayoutVars>
          <dgm:bulletEnabled val="1"/>
        </dgm:presLayoutVars>
      </dgm:prSet>
      <dgm:spPr/>
    </dgm:pt>
  </dgm:ptLst>
  <dgm:cxnLst>
    <dgm:cxn modelId="{EEFF0903-D6DA-483B-88DF-33CE7BB700ED}" type="presOf" srcId="{9D7A8714-4941-4D72-ACB9-62AE8597FCD6}" destId="{A6883FC5-107A-40F2-BA18-CDA1C31639DE}" srcOrd="0" destOrd="0" presId="urn:microsoft.com/office/officeart/2005/8/layout/process1"/>
    <dgm:cxn modelId="{1B7C2963-41B3-4E68-AD4C-EB3DB9DEF8EF}" type="presOf" srcId="{73C1CF20-F621-4274-B502-F49E26A3B32B}" destId="{FE6DCD0B-8B62-4609-9D28-369BC9DE18E3}" srcOrd="1" destOrd="0" presId="urn:microsoft.com/office/officeart/2005/8/layout/process1"/>
    <dgm:cxn modelId="{B563984A-8185-47A2-BC04-5FAD6A6EC62F}" type="presOf" srcId="{3580DDF8-AB3D-450A-B0E2-3521610E7595}" destId="{491DADE5-1216-4E68-A75A-54F0049D2BFD}" srcOrd="0" destOrd="0" presId="urn:microsoft.com/office/officeart/2005/8/layout/process1"/>
    <dgm:cxn modelId="{D36FD04E-8594-4433-932D-D1912F3AF5BB}" srcId="{AF721065-337A-4193-9889-BA6B423A06A6}" destId="{6BA23A41-0494-44E6-A43C-9FDE4BF59376}" srcOrd="1" destOrd="0" parTransId="{F3063249-99B9-4F63-9BE7-039FA1519F4B}" sibTransId="{73C1CF20-F621-4274-B502-F49E26A3B32B}"/>
    <dgm:cxn modelId="{6EF24177-74BF-44EB-B2CC-51FFE131EB63}" type="presOf" srcId="{73C1CF20-F621-4274-B502-F49E26A3B32B}" destId="{E49AB16A-9E6F-41B8-89F9-3C3005997884}" srcOrd="0" destOrd="0" presId="urn:microsoft.com/office/officeart/2005/8/layout/process1"/>
    <dgm:cxn modelId="{BBCF1183-F4D5-4C4E-A82C-12AA0F136A3C}" type="presOf" srcId="{8D81F485-C571-4662-B0FD-6A1AAE884EF8}" destId="{8DA64DAE-4F93-4D47-89FE-6AF87889AF21}" srcOrd="0" destOrd="0" presId="urn:microsoft.com/office/officeart/2005/8/layout/process1"/>
    <dgm:cxn modelId="{E4DAAC86-5601-4F15-9FB2-13E06AAEEF59}" type="presOf" srcId="{3580DDF8-AB3D-450A-B0E2-3521610E7595}" destId="{0DF816CB-5298-4EA0-92E5-A9CFDBF9C79D}" srcOrd="1" destOrd="0" presId="urn:microsoft.com/office/officeart/2005/8/layout/process1"/>
    <dgm:cxn modelId="{EA90BE8A-71EE-4DCE-AFEE-91F2E8CBA2B3}" srcId="{AF721065-337A-4193-9889-BA6B423A06A6}" destId="{8D81F485-C571-4662-B0FD-6A1AAE884EF8}" srcOrd="3" destOrd="0" parTransId="{F14C7332-E5A4-4C19-A4A3-67F36FBAEA6E}" sibTransId="{A78D950E-8732-4D8B-82E3-ED697A08BBF5}"/>
    <dgm:cxn modelId="{5097F2A2-8A56-4526-90CF-978CFF1C27A4}" srcId="{AF721065-337A-4193-9889-BA6B423A06A6}" destId="{45048979-8C8F-4DE4-B6C1-F5FB9048F072}" srcOrd="0" destOrd="0" parTransId="{BAA0A31A-FB9A-4D18-AAD9-35CF3426593C}" sibTransId="{71BD2D85-D301-4296-964E-44D50C82DECD}"/>
    <dgm:cxn modelId="{54D64BA7-E3F4-40DF-9BDA-D71B3ACF1F03}" type="presOf" srcId="{45048979-8C8F-4DE4-B6C1-F5FB9048F072}" destId="{2B075C58-BCCA-4CE2-95EB-109424562485}" srcOrd="0" destOrd="0" presId="urn:microsoft.com/office/officeart/2005/8/layout/process1"/>
    <dgm:cxn modelId="{9F38BEAB-6EC9-4191-B5CC-351A8E385BA9}" type="presOf" srcId="{6BA23A41-0494-44E6-A43C-9FDE4BF59376}" destId="{E6125345-79D1-4666-9C4A-300E1247A18C}" srcOrd="0" destOrd="0" presId="urn:microsoft.com/office/officeart/2005/8/layout/process1"/>
    <dgm:cxn modelId="{8FB42CBC-8BFF-4A4E-B4FB-980C51C8A024}" type="presOf" srcId="{71BD2D85-D301-4296-964E-44D50C82DECD}" destId="{FC60758C-BDF9-4289-A481-DEC78F8D4FB4}" srcOrd="0" destOrd="0" presId="urn:microsoft.com/office/officeart/2005/8/layout/process1"/>
    <dgm:cxn modelId="{512A27D8-0724-41F5-B030-B683CB4EC8DA}" type="presOf" srcId="{AF721065-337A-4193-9889-BA6B423A06A6}" destId="{E78E93D5-181B-4CCE-A16B-DE09E89131CB}" srcOrd="0" destOrd="0" presId="urn:microsoft.com/office/officeart/2005/8/layout/process1"/>
    <dgm:cxn modelId="{437782E3-CC87-460B-9A29-4E6C6AE6DAD2}" srcId="{AF721065-337A-4193-9889-BA6B423A06A6}" destId="{9D7A8714-4941-4D72-ACB9-62AE8597FCD6}" srcOrd="2" destOrd="0" parTransId="{AB8152EB-1AE5-448D-A275-43DEDF1FE149}" sibTransId="{3580DDF8-AB3D-450A-B0E2-3521610E7595}"/>
    <dgm:cxn modelId="{5D14CEE6-42FD-411D-9D65-493A6832706F}" type="presOf" srcId="{71BD2D85-D301-4296-964E-44D50C82DECD}" destId="{8351E6F8-969E-4CA9-94EB-6978C85F9A73}" srcOrd="1" destOrd="0" presId="urn:microsoft.com/office/officeart/2005/8/layout/process1"/>
    <dgm:cxn modelId="{AF9032FE-F378-4251-9421-265AC6F0126E}" type="presParOf" srcId="{E78E93D5-181B-4CCE-A16B-DE09E89131CB}" destId="{2B075C58-BCCA-4CE2-95EB-109424562485}" srcOrd="0" destOrd="0" presId="urn:microsoft.com/office/officeart/2005/8/layout/process1"/>
    <dgm:cxn modelId="{43254208-1884-42D0-B9E9-6E822BCA7A32}" type="presParOf" srcId="{E78E93D5-181B-4CCE-A16B-DE09E89131CB}" destId="{FC60758C-BDF9-4289-A481-DEC78F8D4FB4}" srcOrd="1" destOrd="0" presId="urn:microsoft.com/office/officeart/2005/8/layout/process1"/>
    <dgm:cxn modelId="{CDFE9556-F16E-435F-B641-1C728F549FD7}" type="presParOf" srcId="{FC60758C-BDF9-4289-A481-DEC78F8D4FB4}" destId="{8351E6F8-969E-4CA9-94EB-6978C85F9A73}" srcOrd="0" destOrd="0" presId="urn:microsoft.com/office/officeart/2005/8/layout/process1"/>
    <dgm:cxn modelId="{BF277797-1B11-4335-846C-471E3DFED4A2}" type="presParOf" srcId="{E78E93D5-181B-4CCE-A16B-DE09E89131CB}" destId="{E6125345-79D1-4666-9C4A-300E1247A18C}" srcOrd="2" destOrd="0" presId="urn:microsoft.com/office/officeart/2005/8/layout/process1"/>
    <dgm:cxn modelId="{FD4DF08A-94E0-479C-9A66-082EA6D0001C}" type="presParOf" srcId="{E78E93D5-181B-4CCE-A16B-DE09E89131CB}" destId="{E49AB16A-9E6F-41B8-89F9-3C3005997884}" srcOrd="3" destOrd="0" presId="urn:microsoft.com/office/officeart/2005/8/layout/process1"/>
    <dgm:cxn modelId="{B9E2FD40-B9EB-4219-B0DD-7DEE6B1B580A}" type="presParOf" srcId="{E49AB16A-9E6F-41B8-89F9-3C3005997884}" destId="{FE6DCD0B-8B62-4609-9D28-369BC9DE18E3}" srcOrd="0" destOrd="0" presId="urn:microsoft.com/office/officeart/2005/8/layout/process1"/>
    <dgm:cxn modelId="{7DE774FC-FDDD-464F-A4C3-95599A955401}" type="presParOf" srcId="{E78E93D5-181B-4CCE-A16B-DE09E89131CB}" destId="{A6883FC5-107A-40F2-BA18-CDA1C31639DE}" srcOrd="4" destOrd="0" presId="urn:microsoft.com/office/officeart/2005/8/layout/process1"/>
    <dgm:cxn modelId="{606359DE-71E0-495F-8EC7-87127515CA36}" type="presParOf" srcId="{E78E93D5-181B-4CCE-A16B-DE09E89131CB}" destId="{491DADE5-1216-4E68-A75A-54F0049D2BFD}" srcOrd="5" destOrd="0" presId="urn:microsoft.com/office/officeart/2005/8/layout/process1"/>
    <dgm:cxn modelId="{9DB8990D-9014-4AD6-972A-5251837AD9B5}" type="presParOf" srcId="{491DADE5-1216-4E68-A75A-54F0049D2BFD}" destId="{0DF816CB-5298-4EA0-92E5-A9CFDBF9C79D}" srcOrd="0" destOrd="0" presId="urn:microsoft.com/office/officeart/2005/8/layout/process1"/>
    <dgm:cxn modelId="{77E3BD2F-587A-4B7D-9480-D42C688DD612}" type="presParOf" srcId="{E78E93D5-181B-4CCE-A16B-DE09E89131CB}" destId="{8DA64DAE-4F93-4D47-89FE-6AF87889AF2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0B07BF-B4C4-4AAF-8F88-024AC6376903}" type="doc">
      <dgm:prSet loTypeId="urn:microsoft.com/office/officeart/2005/8/layout/bProcess4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8EB2F82B-3293-40E7-A7C7-E6095DCFAB2B}">
      <dgm:prSet phldrT="[Text]"/>
      <dgm:spPr>
        <a:solidFill>
          <a:srgbClr val="00B0F0"/>
        </a:solidFill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Input Text – Tweets</a:t>
          </a:r>
        </a:p>
      </dgm:t>
    </dgm:pt>
    <dgm:pt modelId="{A67F5544-58A9-47C2-A93B-FBC5940EED86}" type="parTrans" cxnId="{AB6B372C-EAE0-45CE-AFA9-44A92506D53A}">
      <dgm:prSet/>
      <dgm:spPr/>
      <dgm:t>
        <a:bodyPr/>
        <a:lstStyle/>
        <a:p>
          <a:endParaRPr lang="en-IN"/>
        </a:p>
      </dgm:t>
    </dgm:pt>
    <dgm:pt modelId="{A22C47BA-08F1-40A4-8F63-8B640FF9860E}" type="sibTrans" cxnId="{AB6B372C-EAE0-45CE-AFA9-44A92506D53A}">
      <dgm:prSet/>
      <dgm:spPr/>
      <dgm:t>
        <a:bodyPr/>
        <a:lstStyle/>
        <a:p>
          <a:endParaRPr lang="en-IN"/>
        </a:p>
      </dgm:t>
    </dgm:pt>
    <dgm:pt modelId="{194D1826-A340-49B7-9164-F9BF1209FBB2}">
      <dgm:prSet phldrT="[Text]"/>
      <dgm:spPr>
        <a:solidFill>
          <a:srgbClr val="00B0F0"/>
        </a:solidFill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Tokenization</a:t>
          </a:r>
        </a:p>
      </dgm:t>
    </dgm:pt>
    <dgm:pt modelId="{77A3D0D5-F0E5-4ECD-AFC1-1D3DBDF9F29A}" type="parTrans" cxnId="{A50349AF-3EB8-4A87-A9B4-DCF4D76D29E3}">
      <dgm:prSet/>
      <dgm:spPr/>
      <dgm:t>
        <a:bodyPr/>
        <a:lstStyle/>
        <a:p>
          <a:endParaRPr lang="en-IN"/>
        </a:p>
      </dgm:t>
    </dgm:pt>
    <dgm:pt modelId="{0F8F6907-72C0-4D47-8DC8-58EF04E5AFCB}" type="sibTrans" cxnId="{A50349AF-3EB8-4A87-A9B4-DCF4D76D29E3}">
      <dgm:prSet/>
      <dgm:spPr/>
      <dgm:t>
        <a:bodyPr/>
        <a:lstStyle/>
        <a:p>
          <a:endParaRPr lang="en-IN"/>
        </a:p>
      </dgm:t>
    </dgm:pt>
    <dgm:pt modelId="{32180BFE-A99E-4BE1-A597-DBFFD58C7ED9}">
      <dgm:prSet phldrT="[Text]"/>
      <dgm:spPr>
        <a:solidFill>
          <a:srgbClr val="00B0F0"/>
        </a:solidFill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Lemmatization</a:t>
          </a:r>
        </a:p>
      </dgm:t>
    </dgm:pt>
    <dgm:pt modelId="{5EC244C4-6552-4DDE-9EFD-0838DE6000F4}" type="parTrans" cxnId="{8A6D4A09-5A3A-47A2-9EAA-7D0D7EDC2695}">
      <dgm:prSet/>
      <dgm:spPr/>
      <dgm:t>
        <a:bodyPr/>
        <a:lstStyle/>
        <a:p>
          <a:endParaRPr lang="en-IN"/>
        </a:p>
      </dgm:t>
    </dgm:pt>
    <dgm:pt modelId="{295B9C25-1D9A-4E3D-8A56-6A5A2441F680}" type="sibTrans" cxnId="{8A6D4A09-5A3A-47A2-9EAA-7D0D7EDC2695}">
      <dgm:prSet/>
      <dgm:spPr/>
      <dgm:t>
        <a:bodyPr/>
        <a:lstStyle/>
        <a:p>
          <a:endParaRPr lang="en-IN"/>
        </a:p>
      </dgm:t>
    </dgm:pt>
    <dgm:pt modelId="{48647FEB-02CE-4629-86F3-C78ED36B590C}">
      <dgm:prSet phldrT="[Text]"/>
      <dgm:spPr>
        <a:solidFill>
          <a:srgbClr val="00B0F0"/>
        </a:solidFill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Feature Engineering</a:t>
          </a:r>
        </a:p>
      </dgm:t>
    </dgm:pt>
    <dgm:pt modelId="{2CF6E357-9503-44DC-881D-F240F21D5E29}" type="parTrans" cxnId="{2FFA0429-B17A-41FB-860D-DFDD585521E9}">
      <dgm:prSet/>
      <dgm:spPr/>
      <dgm:t>
        <a:bodyPr/>
        <a:lstStyle/>
        <a:p>
          <a:endParaRPr lang="en-IN"/>
        </a:p>
      </dgm:t>
    </dgm:pt>
    <dgm:pt modelId="{DAA46861-1A95-473E-95DF-320382E9EBE5}" type="sibTrans" cxnId="{2FFA0429-B17A-41FB-860D-DFDD585521E9}">
      <dgm:prSet/>
      <dgm:spPr/>
      <dgm:t>
        <a:bodyPr/>
        <a:lstStyle/>
        <a:p>
          <a:endParaRPr lang="en-IN"/>
        </a:p>
      </dgm:t>
    </dgm:pt>
    <dgm:pt modelId="{E97E16B5-EB66-4703-A336-982211C9A4AD}">
      <dgm:prSet phldrT="[Text]"/>
      <dgm:spPr>
        <a:solidFill>
          <a:srgbClr val="00B0F0"/>
        </a:solidFill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Training the model</a:t>
          </a:r>
        </a:p>
      </dgm:t>
    </dgm:pt>
    <dgm:pt modelId="{7B3C1D75-9514-453E-911A-85384D9CF72D}" type="parTrans" cxnId="{89C79FB0-EA60-42CE-8028-8D6C15254206}">
      <dgm:prSet/>
      <dgm:spPr/>
      <dgm:t>
        <a:bodyPr/>
        <a:lstStyle/>
        <a:p>
          <a:endParaRPr lang="en-IN"/>
        </a:p>
      </dgm:t>
    </dgm:pt>
    <dgm:pt modelId="{9A34A99B-1ACB-48B3-AE88-8EC03771F7F9}" type="sibTrans" cxnId="{89C79FB0-EA60-42CE-8028-8D6C15254206}">
      <dgm:prSet/>
      <dgm:spPr/>
      <dgm:t>
        <a:bodyPr/>
        <a:lstStyle/>
        <a:p>
          <a:endParaRPr lang="en-IN"/>
        </a:p>
      </dgm:t>
    </dgm:pt>
    <dgm:pt modelId="{3E21DA7D-FCA1-447D-99B3-31AB32D24FD6}">
      <dgm:prSet phldrT="[Text]"/>
      <dgm:spPr>
        <a:solidFill>
          <a:srgbClr val="00B0F0"/>
        </a:solidFill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Predicting the Sentiment</a:t>
          </a:r>
        </a:p>
      </dgm:t>
    </dgm:pt>
    <dgm:pt modelId="{03E4F6B8-7173-4F84-8AA1-E1483607EA63}" type="parTrans" cxnId="{6F90EB4B-8099-44E2-BCE4-E43E2DD589F1}">
      <dgm:prSet/>
      <dgm:spPr/>
      <dgm:t>
        <a:bodyPr/>
        <a:lstStyle/>
        <a:p>
          <a:endParaRPr lang="en-IN"/>
        </a:p>
      </dgm:t>
    </dgm:pt>
    <dgm:pt modelId="{2236F97F-8BDD-4D09-8C0A-B65FA785199D}" type="sibTrans" cxnId="{6F90EB4B-8099-44E2-BCE4-E43E2DD589F1}">
      <dgm:prSet/>
      <dgm:spPr/>
      <dgm:t>
        <a:bodyPr/>
        <a:lstStyle/>
        <a:p>
          <a:endParaRPr lang="en-IN"/>
        </a:p>
      </dgm:t>
    </dgm:pt>
    <dgm:pt modelId="{03216D0E-CCEA-4AE1-B3DB-97A4D2495F03}">
      <dgm:prSet phldrT="[Text]"/>
      <dgm:spPr>
        <a:solidFill>
          <a:srgbClr val="00B0F0"/>
        </a:solidFill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Text Cleaning</a:t>
          </a:r>
        </a:p>
      </dgm:t>
    </dgm:pt>
    <dgm:pt modelId="{EC583880-9A40-4A37-95B4-7E30C4348793}" type="parTrans" cxnId="{35A98138-176A-49E6-8D6F-D1730BDB23E2}">
      <dgm:prSet/>
      <dgm:spPr/>
      <dgm:t>
        <a:bodyPr/>
        <a:lstStyle/>
        <a:p>
          <a:endParaRPr lang="en-IN"/>
        </a:p>
      </dgm:t>
    </dgm:pt>
    <dgm:pt modelId="{6760B716-9AF1-4CF2-9B39-7EF9D8D425A1}" type="sibTrans" cxnId="{35A98138-176A-49E6-8D6F-D1730BDB23E2}">
      <dgm:prSet/>
      <dgm:spPr/>
      <dgm:t>
        <a:bodyPr/>
        <a:lstStyle/>
        <a:p>
          <a:endParaRPr lang="en-IN"/>
        </a:p>
      </dgm:t>
    </dgm:pt>
    <dgm:pt modelId="{2957C071-A394-4A76-A8E5-CE6682ADE449}" type="pres">
      <dgm:prSet presAssocID="{290B07BF-B4C4-4AAF-8F88-024AC6376903}" presName="Name0" presStyleCnt="0">
        <dgm:presLayoutVars>
          <dgm:dir/>
          <dgm:resizeHandles/>
        </dgm:presLayoutVars>
      </dgm:prSet>
      <dgm:spPr/>
    </dgm:pt>
    <dgm:pt modelId="{60165AAF-2166-464B-9D46-FB60F43ABC94}" type="pres">
      <dgm:prSet presAssocID="{8EB2F82B-3293-40E7-A7C7-E6095DCFAB2B}" presName="compNode" presStyleCnt="0"/>
      <dgm:spPr/>
    </dgm:pt>
    <dgm:pt modelId="{D20456B7-6C83-410C-A248-C57FE5B360C5}" type="pres">
      <dgm:prSet presAssocID="{8EB2F82B-3293-40E7-A7C7-E6095DCFAB2B}" presName="dummyConnPt" presStyleCnt="0"/>
      <dgm:spPr/>
    </dgm:pt>
    <dgm:pt modelId="{16F92A81-0988-4DA8-A2D1-6A973EBD00F7}" type="pres">
      <dgm:prSet presAssocID="{8EB2F82B-3293-40E7-A7C7-E6095DCFAB2B}" presName="node" presStyleLbl="node1" presStyleIdx="0" presStyleCnt="7">
        <dgm:presLayoutVars>
          <dgm:bulletEnabled val="1"/>
        </dgm:presLayoutVars>
      </dgm:prSet>
      <dgm:spPr/>
    </dgm:pt>
    <dgm:pt modelId="{9968ECF3-44B8-4617-894D-62386D5C13B4}" type="pres">
      <dgm:prSet presAssocID="{A22C47BA-08F1-40A4-8F63-8B640FF9860E}" presName="sibTrans" presStyleLbl="bgSibTrans2D1" presStyleIdx="0" presStyleCnt="6"/>
      <dgm:spPr/>
    </dgm:pt>
    <dgm:pt modelId="{9BCD9028-000A-4E79-AE71-AB49587D6AA8}" type="pres">
      <dgm:prSet presAssocID="{03216D0E-CCEA-4AE1-B3DB-97A4D2495F03}" presName="compNode" presStyleCnt="0"/>
      <dgm:spPr/>
    </dgm:pt>
    <dgm:pt modelId="{117D4589-6EA2-40E6-B806-18768612DD5C}" type="pres">
      <dgm:prSet presAssocID="{03216D0E-CCEA-4AE1-B3DB-97A4D2495F03}" presName="dummyConnPt" presStyleCnt="0"/>
      <dgm:spPr/>
    </dgm:pt>
    <dgm:pt modelId="{AFF4F966-DB5A-4BA4-B690-028B8E15B581}" type="pres">
      <dgm:prSet presAssocID="{03216D0E-CCEA-4AE1-B3DB-97A4D2495F03}" presName="node" presStyleLbl="node1" presStyleIdx="1" presStyleCnt="7">
        <dgm:presLayoutVars>
          <dgm:bulletEnabled val="1"/>
        </dgm:presLayoutVars>
      </dgm:prSet>
      <dgm:spPr/>
    </dgm:pt>
    <dgm:pt modelId="{30E03A8C-6DD1-41C9-9377-DB0B9E150DED}" type="pres">
      <dgm:prSet presAssocID="{6760B716-9AF1-4CF2-9B39-7EF9D8D425A1}" presName="sibTrans" presStyleLbl="bgSibTrans2D1" presStyleIdx="1" presStyleCnt="6"/>
      <dgm:spPr/>
    </dgm:pt>
    <dgm:pt modelId="{10D8B153-768F-4EFA-80BF-B721F5AAE8B4}" type="pres">
      <dgm:prSet presAssocID="{194D1826-A340-49B7-9164-F9BF1209FBB2}" presName="compNode" presStyleCnt="0"/>
      <dgm:spPr/>
    </dgm:pt>
    <dgm:pt modelId="{67163B82-73F0-4CCA-9D5F-00AB1FFD970E}" type="pres">
      <dgm:prSet presAssocID="{194D1826-A340-49B7-9164-F9BF1209FBB2}" presName="dummyConnPt" presStyleCnt="0"/>
      <dgm:spPr/>
    </dgm:pt>
    <dgm:pt modelId="{DCAC5B4D-F540-4BB7-8861-E87A23AFDF92}" type="pres">
      <dgm:prSet presAssocID="{194D1826-A340-49B7-9164-F9BF1209FBB2}" presName="node" presStyleLbl="node1" presStyleIdx="2" presStyleCnt="7">
        <dgm:presLayoutVars>
          <dgm:bulletEnabled val="1"/>
        </dgm:presLayoutVars>
      </dgm:prSet>
      <dgm:spPr/>
    </dgm:pt>
    <dgm:pt modelId="{1EF2ABCF-C8FA-4BF8-8E82-E7676923B0E2}" type="pres">
      <dgm:prSet presAssocID="{0F8F6907-72C0-4D47-8DC8-58EF04E5AFCB}" presName="sibTrans" presStyleLbl="bgSibTrans2D1" presStyleIdx="2" presStyleCnt="6"/>
      <dgm:spPr/>
    </dgm:pt>
    <dgm:pt modelId="{6760963C-C5A4-465C-A0C9-FBCA32E282E2}" type="pres">
      <dgm:prSet presAssocID="{32180BFE-A99E-4BE1-A597-DBFFD58C7ED9}" presName="compNode" presStyleCnt="0"/>
      <dgm:spPr/>
    </dgm:pt>
    <dgm:pt modelId="{BF680433-D88E-4B0E-BD7C-9077690B618C}" type="pres">
      <dgm:prSet presAssocID="{32180BFE-A99E-4BE1-A597-DBFFD58C7ED9}" presName="dummyConnPt" presStyleCnt="0"/>
      <dgm:spPr/>
    </dgm:pt>
    <dgm:pt modelId="{4D58A805-ABB4-4536-9F72-3D815E96B4CF}" type="pres">
      <dgm:prSet presAssocID="{32180BFE-A99E-4BE1-A597-DBFFD58C7ED9}" presName="node" presStyleLbl="node1" presStyleIdx="3" presStyleCnt="7">
        <dgm:presLayoutVars>
          <dgm:bulletEnabled val="1"/>
        </dgm:presLayoutVars>
      </dgm:prSet>
      <dgm:spPr/>
    </dgm:pt>
    <dgm:pt modelId="{AF16D0F7-B495-4F30-8118-5A01F75CE834}" type="pres">
      <dgm:prSet presAssocID="{295B9C25-1D9A-4E3D-8A56-6A5A2441F680}" presName="sibTrans" presStyleLbl="bgSibTrans2D1" presStyleIdx="3" presStyleCnt="6"/>
      <dgm:spPr/>
    </dgm:pt>
    <dgm:pt modelId="{C98CA30A-71E5-4585-82A1-F77030FEFE82}" type="pres">
      <dgm:prSet presAssocID="{48647FEB-02CE-4629-86F3-C78ED36B590C}" presName="compNode" presStyleCnt="0"/>
      <dgm:spPr/>
    </dgm:pt>
    <dgm:pt modelId="{C700B2F8-CFF2-4D07-8C0F-1F1E0CAD7B0E}" type="pres">
      <dgm:prSet presAssocID="{48647FEB-02CE-4629-86F3-C78ED36B590C}" presName="dummyConnPt" presStyleCnt="0"/>
      <dgm:spPr/>
    </dgm:pt>
    <dgm:pt modelId="{04F21DE9-47A7-479E-8C61-B96B4E80D0D0}" type="pres">
      <dgm:prSet presAssocID="{48647FEB-02CE-4629-86F3-C78ED36B590C}" presName="node" presStyleLbl="node1" presStyleIdx="4" presStyleCnt="7">
        <dgm:presLayoutVars>
          <dgm:bulletEnabled val="1"/>
        </dgm:presLayoutVars>
      </dgm:prSet>
      <dgm:spPr/>
    </dgm:pt>
    <dgm:pt modelId="{F71D9CDB-0789-4A17-940D-7D40400DDAC1}" type="pres">
      <dgm:prSet presAssocID="{DAA46861-1A95-473E-95DF-320382E9EBE5}" presName="sibTrans" presStyleLbl="bgSibTrans2D1" presStyleIdx="4" presStyleCnt="6"/>
      <dgm:spPr/>
    </dgm:pt>
    <dgm:pt modelId="{D9C51F52-8E50-4153-8D3E-365D3C39EE31}" type="pres">
      <dgm:prSet presAssocID="{E97E16B5-EB66-4703-A336-982211C9A4AD}" presName="compNode" presStyleCnt="0"/>
      <dgm:spPr/>
    </dgm:pt>
    <dgm:pt modelId="{BD294657-1623-4554-A48D-25804AC68A2A}" type="pres">
      <dgm:prSet presAssocID="{E97E16B5-EB66-4703-A336-982211C9A4AD}" presName="dummyConnPt" presStyleCnt="0"/>
      <dgm:spPr/>
    </dgm:pt>
    <dgm:pt modelId="{74D10DF8-8DAA-496F-BCE9-2FC9A0DD59D5}" type="pres">
      <dgm:prSet presAssocID="{E97E16B5-EB66-4703-A336-982211C9A4AD}" presName="node" presStyleLbl="node1" presStyleIdx="5" presStyleCnt="7">
        <dgm:presLayoutVars>
          <dgm:bulletEnabled val="1"/>
        </dgm:presLayoutVars>
      </dgm:prSet>
      <dgm:spPr/>
    </dgm:pt>
    <dgm:pt modelId="{BCC8DD52-CA93-47E1-A5FC-45727143ABD1}" type="pres">
      <dgm:prSet presAssocID="{9A34A99B-1ACB-48B3-AE88-8EC03771F7F9}" presName="sibTrans" presStyleLbl="bgSibTrans2D1" presStyleIdx="5" presStyleCnt="6"/>
      <dgm:spPr/>
    </dgm:pt>
    <dgm:pt modelId="{BCBA58BF-67E8-4FF9-BEB0-4F450EF25DF3}" type="pres">
      <dgm:prSet presAssocID="{3E21DA7D-FCA1-447D-99B3-31AB32D24FD6}" presName="compNode" presStyleCnt="0"/>
      <dgm:spPr/>
    </dgm:pt>
    <dgm:pt modelId="{AB5D6CBE-8E70-439F-9607-EE90B3E88264}" type="pres">
      <dgm:prSet presAssocID="{3E21DA7D-FCA1-447D-99B3-31AB32D24FD6}" presName="dummyConnPt" presStyleCnt="0"/>
      <dgm:spPr/>
    </dgm:pt>
    <dgm:pt modelId="{58B39114-6F38-4DDA-A42A-FEDFC834776B}" type="pres">
      <dgm:prSet presAssocID="{3E21DA7D-FCA1-447D-99B3-31AB32D24FD6}" presName="node" presStyleLbl="node1" presStyleIdx="6" presStyleCnt="7" custLinFactNeighborX="-998">
        <dgm:presLayoutVars>
          <dgm:bulletEnabled val="1"/>
        </dgm:presLayoutVars>
      </dgm:prSet>
      <dgm:spPr/>
    </dgm:pt>
  </dgm:ptLst>
  <dgm:cxnLst>
    <dgm:cxn modelId="{8A6D4A09-5A3A-47A2-9EAA-7D0D7EDC2695}" srcId="{290B07BF-B4C4-4AAF-8F88-024AC6376903}" destId="{32180BFE-A99E-4BE1-A597-DBFFD58C7ED9}" srcOrd="3" destOrd="0" parTransId="{5EC244C4-6552-4DDE-9EFD-0838DE6000F4}" sibTransId="{295B9C25-1D9A-4E3D-8A56-6A5A2441F680}"/>
    <dgm:cxn modelId="{51771324-30D7-46A7-8887-96F1CF5CC742}" type="presOf" srcId="{32180BFE-A99E-4BE1-A597-DBFFD58C7ED9}" destId="{4D58A805-ABB4-4536-9F72-3D815E96B4CF}" srcOrd="0" destOrd="0" presId="urn:microsoft.com/office/officeart/2005/8/layout/bProcess4"/>
    <dgm:cxn modelId="{2FFA0429-B17A-41FB-860D-DFDD585521E9}" srcId="{290B07BF-B4C4-4AAF-8F88-024AC6376903}" destId="{48647FEB-02CE-4629-86F3-C78ED36B590C}" srcOrd="4" destOrd="0" parTransId="{2CF6E357-9503-44DC-881D-F240F21D5E29}" sibTransId="{DAA46861-1A95-473E-95DF-320382E9EBE5}"/>
    <dgm:cxn modelId="{AB6B372C-EAE0-45CE-AFA9-44A92506D53A}" srcId="{290B07BF-B4C4-4AAF-8F88-024AC6376903}" destId="{8EB2F82B-3293-40E7-A7C7-E6095DCFAB2B}" srcOrd="0" destOrd="0" parTransId="{A67F5544-58A9-47C2-A93B-FBC5940EED86}" sibTransId="{A22C47BA-08F1-40A4-8F63-8B640FF9860E}"/>
    <dgm:cxn modelId="{1B07DE30-9712-4664-B833-F19F2683A3D3}" type="presOf" srcId="{0F8F6907-72C0-4D47-8DC8-58EF04E5AFCB}" destId="{1EF2ABCF-C8FA-4BF8-8E82-E7676923B0E2}" srcOrd="0" destOrd="0" presId="urn:microsoft.com/office/officeart/2005/8/layout/bProcess4"/>
    <dgm:cxn modelId="{35A98138-176A-49E6-8D6F-D1730BDB23E2}" srcId="{290B07BF-B4C4-4AAF-8F88-024AC6376903}" destId="{03216D0E-CCEA-4AE1-B3DB-97A4D2495F03}" srcOrd="1" destOrd="0" parTransId="{EC583880-9A40-4A37-95B4-7E30C4348793}" sibTransId="{6760B716-9AF1-4CF2-9B39-7EF9D8D425A1}"/>
    <dgm:cxn modelId="{6F90EB4B-8099-44E2-BCE4-E43E2DD589F1}" srcId="{290B07BF-B4C4-4AAF-8F88-024AC6376903}" destId="{3E21DA7D-FCA1-447D-99B3-31AB32D24FD6}" srcOrd="6" destOrd="0" parTransId="{03E4F6B8-7173-4F84-8AA1-E1483607EA63}" sibTransId="{2236F97F-8BDD-4D09-8C0A-B65FA785199D}"/>
    <dgm:cxn modelId="{17FDE14E-B54A-429C-98F7-F6F6BDDC818E}" type="presOf" srcId="{A22C47BA-08F1-40A4-8F63-8B640FF9860E}" destId="{9968ECF3-44B8-4617-894D-62386D5C13B4}" srcOrd="0" destOrd="0" presId="urn:microsoft.com/office/officeart/2005/8/layout/bProcess4"/>
    <dgm:cxn modelId="{27C59B8A-44C5-4174-8D6B-DA99453DC9EF}" type="presOf" srcId="{E97E16B5-EB66-4703-A336-982211C9A4AD}" destId="{74D10DF8-8DAA-496F-BCE9-2FC9A0DD59D5}" srcOrd="0" destOrd="0" presId="urn:microsoft.com/office/officeart/2005/8/layout/bProcess4"/>
    <dgm:cxn modelId="{95A25C8C-FDC0-4FA4-9093-EA5F305C41BC}" type="presOf" srcId="{DAA46861-1A95-473E-95DF-320382E9EBE5}" destId="{F71D9CDB-0789-4A17-940D-7D40400DDAC1}" srcOrd="0" destOrd="0" presId="urn:microsoft.com/office/officeart/2005/8/layout/bProcess4"/>
    <dgm:cxn modelId="{5752C29A-52BC-401E-9B8B-D452B0D87058}" type="presOf" srcId="{295B9C25-1D9A-4E3D-8A56-6A5A2441F680}" destId="{AF16D0F7-B495-4F30-8118-5A01F75CE834}" srcOrd="0" destOrd="0" presId="urn:microsoft.com/office/officeart/2005/8/layout/bProcess4"/>
    <dgm:cxn modelId="{8148B1A0-EB16-4EBB-B69F-FF78625E5EC1}" type="presOf" srcId="{194D1826-A340-49B7-9164-F9BF1209FBB2}" destId="{DCAC5B4D-F540-4BB7-8861-E87A23AFDF92}" srcOrd="0" destOrd="0" presId="urn:microsoft.com/office/officeart/2005/8/layout/bProcess4"/>
    <dgm:cxn modelId="{CE82D8A2-7B7A-4EC2-A5F6-5E1EE515DFA5}" type="presOf" srcId="{290B07BF-B4C4-4AAF-8F88-024AC6376903}" destId="{2957C071-A394-4A76-A8E5-CE6682ADE449}" srcOrd="0" destOrd="0" presId="urn:microsoft.com/office/officeart/2005/8/layout/bProcess4"/>
    <dgm:cxn modelId="{06AB15A3-AF54-4ECE-89EA-3FB147A4C956}" type="presOf" srcId="{48647FEB-02CE-4629-86F3-C78ED36B590C}" destId="{04F21DE9-47A7-479E-8C61-B96B4E80D0D0}" srcOrd="0" destOrd="0" presId="urn:microsoft.com/office/officeart/2005/8/layout/bProcess4"/>
    <dgm:cxn modelId="{4AD882A5-D10D-4CC2-AEF5-71CF7F599D43}" type="presOf" srcId="{9A34A99B-1ACB-48B3-AE88-8EC03771F7F9}" destId="{BCC8DD52-CA93-47E1-A5FC-45727143ABD1}" srcOrd="0" destOrd="0" presId="urn:microsoft.com/office/officeart/2005/8/layout/bProcess4"/>
    <dgm:cxn modelId="{A50349AF-3EB8-4A87-A9B4-DCF4D76D29E3}" srcId="{290B07BF-B4C4-4AAF-8F88-024AC6376903}" destId="{194D1826-A340-49B7-9164-F9BF1209FBB2}" srcOrd="2" destOrd="0" parTransId="{77A3D0D5-F0E5-4ECD-AFC1-1D3DBDF9F29A}" sibTransId="{0F8F6907-72C0-4D47-8DC8-58EF04E5AFCB}"/>
    <dgm:cxn modelId="{89C79FB0-EA60-42CE-8028-8D6C15254206}" srcId="{290B07BF-B4C4-4AAF-8F88-024AC6376903}" destId="{E97E16B5-EB66-4703-A336-982211C9A4AD}" srcOrd="5" destOrd="0" parTransId="{7B3C1D75-9514-453E-911A-85384D9CF72D}" sibTransId="{9A34A99B-1ACB-48B3-AE88-8EC03771F7F9}"/>
    <dgm:cxn modelId="{1E569CBC-6F7B-430C-B899-02CBF7B93D97}" type="presOf" srcId="{3E21DA7D-FCA1-447D-99B3-31AB32D24FD6}" destId="{58B39114-6F38-4DDA-A42A-FEDFC834776B}" srcOrd="0" destOrd="0" presId="urn:microsoft.com/office/officeart/2005/8/layout/bProcess4"/>
    <dgm:cxn modelId="{43CFE4D9-E558-436F-97A7-0E7ED563CC7A}" type="presOf" srcId="{8EB2F82B-3293-40E7-A7C7-E6095DCFAB2B}" destId="{16F92A81-0988-4DA8-A2D1-6A973EBD00F7}" srcOrd="0" destOrd="0" presId="urn:microsoft.com/office/officeart/2005/8/layout/bProcess4"/>
    <dgm:cxn modelId="{C437DDF6-3182-4F9F-85F5-077A13368624}" type="presOf" srcId="{03216D0E-CCEA-4AE1-B3DB-97A4D2495F03}" destId="{AFF4F966-DB5A-4BA4-B690-028B8E15B581}" srcOrd="0" destOrd="0" presId="urn:microsoft.com/office/officeart/2005/8/layout/bProcess4"/>
    <dgm:cxn modelId="{0D30EFFD-B07F-4049-802E-3BE9D61584A2}" type="presOf" srcId="{6760B716-9AF1-4CF2-9B39-7EF9D8D425A1}" destId="{30E03A8C-6DD1-41C9-9377-DB0B9E150DED}" srcOrd="0" destOrd="0" presId="urn:microsoft.com/office/officeart/2005/8/layout/bProcess4"/>
    <dgm:cxn modelId="{C0F5E946-B79C-4A4E-AC56-BC0D8C8A0171}" type="presParOf" srcId="{2957C071-A394-4A76-A8E5-CE6682ADE449}" destId="{60165AAF-2166-464B-9D46-FB60F43ABC94}" srcOrd="0" destOrd="0" presId="urn:microsoft.com/office/officeart/2005/8/layout/bProcess4"/>
    <dgm:cxn modelId="{F14D6F17-4E8B-4C73-9927-7D939C043186}" type="presParOf" srcId="{60165AAF-2166-464B-9D46-FB60F43ABC94}" destId="{D20456B7-6C83-410C-A248-C57FE5B360C5}" srcOrd="0" destOrd="0" presId="urn:microsoft.com/office/officeart/2005/8/layout/bProcess4"/>
    <dgm:cxn modelId="{2B794556-003B-40F5-9BA2-230D4993A2C1}" type="presParOf" srcId="{60165AAF-2166-464B-9D46-FB60F43ABC94}" destId="{16F92A81-0988-4DA8-A2D1-6A973EBD00F7}" srcOrd="1" destOrd="0" presId="urn:microsoft.com/office/officeart/2005/8/layout/bProcess4"/>
    <dgm:cxn modelId="{717856C6-3DE9-4887-AA69-107718BA38BB}" type="presParOf" srcId="{2957C071-A394-4A76-A8E5-CE6682ADE449}" destId="{9968ECF3-44B8-4617-894D-62386D5C13B4}" srcOrd="1" destOrd="0" presId="urn:microsoft.com/office/officeart/2005/8/layout/bProcess4"/>
    <dgm:cxn modelId="{DDB4E76B-9B25-499F-83DF-ADEFE746152E}" type="presParOf" srcId="{2957C071-A394-4A76-A8E5-CE6682ADE449}" destId="{9BCD9028-000A-4E79-AE71-AB49587D6AA8}" srcOrd="2" destOrd="0" presId="urn:microsoft.com/office/officeart/2005/8/layout/bProcess4"/>
    <dgm:cxn modelId="{26CF6583-924B-4D18-9C03-137153A14871}" type="presParOf" srcId="{9BCD9028-000A-4E79-AE71-AB49587D6AA8}" destId="{117D4589-6EA2-40E6-B806-18768612DD5C}" srcOrd="0" destOrd="0" presId="urn:microsoft.com/office/officeart/2005/8/layout/bProcess4"/>
    <dgm:cxn modelId="{1C531B4B-4501-4A4C-831A-7EE3A4D317F3}" type="presParOf" srcId="{9BCD9028-000A-4E79-AE71-AB49587D6AA8}" destId="{AFF4F966-DB5A-4BA4-B690-028B8E15B581}" srcOrd="1" destOrd="0" presId="urn:microsoft.com/office/officeart/2005/8/layout/bProcess4"/>
    <dgm:cxn modelId="{1B845DCB-1880-4F3A-96AE-9BAC826ED583}" type="presParOf" srcId="{2957C071-A394-4A76-A8E5-CE6682ADE449}" destId="{30E03A8C-6DD1-41C9-9377-DB0B9E150DED}" srcOrd="3" destOrd="0" presId="urn:microsoft.com/office/officeart/2005/8/layout/bProcess4"/>
    <dgm:cxn modelId="{C2EC390C-2463-4809-A4A6-AA8723C446AB}" type="presParOf" srcId="{2957C071-A394-4A76-A8E5-CE6682ADE449}" destId="{10D8B153-768F-4EFA-80BF-B721F5AAE8B4}" srcOrd="4" destOrd="0" presId="urn:microsoft.com/office/officeart/2005/8/layout/bProcess4"/>
    <dgm:cxn modelId="{9FE4FAC4-8F3E-44F5-9911-DB3A71B69E28}" type="presParOf" srcId="{10D8B153-768F-4EFA-80BF-B721F5AAE8B4}" destId="{67163B82-73F0-4CCA-9D5F-00AB1FFD970E}" srcOrd="0" destOrd="0" presId="urn:microsoft.com/office/officeart/2005/8/layout/bProcess4"/>
    <dgm:cxn modelId="{41575E98-D1E4-4D71-977B-E3835A6B6AE5}" type="presParOf" srcId="{10D8B153-768F-4EFA-80BF-B721F5AAE8B4}" destId="{DCAC5B4D-F540-4BB7-8861-E87A23AFDF92}" srcOrd="1" destOrd="0" presId="urn:microsoft.com/office/officeart/2005/8/layout/bProcess4"/>
    <dgm:cxn modelId="{2D631C33-C16C-4BA8-AE0A-935333E4EAAE}" type="presParOf" srcId="{2957C071-A394-4A76-A8E5-CE6682ADE449}" destId="{1EF2ABCF-C8FA-4BF8-8E82-E7676923B0E2}" srcOrd="5" destOrd="0" presId="urn:microsoft.com/office/officeart/2005/8/layout/bProcess4"/>
    <dgm:cxn modelId="{866A8ABE-7DD5-4707-AA5F-B3362DED139F}" type="presParOf" srcId="{2957C071-A394-4A76-A8E5-CE6682ADE449}" destId="{6760963C-C5A4-465C-A0C9-FBCA32E282E2}" srcOrd="6" destOrd="0" presId="urn:microsoft.com/office/officeart/2005/8/layout/bProcess4"/>
    <dgm:cxn modelId="{5FDC096E-6470-475D-9F98-741AD07F9ABA}" type="presParOf" srcId="{6760963C-C5A4-465C-A0C9-FBCA32E282E2}" destId="{BF680433-D88E-4B0E-BD7C-9077690B618C}" srcOrd="0" destOrd="0" presId="urn:microsoft.com/office/officeart/2005/8/layout/bProcess4"/>
    <dgm:cxn modelId="{12AF051F-407C-4CCA-9F40-ECE08135712B}" type="presParOf" srcId="{6760963C-C5A4-465C-A0C9-FBCA32E282E2}" destId="{4D58A805-ABB4-4536-9F72-3D815E96B4CF}" srcOrd="1" destOrd="0" presId="urn:microsoft.com/office/officeart/2005/8/layout/bProcess4"/>
    <dgm:cxn modelId="{F5274B2B-8CAA-4327-ADD5-340062A48D10}" type="presParOf" srcId="{2957C071-A394-4A76-A8E5-CE6682ADE449}" destId="{AF16D0F7-B495-4F30-8118-5A01F75CE834}" srcOrd="7" destOrd="0" presId="urn:microsoft.com/office/officeart/2005/8/layout/bProcess4"/>
    <dgm:cxn modelId="{64CE0E55-2088-4969-A85A-8F6949AB4BEE}" type="presParOf" srcId="{2957C071-A394-4A76-A8E5-CE6682ADE449}" destId="{C98CA30A-71E5-4585-82A1-F77030FEFE82}" srcOrd="8" destOrd="0" presId="urn:microsoft.com/office/officeart/2005/8/layout/bProcess4"/>
    <dgm:cxn modelId="{0FCBE92F-B5E7-4592-9DE3-F38082ACA870}" type="presParOf" srcId="{C98CA30A-71E5-4585-82A1-F77030FEFE82}" destId="{C700B2F8-CFF2-4D07-8C0F-1F1E0CAD7B0E}" srcOrd="0" destOrd="0" presId="urn:microsoft.com/office/officeart/2005/8/layout/bProcess4"/>
    <dgm:cxn modelId="{216B3C9D-F993-4EFB-9335-BB90851936F2}" type="presParOf" srcId="{C98CA30A-71E5-4585-82A1-F77030FEFE82}" destId="{04F21DE9-47A7-479E-8C61-B96B4E80D0D0}" srcOrd="1" destOrd="0" presId="urn:microsoft.com/office/officeart/2005/8/layout/bProcess4"/>
    <dgm:cxn modelId="{0A4EF342-DE18-479F-835D-733B7ACD4516}" type="presParOf" srcId="{2957C071-A394-4A76-A8E5-CE6682ADE449}" destId="{F71D9CDB-0789-4A17-940D-7D40400DDAC1}" srcOrd="9" destOrd="0" presId="urn:microsoft.com/office/officeart/2005/8/layout/bProcess4"/>
    <dgm:cxn modelId="{A28CEC70-F596-46FF-86C2-0713A0DDA65C}" type="presParOf" srcId="{2957C071-A394-4A76-A8E5-CE6682ADE449}" destId="{D9C51F52-8E50-4153-8D3E-365D3C39EE31}" srcOrd="10" destOrd="0" presId="urn:microsoft.com/office/officeart/2005/8/layout/bProcess4"/>
    <dgm:cxn modelId="{777D3F3D-E672-44F6-A445-DBD330DF2EF7}" type="presParOf" srcId="{D9C51F52-8E50-4153-8D3E-365D3C39EE31}" destId="{BD294657-1623-4554-A48D-25804AC68A2A}" srcOrd="0" destOrd="0" presId="urn:microsoft.com/office/officeart/2005/8/layout/bProcess4"/>
    <dgm:cxn modelId="{9BC9750B-344E-44B3-A088-6CFAE38BDA7F}" type="presParOf" srcId="{D9C51F52-8E50-4153-8D3E-365D3C39EE31}" destId="{74D10DF8-8DAA-496F-BCE9-2FC9A0DD59D5}" srcOrd="1" destOrd="0" presId="urn:microsoft.com/office/officeart/2005/8/layout/bProcess4"/>
    <dgm:cxn modelId="{DBED05FE-D2C2-45BD-8CE2-8CD2A49C3003}" type="presParOf" srcId="{2957C071-A394-4A76-A8E5-CE6682ADE449}" destId="{BCC8DD52-CA93-47E1-A5FC-45727143ABD1}" srcOrd="11" destOrd="0" presId="urn:microsoft.com/office/officeart/2005/8/layout/bProcess4"/>
    <dgm:cxn modelId="{DE82983A-3A50-4AEB-BF73-870D06F81E80}" type="presParOf" srcId="{2957C071-A394-4A76-A8E5-CE6682ADE449}" destId="{BCBA58BF-67E8-4FF9-BEB0-4F450EF25DF3}" srcOrd="12" destOrd="0" presId="urn:microsoft.com/office/officeart/2005/8/layout/bProcess4"/>
    <dgm:cxn modelId="{A1F32B8B-A63F-4B7B-9ECF-85B87B593AFA}" type="presParOf" srcId="{BCBA58BF-67E8-4FF9-BEB0-4F450EF25DF3}" destId="{AB5D6CBE-8E70-439F-9607-EE90B3E88264}" srcOrd="0" destOrd="0" presId="urn:microsoft.com/office/officeart/2005/8/layout/bProcess4"/>
    <dgm:cxn modelId="{C926021C-7F71-4247-AD86-2905EBE2E532}" type="presParOf" srcId="{BCBA58BF-67E8-4FF9-BEB0-4F450EF25DF3}" destId="{58B39114-6F38-4DDA-A42A-FEDFC834776B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75C58-BCCA-4CE2-95EB-109424562485}">
      <dsp:nvSpPr>
        <dsp:cNvPr id="0" name=""/>
        <dsp:cNvSpPr/>
      </dsp:nvSpPr>
      <dsp:spPr>
        <a:xfrm>
          <a:off x="3571" y="2001991"/>
          <a:ext cx="1561703" cy="1414683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</a:rPr>
            <a:t>Beautiful Soup – to removes HTML encodings</a:t>
          </a:r>
        </a:p>
      </dsp:txBody>
      <dsp:txXfrm>
        <a:off x="45006" y="2043426"/>
        <a:ext cx="1478833" cy="1331813"/>
      </dsp:txXfrm>
    </dsp:sp>
    <dsp:sp modelId="{FC60758C-BDF9-4289-A481-DEC78F8D4FB4}">
      <dsp:nvSpPr>
        <dsp:cNvPr id="0" name=""/>
        <dsp:cNvSpPr/>
      </dsp:nvSpPr>
      <dsp:spPr>
        <a:xfrm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1721445" y="2593142"/>
        <a:ext cx="231757" cy="232382"/>
      </dsp:txXfrm>
    </dsp:sp>
    <dsp:sp modelId="{E6125345-79D1-4666-9C4A-300E1247A18C}">
      <dsp:nvSpPr>
        <dsp:cNvPr id="0" name=""/>
        <dsp:cNvSpPr/>
      </dsp:nvSpPr>
      <dsp:spPr>
        <a:xfrm>
          <a:off x="2189956" y="2001991"/>
          <a:ext cx="1561703" cy="1414683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</a:rPr>
            <a:t>Regular Expressions to find repeated patterns</a:t>
          </a:r>
        </a:p>
      </dsp:txBody>
      <dsp:txXfrm>
        <a:off x="2231391" y="2043426"/>
        <a:ext cx="1478833" cy="1331813"/>
      </dsp:txXfrm>
    </dsp:sp>
    <dsp:sp modelId="{E49AB16A-9E6F-41B8-89F9-3C3005997884}">
      <dsp:nvSpPr>
        <dsp:cNvPr id="0" name=""/>
        <dsp:cNvSpPr/>
      </dsp:nvSpPr>
      <dsp:spPr>
        <a:xfrm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3907829" y="2593142"/>
        <a:ext cx="231757" cy="232382"/>
      </dsp:txXfrm>
    </dsp:sp>
    <dsp:sp modelId="{A6883FC5-107A-40F2-BA18-CDA1C31639DE}">
      <dsp:nvSpPr>
        <dsp:cNvPr id="0" name=""/>
        <dsp:cNvSpPr/>
      </dsp:nvSpPr>
      <dsp:spPr>
        <a:xfrm>
          <a:off x="4376340" y="2001991"/>
          <a:ext cx="1561703" cy="1414683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</a:rPr>
            <a:t>Python’s Strings for Case and Spellings</a:t>
          </a:r>
        </a:p>
      </dsp:txBody>
      <dsp:txXfrm>
        <a:off x="4417775" y="2043426"/>
        <a:ext cx="1478833" cy="1331813"/>
      </dsp:txXfrm>
    </dsp:sp>
    <dsp:sp modelId="{491DADE5-1216-4E68-A75A-54F0049D2BFD}">
      <dsp:nvSpPr>
        <dsp:cNvPr id="0" name=""/>
        <dsp:cNvSpPr/>
      </dsp:nvSpPr>
      <dsp:spPr>
        <a:xfrm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6094214" y="2593142"/>
        <a:ext cx="231757" cy="232382"/>
      </dsp:txXfrm>
    </dsp:sp>
    <dsp:sp modelId="{8DA64DAE-4F93-4D47-89FE-6AF87889AF21}">
      <dsp:nvSpPr>
        <dsp:cNvPr id="0" name=""/>
        <dsp:cNvSpPr/>
      </dsp:nvSpPr>
      <dsp:spPr>
        <a:xfrm>
          <a:off x="6562724" y="2001991"/>
          <a:ext cx="1561703" cy="1414683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</a:rPr>
            <a:t>Stop-words Removal for better information</a:t>
          </a:r>
        </a:p>
      </dsp:txBody>
      <dsp:txXfrm>
        <a:off x="6604159" y="2043426"/>
        <a:ext cx="1478833" cy="13318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8ECF3-44B8-4617-894D-62386D5C13B4}">
      <dsp:nvSpPr>
        <dsp:cNvPr id="0" name=""/>
        <dsp:cNvSpPr/>
      </dsp:nvSpPr>
      <dsp:spPr>
        <a:xfrm rot="5400000">
          <a:off x="398354" y="834736"/>
          <a:ext cx="1301524" cy="157152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92A81-0988-4DA8-A2D1-6A973EBD00F7}">
      <dsp:nvSpPr>
        <dsp:cNvPr id="0" name=""/>
        <dsp:cNvSpPr/>
      </dsp:nvSpPr>
      <dsp:spPr>
        <a:xfrm>
          <a:off x="695851" y="1283"/>
          <a:ext cx="1746135" cy="1047681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Input Text – Tweets</a:t>
          </a:r>
        </a:p>
      </dsp:txBody>
      <dsp:txXfrm>
        <a:off x="726537" y="31969"/>
        <a:ext cx="1684763" cy="986309"/>
      </dsp:txXfrm>
    </dsp:sp>
    <dsp:sp modelId="{30E03A8C-6DD1-41C9-9377-DB0B9E150DED}">
      <dsp:nvSpPr>
        <dsp:cNvPr id="0" name=""/>
        <dsp:cNvSpPr/>
      </dsp:nvSpPr>
      <dsp:spPr>
        <a:xfrm rot="5400000">
          <a:off x="398354" y="2144338"/>
          <a:ext cx="1301524" cy="157152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F4F966-DB5A-4BA4-B690-028B8E15B581}">
      <dsp:nvSpPr>
        <dsp:cNvPr id="0" name=""/>
        <dsp:cNvSpPr/>
      </dsp:nvSpPr>
      <dsp:spPr>
        <a:xfrm>
          <a:off x="695851" y="1310885"/>
          <a:ext cx="1746135" cy="1047681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Text Cleaning</a:t>
          </a:r>
        </a:p>
      </dsp:txBody>
      <dsp:txXfrm>
        <a:off x="726537" y="1341571"/>
        <a:ext cx="1684763" cy="986309"/>
      </dsp:txXfrm>
    </dsp:sp>
    <dsp:sp modelId="{1EF2ABCF-C8FA-4BF8-8E82-E7676923B0E2}">
      <dsp:nvSpPr>
        <dsp:cNvPr id="0" name=""/>
        <dsp:cNvSpPr/>
      </dsp:nvSpPr>
      <dsp:spPr>
        <a:xfrm>
          <a:off x="1053155" y="2799139"/>
          <a:ext cx="2314283" cy="157152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C5B4D-F540-4BB7-8861-E87A23AFDF92}">
      <dsp:nvSpPr>
        <dsp:cNvPr id="0" name=""/>
        <dsp:cNvSpPr/>
      </dsp:nvSpPr>
      <dsp:spPr>
        <a:xfrm>
          <a:off x="695851" y="2620487"/>
          <a:ext cx="1746135" cy="1047681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Tokenization</a:t>
          </a:r>
        </a:p>
      </dsp:txBody>
      <dsp:txXfrm>
        <a:off x="726537" y="2651173"/>
        <a:ext cx="1684763" cy="986309"/>
      </dsp:txXfrm>
    </dsp:sp>
    <dsp:sp modelId="{AF16D0F7-B495-4F30-8118-5A01F75CE834}">
      <dsp:nvSpPr>
        <dsp:cNvPr id="0" name=""/>
        <dsp:cNvSpPr/>
      </dsp:nvSpPr>
      <dsp:spPr>
        <a:xfrm rot="16200000">
          <a:off x="2720715" y="2144338"/>
          <a:ext cx="1301524" cy="157152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8A805-ABB4-4536-9F72-3D815E96B4CF}">
      <dsp:nvSpPr>
        <dsp:cNvPr id="0" name=""/>
        <dsp:cNvSpPr/>
      </dsp:nvSpPr>
      <dsp:spPr>
        <a:xfrm>
          <a:off x="3018212" y="2620487"/>
          <a:ext cx="1746135" cy="1047681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Lemmatization</a:t>
          </a:r>
        </a:p>
      </dsp:txBody>
      <dsp:txXfrm>
        <a:off x="3048898" y="2651173"/>
        <a:ext cx="1684763" cy="986309"/>
      </dsp:txXfrm>
    </dsp:sp>
    <dsp:sp modelId="{F71D9CDB-0789-4A17-940D-7D40400DDAC1}">
      <dsp:nvSpPr>
        <dsp:cNvPr id="0" name=""/>
        <dsp:cNvSpPr/>
      </dsp:nvSpPr>
      <dsp:spPr>
        <a:xfrm rot="16200000">
          <a:off x="2720715" y="834736"/>
          <a:ext cx="1301524" cy="157152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21DE9-47A7-479E-8C61-B96B4E80D0D0}">
      <dsp:nvSpPr>
        <dsp:cNvPr id="0" name=""/>
        <dsp:cNvSpPr/>
      </dsp:nvSpPr>
      <dsp:spPr>
        <a:xfrm>
          <a:off x="3018212" y="1310885"/>
          <a:ext cx="1746135" cy="1047681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Feature Engineering</a:t>
          </a:r>
        </a:p>
      </dsp:txBody>
      <dsp:txXfrm>
        <a:off x="3048898" y="1341571"/>
        <a:ext cx="1684763" cy="986309"/>
      </dsp:txXfrm>
    </dsp:sp>
    <dsp:sp modelId="{BCC8DD52-CA93-47E1-A5FC-45727143ABD1}">
      <dsp:nvSpPr>
        <dsp:cNvPr id="0" name=""/>
        <dsp:cNvSpPr/>
      </dsp:nvSpPr>
      <dsp:spPr>
        <a:xfrm>
          <a:off x="3375516" y="179935"/>
          <a:ext cx="2296857" cy="157152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10DF8-8DAA-496F-BCE9-2FC9A0DD59D5}">
      <dsp:nvSpPr>
        <dsp:cNvPr id="0" name=""/>
        <dsp:cNvSpPr/>
      </dsp:nvSpPr>
      <dsp:spPr>
        <a:xfrm>
          <a:off x="3018212" y="1283"/>
          <a:ext cx="1746135" cy="1047681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Training the model</a:t>
          </a:r>
        </a:p>
      </dsp:txBody>
      <dsp:txXfrm>
        <a:off x="3048898" y="31969"/>
        <a:ext cx="1684763" cy="986309"/>
      </dsp:txXfrm>
    </dsp:sp>
    <dsp:sp modelId="{58B39114-6F38-4DDA-A42A-FEDFC834776B}">
      <dsp:nvSpPr>
        <dsp:cNvPr id="0" name=""/>
        <dsp:cNvSpPr/>
      </dsp:nvSpPr>
      <dsp:spPr>
        <a:xfrm>
          <a:off x="5323146" y="1283"/>
          <a:ext cx="1746135" cy="1047681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Predicting the Sentiment</a:t>
          </a:r>
        </a:p>
      </dsp:txBody>
      <dsp:txXfrm>
        <a:off x="5353832" y="31969"/>
        <a:ext cx="1684763" cy="986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3C21-C3CB-4B8D-9033-56C1B3CE75FA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32C3C-A191-48C2-A7E8-9C96AF841A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77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Multiplier effect of retweets and shares on social media can increase the reach/spread the word (positive or negative) enormously in a short span of time </a:t>
            </a:r>
          </a:p>
          <a:p>
            <a:endParaRPr lang="en-IN" dirty="0"/>
          </a:p>
          <a:p>
            <a:r>
              <a:rPr lang="en-IN" dirty="0"/>
              <a:t>In today’s world there are jobs for online social reputation managers. </a:t>
            </a:r>
          </a:p>
          <a:p>
            <a:endParaRPr lang="en-IN" dirty="0"/>
          </a:p>
          <a:p>
            <a:r>
              <a:rPr lang="en-IN" dirty="0"/>
              <a:t>Sentiment Analysis by data science can be a very good online reputation management</a:t>
            </a:r>
          </a:p>
          <a:p>
            <a:endParaRPr lang="en-IN" dirty="0"/>
          </a:p>
          <a:p>
            <a:r>
              <a:rPr lang="en-IN" dirty="0"/>
              <a:t>An immediate positive resolution on any current or semi current issue is more likely to turn a critic into a fan. = time is money.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926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Context for assumptions – The event was planned to host start ups and make the visitors aware about technological advancements (showcasing innovation)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17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Context for assumptions – The event was planned to host start ups and make the visitors aware about technological advancements (showcasing innovation)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199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9517-8E69-4FF1-9294-E1E54A394BAE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9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F942-E3E4-447D-BFAE-5B5B25F76F4C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9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C4CE-C594-4506-B364-99EFEEFBB023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75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8E48-174D-4FEB-9E49-805E25B6E4DE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48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E718-7869-4C6F-963F-37646651C408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8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8F81-CFCC-4380-95A1-3EA40326D83F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16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BD38-A805-4B2C-9BDF-D56E94387879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08664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09DA-8BB6-47A9-8041-F86B534ABC44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D52A-4DB9-477E-8FA6-EFA1723225C0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6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5BC2-041D-4BFD-90E5-0281AA95C4F8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2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6F7BD38-A805-4B2C-9BDF-D56E94387879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9818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6F7BD38-A805-4B2C-9BDF-D56E94387879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7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1/relationships/webextension" Target="../webextensions/webextension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1/relationships/webextension" Target="../webextensions/webextension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microsoft.com/office/2011/relationships/webextension" Target="../webextensions/webextension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microsoft.com/office/2011/relationships/webextension" Target="../webextensions/webextension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microsoft.com/office/2011/relationships/webextension" Target="../webextensions/webextension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microsoft.com/office/2011/relationships/webextension" Target="../webextensions/webextension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microsoft.com/office/2011/relationships/webextension" Target="../webextensions/webextension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microsoft.com/office/2011/relationships/webextension" Target="../webextensions/webextension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microsoft.com/office/2011/relationships/webextension" Target="../webextensions/webextension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microsoft.com/office/2011/relationships/webextension" Target="../webextensions/webextension16.xml"/><Relationship Id="rId1" Type="http://schemas.openxmlformats.org/officeDocument/2006/relationships/slideLayout" Target="../slideLayouts/slideLayout2.xml"/><Relationship Id="rId6" Type="http://schemas.microsoft.com/office/2011/relationships/webextension" Target="../webextensions/webextension18.xml"/><Relationship Id="rId5" Type="http://schemas.openxmlformats.org/officeDocument/2006/relationships/image" Target="../media/image28.png"/><Relationship Id="rId4" Type="http://schemas.microsoft.com/office/2011/relationships/webextension" Target="../webextensions/webextension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617FD-A3DD-4B1B-A618-8B7F44A2D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anchor="ctr">
            <a:normAutofit/>
          </a:bodyPr>
          <a:lstStyle/>
          <a:p>
            <a:r>
              <a:rPr lang="en-US" sz="6600" dirty="0"/>
              <a:t>Twitter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C7E44-4828-47E6-A083-C1E38998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2281574"/>
            <a:ext cx="4346545" cy="2294852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 dirty="0"/>
              <a:t>Brand Study at SXSW 2011</a:t>
            </a:r>
          </a:p>
        </p:txBody>
      </p:sp>
    </p:spTree>
    <p:extLst>
      <p:ext uri="{BB962C8B-B14F-4D97-AF65-F5344CB8AC3E}">
        <p14:creationId xmlns:p14="http://schemas.microsoft.com/office/powerpoint/2010/main" val="4054774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576C-D3C3-4F6C-8417-1EF1F558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89" y="215754"/>
            <a:ext cx="11791405" cy="855399"/>
          </a:xfrm>
        </p:spPr>
        <p:txBody>
          <a:bodyPr/>
          <a:lstStyle/>
          <a:p>
            <a:r>
              <a:rPr lang="en-IN" dirty="0"/>
              <a:t>#Hashtags – Negative tweets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 title="Plotly D3.js Charts for Powerpoint and Excel">
                <a:extLst>
                  <a:ext uri="{FF2B5EF4-FFF2-40B4-BE49-F238E27FC236}">
                    <a16:creationId xmlns:a16="http://schemas.microsoft.com/office/drawing/2014/main" id="{87F4C34D-0BB1-42DA-BCEB-926A78A69D9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99414" y="1506582"/>
              <a:ext cx="5715000" cy="442763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Add-in 5" title="Plotly D3.js Charts for Powerpoint and Excel">
                <a:extLst>
                  <a:ext uri="{FF2B5EF4-FFF2-40B4-BE49-F238E27FC236}">
                    <a16:creationId xmlns:a16="http://schemas.microsoft.com/office/drawing/2014/main" id="{87F4C34D-0BB1-42DA-BCEB-926A78A69D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99414" y="1506582"/>
                <a:ext cx="5715000" cy="442763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1432BC4-FFA8-4FA0-A27A-03A17EE378AB}"/>
              </a:ext>
            </a:extLst>
          </p:cNvPr>
          <p:cNvSpPr txBox="1"/>
          <p:nvPr/>
        </p:nvSpPr>
        <p:spPr>
          <a:xfrm>
            <a:off x="990773" y="6043747"/>
            <a:ext cx="538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WordCloud of hashtags for negatively labelled tweets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9ABD23-4BCC-40FC-8669-374D38A711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21" r="2446"/>
          <a:stretch/>
        </p:blipFill>
        <p:spPr>
          <a:xfrm>
            <a:off x="608534" y="1582439"/>
            <a:ext cx="5384053" cy="42759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45ED41-3063-4D65-B41A-1A715F31DA0B}"/>
              </a:ext>
            </a:extLst>
          </p:cNvPr>
          <p:cNvSpPr txBox="1"/>
          <p:nvPr/>
        </p:nvSpPr>
        <p:spPr>
          <a:xfrm>
            <a:off x="6443265" y="6043747"/>
            <a:ext cx="538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Bar Graph of hashtags for negatively labelled tweets</a:t>
            </a:r>
          </a:p>
        </p:txBody>
      </p:sp>
    </p:spTree>
    <p:extLst>
      <p:ext uri="{BB962C8B-B14F-4D97-AF65-F5344CB8AC3E}">
        <p14:creationId xmlns:p14="http://schemas.microsoft.com/office/powerpoint/2010/main" val="2846633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576C-D3C3-4F6C-8417-1EF1F558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89" y="215754"/>
            <a:ext cx="11791405" cy="855399"/>
          </a:xfrm>
        </p:spPr>
        <p:txBody>
          <a:bodyPr/>
          <a:lstStyle/>
          <a:p>
            <a:r>
              <a:rPr lang="en-IN" dirty="0"/>
              <a:t>#Hashtags – Neutral tweets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 title="Plotly D3.js Charts for Powerpoint and Excel">
                <a:extLst>
                  <a:ext uri="{FF2B5EF4-FFF2-40B4-BE49-F238E27FC236}">
                    <a16:creationId xmlns:a16="http://schemas.microsoft.com/office/drawing/2014/main" id="{87F4C34D-0BB1-42DA-BCEB-926A78A69D9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99414" y="1506582"/>
              <a:ext cx="5715000" cy="442763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Add-in 5" title="Plotly D3.js Charts for Powerpoint and Excel">
                <a:extLst>
                  <a:ext uri="{FF2B5EF4-FFF2-40B4-BE49-F238E27FC236}">
                    <a16:creationId xmlns:a16="http://schemas.microsoft.com/office/drawing/2014/main" id="{87F4C34D-0BB1-42DA-BCEB-926A78A69D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99414" y="1506582"/>
                <a:ext cx="5715000" cy="442763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C2CD4B7-E6DC-4048-BD4B-69E508CA9D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29" r="1715"/>
          <a:stretch/>
        </p:blipFill>
        <p:spPr>
          <a:xfrm>
            <a:off x="501401" y="1583871"/>
            <a:ext cx="5491186" cy="42730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4B59D3-E46B-4B9D-A462-4533465AF4B4}"/>
              </a:ext>
            </a:extLst>
          </p:cNvPr>
          <p:cNvSpPr txBox="1"/>
          <p:nvPr/>
        </p:nvSpPr>
        <p:spPr>
          <a:xfrm>
            <a:off x="990773" y="6043747"/>
            <a:ext cx="538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WordCloud of hashtags for neutral labelled tweets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FB9F84-5349-473F-9066-2B396D88F3C4}"/>
              </a:ext>
            </a:extLst>
          </p:cNvPr>
          <p:cNvSpPr txBox="1"/>
          <p:nvPr/>
        </p:nvSpPr>
        <p:spPr>
          <a:xfrm>
            <a:off x="6443265" y="6043747"/>
            <a:ext cx="538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Bar Graph of hashtags for neutral labelled tweets</a:t>
            </a:r>
          </a:p>
        </p:txBody>
      </p:sp>
    </p:spTree>
    <p:extLst>
      <p:ext uri="{BB962C8B-B14F-4D97-AF65-F5344CB8AC3E}">
        <p14:creationId xmlns:p14="http://schemas.microsoft.com/office/powerpoint/2010/main" val="4097082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576C-D3C3-4F6C-8417-1EF1F558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89" y="215754"/>
            <a:ext cx="11791405" cy="855399"/>
          </a:xfrm>
        </p:spPr>
        <p:txBody>
          <a:bodyPr/>
          <a:lstStyle/>
          <a:p>
            <a:r>
              <a:rPr lang="en-IN" dirty="0"/>
              <a:t>Unigrams – Positive Tweets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 title="Plotly D3.js Charts for Powerpoint and Excel">
                <a:extLst>
                  <a:ext uri="{FF2B5EF4-FFF2-40B4-BE49-F238E27FC236}">
                    <a16:creationId xmlns:a16="http://schemas.microsoft.com/office/drawing/2014/main" id="{87F4C34D-0BB1-42DA-BCEB-926A78A69D9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99414" y="1506582"/>
              <a:ext cx="5715000" cy="442763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Add-in 5" title="Plotly D3.js Charts for Powerpoint and Excel">
                <a:extLst>
                  <a:ext uri="{FF2B5EF4-FFF2-40B4-BE49-F238E27FC236}">
                    <a16:creationId xmlns:a16="http://schemas.microsoft.com/office/drawing/2014/main" id="{87F4C34D-0BB1-42DA-BCEB-926A78A69D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99414" y="1506582"/>
                <a:ext cx="5715000" cy="442763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64B59D3-E46B-4B9D-A462-4533465AF4B4}"/>
              </a:ext>
            </a:extLst>
          </p:cNvPr>
          <p:cNvSpPr txBox="1"/>
          <p:nvPr/>
        </p:nvSpPr>
        <p:spPr>
          <a:xfrm>
            <a:off x="990773" y="6043747"/>
            <a:ext cx="538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WordCloud for unigrams for positively labelled tweets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FB9F84-5349-473F-9066-2B396D88F3C4}"/>
              </a:ext>
            </a:extLst>
          </p:cNvPr>
          <p:cNvSpPr txBox="1"/>
          <p:nvPr/>
        </p:nvSpPr>
        <p:spPr>
          <a:xfrm>
            <a:off x="6443265" y="6043747"/>
            <a:ext cx="538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Bar Graph of unigrams for positively labelled tweets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0955D-7A94-4BF7-AF97-1F24929DD9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55" r="776"/>
          <a:stretch/>
        </p:blipFill>
        <p:spPr>
          <a:xfrm>
            <a:off x="617534" y="1485042"/>
            <a:ext cx="5375053" cy="448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8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576C-D3C3-4F6C-8417-1EF1F558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89" y="215754"/>
            <a:ext cx="11791405" cy="855399"/>
          </a:xfrm>
        </p:spPr>
        <p:txBody>
          <a:bodyPr/>
          <a:lstStyle/>
          <a:p>
            <a:r>
              <a:rPr lang="en-IN" dirty="0"/>
              <a:t>Unigrams – Negative Tweets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 title="Plotly D3.js Charts for Powerpoint and Excel">
                <a:extLst>
                  <a:ext uri="{FF2B5EF4-FFF2-40B4-BE49-F238E27FC236}">
                    <a16:creationId xmlns:a16="http://schemas.microsoft.com/office/drawing/2014/main" id="{87F4C34D-0BB1-42DA-BCEB-926A78A69D9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99414" y="1506582"/>
              <a:ext cx="5715000" cy="442763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Add-in 5" title="Plotly D3.js Charts for Powerpoint and Excel">
                <a:extLst>
                  <a:ext uri="{FF2B5EF4-FFF2-40B4-BE49-F238E27FC236}">
                    <a16:creationId xmlns:a16="http://schemas.microsoft.com/office/drawing/2014/main" id="{87F4C34D-0BB1-42DA-BCEB-926A78A69D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99414" y="1506582"/>
                <a:ext cx="5715000" cy="442763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64B59D3-E46B-4B9D-A462-4533465AF4B4}"/>
              </a:ext>
            </a:extLst>
          </p:cNvPr>
          <p:cNvSpPr txBox="1"/>
          <p:nvPr/>
        </p:nvSpPr>
        <p:spPr>
          <a:xfrm>
            <a:off x="990773" y="6043747"/>
            <a:ext cx="538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WordCloud for unigrams for negatively labelled tweets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FB9F84-5349-473F-9066-2B396D88F3C4}"/>
              </a:ext>
            </a:extLst>
          </p:cNvPr>
          <p:cNvSpPr txBox="1"/>
          <p:nvPr/>
        </p:nvSpPr>
        <p:spPr>
          <a:xfrm>
            <a:off x="6443265" y="6043747"/>
            <a:ext cx="538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Bar Graph of unigrams for negatively labelled tweets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61CABC-52B1-49B5-8661-ACFA0067E4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4" r="-419"/>
          <a:stretch/>
        </p:blipFill>
        <p:spPr>
          <a:xfrm>
            <a:off x="566046" y="1561350"/>
            <a:ext cx="5563686" cy="437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69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576C-D3C3-4F6C-8417-1EF1F558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89" y="215754"/>
            <a:ext cx="11791405" cy="855399"/>
          </a:xfrm>
        </p:spPr>
        <p:txBody>
          <a:bodyPr/>
          <a:lstStyle/>
          <a:p>
            <a:r>
              <a:rPr lang="en-IN" dirty="0"/>
              <a:t>Unigrams – Neutral Tweets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 title="Plotly D3.js Charts for Powerpoint and Excel">
                <a:extLst>
                  <a:ext uri="{FF2B5EF4-FFF2-40B4-BE49-F238E27FC236}">
                    <a16:creationId xmlns:a16="http://schemas.microsoft.com/office/drawing/2014/main" id="{87F4C34D-0BB1-42DA-BCEB-926A78A69D9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99414" y="1506582"/>
              <a:ext cx="5715000" cy="442763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Add-in 5" title="Plotly D3.js Charts for Powerpoint and Excel">
                <a:extLst>
                  <a:ext uri="{FF2B5EF4-FFF2-40B4-BE49-F238E27FC236}">
                    <a16:creationId xmlns:a16="http://schemas.microsoft.com/office/drawing/2014/main" id="{87F4C34D-0BB1-42DA-BCEB-926A78A69D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99414" y="1506582"/>
                <a:ext cx="5715000" cy="442763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64B59D3-E46B-4B9D-A462-4533465AF4B4}"/>
              </a:ext>
            </a:extLst>
          </p:cNvPr>
          <p:cNvSpPr txBox="1"/>
          <p:nvPr/>
        </p:nvSpPr>
        <p:spPr>
          <a:xfrm>
            <a:off x="990773" y="6043747"/>
            <a:ext cx="538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WordCloud for unigrams for neutral labelled tweets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FB9F84-5349-473F-9066-2B396D88F3C4}"/>
              </a:ext>
            </a:extLst>
          </p:cNvPr>
          <p:cNvSpPr txBox="1"/>
          <p:nvPr/>
        </p:nvSpPr>
        <p:spPr>
          <a:xfrm>
            <a:off x="6443265" y="6043747"/>
            <a:ext cx="538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Bar Graph of unigrams for neutral labelled tweets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32EC49-27DE-45A1-9447-490793D4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6239" r="-477"/>
          <a:stretch/>
        </p:blipFill>
        <p:spPr>
          <a:xfrm>
            <a:off x="566046" y="1561350"/>
            <a:ext cx="5416757" cy="438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87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576C-D3C3-4F6C-8417-1EF1F558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89" y="215754"/>
            <a:ext cx="11791405" cy="855399"/>
          </a:xfrm>
        </p:spPr>
        <p:txBody>
          <a:bodyPr/>
          <a:lstStyle/>
          <a:p>
            <a:r>
              <a:rPr lang="en-IN" dirty="0"/>
              <a:t>unigrams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178DA0-4424-461B-9E32-BB057CC6F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914" y="1423314"/>
            <a:ext cx="5974079" cy="49106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51310A6-24B9-41C0-B597-147F38F8C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40" y="1439266"/>
            <a:ext cx="5740316" cy="489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22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576C-D3C3-4F6C-8417-1EF1F558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89" y="215754"/>
            <a:ext cx="11791405" cy="855399"/>
          </a:xfrm>
        </p:spPr>
        <p:txBody>
          <a:bodyPr/>
          <a:lstStyle/>
          <a:p>
            <a:r>
              <a:rPr lang="en-IN" dirty="0"/>
              <a:t>Bigrams - Positive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Plotly D3.js Charts for Powerpoint and Excel">
                <a:extLst>
                  <a:ext uri="{FF2B5EF4-FFF2-40B4-BE49-F238E27FC236}">
                    <a16:creationId xmlns:a16="http://schemas.microsoft.com/office/drawing/2014/main" id="{FD070C4A-C5EC-43B4-9463-A362B32EED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2807844"/>
                  </p:ext>
                </p:extLst>
              </p:nvPr>
            </p:nvGraphicFramePr>
            <p:xfrm>
              <a:off x="600891" y="1285874"/>
              <a:ext cx="11086012" cy="487108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 2" title="Plotly D3.js Charts for Powerpoint and Excel">
                <a:extLst>
                  <a:ext uri="{FF2B5EF4-FFF2-40B4-BE49-F238E27FC236}">
                    <a16:creationId xmlns:a16="http://schemas.microsoft.com/office/drawing/2014/main" id="{FD070C4A-C5EC-43B4-9463-A362B32EED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891" y="1285874"/>
                <a:ext cx="11086012" cy="48710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6924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576C-D3C3-4F6C-8417-1EF1F558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89" y="215754"/>
            <a:ext cx="11791405" cy="855399"/>
          </a:xfrm>
        </p:spPr>
        <p:txBody>
          <a:bodyPr/>
          <a:lstStyle/>
          <a:p>
            <a:r>
              <a:rPr lang="en-IN" dirty="0"/>
              <a:t>Bigrams - Negative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Plotly D3.js Charts for Powerpoint and Excel">
                <a:extLst>
                  <a:ext uri="{FF2B5EF4-FFF2-40B4-BE49-F238E27FC236}">
                    <a16:creationId xmlns:a16="http://schemas.microsoft.com/office/drawing/2014/main" id="{FD070C4A-C5EC-43B4-9463-A362B32EEDE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0891" y="1285874"/>
              <a:ext cx="11086012" cy="487108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 2" title="Plotly D3.js Charts for Powerpoint and Excel">
                <a:extLst>
                  <a:ext uri="{FF2B5EF4-FFF2-40B4-BE49-F238E27FC236}">
                    <a16:creationId xmlns:a16="http://schemas.microsoft.com/office/drawing/2014/main" id="{FD070C4A-C5EC-43B4-9463-A362B32EED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891" y="1285874"/>
                <a:ext cx="11086012" cy="48710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4318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576C-D3C3-4F6C-8417-1EF1F558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89" y="215754"/>
            <a:ext cx="11791405" cy="855399"/>
          </a:xfrm>
        </p:spPr>
        <p:txBody>
          <a:bodyPr/>
          <a:lstStyle/>
          <a:p>
            <a:r>
              <a:rPr lang="en-IN" dirty="0"/>
              <a:t>Trigrams - Positive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Plotly D3.js Charts for Powerpoint and Excel">
                <a:extLst>
                  <a:ext uri="{FF2B5EF4-FFF2-40B4-BE49-F238E27FC236}">
                    <a16:creationId xmlns:a16="http://schemas.microsoft.com/office/drawing/2014/main" id="{FD070C4A-C5EC-43B4-9463-A362B32EEDE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0891" y="1285874"/>
              <a:ext cx="11086012" cy="487108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 2" title="Plotly D3.js Charts for Powerpoint and Excel">
                <a:extLst>
                  <a:ext uri="{FF2B5EF4-FFF2-40B4-BE49-F238E27FC236}">
                    <a16:creationId xmlns:a16="http://schemas.microsoft.com/office/drawing/2014/main" id="{FD070C4A-C5EC-43B4-9463-A362B32EED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891" y="1285874"/>
                <a:ext cx="11086012" cy="48710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437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576C-D3C3-4F6C-8417-1EF1F558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89" y="215754"/>
            <a:ext cx="11791405" cy="855399"/>
          </a:xfrm>
        </p:spPr>
        <p:txBody>
          <a:bodyPr/>
          <a:lstStyle/>
          <a:p>
            <a:r>
              <a:rPr lang="en-IN" dirty="0"/>
              <a:t>Trigrams - negative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Plotly D3.js Charts for Powerpoint and Excel">
                <a:extLst>
                  <a:ext uri="{FF2B5EF4-FFF2-40B4-BE49-F238E27FC236}">
                    <a16:creationId xmlns:a16="http://schemas.microsoft.com/office/drawing/2014/main" id="{FD070C4A-C5EC-43B4-9463-A362B32EEDE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0891" y="1285874"/>
              <a:ext cx="11086012" cy="487108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 2" title="Plotly D3.js Charts for Powerpoint and Excel">
                <a:extLst>
                  <a:ext uri="{FF2B5EF4-FFF2-40B4-BE49-F238E27FC236}">
                    <a16:creationId xmlns:a16="http://schemas.microsoft.com/office/drawing/2014/main" id="{FD070C4A-C5EC-43B4-9463-A362B32EED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891" y="1285874"/>
                <a:ext cx="11086012" cy="48710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695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9E35-30AB-4FC8-B859-76B04423A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40" y="271351"/>
            <a:ext cx="11645119" cy="539354"/>
          </a:xfrm>
        </p:spPr>
        <p:txBody>
          <a:bodyPr>
            <a:normAutofit fontScale="90000"/>
          </a:bodyPr>
          <a:lstStyle/>
          <a:p>
            <a:r>
              <a:rPr lang="en-IN" dirty="0"/>
              <a:t>Twitter: EXPRESS your VIEWS IN limited characters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5B20F38-2FB2-46EC-8E07-DCE7735CE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238" y="1027521"/>
            <a:ext cx="5753368" cy="5408299"/>
          </a:xfr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E72763B-F8D3-4067-9E00-2D15B2BF3779}"/>
              </a:ext>
            </a:extLst>
          </p:cNvPr>
          <p:cNvSpPr txBox="1">
            <a:spLocks/>
          </p:cNvSpPr>
          <p:nvPr/>
        </p:nvSpPr>
        <p:spPr>
          <a:xfrm>
            <a:off x="6683603" y="1027521"/>
            <a:ext cx="5234955" cy="5559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IN" dirty="0"/>
              <a:t>A platform that allows one to express their views in limited characters. 140 on 2017, now increased to 280.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 unified platform for a range of users - business leaders, politicians, celebrities, artists, bloggers and  journalists etc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Key features – Number of tweets, re-tweets (RT), followers, following, verified / non verified profiles, hashtags and trends.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Speciality – A crisp message, delivered quickly, reaches a vast audience in no time.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Social Media Management has become an integral part of businesses today. </a:t>
            </a:r>
          </a:p>
        </p:txBody>
      </p:sp>
    </p:spTree>
    <p:extLst>
      <p:ext uri="{BB962C8B-B14F-4D97-AF65-F5344CB8AC3E}">
        <p14:creationId xmlns:p14="http://schemas.microsoft.com/office/powerpoint/2010/main" val="1664652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F76F-7EDE-4EEF-AD7B-AE3F08A1A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Identifying brands in tweets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6364C-31EB-4B0F-A5F5-AC2AC6CB1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What?</a:t>
            </a:r>
          </a:p>
          <a:p>
            <a:r>
              <a:rPr lang="en-IN" dirty="0"/>
              <a:t>Identification of a brand in a tweet – Direct and Indirect </a:t>
            </a:r>
          </a:p>
          <a:p>
            <a:r>
              <a:rPr lang="en-IN" dirty="0"/>
              <a:t>Trending Brands in the SXSW event – What is the talk of the town?</a:t>
            </a:r>
          </a:p>
          <a:p>
            <a:pPr marL="0" indent="0">
              <a:buNone/>
            </a:pPr>
            <a:r>
              <a:rPr lang="en-IN" dirty="0"/>
              <a:t>Why?</a:t>
            </a:r>
          </a:p>
          <a:p>
            <a:r>
              <a:rPr lang="en-IN" dirty="0"/>
              <a:t>Brands that stood out with more positive impressions</a:t>
            </a:r>
          </a:p>
          <a:p>
            <a:r>
              <a:rPr lang="en-IN" dirty="0"/>
              <a:t>Brands that failed to make a presence</a:t>
            </a:r>
          </a:p>
          <a:p>
            <a:pPr marL="0" indent="0">
              <a:buNone/>
            </a:pPr>
            <a:r>
              <a:rPr lang="en-IN" dirty="0"/>
              <a:t>How?</a:t>
            </a:r>
          </a:p>
          <a:p>
            <a:r>
              <a:rPr lang="en-IN" dirty="0" err="1"/>
              <a:t>Spacy’s</a:t>
            </a:r>
            <a:r>
              <a:rPr lang="en-IN" dirty="0"/>
              <a:t> NER parsing to generate  ‘ORG’ tags</a:t>
            </a:r>
          </a:p>
          <a:p>
            <a:r>
              <a:rPr lang="en-IN" dirty="0"/>
              <a:t>Eyeballing data to classify products to the generated ORG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2539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576C-D3C3-4F6C-8417-1EF1F558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89" y="215754"/>
            <a:ext cx="11791405" cy="855399"/>
          </a:xfrm>
        </p:spPr>
        <p:txBody>
          <a:bodyPr/>
          <a:lstStyle/>
          <a:p>
            <a:r>
              <a:rPr lang="en-IN" dirty="0"/>
              <a:t>Identifying brands in tweets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Plotly D3.js Charts for Powerpoint and Excel">
                <a:extLst>
                  <a:ext uri="{FF2B5EF4-FFF2-40B4-BE49-F238E27FC236}">
                    <a16:creationId xmlns:a16="http://schemas.microsoft.com/office/drawing/2014/main" id="{63677081-336C-4534-80F7-54B8089BAE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5926132"/>
                  </p:ext>
                </p:extLst>
              </p:nvPr>
            </p:nvGraphicFramePr>
            <p:xfrm>
              <a:off x="452847" y="1262743"/>
              <a:ext cx="11295016" cy="512934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 2" title="Plotly D3.js Charts for Powerpoint and Excel">
                <a:extLst>
                  <a:ext uri="{FF2B5EF4-FFF2-40B4-BE49-F238E27FC236}">
                    <a16:creationId xmlns:a16="http://schemas.microsoft.com/office/drawing/2014/main" id="{63677081-336C-4534-80F7-54B8089BAE0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847" y="1262743"/>
                <a:ext cx="11295016" cy="512934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9489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576C-D3C3-4F6C-8417-1EF1F558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89" y="215754"/>
            <a:ext cx="11791405" cy="855399"/>
          </a:xfrm>
        </p:spPr>
        <p:txBody>
          <a:bodyPr/>
          <a:lstStyle/>
          <a:p>
            <a:r>
              <a:rPr lang="en-IN" dirty="0"/>
              <a:t>Identifying brands in tweets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Plotly D3.js Charts for Powerpoint and Excel">
                <a:extLst>
                  <a:ext uri="{FF2B5EF4-FFF2-40B4-BE49-F238E27FC236}">
                    <a16:creationId xmlns:a16="http://schemas.microsoft.com/office/drawing/2014/main" id="{63677081-336C-4534-80F7-54B8089BAE0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52847" y="1262743"/>
              <a:ext cx="11295016" cy="512934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 2" title="Plotly D3.js Charts for Powerpoint and Excel">
                <a:extLst>
                  <a:ext uri="{FF2B5EF4-FFF2-40B4-BE49-F238E27FC236}">
                    <a16:creationId xmlns:a16="http://schemas.microsoft.com/office/drawing/2014/main" id="{63677081-336C-4534-80F7-54B8089BAE0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847" y="1262743"/>
                <a:ext cx="11295016" cy="512934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08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576C-D3C3-4F6C-8417-1EF1F558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89" y="215754"/>
            <a:ext cx="11791405" cy="855399"/>
          </a:xfrm>
        </p:spPr>
        <p:txBody>
          <a:bodyPr/>
          <a:lstStyle/>
          <a:p>
            <a:r>
              <a:rPr lang="en-IN" dirty="0"/>
              <a:t>Sentiment distribution OF BRANDS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Plotly D3.js Charts for Powerpoint and Excel">
                <a:extLst>
                  <a:ext uri="{FF2B5EF4-FFF2-40B4-BE49-F238E27FC236}">
                    <a16:creationId xmlns:a16="http://schemas.microsoft.com/office/drawing/2014/main" id="{FB025C18-2B13-468C-BE48-50976C0F3B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8377349"/>
                  </p:ext>
                </p:extLst>
              </p:nvPr>
            </p:nvGraphicFramePr>
            <p:xfrm>
              <a:off x="6200503" y="1262743"/>
              <a:ext cx="5782491" cy="51816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Plotly D3.js Charts for Powerpoint and Excel">
                <a:extLst>
                  <a:ext uri="{FF2B5EF4-FFF2-40B4-BE49-F238E27FC236}">
                    <a16:creationId xmlns:a16="http://schemas.microsoft.com/office/drawing/2014/main" id="{FB025C18-2B13-468C-BE48-50976C0F3BA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00503" y="1262743"/>
                <a:ext cx="5782491" cy="51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 title="Plotly D3.js Charts for Powerpoint and Excel">
                <a:extLst>
                  <a:ext uri="{FF2B5EF4-FFF2-40B4-BE49-F238E27FC236}">
                    <a16:creationId xmlns:a16="http://schemas.microsoft.com/office/drawing/2014/main" id="{A78F81DC-B861-4176-9316-3DB5420887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3913310"/>
                  </p:ext>
                </p:extLst>
              </p:nvPr>
            </p:nvGraphicFramePr>
            <p:xfrm>
              <a:off x="191589" y="1262743"/>
              <a:ext cx="5942511" cy="51816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Add-in 4" title="Plotly D3.js Charts for Powerpoint and Excel">
                <a:extLst>
                  <a:ext uri="{FF2B5EF4-FFF2-40B4-BE49-F238E27FC236}">
                    <a16:creationId xmlns:a16="http://schemas.microsoft.com/office/drawing/2014/main" id="{A78F81DC-B861-4176-9316-3DB5420887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589" y="1262743"/>
                <a:ext cx="5942511" cy="518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0280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576C-D3C3-4F6C-8417-1EF1F558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89" y="215754"/>
            <a:ext cx="11791405" cy="855399"/>
          </a:xfrm>
        </p:spPr>
        <p:txBody>
          <a:bodyPr/>
          <a:lstStyle/>
          <a:p>
            <a:r>
              <a:rPr lang="en-IN" dirty="0"/>
              <a:t>Sentiment distribution OF BRANDs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Plotly D3.js Charts for Powerpoint and Excel">
                <a:extLst>
                  <a:ext uri="{FF2B5EF4-FFF2-40B4-BE49-F238E27FC236}">
                    <a16:creationId xmlns:a16="http://schemas.microsoft.com/office/drawing/2014/main" id="{63677081-336C-4534-80F7-54B8089BAE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7210371"/>
                  </p:ext>
                </p:extLst>
              </p:nvPr>
            </p:nvGraphicFramePr>
            <p:xfrm>
              <a:off x="252551" y="1406434"/>
              <a:ext cx="3744684" cy="481584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 2" title="Plotly D3.js Charts for Powerpoint and Excel">
                <a:extLst>
                  <a:ext uri="{FF2B5EF4-FFF2-40B4-BE49-F238E27FC236}">
                    <a16:creationId xmlns:a16="http://schemas.microsoft.com/office/drawing/2014/main" id="{63677081-336C-4534-80F7-54B8089BAE0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2551" y="1406434"/>
                <a:ext cx="3744684" cy="48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Plotly D3.js Charts for Powerpoint and Excel">
                <a:extLst>
                  <a:ext uri="{FF2B5EF4-FFF2-40B4-BE49-F238E27FC236}">
                    <a16:creationId xmlns:a16="http://schemas.microsoft.com/office/drawing/2014/main" id="{FB025C18-2B13-468C-BE48-50976C0F3B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877332"/>
                  </p:ext>
                </p:extLst>
              </p:nvPr>
            </p:nvGraphicFramePr>
            <p:xfrm>
              <a:off x="4280264" y="1406434"/>
              <a:ext cx="3744684" cy="481584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4" name="Add-in 3" title="Plotly D3.js Charts for Powerpoint and Excel">
                <a:extLst>
                  <a:ext uri="{FF2B5EF4-FFF2-40B4-BE49-F238E27FC236}">
                    <a16:creationId xmlns:a16="http://schemas.microsoft.com/office/drawing/2014/main" id="{FB025C18-2B13-468C-BE48-50976C0F3BA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80264" y="1406434"/>
                <a:ext cx="3744684" cy="48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 title="Plotly D3.js Charts for Powerpoint and Excel">
                <a:extLst>
                  <a:ext uri="{FF2B5EF4-FFF2-40B4-BE49-F238E27FC236}">
                    <a16:creationId xmlns:a16="http://schemas.microsoft.com/office/drawing/2014/main" id="{CA424419-F302-42DC-9934-B693F081A0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4103839"/>
                  </p:ext>
                </p:extLst>
              </p:nvPr>
            </p:nvGraphicFramePr>
            <p:xfrm>
              <a:off x="8304439" y="1406434"/>
              <a:ext cx="3744685" cy="481584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6"/>
              </a:graphicData>
            </a:graphic>
          </p:graphicFrame>
        </mc:Choice>
        <mc:Fallback>
          <p:pic>
            <p:nvPicPr>
              <p:cNvPr id="6" name="Add-in 5" title="Plotly D3.js Charts for Powerpoint and Excel">
                <a:extLst>
                  <a:ext uri="{FF2B5EF4-FFF2-40B4-BE49-F238E27FC236}">
                    <a16:creationId xmlns:a16="http://schemas.microsoft.com/office/drawing/2014/main" id="{CA424419-F302-42DC-9934-B693F081A0F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04439" y="1406434"/>
                <a:ext cx="3744685" cy="481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6901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AB12-A961-4F17-AFBA-BF2EFED5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B42F6-F261-4A54-AC0C-B9C19214D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Data Pre-processing and Preparing for Models</a:t>
            </a:r>
          </a:p>
        </p:txBody>
      </p:sp>
    </p:spTree>
    <p:extLst>
      <p:ext uri="{BB962C8B-B14F-4D97-AF65-F5344CB8AC3E}">
        <p14:creationId xmlns:p14="http://schemas.microsoft.com/office/powerpoint/2010/main" val="710588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D7FE1-4EB8-4C7C-B58D-2D7D7CA45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0" y="964692"/>
            <a:ext cx="11460480" cy="1006348"/>
          </a:xfrm>
        </p:spPr>
        <p:txBody>
          <a:bodyPr/>
          <a:lstStyle/>
          <a:p>
            <a:r>
              <a:rPr lang="en-IN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225A1-74A8-42F0-A192-39C852F8F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40" y="2477589"/>
            <a:ext cx="11460480" cy="3616960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en-IN" sz="2000" dirty="0"/>
              <a:t>-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C6375A4-E6FD-4748-B300-43BA905E57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0934682"/>
              </p:ext>
            </p:extLst>
          </p:nvPr>
        </p:nvGraphicFramePr>
        <p:xfrm>
          <a:off x="2377440" y="2468879"/>
          <a:ext cx="7782560" cy="3669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8061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D7FE1-4EB8-4C7C-B58D-2D7D7CA45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0" y="964692"/>
            <a:ext cx="11460480" cy="1006348"/>
          </a:xfrm>
        </p:spPr>
        <p:txBody>
          <a:bodyPr/>
          <a:lstStyle/>
          <a:p>
            <a:r>
              <a:rPr lang="en-IN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225A1-74A8-42F0-A192-39C852F8F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40" y="2468880"/>
            <a:ext cx="11460480" cy="3616960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IN" sz="1900" dirty="0"/>
              <a:t>Text Cleaning</a:t>
            </a:r>
          </a:p>
          <a:p>
            <a:pPr lvl="2"/>
            <a:r>
              <a:rPr lang="en-IN" sz="1900" dirty="0"/>
              <a:t>Gensim’s simple_preprocess : Handles punctuations, special characters, and removes accent marks</a:t>
            </a:r>
          </a:p>
          <a:p>
            <a:pPr lvl="2"/>
            <a:r>
              <a:rPr lang="en-IN" sz="1900" dirty="0"/>
              <a:t>Emoticon Handling : Replaces emoticons with text they represent</a:t>
            </a:r>
          </a:p>
          <a:p>
            <a:pPr lvl="1"/>
            <a:r>
              <a:rPr lang="en-IN" sz="1900" dirty="0"/>
              <a:t>Tokenization</a:t>
            </a:r>
          </a:p>
          <a:p>
            <a:pPr lvl="2"/>
            <a:r>
              <a:rPr lang="en-IN" sz="1900" dirty="0"/>
              <a:t> Sentences split into separate words </a:t>
            </a:r>
          </a:p>
          <a:p>
            <a:pPr lvl="1"/>
            <a:r>
              <a:rPr lang="en-IN" sz="1900" dirty="0"/>
              <a:t>Stop-words Filtering</a:t>
            </a:r>
          </a:p>
          <a:p>
            <a:pPr lvl="2"/>
            <a:r>
              <a:rPr lang="en-IN" sz="1900" dirty="0"/>
              <a:t>Removes Prepositions, Conjunctions </a:t>
            </a:r>
          </a:p>
          <a:p>
            <a:pPr lvl="2"/>
            <a:r>
              <a:rPr lang="en-IN" sz="1900" dirty="0"/>
              <a:t>Negation words such as ‘did not’, ‘could not’, ‘would not’ were excluded as they convey meaning to sentiments</a:t>
            </a:r>
          </a:p>
          <a:p>
            <a:pPr lvl="1"/>
            <a:r>
              <a:rPr lang="en-IN" sz="1900" dirty="0"/>
              <a:t>Lemmatization</a:t>
            </a:r>
          </a:p>
          <a:p>
            <a:pPr lvl="2"/>
            <a:r>
              <a:rPr lang="en-IN" sz="1900" dirty="0"/>
              <a:t>R</a:t>
            </a:r>
            <a:r>
              <a:rPr lang="en-US" sz="1900" dirty="0"/>
              <a:t>educes inflectional forms of a word to a common base form. </a:t>
            </a:r>
          </a:p>
          <a:p>
            <a:pPr lvl="2"/>
            <a:r>
              <a:rPr lang="en-IN" sz="1900" dirty="0"/>
              <a:t>Keeps the meaning of the words, such as saw remains either see or saw (noun or verb)</a:t>
            </a:r>
          </a:p>
        </p:txBody>
      </p:sp>
      <p:pic>
        <p:nvPicPr>
          <p:cNvPr id="1026" name="Picture 2" descr="$\Rightarrow$">
            <a:extLst>
              <a:ext uri="{FF2B5EF4-FFF2-40B4-BE49-F238E27FC236}">
                <a16:creationId xmlns:a16="http://schemas.microsoft.com/office/drawing/2014/main" id="{2B000D53-876A-4DE0-ADD9-B9E1755DE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0"/>
            <a:ext cx="20002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805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D7FE1-4EB8-4C7C-B58D-2D7D7CA45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0" y="964692"/>
            <a:ext cx="11460480" cy="1006348"/>
          </a:xfrm>
        </p:spPr>
        <p:txBody>
          <a:bodyPr/>
          <a:lstStyle/>
          <a:p>
            <a:r>
              <a:rPr lang="en-IN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225A1-74A8-42F0-A192-39C852F8F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40" y="2468880"/>
            <a:ext cx="11460480" cy="3616960"/>
          </a:xfrm>
        </p:spPr>
        <p:txBody>
          <a:bodyPr>
            <a:normAutofit/>
          </a:bodyPr>
          <a:lstStyle/>
          <a:p>
            <a:pPr lvl="1"/>
            <a:r>
              <a:rPr lang="en-IN" sz="1900" dirty="0"/>
              <a:t>Topic Modelling</a:t>
            </a:r>
          </a:p>
          <a:p>
            <a:pPr lvl="2"/>
            <a:r>
              <a:rPr lang="en-IN" sz="1900" dirty="0"/>
              <a:t>Gensim’s LDA model to generate Dominant Topics</a:t>
            </a:r>
          </a:p>
          <a:p>
            <a:pPr lvl="1"/>
            <a:r>
              <a:rPr lang="en-IN" sz="1900" dirty="0"/>
              <a:t>TextBlob Sentiment Polarity</a:t>
            </a:r>
          </a:p>
          <a:p>
            <a:pPr lvl="2"/>
            <a:r>
              <a:rPr lang="en-IN" sz="1900" dirty="0"/>
              <a:t>TextBlob to assign Polarity Scores</a:t>
            </a:r>
          </a:p>
          <a:p>
            <a:pPr lvl="1"/>
            <a:r>
              <a:rPr lang="en-IN" sz="1900" dirty="0"/>
              <a:t>Transformation into Feature Vectors</a:t>
            </a:r>
          </a:p>
          <a:p>
            <a:pPr lvl="2"/>
            <a:r>
              <a:rPr lang="en-IN" sz="1900" dirty="0"/>
              <a:t>TFIDF Vectorizer to convert words to Vectors </a:t>
            </a:r>
          </a:p>
        </p:txBody>
      </p:sp>
      <p:pic>
        <p:nvPicPr>
          <p:cNvPr id="1026" name="Picture 2" descr="$\Rightarrow$">
            <a:extLst>
              <a:ext uri="{FF2B5EF4-FFF2-40B4-BE49-F238E27FC236}">
                <a16:creationId xmlns:a16="http://schemas.microsoft.com/office/drawing/2014/main" id="{2B000D53-876A-4DE0-ADD9-B9E1755DE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0"/>
            <a:ext cx="20002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261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850D5-1DDF-4EF9-8B43-72181B03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Modelling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B6E62-7195-4171-AE7D-E483829E8A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Training and Prediction</a:t>
            </a:r>
          </a:p>
        </p:txBody>
      </p:sp>
    </p:spTree>
    <p:extLst>
      <p:ext uri="{BB962C8B-B14F-4D97-AF65-F5344CB8AC3E}">
        <p14:creationId xmlns:p14="http://schemas.microsoft.com/office/powerpoint/2010/main" val="425829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AEAD-8A80-4E5A-B945-B8DCE00D6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DC1A-C87B-4077-8191-A94F6E87E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As a part of WittyWicky Inc, we are identifying the people’s opinion expressed on twitter about a brand/product as positive, negative or a neutral sentiment.</a:t>
            </a:r>
          </a:p>
          <a:p>
            <a:r>
              <a:rPr lang="en-IN" dirty="0"/>
              <a:t>This would help the business stakeholders to: 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IN" dirty="0"/>
              <a:t>Gain competitive insights on new / trending / most sought after product features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IN" dirty="0"/>
              <a:t>Gauge scope for product enhancement / improvement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IN" dirty="0"/>
              <a:t>Understand marketing campaign success ratio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IN" dirty="0"/>
              <a:t>Design better user engagement strategies</a:t>
            </a:r>
          </a:p>
        </p:txBody>
      </p:sp>
    </p:spTree>
    <p:extLst>
      <p:ext uri="{BB962C8B-B14F-4D97-AF65-F5344CB8AC3E}">
        <p14:creationId xmlns:p14="http://schemas.microsoft.com/office/powerpoint/2010/main" val="2118708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8649-0743-4EFF-9B06-749A4FAC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CA26E75-D355-422F-88EA-FEDF25184A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186900"/>
              </p:ext>
            </p:extLst>
          </p:nvPr>
        </p:nvGraphicFramePr>
        <p:xfrm>
          <a:off x="365761" y="2656115"/>
          <a:ext cx="11438707" cy="2714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0546">
                  <a:extLst>
                    <a:ext uri="{9D8B030D-6E8A-4147-A177-3AD203B41FA5}">
                      <a16:colId xmlns:a16="http://schemas.microsoft.com/office/drawing/2014/main" val="1180479934"/>
                    </a:ext>
                  </a:extLst>
                </a:gridCol>
                <a:gridCol w="2859387">
                  <a:extLst>
                    <a:ext uri="{9D8B030D-6E8A-4147-A177-3AD203B41FA5}">
                      <a16:colId xmlns:a16="http://schemas.microsoft.com/office/drawing/2014/main" val="1038125002"/>
                    </a:ext>
                  </a:extLst>
                </a:gridCol>
                <a:gridCol w="2859387">
                  <a:extLst>
                    <a:ext uri="{9D8B030D-6E8A-4147-A177-3AD203B41FA5}">
                      <a16:colId xmlns:a16="http://schemas.microsoft.com/office/drawing/2014/main" val="1914097328"/>
                    </a:ext>
                  </a:extLst>
                </a:gridCol>
                <a:gridCol w="2859387">
                  <a:extLst>
                    <a:ext uri="{9D8B030D-6E8A-4147-A177-3AD203B41FA5}">
                      <a16:colId xmlns:a16="http://schemas.microsoft.com/office/drawing/2014/main" val="1084671714"/>
                    </a:ext>
                  </a:extLst>
                </a:gridCol>
              </a:tblGrid>
              <a:tr h="693868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Model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Test Score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Validation Score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Platform Score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887587"/>
                  </a:ext>
                </a:extLst>
              </a:tr>
              <a:tr h="41212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1162744"/>
                  </a:ext>
                </a:extLst>
              </a:tr>
              <a:tr h="40200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987739"/>
                  </a:ext>
                </a:extLst>
              </a:tr>
              <a:tr h="40200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Multinomial NB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2303045"/>
                  </a:ext>
                </a:extLst>
              </a:tr>
              <a:tr h="402004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LinearSVC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0.6380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402969"/>
                  </a:ext>
                </a:extLst>
              </a:tr>
              <a:tr h="40200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SVC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21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826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8649-0743-4EFF-9B06-749A4FAC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TUNED MODELS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CA26E75-D355-422F-88EA-FEDF25184A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571225"/>
              </p:ext>
            </p:extLst>
          </p:nvPr>
        </p:nvGraphicFramePr>
        <p:xfrm>
          <a:off x="1118674" y="2447109"/>
          <a:ext cx="10568228" cy="3842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0054">
                  <a:extLst>
                    <a:ext uri="{9D8B030D-6E8A-4147-A177-3AD203B41FA5}">
                      <a16:colId xmlns:a16="http://schemas.microsoft.com/office/drawing/2014/main" val="1180479934"/>
                    </a:ext>
                  </a:extLst>
                </a:gridCol>
                <a:gridCol w="4169087">
                  <a:extLst>
                    <a:ext uri="{9D8B030D-6E8A-4147-A177-3AD203B41FA5}">
                      <a16:colId xmlns:a16="http://schemas.microsoft.com/office/drawing/2014/main" val="1038125002"/>
                    </a:ext>
                  </a:extLst>
                </a:gridCol>
                <a:gridCol w="4169087">
                  <a:extLst>
                    <a:ext uri="{9D8B030D-6E8A-4147-A177-3AD203B41FA5}">
                      <a16:colId xmlns:a16="http://schemas.microsoft.com/office/drawing/2014/main" val="1914097328"/>
                    </a:ext>
                  </a:extLst>
                </a:gridCol>
              </a:tblGrid>
              <a:tr h="397908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Model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Score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Platform Score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887587"/>
                  </a:ext>
                </a:extLst>
              </a:tr>
              <a:tr h="1079041">
                <a:tc>
                  <a:txBody>
                    <a:bodyPr/>
                    <a:lstStyle/>
                    <a:p>
                      <a:pPr algn="l">
                        <a:buFontTx/>
                        <a:buNone/>
                      </a:pPr>
                      <a:r>
                        <a:rPr lang="en-IN" dirty="0"/>
                        <a:t>Random Forest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IN" sz="1400" dirty="0" err="1"/>
                        <a:t>max_depth</a:t>
                      </a:r>
                      <a:r>
                        <a:rPr lang="en-IN" sz="1400" dirty="0"/>
                        <a:t> =30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IN" sz="1400" dirty="0" err="1"/>
                        <a:t>min_sample_leaf</a:t>
                      </a:r>
                      <a:r>
                        <a:rPr lang="en-IN" sz="1400" dirty="0"/>
                        <a:t>= 1,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IN" sz="1400" dirty="0" err="1"/>
                        <a:t>min_sample_split</a:t>
                      </a:r>
                      <a:r>
                        <a:rPr lang="en-IN" sz="1400" dirty="0"/>
                        <a:t> = 2,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IN" sz="1400" dirty="0" err="1"/>
                        <a:t>n_estimators</a:t>
                      </a:r>
                      <a:r>
                        <a:rPr lang="en-IN" sz="1400" dirty="0"/>
                        <a:t> = 1200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0.6482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987739"/>
                  </a:ext>
                </a:extLst>
              </a:tr>
              <a:tr h="1079041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XGB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IN" sz="1400" dirty="0" err="1"/>
                        <a:t>n_estimators</a:t>
                      </a:r>
                      <a:r>
                        <a:rPr lang="en-IN" sz="1400" dirty="0"/>
                        <a:t>=500,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IN" sz="1400" dirty="0" err="1"/>
                        <a:t>max_depth</a:t>
                      </a:r>
                      <a:r>
                        <a:rPr lang="en-IN" sz="1400" dirty="0"/>
                        <a:t> = 5,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IN" sz="1400" dirty="0"/>
                        <a:t>gamma = 0,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IN" sz="1400" dirty="0"/>
                        <a:t>learning rate = 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230272"/>
                  </a:ext>
                </a:extLst>
              </a:tr>
              <a:tr h="890209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SVC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IN" sz="1400" dirty="0"/>
                        <a:t>C=1,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IN" sz="1400" dirty="0"/>
                        <a:t>gamma = 1,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IN" sz="1400" dirty="0"/>
                        <a:t>kernel = ‘</a:t>
                      </a:r>
                      <a:r>
                        <a:rPr lang="en-IN" sz="1400" dirty="0" err="1"/>
                        <a:t>rbf</a:t>
                      </a:r>
                      <a:r>
                        <a:rPr lang="en-IN" sz="1400" dirty="0"/>
                        <a:t>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0.6654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21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681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8649-0743-4EFF-9B06-749A4FAC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TUNED MODELS – WITH Polarity as a feature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CA26E75-D355-422F-88EA-FEDF25184A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997082"/>
              </p:ext>
            </p:extLst>
          </p:nvPr>
        </p:nvGraphicFramePr>
        <p:xfrm>
          <a:off x="452845" y="2647406"/>
          <a:ext cx="11286309" cy="1505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3119">
                  <a:extLst>
                    <a:ext uri="{9D8B030D-6E8A-4147-A177-3AD203B41FA5}">
                      <a16:colId xmlns:a16="http://schemas.microsoft.com/office/drawing/2014/main" val="1180479934"/>
                    </a:ext>
                  </a:extLst>
                </a:gridCol>
                <a:gridCol w="3761595">
                  <a:extLst>
                    <a:ext uri="{9D8B030D-6E8A-4147-A177-3AD203B41FA5}">
                      <a16:colId xmlns:a16="http://schemas.microsoft.com/office/drawing/2014/main" val="1038125002"/>
                    </a:ext>
                  </a:extLst>
                </a:gridCol>
                <a:gridCol w="3761595">
                  <a:extLst>
                    <a:ext uri="{9D8B030D-6E8A-4147-A177-3AD203B41FA5}">
                      <a16:colId xmlns:a16="http://schemas.microsoft.com/office/drawing/2014/main" val="1914097328"/>
                    </a:ext>
                  </a:extLst>
                </a:gridCol>
              </a:tblGrid>
              <a:tr h="69725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Model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Score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Platform Score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887587"/>
                  </a:ext>
                </a:extLst>
              </a:tr>
              <a:tr h="40396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Random Forest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987739"/>
                  </a:ext>
                </a:extLst>
              </a:tr>
              <a:tr h="40396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SVC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2146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3FFA80D-92EE-4B16-B31A-20F662BB3AE0}"/>
              </a:ext>
            </a:extLst>
          </p:cNvPr>
          <p:cNvSpPr txBox="1"/>
          <p:nvPr/>
        </p:nvSpPr>
        <p:spPr>
          <a:xfrm>
            <a:off x="731520" y="4606833"/>
            <a:ext cx="11286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additionally ran our best fitted model SVC with Dominant Topics as our next feature.. However we saw a decrease in F1_score both on train and test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Our scores with Topic number as a feature were 0.639 (test), 0.641 (</a:t>
            </a:r>
            <a:r>
              <a:rPr lang="en-IN" dirty="0" err="1"/>
              <a:t>val</a:t>
            </a:r>
            <a:r>
              <a:rPr lang="en-IN" dirty="0"/>
              <a:t>) and 0.60 on platform. </a:t>
            </a:r>
          </a:p>
        </p:txBody>
      </p:sp>
    </p:spTree>
    <p:extLst>
      <p:ext uri="{BB962C8B-B14F-4D97-AF65-F5344CB8AC3E}">
        <p14:creationId xmlns:p14="http://schemas.microsoft.com/office/powerpoint/2010/main" val="2965945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D153-6AF8-46D0-9F49-BCDD1E44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70" y="512203"/>
            <a:ext cx="11415859" cy="1062071"/>
          </a:xfrm>
        </p:spPr>
        <p:txBody>
          <a:bodyPr>
            <a:normAutofit fontScale="90000"/>
          </a:bodyPr>
          <a:lstStyle/>
          <a:p>
            <a:r>
              <a:rPr lang="en-IN" dirty="0"/>
              <a:t>Interpreting Predictions</a:t>
            </a:r>
            <a:br>
              <a:rPr lang="en-IN" dirty="0"/>
            </a:br>
            <a:r>
              <a:rPr lang="en-IN" dirty="0"/>
              <a:t>(positive)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766169-BE84-4D54-90AC-E10947836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069" y="1921452"/>
            <a:ext cx="11415859" cy="4574598"/>
          </a:xfrm>
        </p:spPr>
      </p:pic>
    </p:spTree>
    <p:extLst>
      <p:ext uri="{BB962C8B-B14F-4D97-AF65-F5344CB8AC3E}">
        <p14:creationId xmlns:p14="http://schemas.microsoft.com/office/powerpoint/2010/main" val="1841667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D153-6AF8-46D0-9F49-BCDD1E44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70" y="512203"/>
            <a:ext cx="11415859" cy="1062071"/>
          </a:xfrm>
        </p:spPr>
        <p:txBody>
          <a:bodyPr>
            <a:normAutofit fontScale="90000"/>
          </a:bodyPr>
          <a:lstStyle/>
          <a:p>
            <a:r>
              <a:rPr lang="en-IN" dirty="0"/>
              <a:t>Interpreting Predictions</a:t>
            </a:r>
            <a:br>
              <a:rPr lang="en-IN" dirty="0"/>
            </a:br>
            <a:r>
              <a:rPr lang="en-IN" dirty="0"/>
              <a:t>(Neutral)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CD6A34-7988-426A-9F6B-3F1B950C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070" y="1943100"/>
            <a:ext cx="11415859" cy="4552949"/>
          </a:xfrm>
        </p:spPr>
      </p:pic>
    </p:spTree>
    <p:extLst>
      <p:ext uri="{BB962C8B-B14F-4D97-AF65-F5344CB8AC3E}">
        <p14:creationId xmlns:p14="http://schemas.microsoft.com/office/powerpoint/2010/main" val="3070553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D153-6AF8-46D0-9F49-BCDD1E44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70" y="512203"/>
            <a:ext cx="11415859" cy="1062071"/>
          </a:xfrm>
        </p:spPr>
        <p:txBody>
          <a:bodyPr>
            <a:normAutofit fontScale="90000"/>
          </a:bodyPr>
          <a:lstStyle/>
          <a:p>
            <a:r>
              <a:rPr lang="en-IN" dirty="0"/>
              <a:t>Interpreting Predictions</a:t>
            </a:r>
            <a:br>
              <a:rPr lang="en-IN" dirty="0"/>
            </a:br>
            <a:r>
              <a:rPr lang="en-IN" dirty="0"/>
              <a:t>(Negative)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FCC3310-39B9-475F-9C3D-8074A8CAE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070" y="1933575"/>
            <a:ext cx="11415859" cy="4524375"/>
          </a:xfrm>
        </p:spPr>
      </p:pic>
    </p:spTree>
    <p:extLst>
      <p:ext uri="{BB962C8B-B14F-4D97-AF65-F5344CB8AC3E}">
        <p14:creationId xmlns:p14="http://schemas.microsoft.com/office/powerpoint/2010/main" val="3330314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D153-6AF8-46D0-9F49-BCDD1E440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3B35-0CCE-48AF-A28E-9D64C016D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F1 Score</a:t>
            </a:r>
          </a:p>
          <a:p>
            <a:pPr lvl="1"/>
            <a:r>
              <a:rPr lang="en-IN" dirty="0"/>
              <a:t>Harmonic mean of Precision ( penalizes False Positives) and Recall ( penalizes False Negatives) .</a:t>
            </a:r>
          </a:p>
          <a:p>
            <a:pPr lvl="1"/>
            <a:r>
              <a:rPr lang="en-IN" dirty="0"/>
              <a:t>Useful when seeking a balance between Precision and Recall.</a:t>
            </a:r>
          </a:p>
          <a:p>
            <a:pPr lvl="1"/>
            <a:r>
              <a:rPr lang="en-IN" dirty="0"/>
              <a:t>Better metric than accuracy for class imbalanced data.</a:t>
            </a:r>
          </a:p>
        </p:txBody>
      </p:sp>
    </p:spTree>
    <p:extLst>
      <p:ext uri="{BB962C8B-B14F-4D97-AF65-F5344CB8AC3E}">
        <p14:creationId xmlns:p14="http://schemas.microsoft.com/office/powerpoint/2010/main" val="3913576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D153-6AF8-46D0-9F49-BCDD1E440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3B35-0CCE-48AF-A28E-9D64C016D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1" indent="0" algn="ctr">
              <a:buNone/>
            </a:pPr>
            <a:r>
              <a:rPr lang="en-IN" dirty="0"/>
              <a:t>Business Use Case - Issue Redressal</a:t>
            </a:r>
          </a:p>
          <a:p>
            <a:pPr lvl="2"/>
            <a:r>
              <a:rPr lang="en-IN" dirty="0"/>
              <a:t>Identify negative tweets and not classify them as neutral or positive</a:t>
            </a:r>
          </a:p>
          <a:p>
            <a:pPr lvl="2"/>
            <a:r>
              <a:rPr lang="en-IN" dirty="0"/>
              <a:t>Penalize False Negatives</a:t>
            </a:r>
          </a:p>
          <a:p>
            <a:pPr lvl="2"/>
            <a:r>
              <a:rPr lang="en-IN" dirty="0"/>
              <a:t>High Recall value</a:t>
            </a:r>
          </a:p>
          <a:p>
            <a:pPr marL="228600" lvl="1" indent="0" algn="ctr">
              <a:buNone/>
            </a:pPr>
            <a:r>
              <a:rPr lang="en-IN" dirty="0"/>
              <a:t>Business Use Case - Customer Retention</a:t>
            </a:r>
          </a:p>
          <a:p>
            <a:pPr lvl="2"/>
            <a:r>
              <a:rPr lang="en-IN" dirty="0"/>
              <a:t>Identify keywords from only positive tweets not classify neutral and negative tweets as positives</a:t>
            </a:r>
          </a:p>
          <a:p>
            <a:pPr lvl="2"/>
            <a:r>
              <a:rPr lang="en-IN" dirty="0"/>
              <a:t>Penalize False Positives</a:t>
            </a:r>
          </a:p>
          <a:p>
            <a:pPr lvl="2"/>
            <a:r>
              <a:rPr lang="en-IN" dirty="0"/>
              <a:t>High Recall value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11463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D153-6AF8-46D0-9F49-BCDD1E440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3B35-0CCE-48AF-A28E-9D64C016D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92946"/>
            <a:ext cx="7729728" cy="4262377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Apple and Google are the top 2 brands which are looked up-to when it comes to product innovation and product development. </a:t>
            </a:r>
          </a:p>
          <a:p>
            <a:pPr lvl="1" algn="just"/>
            <a:r>
              <a:rPr lang="en-US" dirty="0"/>
              <a:t>Diverse product range</a:t>
            </a:r>
          </a:p>
          <a:p>
            <a:pPr lvl="1" algn="just"/>
            <a:r>
              <a:rPr lang="en-US" dirty="0"/>
              <a:t>Constant tech innovation</a:t>
            </a:r>
          </a:p>
          <a:p>
            <a:pPr algn="just"/>
            <a:r>
              <a:rPr lang="en-US" dirty="0"/>
              <a:t>Microsoft, Uber and Facebook have a very feeble share of user engagement</a:t>
            </a:r>
          </a:p>
          <a:p>
            <a:pPr algn="just"/>
            <a:r>
              <a:rPr lang="en-US" dirty="0"/>
              <a:t>Irrespective of the sentiment observed Apple has the highest brand recall</a:t>
            </a:r>
          </a:p>
          <a:p>
            <a:pPr algn="just"/>
            <a:r>
              <a:rPr lang="en-US" dirty="0"/>
              <a:t>While for apple, iPad2 was received well, </a:t>
            </a:r>
            <a:r>
              <a:rPr lang="en-US" dirty="0" err="1"/>
              <a:t>google’s</a:t>
            </a:r>
            <a:r>
              <a:rPr lang="en-US" dirty="0"/>
              <a:t> maps was the most talked about product for its innovative features</a:t>
            </a:r>
          </a:p>
          <a:p>
            <a:pPr algn="just"/>
            <a:r>
              <a:rPr lang="en-US" dirty="0"/>
              <a:t>In spite being a popular brand, Apple received criticism for </a:t>
            </a:r>
          </a:p>
          <a:p>
            <a:pPr lvl="1" algn="just"/>
            <a:r>
              <a:rPr lang="en-US" dirty="0"/>
              <a:t>Battery heating issues</a:t>
            </a:r>
          </a:p>
          <a:p>
            <a:pPr lvl="1" algn="just"/>
            <a:r>
              <a:rPr lang="en-US" dirty="0"/>
              <a:t>Product pricing (value for money)</a:t>
            </a:r>
          </a:p>
          <a:p>
            <a:pPr algn="just"/>
            <a:r>
              <a:rPr lang="en-US" dirty="0"/>
              <a:t>On the other hand, Google’s circles was not appreciated well as a social networking product</a:t>
            </a:r>
          </a:p>
          <a:p>
            <a:pPr algn="just"/>
            <a:r>
              <a:rPr lang="en-US" b="1" u="sng" dirty="0"/>
              <a:t>Observation:</a:t>
            </a:r>
            <a:r>
              <a:rPr lang="en-US" dirty="0"/>
              <a:t> Product companies like Apple &amp; Google – higher engagement Vs Service based companies like Facebook &amp; Uber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52341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D153-6AF8-46D0-9F49-BCDD1E440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3B35-0CCE-48AF-A28E-9D64C016D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92947"/>
            <a:ext cx="7729728" cy="392301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Apple need to work on fixing product issues like optimizing battery life, heating issues and product pricing.</a:t>
            </a:r>
          </a:p>
          <a:p>
            <a:pPr algn="just"/>
            <a:r>
              <a:rPr lang="en-US" dirty="0"/>
              <a:t>Had Apple been active in non profit initiatives, sentiments related to pricing issues (tagged with Japan relief fund </a:t>
            </a:r>
            <a:r>
              <a:rPr lang="en-US" dirty="0" err="1"/>
              <a:t>etc</a:t>
            </a:r>
            <a:r>
              <a:rPr lang="en-US" dirty="0"/>
              <a:t>) could have been addressed positively through a healthy engagement with the audience.</a:t>
            </a:r>
          </a:p>
          <a:p>
            <a:pPr algn="just"/>
            <a:r>
              <a:rPr lang="en-US" dirty="0"/>
              <a:t>Google could use such analysis along with competitor insights in order to plan future product development better. (Google circles did not see the light of the day) </a:t>
            </a:r>
          </a:p>
        </p:txBody>
      </p:sp>
    </p:spTree>
    <p:extLst>
      <p:ext uri="{BB962C8B-B14F-4D97-AF65-F5344CB8AC3E}">
        <p14:creationId xmlns:p14="http://schemas.microsoft.com/office/powerpoint/2010/main" val="117824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87538-5C3D-46AC-AAB4-25E0F4E1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Solve This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2C4C4-78E3-4D5A-92E1-A56DE5405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The business can stay on top of new product features in the market.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Develop a robust &amp; improved product.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Plan better marketing campaigns basis the success metrics, identify top influencers and collaborate for brand promotion.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Posts, once sorted sentiment-wise, will help the organization design content strategy using top keyword and develop a healthy customer engagement strategy. </a:t>
            </a:r>
          </a:p>
        </p:txBody>
      </p:sp>
    </p:spTree>
    <p:extLst>
      <p:ext uri="{BB962C8B-B14F-4D97-AF65-F5344CB8AC3E}">
        <p14:creationId xmlns:p14="http://schemas.microsoft.com/office/powerpoint/2010/main" val="34303251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B0A5A-F83F-46F4-AC6D-F060C1F9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D9CB5-362B-4CFF-A722-5DD054D1C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Focused studies on product and product features.</a:t>
            </a:r>
          </a:p>
          <a:p>
            <a:r>
              <a:rPr lang="en-US" dirty="0"/>
              <a:t>User profiling for tailor made marketing and public relation campaigns for various target segments.</a:t>
            </a:r>
          </a:p>
          <a:p>
            <a:r>
              <a:rPr lang="en-US" dirty="0"/>
              <a:t>Geography based product demand gathering for future product development.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262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A29B58-62C4-4C50-A283-690465727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436" y="2376298"/>
            <a:ext cx="4270248" cy="704087"/>
          </a:xfrm>
        </p:spPr>
        <p:txBody>
          <a:bodyPr/>
          <a:lstStyle/>
          <a:p>
            <a:r>
              <a:rPr lang="en-IN" dirty="0"/>
              <a:t>Features &amp;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DB2F4-9F05-4D80-B507-1B384CCFBF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Tweet</a:t>
            </a:r>
            <a:r>
              <a:rPr lang="en-IN" dirty="0"/>
              <a:t>: Textual data from twitter.com, specifically from audiences at SXSW -2011.</a:t>
            </a:r>
          </a:p>
          <a:p>
            <a:r>
              <a:rPr lang="en-IN" b="1" dirty="0"/>
              <a:t>Sentiment</a:t>
            </a:r>
            <a:r>
              <a:rPr lang="en-IN" dirty="0"/>
              <a:t>: Labelled target with Sentiment classes:</a:t>
            </a:r>
          </a:p>
          <a:p>
            <a:pPr lvl="1"/>
            <a:r>
              <a:rPr lang="en-IN" dirty="0"/>
              <a:t>0: Negative</a:t>
            </a:r>
          </a:p>
          <a:p>
            <a:pPr lvl="1"/>
            <a:r>
              <a:rPr lang="en-IN" dirty="0"/>
              <a:t>1: Neutral</a:t>
            </a:r>
          </a:p>
          <a:p>
            <a:pPr lvl="1"/>
            <a:r>
              <a:rPr lang="en-IN" dirty="0"/>
              <a:t>2: Positive</a:t>
            </a:r>
          </a:p>
          <a:p>
            <a:pPr lvl="1"/>
            <a:r>
              <a:rPr lang="en-IN" dirty="0"/>
              <a:t>3: Can’t Tell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49C497-AA68-4988-BD01-9A9A3E03A35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6000" y1="26667" x2="26000" y2="62265"/>
                        <a14:foregroundMark x1="29000" y1="60000" x2="45000" y2="60000"/>
                        <a14:backgroundMark x1="20333" y1="68667" x2="40667" y2="77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52966" y="2227325"/>
            <a:ext cx="601436" cy="601436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27523D5-0B6B-4472-86A3-6164BB6B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5A88DD-9013-4BC0-B10B-CC3AE6985E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30" t="1" r="3169" b="102"/>
          <a:stretch/>
        </p:blipFill>
        <p:spPr>
          <a:xfrm>
            <a:off x="6096000" y="2782390"/>
            <a:ext cx="5913118" cy="334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39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65766-0BB0-430B-8524-D894AF2B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23768-769D-4E3C-BBA7-43FB56207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Findings and Insights</a:t>
            </a:r>
          </a:p>
        </p:txBody>
      </p:sp>
    </p:spTree>
    <p:extLst>
      <p:ext uri="{BB962C8B-B14F-4D97-AF65-F5344CB8AC3E}">
        <p14:creationId xmlns:p14="http://schemas.microsoft.com/office/powerpoint/2010/main" val="4096674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E579C-DDED-4274-842A-4D1D0AB7B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AE32AD2-7BC8-451D-8974-408A13C1B9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157004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7743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576C-D3C3-4F6C-8417-1EF1F558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89" y="215754"/>
            <a:ext cx="11791405" cy="855399"/>
          </a:xfrm>
        </p:spPr>
        <p:txBody>
          <a:bodyPr/>
          <a:lstStyle/>
          <a:p>
            <a:r>
              <a:rPr lang="en-IN" dirty="0"/>
              <a:t>target Distribution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3" name="Content Placeholder 3" title="Plotly D3.js Charts for Powerpoint and Excel">
                <a:extLst>
                  <a:ext uri="{FF2B5EF4-FFF2-40B4-BE49-F238E27FC236}">
                    <a16:creationId xmlns:a16="http://schemas.microsoft.com/office/drawing/2014/main" id="{CF00AB98-98F5-4507-BE26-DC19473F132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34931254"/>
                  </p:ext>
                </p:extLst>
              </p:nvPr>
            </p:nvGraphicFramePr>
            <p:xfrm>
              <a:off x="2029098" y="1210491"/>
              <a:ext cx="8220891" cy="480908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3" name="Content Placeholder 3" title="Plotly D3.js Charts for Powerpoint and Excel">
                <a:extLst>
                  <a:ext uri="{FF2B5EF4-FFF2-40B4-BE49-F238E27FC236}">
                    <a16:creationId xmlns:a16="http://schemas.microsoft.com/office/drawing/2014/main" id="{CF00AB98-98F5-4507-BE26-DC19473F132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9098" y="1210491"/>
                <a:ext cx="8220891" cy="4809088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73FC20D-F369-4C53-B214-F7A05EDE44A7}"/>
              </a:ext>
            </a:extLst>
          </p:cNvPr>
          <p:cNvSpPr txBox="1"/>
          <p:nvPr/>
        </p:nvSpPr>
        <p:spPr>
          <a:xfrm>
            <a:off x="3437888" y="6113418"/>
            <a:ext cx="533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Funnel Chart of Sentiment Distribution in Tweets</a:t>
            </a:r>
          </a:p>
        </p:txBody>
      </p:sp>
    </p:spTree>
    <p:extLst>
      <p:ext uri="{BB962C8B-B14F-4D97-AF65-F5344CB8AC3E}">
        <p14:creationId xmlns:p14="http://schemas.microsoft.com/office/powerpoint/2010/main" val="2944766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576C-D3C3-4F6C-8417-1EF1F558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89" y="215754"/>
            <a:ext cx="11791405" cy="855399"/>
          </a:xfrm>
        </p:spPr>
        <p:txBody>
          <a:bodyPr/>
          <a:lstStyle/>
          <a:p>
            <a:r>
              <a:rPr lang="en-IN" dirty="0"/>
              <a:t>#Hashtags – Positive Tweets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4929D7-A09D-4968-9A78-83B72FBA29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24" r="640"/>
          <a:stretch/>
        </p:blipFill>
        <p:spPr>
          <a:xfrm>
            <a:off x="563903" y="1658297"/>
            <a:ext cx="5558224" cy="4275915"/>
          </a:xfrm>
          <a:prstGeom prst="rect">
            <a:avLst/>
          </a:prstGeom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 title="Plotly D3.js Charts for Powerpoint and Excel">
                <a:extLst>
                  <a:ext uri="{FF2B5EF4-FFF2-40B4-BE49-F238E27FC236}">
                    <a16:creationId xmlns:a16="http://schemas.microsoft.com/office/drawing/2014/main" id="{87F4C34D-0BB1-42DA-BCEB-926A78A69D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7824815"/>
                  </p:ext>
                </p:extLst>
              </p:nvPr>
            </p:nvGraphicFramePr>
            <p:xfrm>
              <a:off x="6199414" y="1506582"/>
              <a:ext cx="5715000" cy="442763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6" name="Add-in 5" title="Plotly D3.js Charts for Powerpoint and Excel">
                <a:extLst>
                  <a:ext uri="{FF2B5EF4-FFF2-40B4-BE49-F238E27FC236}">
                    <a16:creationId xmlns:a16="http://schemas.microsoft.com/office/drawing/2014/main" id="{87F4C34D-0BB1-42DA-BCEB-926A78A69D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99414" y="1506582"/>
                <a:ext cx="5715000" cy="442763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EF009B2-8D13-4CBC-96D3-F4084748C6A9}"/>
              </a:ext>
            </a:extLst>
          </p:cNvPr>
          <p:cNvSpPr txBox="1"/>
          <p:nvPr/>
        </p:nvSpPr>
        <p:spPr>
          <a:xfrm>
            <a:off x="990773" y="6043747"/>
            <a:ext cx="538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WordCloud of hashtags for positively labelled tweets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3E175-52F6-4E71-8F36-6F7B10F7B71B}"/>
              </a:ext>
            </a:extLst>
          </p:cNvPr>
          <p:cNvSpPr txBox="1"/>
          <p:nvPr/>
        </p:nvSpPr>
        <p:spPr>
          <a:xfrm>
            <a:off x="6443265" y="6043747"/>
            <a:ext cx="538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Bar Graph of hashtags for positively labelled tweets</a:t>
            </a:r>
          </a:p>
        </p:txBody>
      </p:sp>
    </p:spTree>
    <p:extLst>
      <p:ext uri="{BB962C8B-B14F-4D97-AF65-F5344CB8AC3E}">
        <p14:creationId xmlns:p14="http://schemas.microsoft.com/office/powerpoint/2010/main" val="121380189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webextensions/_rels/webextension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webextensions/_rels/webextension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webextensions/_rels/webextension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webextensions/_rels/webextension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webextensions/_rels/webextension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webextensions/_rels/webextension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webextensions/_rels/webextension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webextensions/_rels/webextension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webextensions/_rels/webextension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webextensions/webextension1.xml><?xml version="1.0" encoding="utf-8"?>
<we:webextension xmlns:we="http://schemas.microsoft.com/office/webextensions/webextension/2010/11" id="{D99628BE-B01A-46CC-9FCF-AEE81AD13AFF}" frozen="1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IshaGulati/97&quot;,&quot;plotlyChartJSON&quot;:null,&quot;appVersion&quot;:&quot;1.0&quot;,&quot;savedDate&quot;:&quot;Sun, 31 May 2020 01:06:01 GMT&quot;,&quot;plotlyChartIFrameUrl&quot;:null}"/>
  </we:properties>
  <we:bindings/>
  <we:snapshot xmlns:r="http://schemas.openxmlformats.org/officeDocument/2006/relationships" r:embed="rId1"/>
</we:webextension>
</file>

<file path=ppt/webextensions/webextension10.xml><?xml version="1.0" encoding="utf-8"?>
<we:webextension xmlns:we="http://schemas.microsoft.com/office/webextensions/webextension/2010/11" id="{AE6854BE-C97C-475D-A4D0-43F4578F1774}" frozen="1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IshaGulati/121&quot;,&quot;plotlyChartJSON&quot;:null,&quot;appVersion&quot;:&quot;1.0&quot;,&quot;savedDate&quot;:&quot;Sun, 31 May 2020 01:10:57 GMT&quot;,&quot;plotlyChartIFrameUrl&quot;:null}"/>
  </we:properties>
  <we:bindings/>
  <we:snapshot xmlns:r="http://schemas.openxmlformats.org/officeDocument/2006/relationships" r:embed="rId1"/>
</we:webextension>
</file>

<file path=ppt/webextensions/webextension11.xml><?xml version="1.0" encoding="utf-8"?>
<we:webextension xmlns:we="http://schemas.microsoft.com/office/webextensions/webextension/2010/11" id="{AE6854BE-C97C-475D-A4D0-43F4578F1774}" frozen="1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IshaGulati/125&quot;,&quot;plotlyChartJSON&quot;:null,&quot;appVersion&quot;:&quot;1.0&quot;,&quot;savedDate&quot;:&quot;Sun, 31 May 2020 01:11:12 GMT&quot;,&quot;plotlyChartIFrameUrl&quot;:null}"/>
  </we:properties>
  <we:bindings/>
  <we:snapshot xmlns:r="http://schemas.openxmlformats.org/officeDocument/2006/relationships" r:embed="rId1"/>
</we:webextension>
</file>

<file path=ppt/webextensions/webextension12.xml><?xml version="1.0" encoding="utf-8"?>
<we:webextension xmlns:we="http://schemas.microsoft.com/office/webextensions/webextension/2010/11" id="{44785C4B-2E1F-423C-99EC-E777B06BBE64}" frozen="1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IshaGulati/8&quot;,&quot;plotlyChartJSON&quot;:null,&quot;appVersion&quot;:&quot;1.0&quot;,&quot;savedDate&quot;:&quot;Sun, 31 May 2020 01:11:26 GMT&quot;,&quot;plotlyChartIFrameUrl&quot;:null}"/>
  </we:properties>
  <we:bindings/>
  <we:snapshot xmlns:r="http://schemas.openxmlformats.org/officeDocument/2006/relationships" r:embed="rId1"/>
</we:webextension>
</file>

<file path=ppt/webextensions/webextension13.xml><?xml version="1.0" encoding="utf-8"?>
<we:webextension xmlns:we="http://schemas.microsoft.com/office/webextensions/webextension/2010/11" id="{44785C4B-2E1F-423C-99EC-E777B06BBE64}" frozen="1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IshaGulati/10&quot;,&quot;plotlyChartJSON&quot;:null,&quot;appVersion&quot;:&quot;1.0&quot;,&quot;savedDate&quot;:&quot;Sun, 31 May 2020 01:11:40 GMT&quot;,&quot;plotlyChartIFrameUrl&quot;:null}"/>
  </we:properties>
  <we:bindings/>
  <we:snapshot xmlns:r="http://schemas.openxmlformats.org/officeDocument/2006/relationships" r:embed="rId1"/>
</we:webextension>
</file>

<file path=ppt/webextensions/webextension14.xml><?xml version="1.0" encoding="utf-8"?>
<we:webextension xmlns:we="http://schemas.microsoft.com/office/webextensions/webextension/2010/11" id="{BACE8B04-842D-4C75-B56F-1087663F6B29}" frozen="1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IshaGulati/62&quot;,&quot;plotlyChartJSON&quot;:null,&quot;appVersion&quot;:&quot;1.0&quot;,&quot;savedDate&quot;:&quot;Sun, 31 May 2020 01:11:52 GMT&quot;,&quot;plotlyChartIFrameUrl&quot;:null}"/>
  </we:properties>
  <we:bindings/>
  <we:snapshot xmlns:r="http://schemas.openxmlformats.org/officeDocument/2006/relationships" r:embed="rId1"/>
</we:webextension>
</file>

<file path=ppt/webextensions/webextension15.xml><?xml version="1.0" encoding="utf-8"?>
<we:webextension xmlns:we="http://schemas.microsoft.com/office/webextensions/webextension/2010/11" id="{74224438-F904-4942-93A9-FF441A343EC5}" frozen="1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IshaGulati/60&quot;,&quot;plotlyChartJSON&quot;:null,&quot;appVersion&quot;:&quot;1.0&quot;,&quot;savedDate&quot;:&quot;Sun, 31 May 2020 01:11:52 GMT&quot;}"/>
  </we:properties>
  <we:bindings/>
  <we:snapshot xmlns:r="http://schemas.openxmlformats.org/officeDocument/2006/relationships" r:embed="rId1"/>
</we:webextension>
</file>

<file path=ppt/webextensions/webextension16.xml><?xml version="1.0" encoding="utf-8"?>
<we:webextension xmlns:we="http://schemas.microsoft.com/office/webextensions/webextension/2010/11" id="{44785C4B-2E1F-423C-99EC-E777B06BBE64}" frozen="1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IshaGulati/64&quot;,&quot;plotlyChartJSON&quot;:null,&quot;appVersion&quot;:&quot;1.0&quot;,&quot;savedDate&quot;:&quot;Sun, 31 May 2020 01:12:09 GMT&quot;,&quot;plotlyChartIFrameUrl&quot;:null}"/>
  </we:properties>
  <we:bindings/>
  <we:snapshot xmlns:r="http://schemas.openxmlformats.org/officeDocument/2006/relationships" r:embed="rId1"/>
</we:webextension>
</file>

<file path=ppt/webextensions/webextension17.xml><?xml version="1.0" encoding="utf-8"?>
<we:webextension xmlns:we="http://schemas.microsoft.com/office/webextensions/webextension/2010/11" id="{BACE8B04-842D-4C75-B56F-1087663F6B29}" frozen="1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IshaGulati/67&quot;,&quot;plotlyChartJSON&quot;:null,&quot;appVersion&quot;:&quot;1.0&quot;,&quot;savedDate&quot;:&quot;Sun, 31 May 2020 01:12:09 GMT&quot;,&quot;plotlyChartIFrameUrl&quot;:null}"/>
  </we:properties>
  <we:bindings/>
  <we:snapshot xmlns:r="http://schemas.openxmlformats.org/officeDocument/2006/relationships" r:embed="rId1"/>
</we:webextension>
</file>

<file path=ppt/webextensions/webextension18.xml><?xml version="1.0" encoding="utf-8"?>
<we:webextension xmlns:we="http://schemas.microsoft.com/office/webextensions/webextension/2010/11" id="{063B6BE7-A03D-4394-89E5-8B98E40E515C}" frozen="1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IshaGulati/74&quot;,&quot;plotlyChartJSON&quot;:null,&quot;appVersion&quot;:&quot;1.0&quot;,&quot;savedDate&quot;:&quot;Sun, 31 May 2020 01:12:09 GMT&quot;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8A50A42A-5E13-4373-847D-92D7205875D0}" frozen="1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IshaGulati/95/&quot;,&quot;plotlyChartJSON&quot;:null,&quot;appVersion&quot;:&quot;1.0&quot;,&quot;savedDate&quot;:&quot;Sun, 31 May 2020 01:07:21 GMT&quot;,&quot;plotlyChartIFrameUrl&quot;:null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8A50A42A-5E13-4373-847D-92D7205875D0}" frozen="1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IshaGulati/83&quot;,&quot;plotlyChartJSON&quot;:null,&quot;appVersion&quot;:&quot;1.0&quot;,&quot;savedDate&quot;:&quot;Sun, 31 May 2020 01:07:28 GMT&quot;,&quot;plotlyChartIFrameUrl&quot;:null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8A50A42A-5E13-4373-847D-92D7205875D0}" frozen="1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IshaGulati/87&quot;,&quot;plotlyChartJSON&quot;:null,&quot;appVersion&quot;:&quot;1.0&quot;,&quot;savedDate&quot;:&quot;Sun, 31 May 2020 01:07:36 GMT&quot;,&quot;plotlyChartIFrameUrl&quot;:null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8A50A42A-5E13-4373-847D-92D7205875D0}" frozen="1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IshaGulati/14&quot;,&quot;plotlyChartJSON&quot;:null,&quot;appVersion&quot;:&quot;1.0&quot;,&quot;savedDate&quot;:&quot;Sun, 31 May 2020 01:09:42 GMT&quot;,&quot;plotlyChartIFrameUrl&quot;:null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8A50A42A-5E13-4373-847D-92D7205875D0}" frozen="1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IshaGulati/22&quot;,&quot;plotlyChartJSON&quot;:null,&quot;appVersion&quot;:&quot;1.0&quot;,&quot;savedDate&quot;:&quot;Sun, 31 May 2020 01:09:58 GMT&quot;,&quot;plotlyChartIFrameUrl&quot;:null}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8A50A42A-5E13-4373-847D-92D7205875D0}" frozen="1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IshaGulati/26&quot;,&quot;plotlyChartJSON&quot;:null,&quot;appVersion&quot;:&quot;1.0&quot;,&quot;savedDate&quot;:&quot;Sun, 31 May 2020 01:10:17 GMT&quot;,&quot;plotlyChartIFrameUrl&quot;:null}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AE6854BE-C97C-475D-A4D0-43F4578F1774}" frozen="1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IshaGulati/119&quot;,&quot;plotlyChartJSON&quot;:null,&quot;appVersion&quot;:&quot;1.0&quot;,&quot;savedDate&quot;:&quot;Sun, 31 May 2020 01:10:32 GMT&quot;}"/>
  </we:properties>
  <we:bindings/>
  <we:snapshot xmlns:r="http://schemas.openxmlformats.org/officeDocument/2006/relationships" r:embed="rId1"/>
</we:webextension>
</file>

<file path=ppt/webextensions/webextension9.xml><?xml version="1.0" encoding="utf-8"?>
<we:webextension xmlns:we="http://schemas.microsoft.com/office/webextensions/webextension/2010/11" id="{AE6854BE-C97C-475D-A4D0-43F4578F1774}" frozen="1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IshaGulati/123&quot;,&quot;plotlyChartJSON&quot;:null,&quot;appVersion&quot;:&quot;1.0&quot;,&quot;savedDate&quot;:&quot;Sun, 31 May 2020 01:10:46 GMT&quot;,&quot;plotlyChartIFrameUrl&quot;:null}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2F4A21B-80B9-40F1-8308-E0B7F0FE0B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051B7F-F45F-4FBB-974B-85B568B21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E96646-423E-4354-94C2-1A28227BF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1381</Words>
  <Application>Microsoft Office PowerPoint</Application>
  <PresentationFormat>Widescreen</PresentationFormat>
  <Paragraphs>217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Gill Sans MT</vt:lpstr>
      <vt:lpstr>Parcel</vt:lpstr>
      <vt:lpstr>Twitter Sentiment Analysis</vt:lpstr>
      <vt:lpstr>Twitter: EXPRESS your VIEWS IN limited characters</vt:lpstr>
      <vt:lpstr>Problem Statement</vt:lpstr>
      <vt:lpstr>Why Solve This problem?</vt:lpstr>
      <vt:lpstr>Data</vt:lpstr>
      <vt:lpstr>Exploratory data analysis</vt:lpstr>
      <vt:lpstr>Data Cleaning</vt:lpstr>
      <vt:lpstr>target Distribution</vt:lpstr>
      <vt:lpstr>#Hashtags – Positive Tweets</vt:lpstr>
      <vt:lpstr>#Hashtags – Negative tweets</vt:lpstr>
      <vt:lpstr>#Hashtags – Neutral tweets</vt:lpstr>
      <vt:lpstr>Unigrams – Positive Tweets</vt:lpstr>
      <vt:lpstr>Unigrams – Negative Tweets</vt:lpstr>
      <vt:lpstr>Unigrams – Neutral Tweets</vt:lpstr>
      <vt:lpstr>unigrams</vt:lpstr>
      <vt:lpstr>Bigrams - Positive</vt:lpstr>
      <vt:lpstr>Bigrams - Negative</vt:lpstr>
      <vt:lpstr>Trigrams - Positive</vt:lpstr>
      <vt:lpstr>Trigrams - negative</vt:lpstr>
      <vt:lpstr>Identifying brands in tweets</vt:lpstr>
      <vt:lpstr>Identifying brands in tweets</vt:lpstr>
      <vt:lpstr>Identifying brands in tweets</vt:lpstr>
      <vt:lpstr>Sentiment distribution OF BRANDS</vt:lpstr>
      <vt:lpstr>Sentiment distribution OF BRANDs</vt:lpstr>
      <vt:lpstr>Pipeline</vt:lpstr>
      <vt:lpstr>pipeline</vt:lpstr>
      <vt:lpstr>Data Pre-Processing</vt:lpstr>
      <vt:lpstr>Feature engineering</vt:lpstr>
      <vt:lpstr>Data Modelling</vt:lpstr>
      <vt:lpstr>Models</vt:lpstr>
      <vt:lpstr>TUNED MODELS</vt:lpstr>
      <vt:lpstr>TUNED MODELS – WITH Polarity as a feature</vt:lpstr>
      <vt:lpstr>Interpreting Predictions (positive)</vt:lpstr>
      <vt:lpstr>Interpreting Predictions (Neutral)</vt:lpstr>
      <vt:lpstr>Interpreting Predictions (Negative)</vt:lpstr>
      <vt:lpstr>Evaluation metric</vt:lpstr>
      <vt:lpstr>Evaluation metric</vt:lpstr>
      <vt:lpstr>Insights</vt:lpstr>
      <vt:lpstr>Action Items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2020-05-28T05:45:19Z</dcterms:created>
  <dcterms:modified xsi:type="dcterms:W3CDTF">2020-05-31T01:14:59Z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