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2"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633F62-0EA8-4A71-9D72-A27E7AEA0A44}"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36D768-9013-437C-AAB5-E5477165923C}" type="slidenum">
              <a:rPr lang="en-US" smtClean="0"/>
              <a:t>‹#›</a:t>
            </a:fld>
            <a:endParaRPr lang="en-US"/>
          </a:p>
        </p:txBody>
      </p:sp>
    </p:spTree>
    <p:extLst>
      <p:ext uri="{BB962C8B-B14F-4D97-AF65-F5344CB8AC3E}">
        <p14:creationId xmlns:p14="http://schemas.microsoft.com/office/powerpoint/2010/main" val="740701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633F62-0EA8-4A71-9D72-A27E7AEA0A44}"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36D768-9013-437C-AAB5-E5477165923C}" type="slidenum">
              <a:rPr lang="en-US" smtClean="0"/>
              <a:t>‹#›</a:t>
            </a:fld>
            <a:endParaRPr lang="en-US"/>
          </a:p>
        </p:txBody>
      </p:sp>
    </p:spTree>
    <p:extLst>
      <p:ext uri="{BB962C8B-B14F-4D97-AF65-F5344CB8AC3E}">
        <p14:creationId xmlns:p14="http://schemas.microsoft.com/office/powerpoint/2010/main" val="3003789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633F62-0EA8-4A71-9D72-A27E7AEA0A44}"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36D768-9013-437C-AAB5-E5477165923C}" type="slidenum">
              <a:rPr lang="en-US" smtClean="0"/>
              <a:t>‹#›</a:t>
            </a:fld>
            <a:endParaRPr lang="en-US"/>
          </a:p>
        </p:txBody>
      </p:sp>
    </p:spTree>
    <p:extLst>
      <p:ext uri="{BB962C8B-B14F-4D97-AF65-F5344CB8AC3E}">
        <p14:creationId xmlns:p14="http://schemas.microsoft.com/office/powerpoint/2010/main" val="1227159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633F62-0EA8-4A71-9D72-A27E7AEA0A44}"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36D768-9013-437C-AAB5-E5477165923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12557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633F62-0EA8-4A71-9D72-A27E7AEA0A44}"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36D768-9013-437C-AAB5-E5477165923C}" type="slidenum">
              <a:rPr lang="en-US" smtClean="0"/>
              <a:t>‹#›</a:t>
            </a:fld>
            <a:endParaRPr lang="en-US"/>
          </a:p>
        </p:txBody>
      </p:sp>
    </p:spTree>
    <p:extLst>
      <p:ext uri="{BB962C8B-B14F-4D97-AF65-F5344CB8AC3E}">
        <p14:creationId xmlns:p14="http://schemas.microsoft.com/office/powerpoint/2010/main" val="1723524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633F62-0EA8-4A71-9D72-A27E7AEA0A44}" type="datetimeFigureOut">
              <a:rPr lang="en-US" smtClean="0"/>
              <a:t>6/16/2021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36D768-9013-437C-AAB5-E5477165923C}" type="slidenum">
              <a:rPr lang="en-US" smtClean="0"/>
              <a:t>‹#›</a:t>
            </a:fld>
            <a:endParaRPr lang="en-US"/>
          </a:p>
        </p:txBody>
      </p:sp>
    </p:spTree>
    <p:extLst>
      <p:ext uri="{BB962C8B-B14F-4D97-AF65-F5344CB8AC3E}">
        <p14:creationId xmlns:p14="http://schemas.microsoft.com/office/powerpoint/2010/main" val="811614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633F62-0EA8-4A71-9D72-A27E7AEA0A44}" type="datetimeFigureOut">
              <a:rPr lang="en-US" smtClean="0"/>
              <a:t>6/16/2021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36D768-9013-437C-AAB5-E5477165923C}" type="slidenum">
              <a:rPr lang="en-US" smtClean="0"/>
              <a:t>‹#›</a:t>
            </a:fld>
            <a:endParaRPr lang="en-US"/>
          </a:p>
        </p:txBody>
      </p:sp>
    </p:spTree>
    <p:extLst>
      <p:ext uri="{BB962C8B-B14F-4D97-AF65-F5344CB8AC3E}">
        <p14:creationId xmlns:p14="http://schemas.microsoft.com/office/powerpoint/2010/main" val="3059039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633F62-0EA8-4A71-9D72-A27E7AEA0A44}"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36D768-9013-437C-AAB5-E5477165923C}" type="slidenum">
              <a:rPr lang="en-US" smtClean="0"/>
              <a:t>‹#›</a:t>
            </a:fld>
            <a:endParaRPr lang="en-US"/>
          </a:p>
        </p:txBody>
      </p:sp>
    </p:spTree>
    <p:extLst>
      <p:ext uri="{BB962C8B-B14F-4D97-AF65-F5344CB8AC3E}">
        <p14:creationId xmlns:p14="http://schemas.microsoft.com/office/powerpoint/2010/main" val="2983703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633F62-0EA8-4A71-9D72-A27E7AEA0A44}"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36D768-9013-437C-AAB5-E5477165923C}" type="slidenum">
              <a:rPr lang="en-US" smtClean="0"/>
              <a:t>‹#›</a:t>
            </a:fld>
            <a:endParaRPr lang="en-US"/>
          </a:p>
        </p:txBody>
      </p:sp>
    </p:spTree>
    <p:extLst>
      <p:ext uri="{BB962C8B-B14F-4D97-AF65-F5344CB8AC3E}">
        <p14:creationId xmlns:p14="http://schemas.microsoft.com/office/powerpoint/2010/main" val="92171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A633F62-0EA8-4A71-9D72-A27E7AEA0A44}"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36D768-9013-437C-AAB5-E5477165923C}" type="slidenum">
              <a:rPr lang="en-US" smtClean="0"/>
              <a:t>‹#›</a:t>
            </a:fld>
            <a:endParaRPr lang="en-US"/>
          </a:p>
        </p:txBody>
      </p:sp>
    </p:spTree>
    <p:extLst>
      <p:ext uri="{BB962C8B-B14F-4D97-AF65-F5344CB8AC3E}">
        <p14:creationId xmlns:p14="http://schemas.microsoft.com/office/powerpoint/2010/main" val="27207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633F62-0EA8-4A71-9D72-A27E7AEA0A44}"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36D768-9013-437C-AAB5-E5477165923C}" type="slidenum">
              <a:rPr lang="en-US" smtClean="0"/>
              <a:t>‹#›</a:t>
            </a:fld>
            <a:endParaRPr lang="en-US"/>
          </a:p>
        </p:txBody>
      </p:sp>
    </p:spTree>
    <p:extLst>
      <p:ext uri="{BB962C8B-B14F-4D97-AF65-F5344CB8AC3E}">
        <p14:creationId xmlns:p14="http://schemas.microsoft.com/office/powerpoint/2010/main" val="2393112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633F62-0EA8-4A71-9D72-A27E7AEA0A44}"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36D768-9013-437C-AAB5-E5477165923C}" type="slidenum">
              <a:rPr lang="en-US" smtClean="0"/>
              <a:t>‹#›</a:t>
            </a:fld>
            <a:endParaRPr lang="en-US"/>
          </a:p>
        </p:txBody>
      </p:sp>
    </p:spTree>
    <p:extLst>
      <p:ext uri="{BB962C8B-B14F-4D97-AF65-F5344CB8AC3E}">
        <p14:creationId xmlns:p14="http://schemas.microsoft.com/office/powerpoint/2010/main" val="1575912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633F62-0EA8-4A71-9D72-A27E7AEA0A44}" type="datetimeFigureOut">
              <a:rPr lang="en-US" smtClean="0"/>
              <a:t>6/16/2021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36D768-9013-437C-AAB5-E5477165923C}" type="slidenum">
              <a:rPr lang="en-US" smtClean="0"/>
              <a:t>‹#›</a:t>
            </a:fld>
            <a:endParaRPr lang="en-US"/>
          </a:p>
        </p:txBody>
      </p:sp>
    </p:spTree>
    <p:extLst>
      <p:ext uri="{BB962C8B-B14F-4D97-AF65-F5344CB8AC3E}">
        <p14:creationId xmlns:p14="http://schemas.microsoft.com/office/powerpoint/2010/main" val="1267794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A633F62-0EA8-4A71-9D72-A27E7AEA0A44}" type="datetimeFigureOut">
              <a:rPr lang="en-US" smtClean="0"/>
              <a:t>6/16/2021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236D768-9013-437C-AAB5-E5477165923C}" type="slidenum">
              <a:rPr lang="en-US" smtClean="0"/>
              <a:t>‹#›</a:t>
            </a:fld>
            <a:endParaRPr lang="en-US"/>
          </a:p>
        </p:txBody>
      </p:sp>
    </p:spTree>
    <p:extLst>
      <p:ext uri="{BB962C8B-B14F-4D97-AF65-F5344CB8AC3E}">
        <p14:creationId xmlns:p14="http://schemas.microsoft.com/office/powerpoint/2010/main" val="1194183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A633F62-0EA8-4A71-9D72-A27E7AEA0A44}" type="datetimeFigureOut">
              <a:rPr lang="en-US" smtClean="0"/>
              <a:t>6/16/2021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236D768-9013-437C-AAB5-E5477165923C}" type="slidenum">
              <a:rPr lang="en-US" smtClean="0"/>
              <a:t>‹#›</a:t>
            </a:fld>
            <a:endParaRPr lang="en-US"/>
          </a:p>
        </p:txBody>
      </p:sp>
    </p:spTree>
    <p:extLst>
      <p:ext uri="{BB962C8B-B14F-4D97-AF65-F5344CB8AC3E}">
        <p14:creationId xmlns:p14="http://schemas.microsoft.com/office/powerpoint/2010/main" val="1632776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A633F62-0EA8-4A71-9D72-A27E7AEA0A44}" type="datetimeFigureOut">
              <a:rPr lang="en-US" smtClean="0"/>
              <a:t>6/16/2021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236D768-9013-437C-AAB5-E5477165923C}" type="slidenum">
              <a:rPr lang="en-US" smtClean="0"/>
              <a:t>‹#›</a:t>
            </a:fld>
            <a:endParaRPr lang="en-US"/>
          </a:p>
        </p:txBody>
      </p:sp>
    </p:spTree>
    <p:extLst>
      <p:ext uri="{BB962C8B-B14F-4D97-AF65-F5344CB8AC3E}">
        <p14:creationId xmlns:p14="http://schemas.microsoft.com/office/powerpoint/2010/main" val="3190051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633F62-0EA8-4A71-9D72-A27E7AEA0A44}"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36D768-9013-437C-AAB5-E5477165923C}" type="slidenum">
              <a:rPr lang="en-US" smtClean="0"/>
              <a:t>‹#›</a:t>
            </a:fld>
            <a:endParaRPr lang="en-US"/>
          </a:p>
        </p:txBody>
      </p:sp>
    </p:spTree>
    <p:extLst>
      <p:ext uri="{BB962C8B-B14F-4D97-AF65-F5344CB8AC3E}">
        <p14:creationId xmlns:p14="http://schemas.microsoft.com/office/powerpoint/2010/main" val="3326152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A633F62-0EA8-4A71-9D72-A27E7AEA0A44}" type="datetimeFigureOut">
              <a:rPr lang="en-US" smtClean="0"/>
              <a:t>6/16/2021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236D768-9013-437C-AAB5-E5477165923C}" type="slidenum">
              <a:rPr lang="en-US" smtClean="0"/>
              <a:t>‹#›</a:t>
            </a:fld>
            <a:endParaRPr lang="en-US"/>
          </a:p>
        </p:txBody>
      </p:sp>
    </p:spTree>
    <p:extLst>
      <p:ext uri="{BB962C8B-B14F-4D97-AF65-F5344CB8AC3E}">
        <p14:creationId xmlns:p14="http://schemas.microsoft.com/office/powerpoint/2010/main" val="227226206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CB8F0-39DF-44C9-A39C-9D2A064DACD2}"/>
              </a:ext>
            </a:extLst>
          </p:cNvPr>
          <p:cNvSpPr>
            <a:spLocks noGrp="1"/>
          </p:cNvSpPr>
          <p:nvPr>
            <p:ph type="ctrTitle"/>
          </p:nvPr>
        </p:nvSpPr>
        <p:spPr/>
        <p:txBody>
          <a:bodyPr/>
          <a:lstStyle/>
          <a:p>
            <a:r>
              <a:rPr lang="en-US" dirty="0"/>
              <a:t>Tableau Assignments</a:t>
            </a:r>
          </a:p>
        </p:txBody>
      </p:sp>
    </p:spTree>
    <p:extLst>
      <p:ext uri="{BB962C8B-B14F-4D97-AF65-F5344CB8AC3E}">
        <p14:creationId xmlns:p14="http://schemas.microsoft.com/office/powerpoint/2010/main" val="2962598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8B68D-C4B1-462D-9FFC-292D9ED106A9}"/>
              </a:ext>
            </a:extLst>
          </p:cNvPr>
          <p:cNvSpPr>
            <a:spLocks noGrp="1"/>
          </p:cNvSpPr>
          <p:nvPr>
            <p:ph type="title"/>
          </p:nvPr>
        </p:nvSpPr>
        <p:spPr/>
        <p:txBody>
          <a:bodyPr/>
          <a:lstStyle/>
          <a:p>
            <a:r>
              <a:rPr lang="en-US" sz="2800" dirty="0"/>
              <a:t>What types of joins are supported by tableau</a:t>
            </a:r>
          </a:p>
        </p:txBody>
      </p:sp>
      <p:sp>
        <p:nvSpPr>
          <p:cNvPr id="3" name="Content Placeholder 2">
            <a:extLst>
              <a:ext uri="{FF2B5EF4-FFF2-40B4-BE49-F238E27FC236}">
                <a16:creationId xmlns:a16="http://schemas.microsoft.com/office/drawing/2014/main" id="{063A4ED2-038E-4376-9F53-38A2BF732A63}"/>
              </a:ext>
            </a:extLst>
          </p:cNvPr>
          <p:cNvSpPr>
            <a:spLocks noGrp="1"/>
          </p:cNvSpPr>
          <p:nvPr>
            <p:ph idx="1"/>
          </p:nvPr>
        </p:nvSpPr>
        <p:spPr>
          <a:xfrm>
            <a:off x="646111" y="1331259"/>
            <a:ext cx="8946541" cy="4195481"/>
          </a:xfrm>
        </p:spPr>
        <p:txBody>
          <a:bodyPr/>
          <a:lstStyle/>
          <a:p>
            <a:pPr marL="0" indent="0">
              <a:buNone/>
            </a:pPr>
            <a:r>
              <a:rPr lang="en-US" dirty="0">
                <a:latin typeface="+mn-lt"/>
              </a:rPr>
              <a:t>There are 4 types of joins</a:t>
            </a:r>
          </a:p>
          <a:p>
            <a:pPr marL="514350" indent="-514350">
              <a:buFont typeface="+mj-lt"/>
              <a:buAutoNum type="arabicPeriod"/>
            </a:pPr>
            <a:r>
              <a:rPr lang="en-US" dirty="0">
                <a:latin typeface="+mn-lt"/>
              </a:rPr>
              <a:t>Inner join</a:t>
            </a:r>
          </a:p>
          <a:p>
            <a:pPr marL="514350" indent="-514350">
              <a:buFont typeface="+mj-lt"/>
              <a:buAutoNum type="arabicPeriod"/>
            </a:pPr>
            <a:r>
              <a:rPr lang="en-US" dirty="0">
                <a:latin typeface="+mn-lt"/>
              </a:rPr>
              <a:t>Left</a:t>
            </a:r>
          </a:p>
          <a:p>
            <a:pPr marL="514350" indent="-514350">
              <a:buFont typeface="+mj-lt"/>
              <a:buAutoNum type="arabicPeriod"/>
            </a:pPr>
            <a:r>
              <a:rPr lang="en-US" dirty="0">
                <a:latin typeface="+mn-lt"/>
              </a:rPr>
              <a:t>Right</a:t>
            </a:r>
          </a:p>
          <a:p>
            <a:pPr marL="514350" indent="-514350">
              <a:buFont typeface="+mj-lt"/>
              <a:buAutoNum type="arabicPeriod"/>
            </a:pPr>
            <a:r>
              <a:rPr lang="en-US" dirty="0">
                <a:latin typeface="+mn-lt"/>
              </a:rPr>
              <a:t>Full outer join</a:t>
            </a:r>
          </a:p>
          <a:p>
            <a:pPr marL="0" indent="0">
              <a:buNone/>
            </a:pPr>
            <a:endParaRPr lang="en-US" dirty="0">
              <a:latin typeface="+mn-lt"/>
            </a:endParaRPr>
          </a:p>
          <a:p>
            <a:pPr marL="0" indent="0">
              <a:buNone/>
            </a:pPr>
            <a:endParaRPr lang="en-US" dirty="0">
              <a:latin typeface="+mn-lt"/>
            </a:endParaRPr>
          </a:p>
        </p:txBody>
      </p:sp>
      <p:pic>
        <p:nvPicPr>
          <p:cNvPr id="1026" name="Picture 2" descr="Tableau Joins | Types of Joins in Tableau and their Application">
            <a:extLst>
              <a:ext uri="{FF2B5EF4-FFF2-40B4-BE49-F238E27FC236}">
                <a16:creationId xmlns:a16="http://schemas.microsoft.com/office/drawing/2014/main" id="{FE9E953B-74EB-4C56-AE8F-3CE72E9032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300" y="1617308"/>
            <a:ext cx="6572250" cy="3675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49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4A298-591E-4A64-A32E-505E7D32F82A}"/>
              </a:ext>
            </a:extLst>
          </p:cNvPr>
          <p:cNvSpPr>
            <a:spLocks noGrp="1"/>
          </p:cNvSpPr>
          <p:nvPr>
            <p:ph type="title"/>
          </p:nvPr>
        </p:nvSpPr>
        <p:spPr/>
        <p:txBody>
          <a:bodyPr/>
          <a:lstStyle/>
          <a:p>
            <a:r>
              <a:rPr lang="en-US" sz="2800" dirty="0"/>
              <a:t>What is the difference between tableau public and tableau desktop</a:t>
            </a:r>
          </a:p>
        </p:txBody>
      </p:sp>
      <p:sp>
        <p:nvSpPr>
          <p:cNvPr id="3" name="Content Placeholder 2">
            <a:extLst>
              <a:ext uri="{FF2B5EF4-FFF2-40B4-BE49-F238E27FC236}">
                <a16:creationId xmlns:a16="http://schemas.microsoft.com/office/drawing/2014/main" id="{AA7625C8-1B6C-438B-8EA5-0D465EE0789C}"/>
              </a:ext>
            </a:extLst>
          </p:cNvPr>
          <p:cNvSpPr>
            <a:spLocks noGrp="1"/>
          </p:cNvSpPr>
          <p:nvPr>
            <p:ph idx="1"/>
          </p:nvPr>
        </p:nvSpPr>
        <p:spPr>
          <a:xfrm>
            <a:off x="646111" y="2014818"/>
            <a:ext cx="8946541" cy="4195481"/>
          </a:xfrm>
        </p:spPr>
        <p:txBody>
          <a:bodyPr>
            <a:normAutofit/>
          </a:bodyPr>
          <a:lstStyle/>
          <a:p>
            <a:pPr marL="0" indent="0">
              <a:buNone/>
            </a:pPr>
            <a:r>
              <a:rPr lang="en-US" dirty="0">
                <a:latin typeface="+mn-lt"/>
              </a:rPr>
              <a:t>Tableau public : </a:t>
            </a:r>
          </a:p>
          <a:p>
            <a:pPr marL="0" indent="0">
              <a:buNone/>
            </a:pPr>
            <a:r>
              <a:rPr lang="en-US" dirty="0">
                <a:latin typeface="+mn-lt"/>
              </a:rPr>
              <a:t>It is the free version that doesn't connect to as many data sources as the personal or professional versions, but it's more than capable for most work. It can read data from text (CSV) files and Excel files which you'll be using in this course. Also, you can't save to workbooks on your computer, but instead, save to a public workbook. </a:t>
            </a:r>
          </a:p>
          <a:p>
            <a:pPr marL="0" indent="0">
              <a:buNone/>
            </a:pPr>
            <a:endParaRPr lang="en-US" dirty="0">
              <a:latin typeface="+mn-lt"/>
            </a:endParaRPr>
          </a:p>
          <a:p>
            <a:pPr marL="0" indent="0">
              <a:buNone/>
            </a:pPr>
            <a:r>
              <a:rPr lang="en-US" dirty="0">
                <a:latin typeface="+mn-lt"/>
              </a:rPr>
              <a:t>Tableau desktop :</a:t>
            </a:r>
          </a:p>
          <a:p>
            <a:pPr marL="0" indent="0">
              <a:buNone/>
            </a:pPr>
            <a:r>
              <a:rPr lang="en-US" dirty="0">
                <a:latin typeface="+mn-lt"/>
              </a:rPr>
              <a:t>It is the paid version which is provided by Udacity to its learners of Nanodegree programs free of charge, which allows you to save locally and work with more data sources and save the files on a local server.</a:t>
            </a:r>
          </a:p>
        </p:txBody>
      </p:sp>
    </p:spTree>
    <p:extLst>
      <p:ext uri="{BB962C8B-B14F-4D97-AF65-F5344CB8AC3E}">
        <p14:creationId xmlns:p14="http://schemas.microsoft.com/office/powerpoint/2010/main" val="907108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0D3E-FAB6-4BB9-AA83-F4B9123019B2}"/>
              </a:ext>
            </a:extLst>
          </p:cNvPr>
          <p:cNvSpPr>
            <a:spLocks noGrp="1"/>
          </p:cNvSpPr>
          <p:nvPr>
            <p:ph type="title"/>
          </p:nvPr>
        </p:nvSpPr>
        <p:spPr/>
        <p:txBody>
          <a:bodyPr/>
          <a:lstStyle/>
          <a:p>
            <a:r>
              <a:rPr lang="en-US" sz="2800" dirty="0"/>
              <a:t>What are the different types of connections are provided by tableau</a:t>
            </a:r>
          </a:p>
        </p:txBody>
      </p:sp>
      <p:sp>
        <p:nvSpPr>
          <p:cNvPr id="3" name="Content Placeholder 2">
            <a:extLst>
              <a:ext uri="{FF2B5EF4-FFF2-40B4-BE49-F238E27FC236}">
                <a16:creationId xmlns:a16="http://schemas.microsoft.com/office/drawing/2014/main" id="{07DDD106-3098-4033-91DB-113D2A50FB4C}"/>
              </a:ext>
            </a:extLst>
          </p:cNvPr>
          <p:cNvSpPr>
            <a:spLocks noGrp="1"/>
          </p:cNvSpPr>
          <p:nvPr>
            <p:ph idx="1"/>
          </p:nvPr>
        </p:nvSpPr>
        <p:spPr>
          <a:xfrm>
            <a:off x="646111" y="2043393"/>
            <a:ext cx="8946541" cy="4195481"/>
          </a:xfrm>
        </p:spPr>
        <p:txBody>
          <a:bodyPr/>
          <a:lstStyle/>
          <a:p>
            <a:pPr marL="0" indent="0">
              <a:buNone/>
            </a:pPr>
            <a:r>
              <a:rPr lang="en-US" dirty="0">
                <a:latin typeface="+mn-lt"/>
              </a:rPr>
              <a:t>Tableau provides 2 types of connections</a:t>
            </a:r>
          </a:p>
          <a:p>
            <a:pPr marL="514350" indent="-514350">
              <a:buFont typeface="+mj-lt"/>
              <a:buAutoNum type="arabicPeriod"/>
            </a:pPr>
            <a:r>
              <a:rPr lang="en-US" dirty="0">
                <a:latin typeface="+mn-lt"/>
              </a:rPr>
              <a:t>Live</a:t>
            </a:r>
          </a:p>
          <a:p>
            <a:pPr marL="514350" indent="-514350">
              <a:buFont typeface="+mj-lt"/>
              <a:buAutoNum type="arabicPeriod"/>
            </a:pPr>
            <a:r>
              <a:rPr lang="en-US" dirty="0">
                <a:latin typeface="+mn-lt"/>
              </a:rPr>
              <a:t>Extract</a:t>
            </a:r>
          </a:p>
        </p:txBody>
      </p:sp>
    </p:spTree>
    <p:extLst>
      <p:ext uri="{BB962C8B-B14F-4D97-AF65-F5344CB8AC3E}">
        <p14:creationId xmlns:p14="http://schemas.microsoft.com/office/powerpoint/2010/main" val="1348449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A1A11-DD17-43DD-989F-35BED52956D7}"/>
              </a:ext>
            </a:extLst>
          </p:cNvPr>
          <p:cNvSpPr>
            <a:spLocks noGrp="1"/>
          </p:cNvSpPr>
          <p:nvPr>
            <p:ph type="title"/>
          </p:nvPr>
        </p:nvSpPr>
        <p:spPr/>
        <p:txBody>
          <a:bodyPr/>
          <a:lstStyle/>
          <a:p>
            <a:r>
              <a:rPr lang="en-US" sz="2800" dirty="0"/>
              <a:t>Live connection</a:t>
            </a:r>
          </a:p>
        </p:txBody>
      </p:sp>
      <p:sp>
        <p:nvSpPr>
          <p:cNvPr id="3" name="Content Placeholder 2">
            <a:extLst>
              <a:ext uri="{FF2B5EF4-FFF2-40B4-BE49-F238E27FC236}">
                <a16:creationId xmlns:a16="http://schemas.microsoft.com/office/drawing/2014/main" id="{8045243B-E861-452E-BB55-62E03C4C07E0}"/>
              </a:ext>
            </a:extLst>
          </p:cNvPr>
          <p:cNvSpPr>
            <a:spLocks noGrp="1"/>
          </p:cNvSpPr>
          <p:nvPr>
            <p:ph idx="1"/>
          </p:nvPr>
        </p:nvSpPr>
        <p:spPr>
          <a:xfrm>
            <a:off x="646111" y="1331259"/>
            <a:ext cx="8946541" cy="4195481"/>
          </a:xfrm>
        </p:spPr>
        <p:txBody>
          <a:bodyPr>
            <a:normAutofit lnSpcReduction="10000"/>
          </a:bodyPr>
          <a:lstStyle/>
          <a:p>
            <a:pPr marL="0" indent="0">
              <a:buNone/>
            </a:pPr>
            <a:r>
              <a:rPr lang="en-US" dirty="0">
                <a:latin typeface="+mn-lt"/>
              </a:rPr>
              <a:t>There is direct connection with the data present in the data source.</a:t>
            </a:r>
          </a:p>
          <a:p>
            <a:pPr marL="0" indent="0">
              <a:buNone/>
            </a:pPr>
            <a:endParaRPr lang="en-US" dirty="0">
              <a:latin typeface="+mn-lt"/>
            </a:endParaRPr>
          </a:p>
          <a:p>
            <a:pPr marL="0" indent="0">
              <a:buNone/>
            </a:pPr>
            <a:r>
              <a:rPr lang="en-US" dirty="0">
                <a:latin typeface="+mn-lt"/>
              </a:rPr>
              <a:t>Advantage:</a:t>
            </a:r>
          </a:p>
          <a:p>
            <a:pPr marL="0" indent="0">
              <a:buNone/>
            </a:pPr>
            <a:r>
              <a:rPr lang="en-US" dirty="0">
                <a:latin typeface="+mn-lt"/>
              </a:rPr>
              <a:t>We will always get the latest data into the workbook automatically, while we are interacting with the workbook, or every time we reload the dashboard</a:t>
            </a:r>
          </a:p>
          <a:p>
            <a:pPr marL="0" indent="0">
              <a:buNone/>
            </a:pPr>
            <a:endParaRPr lang="en-US" dirty="0">
              <a:latin typeface="+mn-lt"/>
            </a:endParaRPr>
          </a:p>
          <a:p>
            <a:pPr marL="0" indent="0">
              <a:buNone/>
            </a:pPr>
            <a:r>
              <a:rPr lang="en-US" dirty="0">
                <a:latin typeface="+mn-lt"/>
              </a:rPr>
              <a:t>Disadvantage:</a:t>
            </a:r>
          </a:p>
          <a:p>
            <a:pPr marL="0" indent="0">
              <a:buNone/>
            </a:pPr>
            <a:r>
              <a:rPr lang="en-US" dirty="0">
                <a:latin typeface="+mn-lt"/>
              </a:rPr>
              <a:t>Performance might be slow, as there is going to be network dependency and the performance of the data source will determine the performance of tableau.</a:t>
            </a:r>
          </a:p>
          <a:p>
            <a:pPr marL="0" indent="0">
              <a:buNone/>
            </a:pPr>
            <a:endParaRPr lang="en-US" dirty="0"/>
          </a:p>
        </p:txBody>
      </p:sp>
    </p:spTree>
    <p:extLst>
      <p:ext uri="{BB962C8B-B14F-4D97-AF65-F5344CB8AC3E}">
        <p14:creationId xmlns:p14="http://schemas.microsoft.com/office/powerpoint/2010/main" val="3467809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67ED-014F-416F-823C-2C18573CB76A}"/>
              </a:ext>
            </a:extLst>
          </p:cNvPr>
          <p:cNvSpPr>
            <a:spLocks noGrp="1"/>
          </p:cNvSpPr>
          <p:nvPr>
            <p:ph type="title"/>
          </p:nvPr>
        </p:nvSpPr>
        <p:spPr/>
        <p:txBody>
          <a:bodyPr/>
          <a:lstStyle/>
          <a:p>
            <a:r>
              <a:rPr lang="en-US" sz="2800" dirty="0"/>
              <a:t>Extract connection</a:t>
            </a:r>
          </a:p>
        </p:txBody>
      </p:sp>
      <p:sp>
        <p:nvSpPr>
          <p:cNvPr id="3" name="Content Placeholder 2">
            <a:extLst>
              <a:ext uri="{FF2B5EF4-FFF2-40B4-BE49-F238E27FC236}">
                <a16:creationId xmlns:a16="http://schemas.microsoft.com/office/drawing/2014/main" id="{62D5C33D-4A77-4723-B36A-A1799D88302A}"/>
              </a:ext>
            </a:extLst>
          </p:cNvPr>
          <p:cNvSpPr>
            <a:spLocks noGrp="1"/>
          </p:cNvSpPr>
          <p:nvPr>
            <p:ph idx="1"/>
          </p:nvPr>
        </p:nvSpPr>
        <p:spPr>
          <a:xfrm>
            <a:off x="646111" y="1331259"/>
            <a:ext cx="8946541" cy="4195481"/>
          </a:xfrm>
        </p:spPr>
        <p:txBody>
          <a:bodyPr>
            <a:noAutofit/>
          </a:bodyPr>
          <a:lstStyle/>
          <a:p>
            <a:pPr marL="0" indent="0">
              <a:buNone/>
            </a:pPr>
            <a:r>
              <a:rPr lang="en-US" dirty="0">
                <a:latin typeface="+mn-lt"/>
              </a:rPr>
              <a:t>This is where we fetch copy of the data from the data source and save it locally (either on the local machine or a shared folder in a drive) and access the data from there.</a:t>
            </a:r>
          </a:p>
          <a:p>
            <a:pPr marL="0" indent="0">
              <a:buNone/>
            </a:pPr>
            <a:endParaRPr lang="en-US" dirty="0">
              <a:latin typeface="+mn-lt"/>
            </a:endParaRPr>
          </a:p>
          <a:p>
            <a:pPr marL="0" indent="0">
              <a:buNone/>
            </a:pPr>
            <a:r>
              <a:rPr lang="en-US" dirty="0">
                <a:latin typeface="+mn-lt"/>
              </a:rPr>
              <a:t>Advantage:</a:t>
            </a:r>
          </a:p>
          <a:p>
            <a:pPr marL="0" indent="0">
              <a:buNone/>
            </a:pPr>
            <a:r>
              <a:rPr lang="en-US" dirty="0">
                <a:latin typeface="+mn-lt"/>
              </a:rPr>
              <a:t>We get off-line access to the data, and as we would be accessing the data from our own machine or folder on the intranet, the performance will be better than live connection.</a:t>
            </a:r>
          </a:p>
          <a:p>
            <a:pPr marL="0" indent="0">
              <a:buNone/>
            </a:pPr>
            <a:endParaRPr lang="en-US" dirty="0">
              <a:latin typeface="+mn-lt"/>
            </a:endParaRPr>
          </a:p>
          <a:p>
            <a:pPr marL="0" indent="0">
              <a:buNone/>
            </a:pPr>
            <a:r>
              <a:rPr lang="en-US" dirty="0">
                <a:latin typeface="+mn-lt"/>
              </a:rPr>
              <a:t>Disadvantage:</a:t>
            </a:r>
          </a:p>
          <a:p>
            <a:pPr marL="0" indent="0">
              <a:buNone/>
            </a:pPr>
            <a:r>
              <a:rPr lang="en-US" dirty="0">
                <a:latin typeface="+mn-lt"/>
              </a:rPr>
              <a:t>No live data. As we would be working with the data that has been extracted in the past, we may miss out on the latest updates to the data.</a:t>
            </a:r>
          </a:p>
        </p:txBody>
      </p:sp>
    </p:spTree>
    <p:extLst>
      <p:ext uri="{BB962C8B-B14F-4D97-AF65-F5344CB8AC3E}">
        <p14:creationId xmlns:p14="http://schemas.microsoft.com/office/powerpoint/2010/main" val="3882020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5116-F529-4B4D-9CF7-82AE689002CC}"/>
              </a:ext>
            </a:extLst>
          </p:cNvPr>
          <p:cNvSpPr>
            <a:spLocks noGrp="1"/>
          </p:cNvSpPr>
          <p:nvPr>
            <p:ph type="title"/>
          </p:nvPr>
        </p:nvSpPr>
        <p:spPr/>
        <p:txBody>
          <a:bodyPr/>
          <a:lstStyle/>
          <a:p>
            <a:r>
              <a:rPr lang="en-US" sz="2800" dirty="0"/>
              <a:t>Explain each type of connection</a:t>
            </a:r>
          </a:p>
        </p:txBody>
      </p:sp>
      <p:sp>
        <p:nvSpPr>
          <p:cNvPr id="3" name="Content Placeholder 2">
            <a:extLst>
              <a:ext uri="{FF2B5EF4-FFF2-40B4-BE49-F238E27FC236}">
                <a16:creationId xmlns:a16="http://schemas.microsoft.com/office/drawing/2014/main" id="{D4EFF06E-5BD8-41EC-B0FF-1A0E5F699760}"/>
              </a:ext>
            </a:extLst>
          </p:cNvPr>
          <p:cNvSpPr>
            <a:spLocks noGrp="1"/>
          </p:cNvSpPr>
          <p:nvPr>
            <p:ph idx="1"/>
          </p:nvPr>
        </p:nvSpPr>
        <p:spPr>
          <a:xfrm>
            <a:off x="646111" y="1331259"/>
            <a:ext cx="8946541" cy="4195481"/>
          </a:xfrm>
        </p:spPr>
        <p:txBody>
          <a:bodyPr/>
          <a:lstStyle/>
          <a:p>
            <a:pPr marL="0" indent="0">
              <a:buNone/>
            </a:pPr>
            <a:r>
              <a:rPr lang="en-US" dirty="0">
                <a:latin typeface="+mn-lt"/>
              </a:rPr>
              <a:t>Live:</a:t>
            </a:r>
          </a:p>
          <a:p>
            <a:pPr marL="0" indent="0">
              <a:buNone/>
            </a:pPr>
            <a:r>
              <a:rPr lang="en-US" dirty="0">
                <a:latin typeface="+mn-lt"/>
              </a:rPr>
              <a:t>If the dataset is too large and if it resides in remote place and data is updating every minute or every hour or every day. In that case it is not possible to copy that data into local system and work on that.</a:t>
            </a:r>
          </a:p>
          <a:p>
            <a:pPr marL="0" indent="0">
              <a:buNone/>
            </a:pPr>
            <a:endParaRPr lang="en-US" dirty="0">
              <a:latin typeface="+mn-lt"/>
            </a:endParaRPr>
          </a:p>
          <a:p>
            <a:pPr marL="0" indent="0">
              <a:buNone/>
            </a:pPr>
            <a:r>
              <a:rPr lang="en-US" dirty="0">
                <a:latin typeface="+mn-lt"/>
              </a:rPr>
              <a:t>In that case tableau has provided us with the option called live connection. Under live connection we connect to that particular dataset and we work on that particular dynamic dataset from our tableau desktop</a:t>
            </a:r>
          </a:p>
          <a:p>
            <a:pPr marL="0" indent="0">
              <a:buNone/>
            </a:pPr>
            <a:endParaRPr lang="en-US" dirty="0"/>
          </a:p>
        </p:txBody>
      </p:sp>
    </p:spTree>
    <p:extLst>
      <p:ext uri="{BB962C8B-B14F-4D97-AF65-F5344CB8AC3E}">
        <p14:creationId xmlns:p14="http://schemas.microsoft.com/office/powerpoint/2010/main" val="256997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9C5B79-A0DA-4AF2-836D-610B7B51F02C}"/>
              </a:ext>
            </a:extLst>
          </p:cNvPr>
          <p:cNvSpPr>
            <a:spLocks noGrp="1"/>
          </p:cNvSpPr>
          <p:nvPr>
            <p:ph idx="1"/>
          </p:nvPr>
        </p:nvSpPr>
        <p:spPr>
          <a:xfrm>
            <a:off x="646111" y="2110068"/>
            <a:ext cx="8946541" cy="4195481"/>
          </a:xfrm>
        </p:spPr>
        <p:txBody>
          <a:bodyPr/>
          <a:lstStyle/>
          <a:p>
            <a:pPr marL="0" indent="0">
              <a:buNone/>
            </a:pPr>
            <a:r>
              <a:rPr lang="en-US" dirty="0">
                <a:latin typeface="+mn-lt"/>
              </a:rPr>
              <a:t>Extract:</a:t>
            </a:r>
          </a:p>
          <a:p>
            <a:pPr marL="0" indent="0">
              <a:buNone/>
            </a:pPr>
            <a:r>
              <a:rPr lang="en-US" dirty="0">
                <a:latin typeface="+mn-lt"/>
              </a:rPr>
              <a:t>Extract is basically copying that particular dataset in our local system and working on that particular dataset from the tableau desktop.</a:t>
            </a:r>
          </a:p>
          <a:p>
            <a:pPr marL="0" indent="0">
              <a:buNone/>
            </a:pPr>
            <a:r>
              <a:rPr lang="en-US" dirty="0">
                <a:latin typeface="+mn-lt"/>
              </a:rPr>
              <a:t>For extract connection we have the ability to copy that data and work around that data and working around on reports and dashboards.</a:t>
            </a:r>
          </a:p>
        </p:txBody>
      </p:sp>
    </p:spTree>
    <p:extLst>
      <p:ext uri="{BB962C8B-B14F-4D97-AF65-F5344CB8AC3E}">
        <p14:creationId xmlns:p14="http://schemas.microsoft.com/office/powerpoint/2010/main" val="2270190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90</TotalTime>
  <Words>488</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Tableau Assignments</vt:lpstr>
      <vt:lpstr>What types of joins are supported by tableau</vt:lpstr>
      <vt:lpstr>What is the difference between tableau public and tableau desktop</vt:lpstr>
      <vt:lpstr>What are the different types of connections are provided by tableau</vt:lpstr>
      <vt:lpstr>Live connection</vt:lpstr>
      <vt:lpstr>Extract connection</vt:lpstr>
      <vt:lpstr>Explain each type of connection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Akram Patel</dc:creator>
  <cp:lastModifiedBy>Akram Patel</cp:lastModifiedBy>
  <cp:revision>6</cp:revision>
  <dcterms:created xsi:type="dcterms:W3CDTF">2021-06-16T13:06:29Z</dcterms:created>
  <dcterms:modified xsi:type="dcterms:W3CDTF">2021-06-16T14:37:05Z</dcterms:modified>
</cp:coreProperties>
</file>