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7432000" cy="438912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634E"/>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p:scale>
          <a:sx n="10" d="100"/>
          <a:sy n="10" d="100"/>
        </p:scale>
        <p:origin x="239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1200" dirty="0">
                <a:solidFill>
                  <a:srgbClr val="002060"/>
                </a:solidFill>
                <a:latin typeface="Times New Roman" panose="02020603050405020304" pitchFamily="18" charset="0"/>
                <a:cs typeface="Times New Roman" panose="02020603050405020304" pitchFamily="18" charset="0"/>
              </a:rPr>
              <a:t>Distribution of the data in the Dataset</a:t>
            </a:r>
          </a:p>
        </c:rich>
      </c:tx>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Distribution of the data in the Dataset</c:v>
                </c:pt>
              </c:strCache>
            </c:strRef>
          </c:tx>
          <c:dPt>
            <c:idx val="0"/>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4560-4A7A-BEA0-38807CC0DDBA}"/>
              </c:ext>
            </c:extLst>
          </c:dPt>
          <c:dPt>
            <c:idx val="1"/>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4560-4A7A-BEA0-38807CC0DDBA}"/>
              </c:ext>
            </c:extLst>
          </c:dPt>
          <c:dPt>
            <c:idx val="2"/>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4560-4A7A-BEA0-38807CC0DDBA}"/>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15:layout/>
              </c:ext>
            </c:extLst>
          </c:dLbls>
          <c:cat>
            <c:strRef>
              <c:f>Sheet1!$A$2:$A$3</c:f>
              <c:strCache>
                <c:ptCount val="2"/>
                <c:pt idx="0">
                  <c:v>True news</c:v>
                </c:pt>
                <c:pt idx="1">
                  <c:v>False news</c:v>
                </c:pt>
              </c:strCache>
            </c:strRef>
          </c:cat>
          <c:val>
            <c:numRef>
              <c:f>Sheet1!$B$2:$B$3</c:f>
              <c:numCache>
                <c:formatCode>General</c:formatCode>
                <c:ptCount val="2"/>
                <c:pt idx="0">
                  <c:v>48000</c:v>
                </c:pt>
                <c:pt idx="1">
                  <c:v>1000</c:v>
                </c:pt>
              </c:numCache>
            </c:numRef>
          </c:val>
          <c:extLst xmlns:c16r2="http://schemas.microsoft.com/office/drawing/2015/06/chart">
            <c:ext xmlns:c16="http://schemas.microsoft.com/office/drawing/2014/chart" uri="{C3380CC4-5D6E-409C-BE32-E72D297353CC}">
              <c16:uniqueId val="{00000006-4560-4A7A-BEA0-38807CC0DDBA}"/>
            </c:ext>
          </c:extLst>
        </c:ser>
        <c:dLbls>
          <c:dLblPos val="ctr"/>
          <c:showLegendKey val="0"/>
          <c:showVal val="0"/>
          <c:showCatName val="0"/>
          <c:showSerName val="0"/>
          <c:showPercent val="1"/>
          <c:showBubbleSize val="0"/>
          <c:showLeaderLines val="1"/>
        </c:dLbls>
        <c:gapWidth val="100"/>
        <c:secondPieSize val="75"/>
        <c:serLines>
          <c:spPr>
            <a:ln w="9525">
              <a:solidFill>
                <a:schemeClr val="dk1">
                  <a:lumMod val="50000"/>
                  <a:lumOff val="50000"/>
                </a:schemeClr>
              </a:solidFill>
              <a:round/>
            </a:ln>
            <a:effectLst/>
          </c:spPr>
        </c:serLines>
      </c:ofPie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tx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183123"/>
            <a:ext cx="23317200" cy="15280640"/>
          </a:xfrm>
        </p:spPr>
        <p:txBody>
          <a:bodyPr anchor="b"/>
          <a:lstStyle>
            <a:lvl1pPr algn="ctr">
              <a:defRPr sz="18000"/>
            </a:lvl1pPr>
          </a:lstStyle>
          <a:p>
            <a:r>
              <a:rPr lang="en-US" smtClean="0"/>
              <a:t>Click to edit Master title style</a:t>
            </a:r>
            <a:endParaRPr lang="en-US" dirty="0"/>
          </a:p>
        </p:txBody>
      </p:sp>
      <p:sp>
        <p:nvSpPr>
          <p:cNvPr id="3" name="Subtitle 2"/>
          <p:cNvSpPr>
            <a:spLocks noGrp="1"/>
          </p:cNvSpPr>
          <p:nvPr>
            <p:ph type="subTitle" idx="1"/>
          </p:nvPr>
        </p:nvSpPr>
        <p:spPr>
          <a:xfrm>
            <a:off x="3429000" y="23053043"/>
            <a:ext cx="20574000" cy="1059687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BBD9CBE-86EE-4FFA-8CB1-D520F1CADA63}" type="datetimeFigureOut">
              <a:rPr lang="en-US" smtClean="0"/>
              <a:t>16-Jul-23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141290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D9CBE-86EE-4FFA-8CB1-D520F1CADA63}" type="datetimeFigureOut">
              <a:rPr lang="en-US" smtClean="0"/>
              <a:t>16-Jul-23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462459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336800"/>
            <a:ext cx="5915025" cy="3719576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885952" y="2336800"/>
            <a:ext cx="17402175" cy="37195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D9CBE-86EE-4FFA-8CB1-D520F1CADA63}" type="datetimeFigureOut">
              <a:rPr lang="en-US" smtClean="0"/>
              <a:t>16-Jul-23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209340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BD9CBE-86EE-4FFA-8CB1-D520F1CADA63}" type="datetimeFigureOut">
              <a:rPr lang="en-US" smtClean="0"/>
              <a:t>16-Jul-23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36013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942333"/>
            <a:ext cx="23660100" cy="18257517"/>
          </a:xfrm>
        </p:spPr>
        <p:txBody>
          <a:bodyPr anchor="b"/>
          <a:lstStyle>
            <a:lvl1pPr>
              <a:defRPr sz="18000"/>
            </a:lvl1pPr>
          </a:lstStyle>
          <a:p>
            <a:r>
              <a:rPr lang="en-US" smtClean="0"/>
              <a:t>Click to edit Master title style</a:t>
            </a:r>
            <a:endParaRPr lang="en-US" dirty="0"/>
          </a:p>
        </p:txBody>
      </p:sp>
      <p:sp>
        <p:nvSpPr>
          <p:cNvPr id="3" name="Text Placeholder 2"/>
          <p:cNvSpPr>
            <a:spLocks noGrp="1"/>
          </p:cNvSpPr>
          <p:nvPr>
            <p:ph type="body" idx="1"/>
          </p:nvPr>
        </p:nvSpPr>
        <p:spPr>
          <a:xfrm>
            <a:off x="1871664" y="29372573"/>
            <a:ext cx="23660100" cy="96011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BD9CBE-86EE-4FFA-8CB1-D520F1CADA63}" type="datetimeFigureOut">
              <a:rPr lang="en-US" smtClean="0"/>
              <a:t>16-Jul-23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220765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8859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3887450" y="11684000"/>
            <a:ext cx="11658600" cy="27848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BBD9CBE-86EE-4FFA-8CB1-D520F1CADA63}" type="datetimeFigureOut">
              <a:rPr lang="en-US" smtClean="0"/>
              <a:t>16-Jul-23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33074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336810"/>
            <a:ext cx="23660100" cy="848360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889526" y="10759443"/>
            <a:ext cx="11605020"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4" name="Content Placeholder 3"/>
          <p:cNvSpPr>
            <a:spLocks noGrp="1"/>
          </p:cNvSpPr>
          <p:nvPr>
            <p:ph sz="half" idx="2"/>
          </p:nvPr>
        </p:nvSpPr>
        <p:spPr>
          <a:xfrm>
            <a:off x="1889526" y="16032480"/>
            <a:ext cx="11605020"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3887452" y="10759443"/>
            <a:ext cx="11662173"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smtClean="0"/>
              <a:t>Click to edit Master text styles</a:t>
            </a:r>
          </a:p>
        </p:txBody>
      </p:sp>
      <p:sp>
        <p:nvSpPr>
          <p:cNvPr id="6" name="Content Placeholder 5"/>
          <p:cNvSpPr>
            <a:spLocks noGrp="1"/>
          </p:cNvSpPr>
          <p:nvPr>
            <p:ph sz="quarter" idx="4"/>
          </p:nvPr>
        </p:nvSpPr>
        <p:spPr>
          <a:xfrm>
            <a:off x="13887452" y="16032480"/>
            <a:ext cx="11662173" cy="235813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BBD9CBE-86EE-4FFA-8CB1-D520F1CADA63}" type="datetimeFigureOut">
              <a:rPr lang="en-US" smtClean="0"/>
              <a:t>16-Jul-23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652726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BBD9CBE-86EE-4FFA-8CB1-D520F1CADA63}" type="datetimeFigureOut">
              <a:rPr lang="en-US" smtClean="0"/>
              <a:t>16-Jul-23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2893542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D9CBE-86EE-4FFA-8CB1-D520F1CADA63}" type="datetimeFigureOut">
              <a:rPr lang="en-US" smtClean="0"/>
              <a:t>16-Jul-23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200315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Content Placeholder 2"/>
          <p:cNvSpPr>
            <a:spLocks noGrp="1"/>
          </p:cNvSpPr>
          <p:nvPr>
            <p:ph idx="1"/>
          </p:nvPr>
        </p:nvSpPr>
        <p:spPr>
          <a:xfrm>
            <a:off x="11662173" y="6319530"/>
            <a:ext cx="13887450" cy="311912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D9CBE-86EE-4FFA-8CB1-D520F1CADA63}" type="datetimeFigureOut">
              <a:rPr lang="en-US" smtClean="0"/>
              <a:t>16-Jul-23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1618822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62173" y="6319530"/>
            <a:ext cx="13887450" cy="311912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smtClean="0"/>
              <a:t>Click icon to add picture</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BD9CBE-86EE-4FFA-8CB1-D520F1CADA63}" type="datetimeFigureOut">
              <a:rPr lang="en-US" smtClean="0"/>
              <a:t>16-Jul-23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FF16F-07DD-4CC4-96FB-56B01AC3AEF2}" type="slidenum">
              <a:rPr lang="en-US" smtClean="0"/>
              <a:t>‹#›</a:t>
            </a:fld>
            <a:endParaRPr lang="en-US"/>
          </a:p>
        </p:txBody>
      </p:sp>
    </p:spTree>
    <p:extLst>
      <p:ext uri="{BB962C8B-B14F-4D97-AF65-F5344CB8AC3E}">
        <p14:creationId xmlns:p14="http://schemas.microsoft.com/office/powerpoint/2010/main" val="3714537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336810"/>
            <a:ext cx="23660100" cy="848360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885950" y="11684000"/>
            <a:ext cx="23660100" cy="27848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885950" y="40680650"/>
            <a:ext cx="6172200" cy="2336800"/>
          </a:xfrm>
          <a:prstGeom prst="rect">
            <a:avLst/>
          </a:prstGeom>
        </p:spPr>
        <p:txBody>
          <a:bodyPr vert="horz" lIns="91440" tIns="45720" rIns="91440" bIns="45720" rtlCol="0" anchor="ctr"/>
          <a:lstStyle>
            <a:lvl1pPr algn="l">
              <a:defRPr sz="3600">
                <a:solidFill>
                  <a:schemeClr val="tx1">
                    <a:tint val="75000"/>
                  </a:schemeClr>
                </a:solidFill>
              </a:defRPr>
            </a:lvl1pPr>
          </a:lstStyle>
          <a:p>
            <a:fld id="{BBBD9CBE-86EE-4FFA-8CB1-D520F1CADA63}" type="datetimeFigureOut">
              <a:rPr lang="en-US" smtClean="0"/>
              <a:t>16-Jul-23</a:t>
            </a:fld>
            <a:endParaRPr lang="en-US"/>
          </a:p>
        </p:txBody>
      </p:sp>
      <p:sp>
        <p:nvSpPr>
          <p:cNvPr id="5" name="Footer Placeholder 4"/>
          <p:cNvSpPr>
            <a:spLocks noGrp="1"/>
          </p:cNvSpPr>
          <p:nvPr>
            <p:ph type="ftr" sz="quarter" idx="3"/>
          </p:nvPr>
        </p:nvSpPr>
        <p:spPr>
          <a:xfrm>
            <a:off x="9086850" y="40680650"/>
            <a:ext cx="9258300" cy="23368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40680650"/>
            <a:ext cx="6172200" cy="2336800"/>
          </a:xfrm>
          <a:prstGeom prst="rect">
            <a:avLst/>
          </a:prstGeom>
        </p:spPr>
        <p:txBody>
          <a:bodyPr vert="horz" lIns="91440" tIns="45720" rIns="91440" bIns="45720" rtlCol="0" anchor="ctr"/>
          <a:lstStyle>
            <a:lvl1pPr algn="r">
              <a:defRPr sz="3600">
                <a:solidFill>
                  <a:schemeClr val="tx1">
                    <a:tint val="75000"/>
                  </a:schemeClr>
                </a:solidFill>
              </a:defRPr>
            </a:lvl1pPr>
          </a:lstStyle>
          <a:p>
            <a:fld id="{7D0FF16F-07DD-4CC4-96FB-56B01AC3AEF2}" type="slidenum">
              <a:rPr lang="en-US" smtClean="0"/>
              <a:t>‹#›</a:t>
            </a:fld>
            <a:endParaRPr lang="en-US"/>
          </a:p>
        </p:txBody>
      </p:sp>
    </p:spTree>
    <p:extLst>
      <p:ext uri="{BB962C8B-B14F-4D97-AF65-F5344CB8AC3E}">
        <p14:creationId xmlns:p14="http://schemas.microsoft.com/office/powerpoint/2010/main" val="256651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27432000" cy="6451600"/>
          </a:xfrm>
          <a:prstGeom prst="rect">
            <a:avLst/>
          </a:prstGeom>
          <a:solidFill>
            <a:srgbClr val="A4634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object 3"/>
          <p:cNvGrpSpPr/>
          <p:nvPr/>
        </p:nvGrpSpPr>
        <p:grpSpPr>
          <a:xfrm>
            <a:off x="0" y="0"/>
            <a:ext cx="27432000" cy="43891200"/>
            <a:chOff x="0" y="0"/>
            <a:chExt cx="20104100" cy="13402944"/>
          </a:xfrm>
        </p:grpSpPr>
        <p:sp>
          <p:nvSpPr>
            <p:cNvPr id="5" name="object 4"/>
            <p:cNvSpPr/>
            <p:nvPr/>
          </p:nvSpPr>
          <p:spPr>
            <a:xfrm>
              <a:off x="0" y="0"/>
              <a:ext cx="20104100" cy="13402944"/>
            </a:xfrm>
            <a:custGeom>
              <a:avLst/>
              <a:gdLst/>
              <a:ahLst/>
              <a:cxnLst/>
              <a:rect l="l" t="t" r="r" b="b"/>
              <a:pathLst>
                <a:path w="20104100" h="13402944">
                  <a:moveTo>
                    <a:pt x="0" y="13402733"/>
                  </a:moveTo>
                  <a:lnTo>
                    <a:pt x="20104100" y="13402733"/>
                  </a:lnTo>
                  <a:lnTo>
                    <a:pt x="20104100" y="0"/>
                  </a:lnTo>
                  <a:lnTo>
                    <a:pt x="0" y="0"/>
                  </a:lnTo>
                  <a:lnTo>
                    <a:pt x="0" y="13402733"/>
                  </a:lnTo>
                  <a:close/>
                </a:path>
              </a:pathLst>
            </a:custGeom>
            <a:ln w="3175">
              <a:solidFill>
                <a:srgbClr val="4E3A2F"/>
              </a:solidFill>
            </a:ln>
          </p:spPr>
          <p:txBody>
            <a:bodyPr wrap="square" lIns="0" tIns="0" rIns="0" bIns="0" rtlCol="0"/>
            <a:lstStyle/>
            <a:p>
              <a:endParaRPr/>
            </a:p>
          </p:txBody>
        </p:sp>
        <p:sp>
          <p:nvSpPr>
            <p:cNvPr id="7" name="object 6"/>
            <p:cNvSpPr/>
            <p:nvPr/>
          </p:nvSpPr>
          <p:spPr>
            <a:xfrm>
              <a:off x="0" y="1954565"/>
              <a:ext cx="20104100" cy="0"/>
            </a:xfrm>
            <a:custGeom>
              <a:avLst/>
              <a:gdLst/>
              <a:ahLst/>
              <a:cxnLst/>
              <a:rect l="l" t="t" r="r" b="b"/>
              <a:pathLst>
                <a:path w="20104100">
                  <a:moveTo>
                    <a:pt x="0" y="0"/>
                  </a:moveTo>
                  <a:lnTo>
                    <a:pt x="20104100" y="0"/>
                  </a:lnTo>
                </a:path>
              </a:pathLst>
            </a:custGeom>
            <a:ln w="77562">
              <a:solidFill>
                <a:srgbClr val="FF9900"/>
              </a:solidFill>
            </a:ln>
          </p:spPr>
          <p:txBody>
            <a:bodyPr wrap="square" lIns="0" tIns="0" rIns="0" bIns="0" rtlCol="0"/>
            <a:lstStyle/>
            <a:p>
              <a:endParaRPr/>
            </a:p>
          </p:txBody>
        </p:sp>
      </p:gr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8695" y="1087035"/>
            <a:ext cx="4136361" cy="4226629"/>
          </a:xfrm>
          <a:prstGeom prst="rect">
            <a:avLst/>
          </a:prstGeom>
        </p:spPr>
      </p:pic>
      <p:pic>
        <p:nvPicPr>
          <p:cNvPr id="9" name="image13.png" descr="Comilla University"/>
          <p:cNvPicPr/>
          <p:nvPr/>
        </p:nvPicPr>
        <p:blipFill>
          <a:blip r:embed="rId3"/>
          <a:srcRect/>
          <a:stretch>
            <a:fillRect/>
          </a:stretch>
        </p:blipFill>
        <p:spPr>
          <a:xfrm>
            <a:off x="22301200" y="1087036"/>
            <a:ext cx="4521200" cy="4226628"/>
          </a:xfrm>
          <a:prstGeom prst="rect">
            <a:avLst/>
          </a:prstGeom>
          <a:ln/>
        </p:spPr>
      </p:pic>
      <p:sp>
        <p:nvSpPr>
          <p:cNvPr id="11" name="object 7"/>
          <p:cNvSpPr txBox="1">
            <a:spLocks/>
          </p:cNvSpPr>
          <p:nvPr/>
        </p:nvSpPr>
        <p:spPr>
          <a:xfrm>
            <a:off x="4883727" y="1173014"/>
            <a:ext cx="17564576" cy="1512465"/>
          </a:xfrm>
          <a:prstGeom prst="rect">
            <a:avLst/>
          </a:prstGeom>
        </p:spPr>
        <p:txBody>
          <a:bodyPr vert="horz" wrap="square" lIns="0" tIns="16510" rIns="0" bIns="0" rtlCol="0" anchor="b">
            <a:sp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pPr marL="12700">
              <a:spcBef>
                <a:spcPts val="130"/>
              </a:spcBef>
            </a:pPr>
            <a:r>
              <a:rPr lang="en-US" sz="5400" b="1" spc="15" dirty="0" smtClean="0">
                <a:solidFill>
                  <a:schemeClr val="bg1"/>
                </a:solidFill>
                <a:latin typeface="Adobe Caslon Pro Bold" panose="0205070206050A020403" pitchFamily="18" charset="0"/>
                <a:ea typeface="Adobe Gothic Std B" panose="020B0800000000000000" pitchFamily="34" charset="-128"/>
              </a:rPr>
              <a:t>Approaches for Improving the Performance of Fake News Detection in Bangla using ML, DL &amp; Transformer Model</a:t>
            </a:r>
            <a:endParaRPr lang="en-US" sz="5400" b="1" spc="20" dirty="0">
              <a:solidFill>
                <a:schemeClr val="bg1"/>
              </a:solidFill>
              <a:latin typeface="Adobe Caslon Pro Bold" panose="0205070206050A020403" pitchFamily="18" charset="0"/>
              <a:ea typeface="Adobe Gothic Std B" panose="020B0800000000000000" pitchFamily="34" charset="-128"/>
            </a:endParaRPr>
          </a:p>
        </p:txBody>
      </p:sp>
      <p:sp>
        <p:nvSpPr>
          <p:cNvPr id="14" name="TextBox 13"/>
          <p:cNvSpPr txBox="1"/>
          <p:nvPr/>
        </p:nvSpPr>
        <p:spPr>
          <a:xfrm>
            <a:off x="5845033" y="2907191"/>
            <a:ext cx="14910679" cy="2308324"/>
          </a:xfrm>
          <a:prstGeom prst="rect">
            <a:avLst/>
          </a:prstGeom>
          <a:noFill/>
        </p:spPr>
        <p:txBody>
          <a:bodyPr wrap="square" rtlCol="0">
            <a:spAutoFit/>
          </a:bodyPr>
          <a:lstStyle/>
          <a:p>
            <a:pPr algn="ctr"/>
            <a:r>
              <a:rPr lang="en-US" sz="3600" dirty="0" smtClean="0">
                <a:solidFill>
                  <a:schemeClr val="bg1"/>
                </a:solidFill>
                <a:latin typeface="Adobe Caslon Pro Bold" panose="0205070206050A020403" pitchFamily="18" charset="0"/>
                <a:ea typeface="Adobe Gothic Std B" panose="020B0800000000000000" pitchFamily="34" charset="-128"/>
              </a:rPr>
              <a:t>Supervised by :  </a:t>
            </a:r>
            <a:r>
              <a:rPr lang="en-US" sz="3600" dirty="0" err="1" smtClean="0">
                <a:solidFill>
                  <a:schemeClr val="bg1"/>
                </a:solidFill>
                <a:latin typeface="Adobe Caslon Pro Bold" panose="0205070206050A020403" pitchFamily="18" charset="0"/>
                <a:ea typeface="Adobe Gothic Std B" panose="020B0800000000000000" pitchFamily="34" charset="-128"/>
              </a:rPr>
              <a:t>Pintu</a:t>
            </a:r>
            <a:r>
              <a:rPr lang="en-US" sz="3600" dirty="0" smtClean="0">
                <a:solidFill>
                  <a:schemeClr val="bg1"/>
                </a:solidFill>
                <a:latin typeface="Adobe Caslon Pro Bold" panose="0205070206050A020403" pitchFamily="18" charset="0"/>
                <a:ea typeface="Adobe Gothic Std B" panose="020B0800000000000000" pitchFamily="34" charset="-128"/>
              </a:rPr>
              <a:t> Chandra Paul</a:t>
            </a:r>
          </a:p>
          <a:p>
            <a:pPr algn="ctr"/>
            <a:r>
              <a:rPr lang="en-US" sz="3600" dirty="0" smtClean="0">
                <a:solidFill>
                  <a:schemeClr val="bg1"/>
                </a:solidFill>
                <a:latin typeface="Adobe Caslon Pro Bold" panose="0205070206050A020403" pitchFamily="18" charset="0"/>
                <a:ea typeface="Adobe Gothic Std B" panose="020B0800000000000000" pitchFamily="34" charset="-128"/>
              </a:rPr>
              <a:t>Lecturer </a:t>
            </a:r>
          </a:p>
          <a:p>
            <a:pPr algn="ctr"/>
            <a:r>
              <a:rPr lang="en-US" sz="3600" dirty="0" smtClean="0">
                <a:solidFill>
                  <a:schemeClr val="bg1"/>
                </a:solidFill>
                <a:latin typeface="Adobe Caslon Pro Bold" panose="0205070206050A020403" pitchFamily="18" charset="0"/>
                <a:ea typeface="Adobe Gothic Std B" panose="020B0800000000000000" pitchFamily="34" charset="-128"/>
              </a:rPr>
              <a:t>Department Of  Information &amp; Communication Technology</a:t>
            </a:r>
          </a:p>
          <a:p>
            <a:pPr algn="ctr"/>
            <a:r>
              <a:rPr lang="en-US" sz="3600" dirty="0" err="1" smtClean="0">
                <a:solidFill>
                  <a:schemeClr val="bg1"/>
                </a:solidFill>
                <a:latin typeface="Adobe Caslon Pro Bold" panose="0205070206050A020403" pitchFamily="18" charset="0"/>
                <a:ea typeface="Adobe Gothic Std B" panose="020B0800000000000000" pitchFamily="34" charset="-128"/>
              </a:rPr>
              <a:t>Comilla</a:t>
            </a:r>
            <a:r>
              <a:rPr lang="en-US" sz="3600" dirty="0" smtClean="0">
                <a:solidFill>
                  <a:schemeClr val="bg1"/>
                </a:solidFill>
                <a:latin typeface="Adobe Caslon Pro Bold" panose="0205070206050A020403" pitchFamily="18" charset="0"/>
                <a:ea typeface="Adobe Gothic Std B" panose="020B0800000000000000" pitchFamily="34" charset="-128"/>
              </a:rPr>
              <a:t> </a:t>
            </a:r>
            <a:r>
              <a:rPr lang="en-US" sz="3600" dirty="0" err="1" smtClean="0">
                <a:solidFill>
                  <a:schemeClr val="bg1"/>
                </a:solidFill>
                <a:latin typeface="Adobe Caslon Pro Bold" panose="0205070206050A020403" pitchFamily="18" charset="0"/>
                <a:ea typeface="Adobe Gothic Std B" panose="020B0800000000000000" pitchFamily="34" charset="-128"/>
              </a:rPr>
              <a:t>University,Comilla</a:t>
            </a:r>
            <a:r>
              <a:rPr lang="en-US" sz="3600" dirty="0" smtClean="0">
                <a:solidFill>
                  <a:schemeClr val="bg1"/>
                </a:solidFill>
                <a:latin typeface="Adobe Caslon Pro Bold" panose="0205070206050A020403" pitchFamily="18" charset="0"/>
                <a:ea typeface="Adobe Gothic Std B" panose="020B0800000000000000" pitchFamily="34" charset="-128"/>
              </a:rPr>
              <a:t> </a:t>
            </a:r>
            <a:endParaRPr lang="en-US" sz="3600" dirty="0">
              <a:solidFill>
                <a:schemeClr val="bg1"/>
              </a:solidFill>
              <a:latin typeface="Adobe Caslon Pro Bold" panose="0205070206050A020403" pitchFamily="18" charset="0"/>
              <a:ea typeface="Adobe Gothic Std B" panose="020B0800000000000000" pitchFamily="34" charset="-128"/>
            </a:endParaRPr>
          </a:p>
        </p:txBody>
      </p:sp>
      <p:sp>
        <p:nvSpPr>
          <p:cNvPr id="16" name="Rectangle 15"/>
          <p:cNvSpPr/>
          <p:nvPr/>
        </p:nvSpPr>
        <p:spPr>
          <a:xfrm>
            <a:off x="748694" y="7197059"/>
            <a:ext cx="8334261" cy="3515323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31" smtClean="0"/>
              <a:t>Figure 4.1 Process flow of Bangla Fake News Recognize</a:t>
            </a:r>
            <a:endParaRPr lang="en-US" sz="3831" dirty="0"/>
          </a:p>
        </p:txBody>
      </p:sp>
      <p:sp>
        <p:nvSpPr>
          <p:cNvPr id="17" name="Rectangle 16"/>
          <p:cNvSpPr/>
          <p:nvPr/>
        </p:nvSpPr>
        <p:spPr>
          <a:xfrm>
            <a:off x="10034954" y="7175077"/>
            <a:ext cx="8115300" cy="3516164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31" smtClean="0"/>
              <a:t>Figure 4.1 Process flow of Bangla Fake News Recognize</a:t>
            </a:r>
            <a:endParaRPr lang="en-US" sz="3831" dirty="0"/>
          </a:p>
        </p:txBody>
      </p:sp>
      <p:sp>
        <p:nvSpPr>
          <p:cNvPr id="18" name="Rectangle 17"/>
          <p:cNvSpPr/>
          <p:nvPr/>
        </p:nvSpPr>
        <p:spPr>
          <a:xfrm>
            <a:off x="19149145" y="7197059"/>
            <a:ext cx="7673255" cy="3513966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831" dirty="0"/>
              <a:t>Figure 4.1 Process flow of Bangla Fake News Recognize</a:t>
            </a:r>
          </a:p>
        </p:txBody>
      </p:sp>
      <p:sp>
        <p:nvSpPr>
          <p:cNvPr id="19" name="Rectangle 18"/>
          <p:cNvSpPr/>
          <p:nvPr/>
        </p:nvSpPr>
        <p:spPr>
          <a:xfrm>
            <a:off x="766581" y="7197645"/>
            <a:ext cx="8334261"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886691" y="8061702"/>
            <a:ext cx="7994073" cy="6924973"/>
          </a:xfrm>
          <a:prstGeom prst="rect">
            <a:avLst/>
          </a:prstGeom>
          <a:noFill/>
        </p:spPr>
        <p:txBody>
          <a:bodyPr wrap="square" rtlCol="0">
            <a:spAutoFit/>
          </a:bodyPr>
          <a:lstStyle/>
          <a:p>
            <a:pPr marL="342900" indent="-342900" algn="just">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rise in the amount of puzzling details in traditional media outlets, such as social networking websites, news blog announcements, and online platforms as well has created it difficult to recognize legitimate news sources, increasing the demand for computer applications that are able to expressing simplicity into the reliability of information on social networking sites</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spread of Bengali untrue information as well as its broadcast on social media websites has been a serious subject to discuss due to its propensity to demolish sovereignty We applied sophisticated Neural Network </a:t>
            </a:r>
            <a:r>
              <a:rPr lang="en-US" sz="2400" dirty="0">
                <a:latin typeface="Times New Roman" panose="02020603050405020304" pitchFamily="18" charset="0"/>
                <a:cs typeface="Times New Roman" panose="02020603050405020304" pitchFamily="18" charset="0"/>
              </a:rPr>
              <a:t>algorithms that </a:t>
            </a:r>
            <a:r>
              <a:rPr lang="en-US" sz="2400" dirty="0">
                <a:latin typeface="Times New Roman" panose="02020603050405020304" pitchFamily="18" charset="0"/>
                <a:cs typeface="Times New Roman" panose="02020603050405020304" pitchFamily="18" charset="0"/>
              </a:rPr>
              <a:t>performed well in identifying False information. In our research-based project, we also created ML models </a:t>
            </a:r>
            <a:r>
              <a:rPr lang="en-US" sz="2400" dirty="0">
                <a:latin typeface="Times New Roman" panose="02020603050405020304" pitchFamily="18" charset="0"/>
                <a:cs typeface="Times New Roman" panose="02020603050405020304" pitchFamily="18" charset="0"/>
              </a:rPr>
              <a:t>as </a:t>
            </a:r>
            <a:r>
              <a:rPr lang="en-US" sz="2400" dirty="0">
                <a:latin typeface="Times New Roman" panose="02020603050405020304" pitchFamily="18" charset="0"/>
                <a:cs typeface="Times New Roman" panose="02020603050405020304" pitchFamily="18" charset="0"/>
              </a:rPr>
              <a:t>well as applied transformer methods </a:t>
            </a:r>
            <a:r>
              <a:rPr lang="en-US" sz="2400" dirty="0" smtClean="0">
                <a:latin typeface="Times New Roman" panose="02020603050405020304" pitchFamily="18" charset="0"/>
                <a:cs typeface="Times New Roman" panose="02020603050405020304" pitchFamily="18" charset="0"/>
              </a:rPr>
              <a:t>.</a:t>
            </a:r>
          </a:p>
          <a:p>
            <a:pPr marL="342900" indent="-342900" algn="just">
              <a:buClr>
                <a:schemeClr val="accent2">
                  <a:lumMod val="75000"/>
                </a:schemeClr>
              </a:buCl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We </a:t>
            </a:r>
            <a:r>
              <a:rPr lang="en-US" sz="2400" dirty="0">
                <a:latin typeface="Times New Roman" panose="02020603050405020304" pitchFamily="18" charset="0"/>
                <a:cs typeface="Times New Roman" panose="02020603050405020304" pitchFamily="18" charset="0"/>
              </a:rPr>
              <a:t>utilize basic and diligently chose Bangla </a:t>
            </a:r>
            <a:r>
              <a:rPr lang="en-US" sz="2400" dirty="0">
                <a:latin typeface="Times New Roman" panose="02020603050405020304" pitchFamily="18" charset="0"/>
                <a:cs typeface="Times New Roman" panose="02020603050405020304" pitchFamily="18" charset="0"/>
              </a:rPr>
              <a:t>news </a:t>
            </a:r>
            <a:r>
              <a:rPr lang="en-US" sz="2400" dirty="0">
                <a:latin typeface="Times New Roman" panose="02020603050405020304" pitchFamily="18" charset="0"/>
                <a:cs typeface="Times New Roman" panose="02020603050405020304" pitchFamily="18" charset="0"/>
              </a:rPr>
              <a:t>to precisely recognize fake news. </a:t>
            </a:r>
            <a:r>
              <a:rPr lang="en-US" sz="2400" dirty="0">
                <a:latin typeface="Times New Roman" panose="02020603050405020304" pitchFamily="18" charset="0"/>
                <a:cs typeface="Times New Roman" panose="02020603050405020304" pitchFamily="18" charset="0"/>
              </a:rPr>
              <a:t>The test results show a </a:t>
            </a:r>
            <a:r>
              <a:rPr lang="en-US" sz="2400" dirty="0">
                <a:latin typeface="Times New Roman" panose="02020603050405020304" pitchFamily="18" charset="0"/>
                <a:cs typeface="Times New Roman" panose="02020603050405020304" pitchFamily="18" charset="0"/>
              </a:rPr>
              <a:t>99.68% </a:t>
            </a:r>
            <a:r>
              <a:rPr lang="en-US" sz="2400" dirty="0">
                <a:latin typeface="Times New Roman" panose="02020603050405020304" pitchFamily="18" charset="0"/>
                <a:cs typeface="Times New Roman" panose="02020603050405020304" pitchFamily="18" charset="0"/>
              </a:rPr>
              <a:t>accuracy utilizing the </a:t>
            </a:r>
            <a:r>
              <a:rPr lang="en-US" sz="2400" dirty="0">
                <a:latin typeface="Times New Roman" panose="02020603050405020304" pitchFamily="18" charset="0"/>
                <a:cs typeface="Times New Roman" panose="02020603050405020304" pitchFamily="18" charset="0"/>
              </a:rPr>
              <a:t>CNN-LSTM model as our Corresponding Dataset.</a:t>
            </a:r>
            <a:endParaRPr lang="en-US" sz="2400" dirty="0">
              <a:latin typeface="Times New Roman" panose="02020603050405020304" pitchFamily="18" charset="0"/>
              <a:cs typeface="Times New Roman" panose="02020603050405020304" pitchFamily="18" charset="0"/>
            </a:endParaRPr>
          </a:p>
          <a:p>
            <a:pPr algn="just"/>
            <a:endParaRPr lang="en-US" sz="1200" dirty="0"/>
          </a:p>
        </p:txBody>
      </p:sp>
      <p:sp>
        <p:nvSpPr>
          <p:cNvPr id="22" name="Rectangle 21"/>
          <p:cNvSpPr/>
          <p:nvPr/>
        </p:nvSpPr>
        <p:spPr>
          <a:xfrm>
            <a:off x="752726" y="15011188"/>
            <a:ext cx="8334261"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Objectives</a:t>
            </a:r>
            <a:endParaRPr lang="en-US" sz="3600" b="1"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868800" y="15856043"/>
            <a:ext cx="7994073" cy="6001643"/>
          </a:xfrm>
          <a:prstGeom prst="rect">
            <a:avLst/>
          </a:prstGeom>
          <a:noFill/>
        </p:spPr>
        <p:txBody>
          <a:bodyPr wrap="square" rtlCol="0">
            <a:spAutoFit/>
          </a:bodyPr>
          <a:lstStyle/>
          <a:p>
            <a:pPr marL="342900" indent="-342900" algn="just">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goal of this research is to provide an overview of the many models for detecting deception in the </a:t>
            </a:r>
            <a:r>
              <a:rPr lang="en-US" sz="2400" dirty="0">
                <a:latin typeface="Times New Roman" panose="02020603050405020304" pitchFamily="18" charset="0"/>
                <a:cs typeface="Times New Roman" panose="02020603050405020304" pitchFamily="18" charset="0"/>
              </a:rPr>
              <a:t>field of ML,DL &amp; Transformer Models. </a:t>
            </a:r>
            <a:r>
              <a:rPr lang="en-US" sz="2400" dirty="0">
                <a:latin typeface="Times New Roman" panose="02020603050405020304" pitchFamily="18" charset="0"/>
                <a:cs typeface="Times New Roman" panose="02020603050405020304" pitchFamily="18" charset="0"/>
              </a:rPr>
              <a:t>This could help future researchers locate detection models that are comparable to the recognition models they are building, or to determine what categorization algorithms are under-researched. The purpose is to offer a user-friendly overview of previous research datasets, the algorithms for classification most typically employed in novel algorithms as well as baseline classifications for comparison by and classification method performance. </a:t>
            </a:r>
            <a:endParaRPr lang="en-US" sz="2400" dirty="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paper can help all humanity, as well as save a town from a wave of violence</a:t>
            </a:r>
            <a:r>
              <a:rPr lang="en-US" sz="2400" dirty="0">
                <a:latin typeface="Times New Roman" panose="02020603050405020304" pitchFamily="18" charset="0"/>
                <a:cs typeface="Times New Roman" panose="02020603050405020304" pitchFamily="18" charset="0"/>
              </a:rPr>
              <a:t>.</a:t>
            </a:r>
          </a:p>
          <a:p>
            <a:pPr marL="342900" indent="-342900" algn="just">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primary goal of our research is to develop a sophisticated model capable of detecting fraudulent or spurious information produced in the Bengali language.</a:t>
            </a:r>
          </a:p>
        </p:txBody>
      </p:sp>
      <p:sp>
        <p:nvSpPr>
          <p:cNvPr id="24" name="Rectangle 23"/>
          <p:cNvSpPr/>
          <p:nvPr/>
        </p:nvSpPr>
        <p:spPr>
          <a:xfrm>
            <a:off x="770564" y="22103639"/>
            <a:ext cx="8334261"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911683" y="22841617"/>
            <a:ext cx="7994073" cy="13942278"/>
          </a:xfrm>
          <a:prstGeom prst="rect">
            <a:avLst/>
          </a:prstGeom>
          <a:noFill/>
        </p:spPr>
        <p:txBody>
          <a:bodyPr wrap="square" rtlCol="0">
            <a:spAutoFit/>
          </a:bodyPr>
          <a:lstStyle/>
          <a:p>
            <a:pPr marL="342900" indent="-342900" algn="just">
              <a:lnSpc>
                <a:spcPct val="150000"/>
              </a:lnSpc>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Fake news is the news that is false and inaccurate but is designed to make people think that they are true and accurate. The reason for fake news is either commercial or political to make money or change opinion. Fake news manipulates people’s minds to think a certain way and makes </a:t>
            </a:r>
            <a:r>
              <a:rPr lang="en-US" sz="2400" dirty="0">
                <a:latin typeface="Times New Roman" panose="02020603050405020304" pitchFamily="18" charset="0"/>
                <a:cs typeface="Times New Roman" panose="02020603050405020304" pitchFamily="18" charset="0"/>
              </a:rPr>
              <a:t>people support </a:t>
            </a:r>
            <a:r>
              <a:rPr lang="en-US" sz="2400" dirty="0">
                <a:latin typeface="Times New Roman" panose="02020603050405020304" pitchFamily="18" charset="0"/>
                <a:cs typeface="Times New Roman" panose="02020603050405020304" pitchFamily="18" charset="0"/>
              </a:rPr>
              <a:t>a particular opinion. Fake news is not always just lies; more often it is </a:t>
            </a:r>
            <a:r>
              <a:rPr lang="en-US" sz="2400" dirty="0">
                <a:latin typeface="Times New Roman" panose="02020603050405020304" pitchFamily="18" charset="0"/>
                <a:cs typeface="Times New Roman" panose="02020603050405020304" pitchFamily="18" charset="0"/>
              </a:rPr>
              <a:t>a mixture </a:t>
            </a:r>
            <a:r>
              <a:rPr lang="en-US" sz="2400" dirty="0">
                <a:latin typeface="Times New Roman" panose="02020603050405020304" pitchFamily="18" charset="0"/>
                <a:cs typeface="Times New Roman" panose="02020603050405020304" pitchFamily="18" charset="0"/>
              </a:rPr>
              <a:t>of lies and truths</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As information spreads </a:t>
            </a:r>
            <a:r>
              <a:rPr lang="en-US" sz="2400" dirty="0">
                <a:latin typeface="Times New Roman" panose="02020603050405020304" pitchFamily="18" charset="0"/>
                <a:cs typeface="Times New Roman" panose="02020603050405020304" pitchFamily="18" charset="0"/>
              </a:rPr>
              <a:t>very quickly </a:t>
            </a:r>
            <a:r>
              <a:rPr lang="en-US" sz="2400" dirty="0">
                <a:latin typeface="Times New Roman" panose="02020603050405020304" pitchFamily="18" charset="0"/>
                <a:cs typeface="Times New Roman" panose="02020603050405020304" pitchFamily="18" charset="0"/>
              </a:rPr>
              <a:t>and freely on digital technologies and social media, fake news also </a:t>
            </a:r>
            <a:r>
              <a:rPr lang="en-US" sz="2400" dirty="0">
                <a:latin typeface="Times New Roman" panose="02020603050405020304" pitchFamily="18" charset="0"/>
                <a:cs typeface="Times New Roman" panose="02020603050405020304" pitchFamily="18" charset="0"/>
              </a:rPr>
              <a:t>spread much </a:t>
            </a:r>
            <a:r>
              <a:rPr lang="en-US" sz="2400" dirty="0">
                <a:latin typeface="Times New Roman" panose="02020603050405020304" pitchFamily="18" charset="0"/>
                <a:cs typeface="Times New Roman" panose="02020603050405020304" pitchFamily="18" charset="0"/>
              </a:rPr>
              <a:t>more quickly and to many more </a:t>
            </a:r>
            <a:r>
              <a:rPr lang="en-US" sz="2400" dirty="0">
                <a:latin typeface="Times New Roman" panose="02020603050405020304" pitchFamily="18" charset="0"/>
                <a:cs typeface="Times New Roman" panose="02020603050405020304" pitchFamily="18" charset="0"/>
              </a:rPr>
              <a:t>people. Fake </a:t>
            </a:r>
            <a:r>
              <a:rPr lang="en-US" sz="2400" dirty="0">
                <a:latin typeface="Times New Roman" panose="02020603050405020304" pitchFamily="18" charset="0"/>
                <a:cs typeface="Times New Roman" panose="02020603050405020304" pitchFamily="18" charset="0"/>
              </a:rPr>
              <a:t>news </a:t>
            </a:r>
            <a:r>
              <a:rPr lang="en-US" sz="2400" dirty="0">
                <a:latin typeface="Times New Roman" panose="02020603050405020304" pitchFamily="18" charset="0"/>
                <a:cs typeface="Times New Roman" panose="02020603050405020304" pitchFamily="18" charset="0"/>
              </a:rPr>
              <a:t>can have </a:t>
            </a:r>
            <a:r>
              <a:rPr lang="en-US" sz="2400" dirty="0">
                <a:latin typeface="Times New Roman" panose="02020603050405020304" pitchFamily="18" charset="0"/>
                <a:cs typeface="Times New Roman" panose="02020603050405020304" pitchFamily="18" charset="0"/>
              </a:rPr>
              <a:t>serious consequences when they come out of the online world and enter into </a:t>
            </a:r>
            <a:r>
              <a:rPr lang="en-US" sz="2400" dirty="0">
                <a:latin typeface="Times New Roman" panose="02020603050405020304" pitchFamily="18" charset="0"/>
                <a:cs typeface="Times New Roman" panose="02020603050405020304" pitchFamily="18" charset="0"/>
              </a:rPr>
              <a:t>the offline world.</a:t>
            </a:r>
          </a:p>
          <a:p>
            <a:pPr marL="342900" indent="-342900" algn="just">
              <a:lnSpc>
                <a:spcPct val="150000"/>
              </a:lnSpc>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Fake </a:t>
            </a:r>
            <a:r>
              <a:rPr lang="en-US" sz="2400" dirty="0">
                <a:latin typeface="Times New Roman" panose="02020603050405020304" pitchFamily="18" charset="0"/>
                <a:cs typeface="Times New Roman" panose="02020603050405020304" pitchFamily="18" charset="0"/>
              </a:rPr>
              <a:t>news affects </a:t>
            </a:r>
            <a:r>
              <a:rPr lang="en-US" sz="2400" dirty="0">
                <a:latin typeface="Times New Roman" panose="02020603050405020304" pitchFamily="18" charset="0"/>
                <a:cs typeface="Times New Roman" panose="02020603050405020304" pitchFamily="18" charset="0"/>
              </a:rPr>
              <a:t>people psychologically and spreads </a:t>
            </a:r>
            <a:r>
              <a:rPr lang="en-US" sz="2400" dirty="0">
                <a:latin typeface="Times New Roman" panose="02020603050405020304" pitchFamily="18" charset="0"/>
                <a:cs typeface="Times New Roman" panose="02020603050405020304" pitchFamily="18" charset="0"/>
              </a:rPr>
              <a:t>hatred.it </a:t>
            </a:r>
            <a:r>
              <a:rPr lang="en-US" sz="2400" dirty="0">
                <a:latin typeface="Times New Roman" panose="02020603050405020304" pitchFamily="18" charset="0"/>
                <a:cs typeface="Times New Roman" panose="02020603050405020304" pitchFamily="18" charset="0"/>
              </a:rPr>
              <a:t>is clear that some of the most famous false information was significantly more widely shared on Social than the most favorite legitimate mainstream news. fake news purposefully leads consumers to believe biased or misleading information</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fundamental purpose of this research is to create a mechanism that can discern between fake and legitimate news by employing three separate ways NLP text </a:t>
            </a:r>
            <a:r>
              <a:rPr lang="en-US" sz="2400" dirty="0" err="1">
                <a:latin typeface="Times New Roman" panose="02020603050405020304" pitchFamily="18" charset="0"/>
                <a:cs typeface="Times New Roman" panose="02020603050405020304" pitchFamily="18" charset="0"/>
              </a:rPr>
              <a:t>vectorization</a:t>
            </a:r>
            <a:r>
              <a:rPr lang="en-US" sz="2400" dirty="0">
                <a:latin typeface="Times New Roman" panose="02020603050405020304" pitchFamily="18" charset="0"/>
                <a:cs typeface="Times New Roman" panose="02020603050405020304" pitchFamily="18" charset="0"/>
              </a:rPr>
              <a:t> is used to train various </a:t>
            </a:r>
            <a:r>
              <a:rPr lang="en-US" sz="2400" dirty="0">
                <a:latin typeface="Times New Roman" panose="02020603050405020304" pitchFamily="18" charset="0"/>
                <a:cs typeface="Times New Roman" panose="02020603050405020304" pitchFamily="18" charset="0"/>
              </a:rPr>
              <a:t>ML,DL </a:t>
            </a:r>
            <a:r>
              <a:rPr lang="en-US" sz="2400" dirty="0">
                <a:latin typeface="Times New Roman" panose="02020603050405020304" pitchFamily="18" charset="0"/>
                <a:cs typeface="Times New Roman" panose="02020603050405020304" pitchFamily="18" charset="0"/>
              </a:rPr>
              <a:t>models </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Clr>
                <a:schemeClr val="accent2">
                  <a:lumMod val="75000"/>
                </a:schemeClr>
              </a:buCl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So, to develop a system like this, our </a:t>
            </a:r>
            <a:r>
              <a:rPr lang="en-US" sz="2400" dirty="0">
                <a:latin typeface="Times New Roman" panose="02020603050405020304" pitchFamily="18" charset="0"/>
                <a:cs typeface="Times New Roman" panose="02020603050405020304" pitchFamily="18" charset="0"/>
              </a:rPr>
              <a:t>proposed approach </a:t>
            </a:r>
            <a:r>
              <a:rPr lang="en-US" sz="2400" dirty="0">
                <a:latin typeface="Times New Roman" panose="02020603050405020304" pitchFamily="18" charset="0"/>
                <a:cs typeface="Times New Roman" panose="02020603050405020304" pitchFamily="18" charset="0"/>
              </a:rPr>
              <a:t>is to use machine </a:t>
            </a:r>
            <a:r>
              <a:rPr lang="en-US" sz="2400" dirty="0">
                <a:latin typeface="Times New Roman" panose="02020603050405020304" pitchFamily="18" charset="0"/>
                <a:cs typeface="Times New Roman" panose="02020603050405020304" pitchFamily="18" charset="0"/>
              </a:rPr>
              <a:t>learning ,deep learning </a:t>
            </a:r>
            <a:r>
              <a:rPr lang="en-US" sz="2400" dirty="0">
                <a:latin typeface="Times New Roman" panose="02020603050405020304" pitchFamily="18" charset="0"/>
                <a:cs typeface="Times New Roman" panose="02020603050405020304" pitchFamily="18" charset="0"/>
              </a:rPr>
              <a:t>techniques for fake news detection.</a:t>
            </a:r>
          </a:p>
        </p:txBody>
      </p:sp>
      <p:sp>
        <p:nvSpPr>
          <p:cNvPr id="26" name="Rectangle 25"/>
          <p:cNvSpPr/>
          <p:nvPr/>
        </p:nvSpPr>
        <p:spPr>
          <a:xfrm>
            <a:off x="741588" y="36626638"/>
            <a:ext cx="8334261"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Motivation</a:t>
            </a:r>
            <a:endParaRPr lang="en-US" sz="36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800100" y="37579753"/>
            <a:ext cx="7994073" cy="4770537"/>
          </a:xfrm>
          <a:prstGeom prst="rect">
            <a:avLst/>
          </a:prstGeom>
          <a:noFill/>
        </p:spPr>
        <p:txBody>
          <a:bodyPr wrap="square" rtlCol="0">
            <a:spAutoFit/>
          </a:bodyPr>
          <a:lstStyle/>
          <a:p>
            <a:pPr marL="342900" indent="-342900" algn="just">
              <a:buClr>
                <a:schemeClr val="accent2">
                  <a:lumMod val="75000"/>
                </a:schemeClr>
              </a:buCl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Bangladesh, a large proportion of people who use the internet lack sufficient digital literacy</a:t>
            </a:r>
            <a:r>
              <a:rPr lang="en-US" sz="2200" dirty="0" smtClean="0">
                <a:latin typeface="Times New Roman" panose="02020603050405020304" pitchFamily="18" charset="0"/>
                <a:cs typeface="Times New Roman" panose="02020603050405020304" pitchFamily="18" charset="0"/>
              </a:rPr>
              <a:t>.</a:t>
            </a:r>
          </a:p>
          <a:p>
            <a:pPr marL="342900" indent="-342900" algn="just">
              <a:buClr>
                <a:schemeClr val="accent2">
                  <a:lumMod val="75000"/>
                </a:schemeClr>
              </a:buClr>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As a result, there is much misinformation in Bangla Language is spreading online and People are </a:t>
            </a:r>
            <a:r>
              <a:rPr lang="en-US" sz="2200" dirty="0" smtClean="0">
                <a:latin typeface="Times New Roman" panose="02020603050405020304" pitchFamily="18" charset="0"/>
                <a:cs typeface="Times New Roman" panose="02020603050405020304" pitchFamily="18" charset="0"/>
              </a:rPr>
              <a:t>in </a:t>
            </a:r>
            <a:r>
              <a:rPr lang="en-US" sz="2200" dirty="0" smtClean="0">
                <a:latin typeface="Times New Roman" panose="02020603050405020304" pitchFamily="18" charset="0"/>
                <a:cs typeface="Times New Roman" panose="02020603050405020304" pitchFamily="18" charset="0"/>
              </a:rPr>
              <a:t>fact believing them. </a:t>
            </a:r>
          </a:p>
          <a:p>
            <a:pPr marL="342900" indent="-342900" algn="just">
              <a:buClr>
                <a:schemeClr val="accent2">
                  <a:lumMod val="75000"/>
                </a:schemeClr>
              </a:buClr>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a:p>
            <a:pPr marL="342900" indent="-342900" algn="just">
              <a:buClr>
                <a:schemeClr val="accent2">
                  <a:lumMod val="75000"/>
                </a:schemeClr>
              </a:buCl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But not many works have been done yet on Bangla news for monitoring the fake information in </a:t>
            </a:r>
            <a:r>
              <a:rPr lang="en-US" sz="2200" dirty="0" smtClean="0">
                <a:latin typeface="Times New Roman" panose="02020603050405020304" pitchFamily="18" charset="0"/>
                <a:cs typeface="Times New Roman" panose="02020603050405020304" pitchFamily="18" charset="0"/>
              </a:rPr>
              <a:t>many Issues </a:t>
            </a:r>
            <a:r>
              <a:rPr lang="en-US" sz="2200" dirty="0" smtClean="0">
                <a:latin typeface="Times New Roman" panose="02020603050405020304" pitchFamily="18" charset="0"/>
                <a:cs typeface="Times New Roman" panose="02020603050405020304" pitchFamily="18" charset="0"/>
              </a:rPr>
              <a:t>on social media</a:t>
            </a:r>
          </a:p>
          <a:p>
            <a:pPr marL="342900" indent="-342900" algn="just">
              <a:buClr>
                <a:schemeClr val="accent2">
                  <a:lumMod val="75000"/>
                </a:schemeClr>
              </a:buClr>
              <a:buFont typeface="Wingdings" panose="05000000000000000000" pitchFamily="2" charset="2"/>
              <a:buChar char="v"/>
            </a:pPr>
            <a:endParaRPr lang="en-US" sz="2200" dirty="0" smtClean="0">
              <a:latin typeface="Times New Roman" panose="02020603050405020304" pitchFamily="18" charset="0"/>
              <a:cs typeface="Times New Roman" panose="02020603050405020304" pitchFamily="18" charset="0"/>
            </a:endParaRPr>
          </a:p>
          <a:p>
            <a:pPr marL="342900" lvl="1" indent="-342900" algn="just">
              <a:buClr>
                <a:schemeClr val="accent2">
                  <a:lumMod val="75000"/>
                </a:schemeClr>
              </a:buClr>
              <a:buFont typeface="Wingdings" panose="05000000000000000000" pitchFamily="2" charset="2"/>
              <a:buChar char="v"/>
            </a:pPr>
            <a:r>
              <a:rPr lang="en-US" sz="2200" dirty="0" smtClean="0">
                <a:latin typeface="Times New Roman" panose="02020603050405020304" pitchFamily="18" charset="0"/>
                <a:cs typeface="Times New Roman" panose="02020603050405020304" pitchFamily="18" charset="0"/>
              </a:rPr>
              <a:t>To </a:t>
            </a:r>
            <a:r>
              <a:rPr lang="en-US" sz="2200" dirty="0">
                <a:latin typeface="Times New Roman" panose="02020603050405020304" pitchFamily="18" charset="0"/>
                <a:cs typeface="Times New Roman" panose="02020603050405020304" pitchFamily="18" charset="0"/>
              </a:rPr>
              <a:t>combat the dissemination of fake news, we propose a strategy that employs multiple classifiers based </a:t>
            </a:r>
            <a:r>
              <a:rPr lang="en-US" sz="2200" dirty="0" smtClean="0">
                <a:latin typeface="Times New Roman" panose="02020603050405020304" pitchFamily="18" charset="0"/>
                <a:cs typeface="Times New Roman" panose="02020603050405020304" pitchFamily="18" charset="0"/>
              </a:rPr>
              <a:t>on </a:t>
            </a:r>
            <a:r>
              <a:rPr lang="en-US" sz="2200" dirty="0">
                <a:latin typeface="Times New Roman" panose="02020603050405020304" pitchFamily="18" charset="0"/>
                <a:cs typeface="Times New Roman" panose="02020603050405020304" pitchFamily="18" charset="0"/>
              </a:rPr>
              <a:t>machine learning to detect fake news with greater </a:t>
            </a:r>
            <a:r>
              <a:rPr lang="en-US" sz="2200" dirty="0" smtClean="0">
                <a:latin typeface="Times New Roman" panose="02020603050405020304" pitchFamily="18" charset="0"/>
                <a:cs typeface="Times New Roman" panose="02020603050405020304" pitchFamily="18" charset="0"/>
              </a:rPr>
              <a:t>efficiency with Bangla Dataset.</a:t>
            </a:r>
            <a:endParaRPr lang="en-US" sz="2200" dirty="0">
              <a:latin typeface="Times New Roman" panose="02020603050405020304" pitchFamily="18" charset="0"/>
              <a:cs typeface="Times New Roman" panose="02020603050405020304" pitchFamily="18" charset="0"/>
            </a:endParaRPr>
          </a:p>
          <a:p>
            <a:pPr algn="just"/>
            <a:endParaRPr lang="en-US" sz="2000" dirty="0" smtClean="0"/>
          </a:p>
          <a:p>
            <a:pPr algn="just"/>
            <a:r>
              <a:rPr lang="en-US" sz="2000" dirty="0"/>
              <a:t> </a:t>
            </a:r>
            <a:r>
              <a:rPr lang="en-US" sz="2000" dirty="0" smtClean="0"/>
              <a:t>  </a:t>
            </a:r>
          </a:p>
        </p:txBody>
      </p:sp>
      <p:sp>
        <p:nvSpPr>
          <p:cNvPr id="28" name="Rectangle 27"/>
          <p:cNvSpPr/>
          <p:nvPr/>
        </p:nvSpPr>
        <p:spPr>
          <a:xfrm>
            <a:off x="10072255" y="7181020"/>
            <a:ext cx="8101445"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Literature Review: Related Work</a:t>
            </a:r>
            <a:endParaRPr lang="en-US" sz="3600" b="1" dirty="0">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a:blip r:embed="rId4"/>
          <a:stretch>
            <a:fillRect/>
          </a:stretch>
        </p:blipFill>
        <p:spPr>
          <a:xfrm>
            <a:off x="10176533" y="8011827"/>
            <a:ext cx="7912283" cy="5175953"/>
          </a:xfrm>
          <a:prstGeom prst="rect">
            <a:avLst/>
          </a:prstGeom>
        </p:spPr>
      </p:pic>
      <p:pic>
        <p:nvPicPr>
          <p:cNvPr id="33" name="Picture 32"/>
          <p:cNvPicPr>
            <a:picLocks noChangeAspect="1"/>
          </p:cNvPicPr>
          <p:nvPr/>
        </p:nvPicPr>
        <p:blipFill>
          <a:blip r:embed="rId5"/>
          <a:stretch>
            <a:fillRect/>
          </a:stretch>
        </p:blipFill>
        <p:spPr>
          <a:xfrm>
            <a:off x="10176533" y="13087119"/>
            <a:ext cx="7912283" cy="877900"/>
          </a:xfrm>
          <a:prstGeom prst="rect">
            <a:avLst/>
          </a:prstGeom>
        </p:spPr>
      </p:pic>
      <p:sp>
        <p:nvSpPr>
          <p:cNvPr id="34" name="Rectangle 33"/>
          <p:cNvSpPr/>
          <p:nvPr/>
        </p:nvSpPr>
        <p:spPr>
          <a:xfrm>
            <a:off x="10072254" y="14196962"/>
            <a:ext cx="8101445"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Methodology : Architecture Overview</a:t>
            </a:r>
          </a:p>
        </p:txBody>
      </p:sp>
      <p:sp>
        <p:nvSpPr>
          <p:cNvPr id="35" name="Rectangle 34"/>
          <p:cNvSpPr/>
          <p:nvPr/>
        </p:nvSpPr>
        <p:spPr>
          <a:xfrm>
            <a:off x="10176532" y="15028383"/>
            <a:ext cx="7912284" cy="830997"/>
          </a:xfrm>
          <a:prstGeom prst="rect">
            <a:avLst/>
          </a:prstGeom>
        </p:spPr>
        <p:txBody>
          <a:bodyPr wrap="square">
            <a:spAutoFit/>
          </a:bodyPr>
          <a:lstStyle/>
          <a:p>
            <a:pPr algn="just"/>
            <a:r>
              <a:rPr lang="en-US" sz="2400" dirty="0">
                <a:latin typeface="Times New Roman"/>
                <a:cs typeface="Times New Roman"/>
              </a:rPr>
              <a:t>Our suggested approach operates in </a:t>
            </a:r>
            <a:r>
              <a:rPr lang="en-US" sz="2400" dirty="0" err="1">
                <a:latin typeface="Times New Roman"/>
                <a:cs typeface="Times New Roman"/>
              </a:rPr>
              <a:t>stages.The</a:t>
            </a:r>
            <a:r>
              <a:rPr lang="en-US" sz="2400" dirty="0">
                <a:latin typeface="Times New Roman"/>
                <a:cs typeface="Times New Roman"/>
              </a:rPr>
              <a:t> </a:t>
            </a:r>
            <a:r>
              <a:rPr lang="en-US" sz="2400" dirty="0">
                <a:latin typeface="Times New Roman"/>
                <a:cs typeface="Times New Roman"/>
              </a:rPr>
              <a:t>stages of our approach are illustrated </a:t>
            </a:r>
            <a:r>
              <a:rPr lang="en-US" sz="2400" dirty="0" smtClean="0">
                <a:latin typeface="Times New Roman"/>
                <a:cs typeface="Times New Roman"/>
              </a:rPr>
              <a:t>below :</a:t>
            </a:r>
            <a:endParaRPr lang="en-US" sz="2400" dirty="0"/>
          </a:p>
        </p:txBody>
      </p:sp>
      <p:pic>
        <p:nvPicPr>
          <p:cNvPr id="36" name="Picture 35"/>
          <p:cNvPicPr/>
          <p:nvPr/>
        </p:nvPicPr>
        <p:blipFill>
          <a:blip r:embed="rId6" cstate="print">
            <a:extLst>
              <a:ext uri="{28A0092B-C50C-407E-A947-70E740481C1C}">
                <a14:useLocalDpi xmlns:a14="http://schemas.microsoft.com/office/drawing/2010/main" val="0"/>
              </a:ext>
            </a:extLst>
          </a:blip>
          <a:stretch>
            <a:fillRect/>
          </a:stretch>
        </p:blipFill>
        <p:spPr>
          <a:xfrm>
            <a:off x="10492154" y="16161234"/>
            <a:ext cx="7200900" cy="6956271"/>
          </a:xfrm>
          <a:prstGeom prst="rect">
            <a:avLst/>
          </a:prstGeom>
          <a:ln>
            <a:solidFill>
              <a:schemeClr val="tx1"/>
            </a:solidFill>
          </a:ln>
        </p:spPr>
      </p:pic>
      <p:sp>
        <p:nvSpPr>
          <p:cNvPr id="37" name="TextBox 36"/>
          <p:cNvSpPr txBox="1"/>
          <p:nvPr/>
        </p:nvSpPr>
        <p:spPr>
          <a:xfrm>
            <a:off x="10609384" y="23405152"/>
            <a:ext cx="7200899" cy="461665"/>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Figure 1 </a:t>
            </a:r>
            <a:r>
              <a:rPr 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Process flow of Bangla Fake News Recognize</a:t>
            </a:r>
          </a:p>
        </p:txBody>
      </p:sp>
      <p:sp>
        <p:nvSpPr>
          <p:cNvPr id="38" name="TextBox 37"/>
          <p:cNvSpPr txBox="1"/>
          <p:nvPr/>
        </p:nvSpPr>
        <p:spPr>
          <a:xfrm>
            <a:off x="10176532" y="24267128"/>
            <a:ext cx="7912284" cy="1133965"/>
          </a:xfrm>
          <a:prstGeom prst="rect">
            <a:avLst/>
          </a:prstGeom>
          <a:noFill/>
        </p:spPr>
        <p:txBody>
          <a:bodyPr wrap="square" rtlCol="0">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 </a:t>
            </a:r>
            <a:r>
              <a:rPr lang="en-US" sz="2400" dirty="0" smtClean="0">
                <a:latin typeface="Times New Roman" panose="02020603050405020304" pitchFamily="18" charset="0"/>
                <a:cs typeface="Times New Roman" panose="02020603050405020304" pitchFamily="18" charset="0"/>
              </a:rPr>
              <a:t>Data Collection  B</a:t>
            </a:r>
            <a:r>
              <a:rPr lang="en-US" sz="2400" dirty="0">
                <a:latin typeface="Times New Roman" panose="02020603050405020304" pitchFamily="18" charset="0"/>
                <a:cs typeface="Times New Roman" panose="02020603050405020304" pitchFamily="18" charset="0"/>
              </a:rPr>
              <a:t>) Data Preprocessing  C) Feature Extraction  </a:t>
            </a:r>
            <a:r>
              <a:rPr lang="en-US" sz="2400" dirty="0" smtClean="0">
                <a:latin typeface="Times New Roman" panose="02020603050405020304" pitchFamily="18" charset="0"/>
                <a:cs typeface="Times New Roman" panose="02020603050405020304" pitchFamily="18" charset="0"/>
              </a:rPr>
              <a:t>D</a:t>
            </a:r>
            <a:r>
              <a:rPr lang="en-US" sz="2400" dirty="0">
                <a:latin typeface="Times New Roman" panose="02020603050405020304" pitchFamily="18" charset="0"/>
                <a:cs typeface="Times New Roman" panose="02020603050405020304" pitchFamily="18" charset="0"/>
              </a:rPr>
              <a:t>) Data Split  E) Data Train F) Classifiers</a:t>
            </a:r>
            <a:endParaRPr lang="en-US" sz="24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12842782" y="25619981"/>
            <a:ext cx="2596359" cy="461665"/>
          </a:xfrm>
          <a:prstGeom prst="rect">
            <a:avLst/>
          </a:prstGeom>
          <a:noFill/>
          <a:ln>
            <a:solidFill>
              <a:schemeClr val="accent2">
                <a:lumMod val="60000"/>
                <a:lumOff val="40000"/>
              </a:schemeClr>
            </a:solidFill>
          </a:ln>
        </p:spPr>
        <p:txBody>
          <a:bodyPr wrap="square" rtlCol="0">
            <a:spAutoFit/>
          </a:bodyPr>
          <a:lstStyle/>
          <a:p>
            <a:r>
              <a:rPr lang="en-US" sz="2400" dirty="0" smtClean="0">
                <a:solidFill>
                  <a:schemeClr val="accent2">
                    <a:lumMod val="75000"/>
                  </a:schemeClr>
                </a:solidFill>
                <a:latin typeface="Adobe Gothic Std B" panose="020B0800000000000000" pitchFamily="34" charset="-128"/>
                <a:ea typeface="Adobe Gothic Std B" panose="020B0800000000000000" pitchFamily="34" charset="-128"/>
              </a:rPr>
              <a:t>   Data Collection </a:t>
            </a:r>
            <a:endParaRPr lang="en-US" sz="2400" dirty="0">
              <a:solidFill>
                <a:schemeClr val="accent2">
                  <a:lumMod val="75000"/>
                </a:schemeClr>
              </a:solidFill>
              <a:latin typeface="Adobe Gothic Std B" panose="020B0800000000000000" pitchFamily="34" charset="-128"/>
              <a:ea typeface="Adobe Gothic Std B" panose="020B0800000000000000" pitchFamily="34" charset="-128"/>
            </a:endParaRPr>
          </a:p>
        </p:txBody>
      </p:sp>
      <p:graphicFrame>
        <p:nvGraphicFramePr>
          <p:cNvPr id="40" name="Chart 39"/>
          <p:cNvGraphicFramePr/>
          <p:nvPr>
            <p:extLst>
              <p:ext uri="{D42A27DB-BD31-4B8C-83A1-F6EECF244321}">
                <p14:modId xmlns:p14="http://schemas.microsoft.com/office/powerpoint/2010/main" val="162790858"/>
              </p:ext>
            </p:extLst>
          </p:nvPr>
        </p:nvGraphicFramePr>
        <p:xfrm>
          <a:off x="10492154" y="26489861"/>
          <a:ext cx="7200900" cy="3722407"/>
        </p:xfrm>
        <a:graphic>
          <a:graphicData uri="http://schemas.openxmlformats.org/drawingml/2006/chart">
            <c:chart xmlns:c="http://schemas.openxmlformats.org/drawingml/2006/chart" xmlns:r="http://schemas.openxmlformats.org/officeDocument/2006/relationships" r:id="rId7"/>
          </a:graphicData>
        </a:graphic>
      </p:graphicFrame>
      <p:sp>
        <p:nvSpPr>
          <p:cNvPr id="41" name="TextBox 40"/>
          <p:cNvSpPr txBox="1"/>
          <p:nvPr/>
        </p:nvSpPr>
        <p:spPr>
          <a:xfrm>
            <a:off x="10961773" y="30395978"/>
            <a:ext cx="634180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Figure 2: Pie Chart Representation of Our Dataset</a:t>
            </a:r>
            <a:endParaRPr lang="en-US" sz="24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12707634" y="31002699"/>
            <a:ext cx="3102070" cy="461665"/>
          </a:xfrm>
          <a:prstGeom prst="rect">
            <a:avLst/>
          </a:prstGeom>
          <a:noFill/>
          <a:ln>
            <a:solidFill>
              <a:schemeClr val="accent2">
                <a:lumMod val="60000"/>
                <a:lumOff val="40000"/>
              </a:schemeClr>
            </a:solidFill>
          </a:ln>
        </p:spPr>
        <p:txBody>
          <a:bodyPr wrap="square" rtlCol="0">
            <a:spAutoFit/>
          </a:bodyPr>
          <a:lstStyle/>
          <a:p>
            <a:r>
              <a:rPr lang="en-US" sz="2400" dirty="0" smtClean="0">
                <a:solidFill>
                  <a:schemeClr val="accent2">
                    <a:lumMod val="75000"/>
                  </a:schemeClr>
                </a:solidFill>
                <a:latin typeface="Adobe Gothic Std B" panose="020B0800000000000000" pitchFamily="34" charset="-128"/>
                <a:ea typeface="Adobe Gothic Std B" panose="020B0800000000000000" pitchFamily="34" charset="-128"/>
              </a:rPr>
              <a:t>   Data Preprocessing </a:t>
            </a:r>
            <a:endParaRPr lang="en-US" sz="2400" dirty="0">
              <a:solidFill>
                <a:schemeClr val="accent2">
                  <a:lumMod val="75000"/>
                </a:schemeClr>
              </a:solidFill>
              <a:latin typeface="Adobe Gothic Std B" panose="020B0800000000000000" pitchFamily="34" charset="-128"/>
              <a:ea typeface="Adobe Gothic Std B" panose="020B0800000000000000" pitchFamily="34" charset="-128"/>
            </a:endParaRPr>
          </a:p>
        </p:txBody>
      </p:sp>
      <p:grpSp>
        <p:nvGrpSpPr>
          <p:cNvPr id="43" name="Group 42"/>
          <p:cNvGrpSpPr/>
          <p:nvPr/>
        </p:nvGrpSpPr>
        <p:grpSpPr>
          <a:xfrm>
            <a:off x="10492154" y="31713037"/>
            <a:ext cx="7200900" cy="3204837"/>
            <a:chOff x="3488625" y="2829957"/>
            <a:chExt cx="3714750" cy="1900087"/>
          </a:xfrm>
        </p:grpSpPr>
        <p:grpSp>
          <p:nvGrpSpPr>
            <p:cNvPr id="44" name="Group 43"/>
            <p:cNvGrpSpPr/>
            <p:nvPr/>
          </p:nvGrpSpPr>
          <p:grpSpPr>
            <a:xfrm>
              <a:off x="3488625" y="2829957"/>
              <a:ext cx="3714750" cy="1900087"/>
              <a:chOff x="-228299" y="-1"/>
              <a:chExt cx="3867149" cy="2533304"/>
            </a:xfrm>
          </p:grpSpPr>
          <p:sp>
            <p:nvSpPr>
              <p:cNvPr id="45" name="Rectangle 44"/>
              <p:cNvSpPr/>
              <p:nvPr/>
            </p:nvSpPr>
            <p:spPr>
              <a:xfrm>
                <a:off x="-228299" y="-1"/>
                <a:ext cx="3867125" cy="2533300"/>
              </a:xfrm>
              <a:prstGeom prst="rect">
                <a:avLst/>
              </a:prstGeom>
              <a:noFill/>
              <a:ln>
                <a:solidFill>
                  <a:schemeClr val="accent5"/>
                </a:solid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rPr>
                  <a:t> </a:t>
                </a:r>
              </a:p>
            </p:txBody>
          </p:sp>
          <p:cxnSp>
            <p:nvCxnSpPr>
              <p:cNvPr id="46" name="Straight Arrow Connector 45"/>
              <p:cNvCxnSpPr/>
              <p:nvPr/>
            </p:nvCxnSpPr>
            <p:spPr>
              <a:xfrm rot="10800000">
                <a:off x="775288" y="1091185"/>
                <a:ext cx="372415" cy="240640"/>
              </a:xfrm>
              <a:prstGeom prst="straightConnector1">
                <a:avLst/>
              </a:prstGeom>
              <a:noFill/>
              <a:ln w="38100" cap="flat" cmpd="sng">
                <a:solidFill>
                  <a:schemeClr val="accent5"/>
                </a:solidFill>
                <a:prstDash val="solid"/>
                <a:miter lim="800000"/>
                <a:headEnd type="none" w="sm" len="sm"/>
                <a:tailEnd type="none" w="sm" len="sm"/>
              </a:ln>
            </p:spPr>
          </p:cxnSp>
          <p:grpSp>
            <p:nvGrpSpPr>
              <p:cNvPr id="47" name="Group 46"/>
              <p:cNvGrpSpPr/>
              <p:nvPr/>
            </p:nvGrpSpPr>
            <p:grpSpPr>
              <a:xfrm>
                <a:off x="-228299" y="-1"/>
                <a:ext cx="3867149" cy="2533304"/>
                <a:chOff x="-228299" y="-1"/>
                <a:chExt cx="3867149" cy="2533304"/>
              </a:xfrm>
            </p:grpSpPr>
            <p:sp>
              <p:nvSpPr>
                <p:cNvPr id="48" name="Regular Pentagon 47"/>
                <p:cNvSpPr/>
                <p:nvPr/>
              </p:nvSpPr>
              <p:spPr>
                <a:xfrm>
                  <a:off x="1154993" y="975203"/>
                  <a:ext cx="1360628" cy="995371"/>
                </a:xfrm>
                <a:prstGeom prst="pentagon">
                  <a:avLst>
                    <a:gd name="hf" fmla="val 105146"/>
                    <a:gd name="vf" fmla="val 110557"/>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r>
                    <a:rPr lang="en-US" sz="1800" dirty="0">
                      <a:solidFill>
                        <a:srgbClr val="000000"/>
                      </a:solidFill>
                      <a:effectLst/>
                      <a:latin typeface="Times New Roman" panose="02020603050405020304" pitchFamily="18" charset="0"/>
                      <a:ea typeface="Times New Roman" panose="02020603050405020304" pitchFamily="18" charset="0"/>
                    </a:rPr>
                    <a:t>Data Preprocessing</a:t>
                  </a:r>
                  <a:endParaRPr lang="en-US" sz="1800" dirty="0">
                    <a:effectLst/>
                    <a:latin typeface="Calibri" panose="020F0502020204030204" pitchFamily="34" charset="0"/>
                    <a:ea typeface="Calibri" panose="020F0502020204030204" pitchFamily="34" charset="0"/>
                  </a:endParaRPr>
                </a:p>
              </p:txBody>
            </p:sp>
            <p:grpSp>
              <p:nvGrpSpPr>
                <p:cNvPr id="49" name="Group 48"/>
                <p:cNvGrpSpPr/>
                <p:nvPr/>
              </p:nvGrpSpPr>
              <p:grpSpPr>
                <a:xfrm>
                  <a:off x="-228299" y="-1"/>
                  <a:ext cx="3867149" cy="2533304"/>
                  <a:chOff x="-228299" y="-1"/>
                  <a:chExt cx="3867149" cy="2533304"/>
                </a:xfrm>
              </p:grpSpPr>
              <p:sp>
                <p:nvSpPr>
                  <p:cNvPr id="50" name="Regular Pentagon 49"/>
                  <p:cNvSpPr/>
                  <p:nvPr/>
                </p:nvSpPr>
                <p:spPr>
                  <a:xfrm>
                    <a:off x="2678730" y="557782"/>
                    <a:ext cx="960120" cy="636400"/>
                  </a:xfrm>
                  <a:prstGeom prst="pentagon">
                    <a:avLst>
                      <a:gd name="hf" fmla="val 105146"/>
                      <a:gd name="vf" fmla="val 110557"/>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endParaRPr lang="en-US" sz="900" dirty="0" smtClean="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Times New Roman" panose="02020603050405020304" pitchFamily="18" charset="0"/>
                      </a:rPr>
                      <a:t>Corpus</a:t>
                    </a:r>
                    <a:endParaRPr lang="en-US" sz="16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rPr>
                      <a:t> </a:t>
                    </a:r>
                  </a:p>
                </p:txBody>
              </p:sp>
              <p:sp>
                <p:nvSpPr>
                  <p:cNvPr id="51" name="Regular Pentagon 50"/>
                  <p:cNvSpPr/>
                  <p:nvPr/>
                </p:nvSpPr>
                <p:spPr>
                  <a:xfrm>
                    <a:off x="1250646" y="-1"/>
                    <a:ext cx="1139976" cy="705182"/>
                  </a:xfrm>
                  <a:prstGeom prst="pentagon">
                    <a:avLst>
                      <a:gd name="hf" fmla="val 105146"/>
                      <a:gd name="vf" fmla="val 110557"/>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a:lnSpc>
                        <a:spcPct val="107000"/>
                      </a:lnSpc>
                      <a:spcBef>
                        <a:spcPts val="0"/>
                      </a:spcBef>
                      <a:spcAft>
                        <a:spcPts val="800"/>
                      </a:spcAft>
                    </a:pPr>
                    <a:r>
                      <a:rPr lang="en-US" sz="1400" dirty="0" smtClean="0">
                        <a:solidFill>
                          <a:srgbClr val="000000"/>
                        </a:solidFill>
                        <a:effectLst/>
                        <a:latin typeface="Times New Roman" panose="02020603050405020304" pitchFamily="18" charset="0"/>
                        <a:ea typeface="Times New Roman" panose="02020603050405020304" pitchFamily="18" charset="0"/>
                      </a:rPr>
                      <a:t>     </a:t>
                    </a:r>
                    <a:r>
                      <a:rPr lang="en-US" sz="1600" dirty="0" err="1" smtClean="0">
                        <a:solidFill>
                          <a:srgbClr val="000000"/>
                        </a:solidFill>
                        <a:effectLst/>
                        <a:latin typeface="Times New Roman" panose="02020603050405020304" pitchFamily="18" charset="0"/>
                        <a:ea typeface="Times New Roman" panose="02020603050405020304" pitchFamily="18" charset="0"/>
                      </a:rPr>
                      <a:t>Stopwords</a:t>
                    </a:r>
                    <a:endParaRPr lang="en-US" sz="1600" dirty="0">
                      <a:effectLst/>
                      <a:latin typeface="Calibri" panose="020F0502020204030204" pitchFamily="34" charset="0"/>
                      <a:ea typeface="Calibri" panose="020F0502020204030204" pitchFamily="34" charset="0"/>
                    </a:endParaRPr>
                  </a:p>
                </p:txBody>
              </p:sp>
              <p:sp>
                <p:nvSpPr>
                  <p:cNvPr id="52" name="Regular Pentagon 51"/>
                  <p:cNvSpPr/>
                  <p:nvPr/>
                </p:nvSpPr>
                <p:spPr>
                  <a:xfrm>
                    <a:off x="-228299" y="322397"/>
                    <a:ext cx="1241622" cy="768788"/>
                  </a:xfrm>
                  <a:prstGeom prst="pentagon">
                    <a:avLst>
                      <a:gd name="hf" fmla="val 105146"/>
                      <a:gd name="vf" fmla="val 110557"/>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endParaRPr lang="en-US" sz="800" dirty="0" smtClean="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Times New Roman" panose="02020603050405020304" pitchFamily="18" charset="0"/>
                      </a:rPr>
                      <a:t>Punctuation</a:t>
                    </a:r>
                    <a:r>
                      <a:rPr lang="en-US" sz="1600" b="1" dirty="0" smtClean="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Removal</a:t>
                    </a:r>
                    <a:endParaRPr lang="en-US" sz="16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rPr>
                      <a:t> </a:t>
                    </a:r>
                  </a:p>
                </p:txBody>
              </p:sp>
              <p:sp>
                <p:nvSpPr>
                  <p:cNvPr id="53" name="Regular Pentagon 52"/>
                  <p:cNvSpPr/>
                  <p:nvPr/>
                </p:nvSpPr>
                <p:spPr>
                  <a:xfrm>
                    <a:off x="119731" y="1782225"/>
                    <a:ext cx="1027753" cy="749501"/>
                  </a:xfrm>
                  <a:prstGeom prst="pentagon">
                    <a:avLst>
                      <a:gd name="hf" fmla="val 105146"/>
                      <a:gd name="vf" fmla="val 110557"/>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endParaRPr lang="en-US" sz="800" dirty="0" smtClean="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Times New Roman" panose="02020603050405020304" pitchFamily="18" charset="0"/>
                      </a:rPr>
                      <a:t>Number</a:t>
                    </a:r>
                    <a:r>
                      <a:rPr lang="en-US" sz="1600" b="1" dirty="0" smtClean="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Removal</a:t>
                    </a:r>
                    <a:endParaRPr lang="en-US" sz="16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900" dirty="0">
                        <a:effectLst/>
                        <a:latin typeface="Calibri" panose="020F0502020204030204" pitchFamily="34" charset="0"/>
                        <a:ea typeface="Calibri" panose="020F0502020204030204" pitchFamily="34" charset="0"/>
                      </a:rPr>
                      <a:t> </a:t>
                    </a:r>
                  </a:p>
                </p:txBody>
              </p:sp>
              <p:sp>
                <p:nvSpPr>
                  <p:cNvPr id="54" name="Regular Pentagon 53"/>
                  <p:cNvSpPr/>
                  <p:nvPr/>
                </p:nvSpPr>
                <p:spPr>
                  <a:xfrm>
                    <a:off x="2507994" y="1829419"/>
                    <a:ext cx="1005024" cy="703884"/>
                  </a:xfrm>
                  <a:prstGeom prst="pentagon">
                    <a:avLst>
                      <a:gd name="hf" fmla="val 105146"/>
                      <a:gd name="vf" fmla="val 110557"/>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algn="ctr">
                      <a:lnSpc>
                        <a:spcPct val="107000"/>
                      </a:lnSpc>
                      <a:spcBef>
                        <a:spcPts val="0"/>
                      </a:spcBef>
                      <a:spcAft>
                        <a:spcPts val="800"/>
                      </a:spcAft>
                    </a:pPr>
                    <a:endParaRPr lang="en-US" sz="800" dirty="0" smtClean="0">
                      <a:solidFill>
                        <a:srgbClr val="000000"/>
                      </a:solidFill>
                      <a:effectLst/>
                      <a:latin typeface="Times New Roman" panose="02020603050405020304" pitchFamily="18" charset="0"/>
                      <a:ea typeface="Times New Roman" panose="02020603050405020304" pitchFamily="18" charset="0"/>
                    </a:endParaRPr>
                  </a:p>
                  <a:p>
                    <a:pPr marL="0" marR="0" algn="ctr">
                      <a:lnSpc>
                        <a:spcPct val="107000"/>
                      </a:lnSpc>
                      <a:spcBef>
                        <a:spcPts val="0"/>
                      </a:spcBef>
                      <a:spcAft>
                        <a:spcPts val="800"/>
                      </a:spcAft>
                    </a:pPr>
                    <a:r>
                      <a:rPr lang="en-US" sz="1600" dirty="0" smtClean="0">
                        <a:solidFill>
                          <a:srgbClr val="000000"/>
                        </a:solidFill>
                        <a:effectLst/>
                        <a:latin typeface="Times New Roman" panose="02020603050405020304" pitchFamily="18" charset="0"/>
                        <a:ea typeface="Times New Roman" panose="02020603050405020304" pitchFamily="18" charset="0"/>
                      </a:rPr>
                      <a:t>URL</a:t>
                    </a:r>
                    <a:r>
                      <a:rPr lang="en-US" sz="1600" b="1" dirty="0" smtClean="0">
                        <a:solidFill>
                          <a:srgbClr val="000000"/>
                        </a:solidFill>
                        <a:effectLst/>
                        <a:latin typeface="Times New Roman" panose="02020603050405020304" pitchFamily="18" charset="0"/>
                        <a:ea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rPr>
                      <a:t>Removal</a:t>
                    </a:r>
                    <a:endParaRPr lang="en-US" sz="1600" dirty="0">
                      <a:effectLst/>
                      <a:latin typeface="Calibri" panose="020F0502020204030204" pitchFamily="34" charset="0"/>
                      <a:ea typeface="Calibri" panose="020F0502020204030204" pitchFamily="34" charset="0"/>
                    </a:endParaRPr>
                  </a:p>
                  <a:p>
                    <a:pPr marL="0" marR="0" algn="ctr">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rPr>
                      <a:t> </a:t>
                    </a:r>
                  </a:p>
                </p:txBody>
              </p:sp>
              <p:cxnSp>
                <p:nvCxnSpPr>
                  <p:cNvPr id="55" name="Straight Arrow Connector 54"/>
                  <p:cNvCxnSpPr/>
                  <p:nvPr/>
                </p:nvCxnSpPr>
                <p:spPr>
                  <a:xfrm rot="10800000">
                    <a:off x="1820386" y="704959"/>
                    <a:ext cx="14671" cy="269937"/>
                  </a:xfrm>
                  <a:prstGeom prst="straightConnector1">
                    <a:avLst/>
                  </a:prstGeom>
                  <a:noFill/>
                  <a:ln w="38100" cap="flat" cmpd="sng">
                    <a:solidFill>
                      <a:schemeClr val="accent5"/>
                    </a:solidFill>
                    <a:prstDash val="solid"/>
                    <a:miter lim="800000"/>
                    <a:headEnd type="none" w="sm" len="sm"/>
                    <a:tailEnd type="none" w="sm" len="sm"/>
                  </a:ln>
                </p:spPr>
              </p:cxnSp>
              <p:cxnSp>
                <p:nvCxnSpPr>
                  <p:cNvPr id="56" name="Straight Arrow Connector 55"/>
                  <p:cNvCxnSpPr/>
                  <p:nvPr/>
                </p:nvCxnSpPr>
                <p:spPr>
                  <a:xfrm flipH="1">
                    <a:off x="2515620" y="1194191"/>
                    <a:ext cx="336499" cy="167945"/>
                  </a:xfrm>
                  <a:prstGeom prst="straightConnector1">
                    <a:avLst/>
                  </a:prstGeom>
                  <a:noFill/>
                  <a:ln w="38100" cap="flat" cmpd="sng">
                    <a:solidFill>
                      <a:schemeClr val="accent5"/>
                    </a:solidFill>
                    <a:prstDash val="solid"/>
                    <a:miter lim="800000"/>
                    <a:headEnd type="none" w="sm" len="sm"/>
                    <a:tailEnd type="none" w="sm" len="sm"/>
                  </a:ln>
                </p:spPr>
              </p:cxnSp>
              <p:cxnSp>
                <p:nvCxnSpPr>
                  <p:cNvPr id="57" name="Straight Arrow Connector 56"/>
                  <p:cNvCxnSpPr/>
                  <p:nvPr/>
                </p:nvCxnSpPr>
                <p:spPr>
                  <a:xfrm flipH="1">
                    <a:off x="1147700" y="1974650"/>
                    <a:ext cx="264236" cy="109220"/>
                  </a:xfrm>
                  <a:prstGeom prst="straightConnector1">
                    <a:avLst/>
                  </a:prstGeom>
                  <a:noFill/>
                  <a:ln w="38100" cap="flat" cmpd="sng">
                    <a:solidFill>
                      <a:schemeClr val="accent5"/>
                    </a:solidFill>
                    <a:prstDash val="solid"/>
                    <a:miter lim="800000"/>
                    <a:headEnd type="none" w="sm" len="sm"/>
                    <a:tailEnd type="none" w="sm" len="sm"/>
                  </a:ln>
                </p:spPr>
              </p:cxnSp>
              <p:cxnSp>
                <p:nvCxnSpPr>
                  <p:cNvPr id="58" name="Straight Arrow Connector 57"/>
                  <p:cNvCxnSpPr/>
                  <p:nvPr/>
                </p:nvCxnSpPr>
                <p:spPr>
                  <a:xfrm rot="10800000">
                    <a:off x="2259143" y="1973781"/>
                    <a:ext cx="248852" cy="124412"/>
                  </a:xfrm>
                  <a:prstGeom prst="straightConnector1">
                    <a:avLst/>
                  </a:prstGeom>
                  <a:noFill/>
                  <a:ln w="38100" cap="flat" cmpd="sng">
                    <a:solidFill>
                      <a:schemeClr val="accent5"/>
                    </a:solidFill>
                    <a:prstDash val="solid"/>
                    <a:miter lim="800000"/>
                    <a:headEnd type="none" w="sm" len="sm"/>
                    <a:tailEnd type="none" w="sm" len="sm"/>
                  </a:ln>
                </p:spPr>
              </p:cxnSp>
            </p:grpSp>
          </p:grpSp>
        </p:grpSp>
      </p:grpSp>
      <p:sp>
        <p:nvSpPr>
          <p:cNvPr id="59" name="TextBox 58"/>
          <p:cNvSpPr txBox="1"/>
          <p:nvPr/>
        </p:nvSpPr>
        <p:spPr>
          <a:xfrm>
            <a:off x="12707634" y="35651093"/>
            <a:ext cx="3102070" cy="461665"/>
          </a:xfrm>
          <a:prstGeom prst="rect">
            <a:avLst/>
          </a:prstGeom>
          <a:noFill/>
          <a:ln>
            <a:solidFill>
              <a:schemeClr val="accent2">
                <a:lumMod val="60000"/>
                <a:lumOff val="40000"/>
              </a:schemeClr>
            </a:solidFill>
          </a:ln>
        </p:spPr>
        <p:txBody>
          <a:bodyPr wrap="square" rtlCol="0">
            <a:spAutoFit/>
          </a:bodyPr>
          <a:lstStyle/>
          <a:p>
            <a:r>
              <a:rPr lang="en-US" sz="2400" dirty="0" smtClean="0">
                <a:solidFill>
                  <a:schemeClr val="accent2">
                    <a:lumMod val="75000"/>
                  </a:schemeClr>
                </a:solidFill>
                <a:latin typeface="Adobe Gothic Std B" panose="020B0800000000000000" pitchFamily="34" charset="-128"/>
                <a:ea typeface="Adobe Gothic Std B" panose="020B0800000000000000" pitchFamily="34" charset="-128"/>
              </a:rPr>
              <a:t>   Feature Extraction </a:t>
            </a:r>
            <a:endParaRPr lang="en-US" sz="2400" dirty="0">
              <a:solidFill>
                <a:schemeClr val="accent2">
                  <a:lumMod val="75000"/>
                </a:schemeClr>
              </a:solidFill>
              <a:latin typeface="Adobe Gothic Std B" panose="020B0800000000000000" pitchFamily="34" charset="-128"/>
              <a:ea typeface="Adobe Gothic Std B" panose="020B0800000000000000" pitchFamily="34" charset="-128"/>
            </a:endParaRPr>
          </a:p>
        </p:txBody>
      </p:sp>
      <p:pic>
        <p:nvPicPr>
          <p:cNvPr id="60" name="Picture 59"/>
          <p:cNvPicPr>
            <a:picLocks noChangeAspect="1"/>
          </p:cNvPicPr>
          <p:nvPr/>
        </p:nvPicPr>
        <p:blipFill>
          <a:blip r:embed="rId8"/>
          <a:stretch>
            <a:fillRect/>
          </a:stretch>
        </p:blipFill>
        <p:spPr>
          <a:xfrm>
            <a:off x="10689364" y="36298309"/>
            <a:ext cx="7003645" cy="2798178"/>
          </a:xfrm>
          <a:prstGeom prst="rect">
            <a:avLst/>
          </a:prstGeom>
          <a:ln>
            <a:solidFill>
              <a:schemeClr val="tx1"/>
            </a:solidFill>
          </a:ln>
        </p:spPr>
      </p:pic>
      <p:sp>
        <p:nvSpPr>
          <p:cNvPr id="61" name="TextBox 60"/>
          <p:cNvSpPr txBox="1"/>
          <p:nvPr/>
        </p:nvSpPr>
        <p:spPr>
          <a:xfrm>
            <a:off x="12210495" y="35061566"/>
            <a:ext cx="376417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Figure </a:t>
            </a:r>
            <a:r>
              <a:rPr lang="en-US" sz="2400" dirty="0" smtClean="0">
                <a:latin typeface="Times New Roman" panose="02020603050405020304" pitchFamily="18" charset="0"/>
                <a:cs typeface="Times New Roman" panose="02020603050405020304" pitchFamily="18" charset="0"/>
              </a:rPr>
              <a:t>3: </a:t>
            </a:r>
            <a:r>
              <a:rPr lang="en-US" sz="2400" dirty="0" smtClean="0">
                <a:latin typeface="Times New Roman" panose="02020603050405020304" pitchFamily="18" charset="0"/>
                <a:cs typeface="Times New Roman" panose="02020603050405020304" pitchFamily="18" charset="0"/>
              </a:rPr>
              <a:t>Data Preprocessing</a:t>
            </a:r>
            <a:endParaRPr lang="en-US" sz="2400" dirty="0">
              <a:latin typeface="Times New Roman" panose="02020603050405020304" pitchFamily="18" charset="0"/>
              <a:cs typeface="Times New Roman" panose="02020603050405020304" pitchFamily="18" charset="0"/>
            </a:endParaRPr>
          </a:p>
        </p:txBody>
      </p:sp>
      <p:sp>
        <p:nvSpPr>
          <p:cNvPr id="62" name="TextBox 61"/>
          <p:cNvSpPr txBox="1"/>
          <p:nvPr/>
        </p:nvSpPr>
        <p:spPr>
          <a:xfrm>
            <a:off x="12795429" y="39576218"/>
            <a:ext cx="3102070" cy="461665"/>
          </a:xfrm>
          <a:prstGeom prst="rect">
            <a:avLst/>
          </a:prstGeom>
          <a:noFill/>
          <a:ln>
            <a:solidFill>
              <a:schemeClr val="accent2">
                <a:lumMod val="60000"/>
                <a:lumOff val="40000"/>
              </a:schemeClr>
            </a:solidFill>
          </a:ln>
        </p:spPr>
        <p:txBody>
          <a:bodyPr wrap="square" rtlCol="0">
            <a:spAutoFit/>
          </a:bodyPr>
          <a:lstStyle/>
          <a:p>
            <a:r>
              <a:rPr lang="en-US" sz="2400" dirty="0" smtClean="0">
                <a:solidFill>
                  <a:schemeClr val="accent2">
                    <a:lumMod val="75000"/>
                  </a:schemeClr>
                </a:solidFill>
                <a:latin typeface="Adobe Gothic Std B" panose="020B0800000000000000" pitchFamily="34" charset="-128"/>
                <a:ea typeface="Adobe Gothic Std B" panose="020B0800000000000000" pitchFamily="34" charset="-128"/>
              </a:rPr>
              <a:t>         Model Design </a:t>
            </a:r>
            <a:endParaRPr lang="en-US" sz="2400" dirty="0">
              <a:solidFill>
                <a:schemeClr val="accent2">
                  <a:lumMod val="75000"/>
                </a:schemeClr>
              </a:solidFill>
              <a:latin typeface="Adobe Gothic Std B" panose="020B0800000000000000" pitchFamily="34" charset="-128"/>
              <a:ea typeface="Adobe Gothic Std B" panose="020B0800000000000000" pitchFamily="34" charset="-128"/>
            </a:endParaRPr>
          </a:p>
        </p:txBody>
      </p:sp>
      <p:sp>
        <p:nvSpPr>
          <p:cNvPr id="63" name="TextBox 62"/>
          <p:cNvSpPr txBox="1"/>
          <p:nvPr/>
        </p:nvSpPr>
        <p:spPr>
          <a:xfrm>
            <a:off x="11602717" y="39051205"/>
            <a:ext cx="5311903"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Figure </a:t>
            </a:r>
            <a:r>
              <a:rPr lang="en-US" sz="2400" dirty="0" smtClean="0">
                <a:latin typeface="Times New Roman" panose="02020603050405020304" pitchFamily="18" charset="0"/>
                <a:cs typeface="Times New Roman" panose="02020603050405020304" pitchFamily="18" charset="0"/>
              </a:rPr>
              <a:t>4: </a:t>
            </a:r>
            <a:r>
              <a:rPr lang="en-US" sz="2400" dirty="0" smtClean="0">
                <a:latin typeface="Times New Roman" panose="02020603050405020304" pitchFamily="18" charset="0"/>
                <a:cs typeface="Times New Roman" panose="02020603050405020304" pitchFamily="18" charset="0"/>
              </a:rPr>
              <a:t>Feature Extraction with TF-IDF</a:t>
            </a:r>
            <a:endParaRPr lang="en-US" sz="24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10038983" y="40042546"/>
            <a:ext cx="3028957" cy="3345403"/>
          </a:xfrm>
          <a:prstGeom prst="rect">
            <a:avLst/>
          </a:prstGeom>
          <a:noFill/>
        </p:spPr>
        <p:txBody>
          <a:bodyPr wrap="square" rtlCol="0">
            <a:spAutoFit/>
          </a:bodyPr>
          <a:lstStyle/>
          <a:p>
            <a:pPr marL="628650" lvl="1" indent="-171450" algn="just"/>
            <a:r>
              <a:rPr lang="en-US" sz="1800" dirty="0" smtClean="0">
                <a:latin typeface="Times New Roman" panose="02020603050405020304" pitchFamily="18" charset="0"/>
                <a:cs typeface="Times New Roman" panose="02020603050405020304" pitchFamily="18" charset="0"/>
              </a:rPr>
              <a:t>Machine Learning Model</a:t>
            </a:r>
          </a:p>
          <a:p>
            <a:pPr marL="628650" lvl="1" indent="-171450" algn="just">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Linear</a:t>
            </a: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 SVM</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MNB</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KNN</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Random Forest</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Decision Tree</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Logistic Regression &amp;</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 RBF-SVM</a:t>
            </a:r>
            <a:r>
              <a:rPr lang="en-US" sz="1800" b="1" dirty="0" smtClean="0">
                <a:latin typeface="Times New Roman" panose="02020603050405020304" pitchFamily="18" charset="0"/>
                <a:cs typeface="Times New Roman" panose="02020603050405020304" pitchFamily="18" charset="0"/>
              </a:rPr>
              <a:t>.</a:t>
            </a:r>
            <a:endParaRPr lang="x-none" sz="1800" b="1" dirty="0" smtClean="0">
              <a:latin typeface="Times New Roman" panose="02020603050405020304" pitchFamily="18" charset="0"/>
              <a:cs typeface="Times New Roman" panose="02020603050405020304" pitchFamily="18" charset="0"/>
            </a:endParaRPr>
          </a:p>
          <a:p>
            <a:endParaRPr lang="en-US" dirty="0"/>
          </a:p>
        </p:txBody>
      </p:sp>
      <p:sp>
        <p:nvSpPr>
          <p:cNvPr id="65" name="TextBox 64"/>
          <p:cNvSpPr txBox="1"/>
          <p:nvPr/>
        </p:nvSpPr>
        <p:spPr>
          <a:xfrm>
            <a:off x="12922860" y="40028479"/>
            <a:ext cx="3028957" cy="3345403"/>
          </a:xfrm>
          <a:prstGeom prst="rect">
            <a:avLst/>
          </a:prstGeom>
          <a:noFill/>
        </p:spPr>
        <p:txBody>
          <a:bodyPr wrap="square" rtlCol="0">
            <a:spAutoFit/>
          </a:bodyPr>
          <a:lstStyle/>
          <a:p>
            <a:pPr marL="628650" lvl="1" indent="-171450" algn="just"/>
            <a:r>
              <a:rPr lang="en-US" sz="1800" dirty="0" smtClean="0">
                <a:latin typeface="Times New Roman" panose="02020603050405020304" pitchFamily="18" charset="0"/>
                <a:cs typeface="Times New Roman" panose="02020603050405020304" pitchFamily="18" charset="0"/>
              </a:rPr>
              <a:t>Deep Learning Model</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LSTM </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CNN</a:t>
            </a:r>
          </a:p>
          <a:p>
            <a:pPr marL="628650" lvl="1" indent="-171450" algn="just">
              <a:buFont typeface="Wingdings" panose="05000000000000000000" pitchFamily="2" charset="2"/>
              <a:buChar char="q"/>
            </a:pPr>
            <a:r>
              <a:rPr lang="en-US" sz="1800" b="1" dirty="0" err="1" smtClean="0">
                <a:latin typeface="Times New Roman" panose="02020603050405020304" pitchFamily="18" charset="0"/>
                <a:ea typeface="Calibri" panose="020F0502020204030204" pitchFamily="34" charset="0"/>
                <a:cs typeface="Times New Roman" panose="02020603050405020304" pitchFamily="18" charset="0"/>
              </a:rPr>
              <a:t>BiLSTM</a:t>
            </a:r>
            <a:endParaRPr lang="en-US" sz="1800" b="1" dirty="0" smtClean="0">
              <a:latin typeface="Times New Roman" panose="02020603050405020304" pitchFamily="18" charset="0"/>
              <a:ea typeface="Calibri" panose="020F0502020204030204" pitchFamily="34" charset="0"/>
              <a:cs typeface="Times New Roman" panose="02020603050405020304" pitchFamily="18" charset="0"/>
            </a:endParaRP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RNN</a:t>
            </a:r>
          </a:p>
          <a:p>
            <a:pPr marL="628650" lvl="1" indent="-171450" algn="just">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CNN-LSTM</a:t>
            </a:r>
          </a:p>
          <a:p>
            <a:pPr marL="628650" lvl="1" indent="-171450" algn="just">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CNN-GRU</a:t>
            </a:r>
          </a:p>
          <a:p>
            <a:pPr marL="628650" lvl="1" indent="-171450" algn="just">
              <a:buFont typeface="Wingdings" panose="05000000000000000000" pitchFamily="2" charset="2"/>
              <a:buChar char="q"/>
            </a:pPr>
            <a:r>
              <a:rPr lang="en-US" sz="1800" b="1" dirty="0" smtClean="0">
                <a:latin typeface="Times New Roman" panose="02020603050405020304" pitchFamily="18" charset="0"/>
                <a:cs typeface="Times New Roman" panose="02020603050405020304" pitchFamily="18" charset="0"/>
              </a:rPr>
              <a:t>GRU</a:t>
            </a:r>
            <a:endParaRPr lang="x-none" sz="1800" b="1" dirty="0" smtClean="0">
              <a:latin typeface="Times New Roman" panose="02020603050405020304" pitchFamily="18" charset="0"/>
              <a:cs typeface="Times New Roman" panose="02020603050405020304" pitchFamily="18" charset="0"/>
            </a:endParaRPr>
          </a:p>
          <a:p>
            <a:endParaRPr lang="en-US" dirty="0"/>
          </a:p>
        </p:txBody>
      </p:sp>
      <p:sp>
        <p:nvSpPr>
          <p:cNvPr id="66" name="TextBox 65"/>
          <p:cNvSpPr txBox="1"/>
          <p:nvPr/>
        </p:nvSpPr>
        <p:spPr>
          <a:xfrm>
            <a:off x="15145556" y="40028479"/>
            <a:ext cx="3028957" cy="2021964"/>
          </a:xfrm>
          <a:prstGeom prst="rect">
            <a:avLst/>
          </a:prstGeom>
          <a:noFill/>
        </p:spPr>
        <p:txBody>
          <a:bodyPr wrap="square" rtlCol="0">
            <a:spAutoFit/>
          </a:bodyPr>
          <a:lstStyle/>
          <a:p>
            <a:pPr marL="628650" lvl="1" indent="-171450" algn="just"/>
            <a:r>
              <a:rPr lang="en-US" sz="1800" dirty="0" smtClean="0">
                <a:latin typeface="Times New Roman" panose="02020603050405020304" pitchFamily="18" charset="0"/>
                <a:cs typeface="Times New Roman" panose="02020603050405020304" pitchFamily="18" charset="0"/>
              </a:rPr>
              <a:t>Transformer Model</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BERT</a:t>
            </a:r>
          </a:p>
          <a:p>
            <a:pPr marL="628650" lvl="1" indent="-171450" algn="just">
              <a:buFont typeface="Wingdings" panose="05000000000000000000" pitchFamily="2" charset="2"/>
              <a:buChar char="q"/>
            </a:pPr>
            <a:r>
              <a:rPr lang="en-US" sz="1800" b="1" dirty="0" smtClean="0">
                <a:latin typeface="Times New Roman" panose="02020603050405020304" pitchFamily="18" charset="0"/>
                <a:ea typeface="Calibri" panose="020F0502020204030204" pitchFamily="34" charset="0"/>
                <a:cs typeface="Times New Roman" panose="02020603050405020304" pitchFamily="18" charset="0"/>
              </a:rPr>
              <a:t>Distil-BERT</a:t>
            </a:r>
          </a:p>
          <a:p>
            <a:endParaRPr lang="en-US" dirty="0"/>
          </a:p>
        </p:txBody>
      </p:sp>
      <p:sp>
        <p:nvSpPr>
          <p:cNvPr id="67" name="Rectangle 66"/>
          <p:cNvSpPr/>
          <p:nvPr/>
        </p:nvSpPr>
        <p:spPr>
          <a:xfrm>
            <a:off x="19145917" y="7209156"/>
            <a:ext cx="7676483"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Result Analysis &amp; Discussion</a:t>
            </a:r>
            <a:endParaRPr lang="en-US" sz="3600" b="1" dirty="0">
              <a:latin typeface="Times New Roman" panose="02020603050405020304" pitchFamily="18" charset="0"/>
              <a:cs typeface="Times New Roman" panose="02020603050405020304" pitchFamily="18" charset="0"/>
            </a:endParaRPr>
          </a:p>
        </p:txBody>
      </p:sp>
      <p:sp>
        <p:nvSpPr>
          <p:cNvPr id="68" name="TextBox 67"/>
          <p:cNvSpPr txBox="1"/>
          <p:nvPr/>
        </p:nvSpPr>
        <p:spPr>
          <a:xfrm>
            <a:off x="19171816" y="8021455"/>
            <a:ext cx="7650584"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part will discuss the mathematical algorithms we used for our research's accuracy, precision, and recall and F-score. </a:t>
            </a:r>
          </a:p>
        </p:txBody>
      </p:sp>
      <p:sp>
        <p:nvSpPr>
          <p:cNvPr id="69" name="TextBox 68"/>
          <p:cNvSpPr txBox="1"/>
          <p:nvPr/>
        </p:nvSpPr>
        <p:spPr>
          <a:xfrm>
            <a:off x="19329010" y="8927462"/>
            <a:ext cx="7389102"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Precision = </a:t>
            </a:r>
            <a:r>
              <a:rPr lang="en-US" sz="1800" dirty="0">
                <a:latin typeface="Times New Roman" panose="02020603050405020304" pitchFamily="18" charset="0"/>
                <a:cs typeface="Times New Roman" panose="02020603050405020304" pitchFamily="18" charset="0"/>
              </a:rPr>
              <a:t>TP / (TP+FP</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Recall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TP / (TP+FN)</a:t>
            </a:r>
          </a:p>
        </p:txBody>
      </p:sp>
      <p:sp>
        <p:nvSpPr>
          <p:cNvPr id="70" name="TextBox 69"/>
          <p:cNvSpPr txBox="1"/>
          <p:nvPr/>
        </p:nvSpPr>
        <p:spPr>
          <a:xfrm>
            <a:off x="19329010" y="9399631"/>
            <a:ext cx="7493390" cy="36933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Accuracy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(TP+TN) / (TP+FP+FN+TN</a:t>
            </a:r>
            <a:r>
              <a:rPr lang="en-US" sz="1800" dirty="0" smtClean="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F1-score</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2TP / (2TP+FP+FN)</a:t>
            </a:r>
          </a:p>
        </p:txBody>
      </p:sp>
      <p:graphicFrame>
        <p:nvGraphicFramePr>
          <p:cNvPr id="71" name="Table 70"/>
          <p:cNvGraphicFramePr>
            <a:graphicFrameLocks noGrp="1"/>
          </p:cNvGraphicFramePr>
          <p:nvPr>
            <p:extLst>
              <p:ext uri="{D42A27DB-BD31-4B8C-83A1-F6EECF244321}">
                <p14:modId xmlns:p14="http://schemas.microsoft.com/office/powerpoint/2010/main" val="928652040"/>
              </p:ext>
            </p:extLst>
          </p:nvPr>
        </p:nvGraphicFramePr>
        <p:xfrm>
          <a:off x="19342391" y="9907640"/>
          <a:ext cx="7375721" cy="4521060"/>
        </p:xfrm>
        <a:graphic>
          <a:graphicData uri="http://schemas.openxmlformats.org/drawingml/2006/table">
            <a:tbl>
              <a:tblPr firstRow="1">
                <a:tableStyleId>{5C22544A-7EE6-4342-B048-85BDC9FD1C3A}</a:tableStyleId>
              </a:tblPr>
              <a:tblGrid>
                <a:gridCol w="1584277">
                  <a:extLst>
                    <a:ext uri="{9D8B030D-6E8A-4147-A177-3AD203B41FA5}">
                      <a16:colId xmlns="" xmlns:a16="http://schemas.microsoft.com/office/drawing/2014/main" val="2689568988"/>
                    </a:ext>
                  </a:extLst>
                </a:gridCol>
                <a:gridCol w="1348650">
                  <a:extLst>
                    <a:ext uri="{9D8B030D-6E8A-4147-A177-3AD203B41FA5}">
                      <a16:colId xmlns="" xmlns:a16="http://schemas.microsoft.com/office/drawing/2014/main" val="1037542048"/>
                    </a:ext>
                  </a:extLst>
                </a:gridCol>
                <a:gridCol w="1527695">
                  <a:extLst>
                    <a:ext uri="{9D8B030D-6E8A-4147-A177-3AD203B41FA5}">
                      <a16:colId xmlns="" xmlns:a16="http://schemas.microsoft.com/office/drawing/2014/main" val="555124151"/>
                    </a:ext>
                  </a:extLst>
                </a:gridCol>
                <a:gridCol w="1527695">
                  <a:extLst>
                    <a:ext uri="{9D8B030D-6E8A-4147-A177-3AD203B41FA5}">
                      <a16:colId xmlns="" xmlns:a16="http://schemas.microsoft.com/office/drawing/2014/main" val="3736203753"/>
                    </a:ext>
                  </a:extLst>
                </a:gridCol>
                <a:gridCol w="1387404">
                  <a:extLst>
                    <a:ext uri="{9D8B030D-6E8A-4147-A177-3AD203B41FA5}">
                      <a16:colId xmlns="" xmlns:a16="http://schemas.microsoft.com/office/drawing/2014/main" val="863448286"/>
                    </a:ext>
                  </a:extLst>
                </a:gridCol>
              </a:tblGrid>
              <a:tr h="226053">
                <a:tc gridSpan="5">
                  <a:txBody>
                    <a:bodyPr/>
                    <a:lstStyle/>
                    <a:p>
                      <a:pPr marL="0" marR="0" algn="ctr">
                        <a:lnSpc>
                          <a:spcPct val="107000"/>
                        </a:lnSpc>
                        <a:spcBef>
                          <a:spcPts val="0"/>
                        </a:spcBef>
                        <a:spcAft>
                          <a:spcPts val="0"/>
                        </a:spcAft>
                      </a:pPr>
                      <a:r>
                        <a:rPr lang="en-US" sz="1200" dirty="0">
                          <a:effectLst/>
                        </a:rPr>
                        <a:t>Machine Learning</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4262488790"/>
                  </a:ext>
                </a:extLst>
              </a:tr>
              <a:tr h="22605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Model</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Accuracy</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Precision</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Recall</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F1 Score</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240447413"/>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DT</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95.06%</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99.04%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95.84%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97.42%</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771678052"/>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LR</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98.12%</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98.10%</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100%</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99.04%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3301165413"/>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RFC</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95%</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95.75%</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96.07%</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97%</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809055150"/>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KNN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35.40%</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99.82%</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33.66%</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50.34%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270064119"/>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MNB</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98.16%</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98.50%</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99.63%</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99.06%</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33024982"/>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Linear SVM</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98.14%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98.20%</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99.92%</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99.05%</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774559130"/>
                  </a:ext>
                </a:extLst>
              </a:tr>
              <a:tr h="22605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RBF SVM</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98.14%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98.20%</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99.92%</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99.05%</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3449658825"/>
                  </a:ext>
                </a:extLst>
              </a:tr>
              <a:tr h="226053">
                <a:tc gridSpan="5">
                  <a:txBody>
                    <a:bodyPr/>
                    <a:lstStyle/>
                    <a:p>
                      <a:pPr marL="0" marR="0" algn="ctr">
                        <a:lnSpc>
                          <a:spcPct val="107000"/>
                        </a:lnSpc>
                        <a:spcBef>
                          <a:spcPts val="0"/>
                        </a:spcBef>
                        <a:spcAft>
                          <a:spcPts val="0"/>
                        </a:spcAft>
                      </a:pPr>
                      <a:r>
                        <a:rPr lang="en-US" sz="1200" b="1" dirty="0">
                          <a:solidFill>
                            <a:schemeClr val="bg1"/>
                          </a:solidFill>
                          <a:effectLst/>
                        </a:rPr>
                        <a:t>Deep Learning</a:t>
                      </a:r>
                      <a:endParaRPr lang="en-US" sz="1200" b="1" dirty="0">
                        <a:solidFill>
                          <a:schemeClr val="bg1"/>
                        </a:solidFill>
                        <a:effectLst/>
                        <a:latin typeface="Calibri" panose="020F0502020204030204" pitchFamily="34" charset="0"/>
                        <a:ea typeface="Calibri" panose="020F0502020204030204" pitchFamily="34" charset="0"/>
                      </a:endParaRPr>
                    </a:p>
                  </a:txBody>
                  <a:tcPr marL="45545" marR="45545" marT="0" marB="0">
                    <a:solidFill>
                      <a:schemeClr val="accent6">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4020919472"/>
                  </a:ext>
                </a:extLst>
              </a:tr>
              <a:tr h="22605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LSTM</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86%</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69%</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74%</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066764824"/>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Bi-LSTM</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95%</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624067422"/>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CNN</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99%</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99%</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99%</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99%</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876422569"/>
                  </a:ext>
                </a:extLst>
              </a:tr>
              <a:tr h="22605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RNN</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97.56%</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97%</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89%</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3631935981"/>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GRU</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96%</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82%</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97%</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59%</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382679948"/>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CNN+GRU</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98%</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94%</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79%</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85%</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764883853"/>
                  </a:ext>
                </a:extLst>
              </a:tr>
              <a:tr h="22605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CNN+LSTM</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99.78%</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95.06%</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99%</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97.28%</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4281830407"/>
                  </a:ext>
                </a:extLst>
              </a:tr>
              <a:tr h="226053">
                <a:tc gridSpan="5">
                  <a:txBody>
                    <a:bodyPr/>
                    <a:lstStyle/>
                    <a:p>
                      <a:pPr marL="0" marR="0" algn="ctr">
                        <a:lnSpc>
                          <a:spcPct val="107000"/>
                        </a:lnSpc>
                        <a:spcBef>
                          <a:spcPts val="0"/>
                        </a:spcBef>
                        <a:spcAft>
                          <a:spcPts val="0"/>
                        </a:spcAft>
                      </a:pPr>
                      <a:r>
                        <a:rPr lang="en-US" sz="1200" b="1" dirty="0">
                          <a:solidFill>
                            <a:schemeClr val="bg1"/>
                          </a:solidFill>
                          <a:effectLst/>
                        </a:rPr>
                        <a:t>Transformer Model</a:t>
                      </a:r>
                      <a:endParaRPr lang="en-US" sz="1200" b="1" dirty="0">
                        <a:solidFill>
                          <a:schemeClr val="bg1"/>
                        </a:solidFill>
                        <a:effectLst/>
                        <a:latin typeface="Calibri" panose="020F0502020204030204" pitchFamily="34" charset="0"/>
                        <a:ea typeface="Calibri" panose="020F0502020204030204" pitchFamily="34" charset="0"/>
                      </a:endParaRPr>
                    </a:p>
                  </a:txBody>
                  <a:tcPr marL="45545" marR="45545" marT="0" marB="0">
                    <a:solidFill>
                      <a:schemeClr val="accent6">
                        <a:lumMod val="5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315169739"/>
                  </a:ext>
                </a:extLst>
              </a:tr>
              <a:tr h="226053">
                <a:tc>
                  <a:txBody>
                    <a:bodyPr/>
                    <a:lstStyle/>
                    <a:p>
                      <a:pPr marL="0" marR="0" algn="ctr">
                        <a:lnSpc>
                          <a:spcPct val="107000"/>
                        </a:lnSpc>
                        <a:spcBef>
                          <a:spcPts val="0"/>
                        </a:spcBef>
                        <a:spcAft>
                          <a:spcPts val="0"/>
                        </a:spcAft>
                      </a:pPr>
                      <a:r>
                        <a:rPr lang="en-US" sz="1200">
                          <a:effectLst/>
                          <a:latin typeface="Times New Roman" panose="02020603050405020304" pitchFamily="18" charset="0"/>
                          <a:cs typeface="Times New Roman" panose="02020603050405020304" pitchFamily="18" charset="0"/>
                        </a:rPr>
                        <a:t>BERT</a:t>
                      </a:r>
                      <a:endParaRPr lang="en-US"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95%</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a:effectLst/>
                        </a:rPr>
                        <a:t>89%</a:t>
                      </a:r>
                      <a:endParaRPr lang="en-US" sz="120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82%</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dirty="0">
                          <a:effectLst/>
                        </a:rPr>
                        <a:t>85%</a:t>
                      </a:r>
                      <a:endParaRPr lang="en-US" sz="1200"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3134664596"/>
                  </a:ext>
                </a:extLst>
              </a:tr>
              <a:tr h="226053">
                <a:tc>
                  <a:txBody>
                    <a:bodyPr/>
                    <a:lstStyle/>
                    <a:p>
                      <a:pPr marL="0" marR="0" algn="ctr">
                        <a:lnSpc>
                          <a:spcPct val="107000"/>
                        </a:lnSpc>
                        <a:spcBef>
                          <a:spcPts val="0"/>
                        </a:spcBef>
                        <a:spcAft>
                          <a:spcPts val="0"/>
                        </a:spcAft>
                      </a:pPr>
                      <a:r>
                        <a:rPr lang="en-US" sz="1200" dirty="0">
                          <a:effectLst/>
                          <a:latin typeface="Times New Roman" panose="02020603050405020304" pitchFamily="18" charset="0"/>
                          <a:cs typeface="Times New Roman" panose="02020603050405020304" pitchFamily="18" charset="0"/>
                        </a:rPr>
                        <a:t>Distil BERT</a:t>
                      </a:r>
                      <a:endPar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96%</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96%</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96%</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tc>
                  <a:txBody>
                    <a:bodyPr/>
                    <a:lstStyle/>
                    <a:p>
                      <a:pPr marL="0" marR="0" algn="ctr">
                        <a:lnSpc>
                          <a:spcPct val="107000"/>
                        </a:lnSpc>
                        <a:spcBef>
                          <a:spcPts val="0"/>
                        </a:spcBef>
                        <a:spcAft>
                          <a:spcPts val="0"/>
                        </a:spcAft>
                      </a:pPr>
                      <a:r>
                        <a:rPr lang="en-US" sz="1200" b="1" dirty="0">
                          <a:effectLst/>
                        </a:rPr>
                        <a:t>96%</a:t>
                      </a:r>
                      <a:endParaRPr lang="en-US" sz="1200" b="1" dirty="0">
                        <a:solidFill>
                          <a:srgbClr val="000000"/>
                        </a:solidFill>
                        <a:effectLst/>
                        <a:latin typeface="Calibri" panose="020F0502020204030204" pitchFamily="34" charset="0"/>
                        <a:ea typeface="Calibri" panose="020F0502020204030204" pitchFamily="34" charset="0"/>
                      </a:endParaRPr>
                    </a:p>
                  </a:txBody>
                  <a:tcPr marL="45545" marR="45545" marT="0" marB="0">
                    <a:solidFill>
                      <a:schemeClr val="accent6">
                        <a:lumMod val="20000"/>
                        <a:lumOff val="80000"/>
                      </a:schemeClr>
                    </a:solidFill>
                  </a:tcPr>
                </a:tc>
                <a:extLst>
                  <a:ext uri="{0D108BD9-81ED-4DB2-BD59-A6C34878D82A}">
                    <a16:rowId xmlns="" xmlns:a16="http://schemas.microsoft.com/office/drawing/2014/main" val="100380447"/>
                  </a:ext>
                </a:extLst>
              </a:tr>
            </a:tbl>
          </a:graphicData>
        </a:graphic>
      </p:graphicFrame>
      <p:sp>
        <p:nvSpPr>
          <p:cNvPr id="72" name="Rectangle 71"/>
          <p:cNvSpPr/>
          <p:nvPr/>
        </p:nvSpPr>
        <p:spPr>
          <a:xfrm>
            <a:off x="19302557" y="14409111"/>
            <a:ext cx="7389102" cy="311496"/>
          </a:xfrm>
          <a:prstGeom prst="rect">
            <a:avLst/>
          </a:prstGeom>
        </p:spPr>
        <p:txBody>
          <a:bodyPr wrap="square">
            <a:spAutoFit/>
          </a:bodyPr>
          <a:lstStyle/>
          <a:p>
            <a:pPr algn="ctr">
              <a:lnSpc>
                <a:spcPct val="107000"/>
              </a:lnSpc>
              <a:spcAft>
                <a:spcPts val="800"/>
              </a:spcAft>
            </a:pPr>
            <a:r>
              <a:rPr lang="en-US" sz="1400" dirty="0">
                <a:latin typeface="Times New Roman" panose="02020603050405020304" pitchFamily="18" charset="0"/>
                <a:ea typeface="Times New Roman" panose="02020603050405020304" pitchFamily="18" charset="0"/>
              </a:rPr>
              <a:t>Table :</a:t>
            </a:r>
            <a:r>
              <a:rPr lang="en-US" sz="1400" dirty="0">
                <a:latin typeface="Times New Roman" panose="02020603050405020304" pitchFamily="18" charset="0"/>
                <a:ea typeface="Times New Roman" panose="02020603050405020304" pitchFamily="18" charset="0"/>
              </a:rPr>
              <a:t> </a:t>
            </a:r>
            <a:r>
              <a:rPr lang="en-US" sz="1400" dirty="0">
                <a:latin typeface="Times New Roman" panose="02020603050405020304" pitchFamily="18" charset="0"/>
                <a:ea typeface="Times New Roman" panose="02020603050405020304" pitchFamily="18" charset="0"/>
              </a:rPr>
              <a:t>Accuracy, Precision, Recall and F1 Score features of ML, DL and Transformer Model</a:t>
            </a:r>
            <a:endParaRPr lang="en-US" sz="1400" dirty="0">
              <a:latin typeface="Calibri" panose="020F0502020204030204" pitchFamily="34" charset="0"/>
              <a:ea typeface="Calibri" panose="020F0502020204030204" pitchFamily="34" charset="0"/>
            </a:endParaRPr>
          </a:p>
        </p:txBody>
      </p:sp>
      <p:pic>
        <p:nvPicPr>
          <p:cNvPr id="73" name="Picture 72"/>
          <p:cNvPicPr>
            <a:picLocks noChangeAspect="1"/>
          </p:cNvPicPr>
          <p:nvPr/>
        </p:nvPicPr>
        <p:blipFill>
          <a:blip r:embed="rId9"/>
          <a:stretch>
            <a:fillRect/>
          </a:stretch>
        </p:blipFill>
        <p:spPr>
          <a:xfrm>
            <a:off x="19329010" y="14771995"/>
            <a:ext cx="7362649" cy="2628499"/>
          </a:xfrm>
          <a:prstGeom prst="rect">
            <a:avLst/>
          </a:prstGeom>
        </p:spPr>
      </p:pic>
      <p:sp>
        <p:nvSpPr>
          <p:cNvPr id="74" name="Rectangle 73"/>
          <p:cNvSpPr/>
          <p:nvPr/>
        </p:nvSpPr>
        <p:spPr>
          <a:xfrm>
            <a:off x="20345400" y="17451882"/>
            <a:ext cx="5836024" cy="461665"/>
          </a:xfrm>
          <a:prstGeom prst="rect">
            <a:avLst/>
          </a:prstGeom>
        </p:spPr>
        <p:txBody>
          <a:bodyPr wrap="square">
            <a:spAutoFit/>
          </a:bodyPr>
          <a:lstStyle/>
          <a:p>
            <a:r>
              <a:rPr lang="en-US" sz="2400" dirty="0">
                <a:solidFill>
                  <a:srgbClr val="000000"/>
                </a:solidFill>
                <a:latin typeface="Times New Roman" panose="02020603050405020304" pitchFamily="18" charset="0"/>
                <a:ea typeface="Times New Roman" panose="02020603050405020304" pitchFamily="18" charset="0"/>
              </a:rPr>
              <a:t>Chart : F-score</a:t>
            </a:r>
            <a:r>
              <a:rPr lang="en-US" sz="2400" dirty="0">
                <a:solidFill>
                  <a:srgbClr val="000000"/>
                </a:solidFill>
                <a:latin typeface="Times New Roman" panose="02020603050405020304" pitchFamily="18" charset="0"/>
                <a:ea typeface="Times New Roman" panose="02020603050405020304" pitchFamily="18" charset="0"/>
              </a:rPr>
              <a:t>, Precision, Accuracy, Recall</a:t>
            </a:r>
            <a:endParaRPr lang="en-US" sz="2400" dirty="0"/>
          </a:p>
        </p:txBody>
      </p:sp>
      <p:sp>
        <p:nvSpPr>
          <p:cNvPr id="75" name="Rectangle 74"/>
          <p:cNvSpPr/>
          <p:nvPr/>
        </p:nvSpPr>
        <p:spPr>
          <a:xfrm>
            <a:off x="19292943" y="17995349"/>
            <a:ext cx="7398716" cy="2246769"/>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the above figure, We can see that the highest F-score will be found from the Machine Learning Algorithms MNB (99.06%), The highest Recall will be found from the Machine learning Algorithm Logistic Regression (100%). The highest Precision will be found from the Machine learning Algorithm KNN (99.82%). The highest Accuracy will be found from the Deep learning Algorithm CNN-LSTM (99.78%).</a:t>
            </a:r>
          </a:p>
        </p:txBody>
      </p:sp>
      <p:pic>
        <p:nvPicPr>
          <p:cNvPr id="76" name="Picture 75"/>
          <p:cNvPicPr>
            <a:picLocks noChangeAspect="1"/>
          </p:cNvPicPr>
          <p:nvPr/>
        </p:nvPicPr>
        <p:blipFill>
          <a:blip r:embed="rId10"/>
          <a:stretch>
            <a:fillRect/>
          </a:stretch>
        </p:blipFill>
        <p:spPr>
          <a:xfrm>
            <a:off x="19329010" y="20286393"/>
            <a:ext cx="7362649" cy="2250878"/>
          </a:xfrm>
          <a:prstGeom prst="rect">
            <a:avLst/>
          </a:prstGeom>
        </p:spPr>
      </p:pic>
      <p:sp>
        <p:nvSpPr>
          <p:cNvPr id="77" name="Rectangle 76"/>
          <p:cNvSpPr/>
          <p:nvPr/>
        </p:nvSpPr>
        <p:spPr>
          <a:xfrm>
            <a:off x="20533752" y="22573533"/>
            <a:ext cx="5410455" cy="487506"/>
          </a:xfrm>
          <a:prstGeom prst="rect">
            <a:avLst/>
          </a:prstGeom>
        </p:spPr>
        <p:txBody>
          <a:bodyPr wrap="none">
            <a:spAutoFit/>
          </a:bodyPr>
          <a:lstStyle/>
          <a:p>
            <a:pPr algn="ctr">
              <a:lnSpc>
                <a:spcPct val="107000"/>
              </a:lnSpc>
              <a:spcAft>
                <a:spcPts val="800"/>
              </a:spcAft>
            </a:pPr>
            <a:r>
              <a:rPr lang="en-US" sz="2400" dirty="0">
                <a:solidFill>
                  <a:srgbClr val="000000"/>
                </a:solidFill>
                <a:latin typeface="Times New Roman" panose="02020603050405020304" pitchFamily="18" charset="0"/>
                <a:ea typeface="Times New Roman" panose="02020603050405020304" pitchFamily="18" charset="0"/>
              </a:rPr>
              <a:t>Figure </a:t>
            </a:r>
            <a:r>
              <a:rPr lang="en-US" sz="2400" dirty="0">
                <a:solidFill>
                  <a:srgbClr val="000000"/>
                </a:solidFill>
                <a:latin typeface="Times New Roman" panose="02020603050405020304" pitchFamily="18" charset="0"/>
                <a:ea typeface="Times New Roman" panose="02020603050405020304" pitchFamily="18" charset="0"/>
              </a:rPr>
              <a:t>5</a:t>
            </a:r>
            <a:r>
              <a:rPr lang="en-US" sz="2400" dirty="0" smtClean="0">
                <a:solidFill>
                  <a:srgbClr val="000000"/>
                </a:solidFill>
                <a:latin typeface="Times New Roman" panose="02020603050405020304" pitchFamily="18" charset="0"/>
                <a:ea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rPr>
              <a:t>CNN+LSTM Model Loss Graph</a:t>
            </a:r>
            <a:endParaRPr lang="en-US" sz="2000" dirty="0">
              <a:latin typeface="Calibri" panose="020F0502020204030204" pitchFamily="34" charset="0"/>
              <a:ea typeface="Calibri" panose="020F0502020204030204" pitchFamily="34" charset="0"/>
            </a:endParaRPr>
          </a:p>
        </p:txBody>
      </p:sp>
      <p:sp>
        <p:nvSpPr>
          <p:cNvPr id="78" name="Rectangle 77"/>
          <p:cNvSpPr/>
          <p:nvPr/>
        </p:nvSpPr>
        <p:spPr>
          <a:xfrm>
            <a:off x="19145917" y="23154006"/>
            <a:ext cx="7676483"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sp>
        <p:nvSpPr>
          <p:cNvPr id="79" name="Rectangle 78"/>
          <p:cNvSpPr/>
          <p:nvPr/>
        </p:nvSpPr>
        <p:spPr>
          <a:xfrm>
            <a:off x="19329010" y="23867881"/>
            <a:ext cx="7362649" cy="674030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As a result, we developed the identification of fake news framework, which takes user input and determines if it is true or false. Different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machine learning </a:t>
            </a:r>
            <a:r>
              <a:rPr lang="en-US" sz="2400" dirty="0">
                <a:latin typeface="Times New Roman" panose="02020603050405020304" pitchFamily="18" charset="0"/>
                <a:cs typeface="Times New Roman" panose="02020603050405020304" pitchFamily="18" charset="0"/>
              </a:rPr>
              <a:t>, Deep Learning and Transformer methods </a:t>
            </a:r>
            <a:r>
              <a:rPr lang="en-US" sz="2400" dirty="0">
                <a:latin typeface="Times New Roman" panose="02020603050405020304" pitchFamily="18" charset="0"/>
                <a:cs typeface="Times New Roman" panose="02020603050405020304" pitchFamily="18" charset="0"/>
              </a:rPr>
              <a:t>need to hired to carry it out. The model is trained on an appropriate dataset, and a variety of performance indicators are employed to assess its performance. The most accurate model, also known as the best model, is used to categorize articles or news headlines. As can be seen from the static search example above, CNN+LSTM emerged as the best approach, with a success rate of 99.78 </a:t>
            </a:r>
            <a:r>
              <a:rPr lang="en-US" sz="2400" dirty="0">
                <a:latin typeface="Times New Roman" panose="02020603050405020304" pitchFamily="18" charset="0"/>
                <a:cs typeface="Times New Roman" panose="02020603050405020304" pitchFamily="18" charset="0"/>
              </a:rPr>
              <a:t>percent. Therefore</a:t>
            </a:r>
            <a:r>
              <a:rPr lang="en-US" sz="2400" dirty="0">
                <a:latin typeface="Times New Roman" panose="02020603050405020304" pitchFamily="18" charset="0"/>
                <a:cs typeface="Times New Roman" panose="02020603050405020304" pitchFamily="18" charset="0"/>
              </a:rPr>
              <a:t>, if a user provided a news piece or its headline to our program, there is a 99 percent chance that they would classify it accurately. Online research is available for reports, terms, and the legitimacy of websites. All of the newest information and real-time news will be kept in an application that combines a computerized database with a web spider and data.</a:t>
            </a:r>
          </a:p>
        </p:txBody>
      </p:sp>
      <p:sp>
        <p:nvSpPr>
          <p:cNvPr id="80" name="Rectangle 79"/>
          <p:cNvSpPr/>
          <p:nvPr/>
        </p:nvSpPr>
        <p:spPr>
          <a:xfrm>
            <a:off x="19145917" y="30554931"/>
            <a:ext cx="7676483"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Future Work</a:t>
            </a:r>
            <a:endParaRPr lang="en-US" sz="3600" b="1" dirty="0">
              <a:latin typeface="Times New Roman" panose="02020603050405020304" pitchFamily="18" charset="0"/>
              <a:cs typeface="Times New Roman" panose="02020603050405020304" pitchFamily="18" charset="0"/>
            </a:endParaRPr>
          </a:p>
        </p:txBody>
      </p:sp>
      <p:sp>
        <p:nvSpPr>
          <p:cNvPr id="81" name="Rectangle 80"/>
          <p:cNvSpPr/>
          <p:nvPr/>
        </p:nvSpPr>
        <p:spPr>
          <a:xfrm>
            <a:off x="19292943" y="31432573"/>
            <a:ext cx="7398716" cy="3252172"/>
          </a:xfrm>
          <a:prstGeom prst="rect">
            <a:avLst/>
          </a:prstGeom>
        </p:spPr>
        <p:txBody>
          <a:bodyPr wrap="square">
            <a:spAutoFit/>
          </a:bodyPr>
          <a:lstStyle/>
          <a:p>
            <a:pPr marL="342900" indent="-342900" algn="just">
              <a:spcAft>
                <a:spcPts val="800"/>
              </a:spcAft>
              <a:buClr>
                <a:schemeClr val="accent2">
                  <a:lumMod val="75000"/>
                </a:schemeClr>
              </a:buCl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To increase accuracy, we might combine the successful classifiers. For example, CNN can enhance prediction results for the LSTM, SVM, and neural network models that use CNN.</a:t>
            </a:r>
          </a:p>
          <a:p>
            <a:pPr marL="342900" indent="-342900" algn="just">
              <a:spcAft>
                <a:spcPts val="800"/>
              </a:spcAft>
              <a:buClr>
                <a:schemeClr val="accent2">
                  <a:lumMod val="75000"/>
                </a:schemeClr>
              </a:buCl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We will try to work with a larger dataset in the future and add more features. </a:t>
            </a:r>
          </a:p>
          <a:p>
            <a:pPr marL="342900" indent="-342900" algn="just">
              <a:spcAft>
                <a:spcPts val="800"/>
              </a:spcAft>
              <a:buClr>
                <a:schemeClr val="accent2">
                  <a:lumMod val="75000"/>
                </a:schemeClr>
              </a:buClr>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New features can be added to improve the accuracy of the findings</a:t>
            </a:r>
            <a:r>
              <a:rPr lang="en-US" sz="1200" dirty="0">
                <a:latin typeface="Times New Roman" panose="02020603050405020304" pitchFamily="18" charset="0"/>
                <a:ea typeface="Calibri" panose="020F0502020204030204" pitchFamily="34" charset="0"/>
                <a:cs typeface="Times New Roman" panose="02020603050405020304" pitchFamily="18" charset="0"/>
              </a:rPr>
              <a:t>.</a:t>
            </a:r>
          </a:p>
        </p:txBody>
      </p:sp>
      <p:sp>
        <p:nvSpPr>
          <p:cNvPr id="82" name="Rectangle 81"/>
          <p:cNvSpPr/>
          <p:nvPr/>
        </p:nvSpPr>
        <p:spPr>
          <a:xfrm>
            <a:off x="19145917" y="34726881"/>
            <a:ext cx="7676483" cy="737978"/>
          </a:xfrm>
          <a:prstGeom prst="rect">
            <a:avLst/>
          </a:prstGeom>
          <a:solidFill>
            <a:srgbClr val="A463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latin typeface="Times New Roman" panose="02020603050405020304" pitchFamily="18" charset="0"/>
                <a:cs typeface="Times New Roman" panose="02020603050405020304" pitchFamily="18" charset="0"/>
              </a:rPr>
              <a:t>References</a:t>
            </a:r>
            <a:endParaRPr lang="en-US" sz="3600" b="1" dirty="0">
              <a:latin typeface="Times New Roman" panose="02020603050405020304" pitchFamily="18" charset="0"/>
              <a:cs typeface="Times New Roman" panose="02020603050405020304" pitchFamily="18" charset="0"/>
            </a:endParaRPr>
          </a:p>
        </p:txBody>
      </p:sp>
      <p:sp>
        <p:nvSpPr>
          <p:cNvPr id="83" name="Rectangle 82"/>
          <p:cNvSpPr/>
          <p:nvPr/>
        </p:nvSpPr>
        <p:spPr>
          <a:xfrm>
            <a:off x="19302557" y="35743255"/>
            <a:ext cx="7389102" cy="6247864"/>
          </a:xfrm>
          <a:prstGeom prst="rect">
            <a:avLst/>
          </a:prstGeom>
        </p:spPr>
        <p:txBody>
          <a:bodyPr wrap="square">
            <a:spAutoFit/>
          </a:bodyPr>
          <a:lstStyle/>
          <a:p>
            <a:pPr marL="342914" indent="-342914" algn="just">
              <a:spcAft>
                <a:spcPts val="800"/>
              </a:spcAft>
              <a:buSzPts val="1200"/>
              <a:buFont typeface="+mj-lt"/>
              <a:buAutoNum type="arabicPeriod"/>
            </a:pPr>
            <a:r>
              <a:rPr lang="en-US" sz="2000" dirty="0">
                <a:solidFill>
                  <a:srgbClr val="000000"/>
                </a:solidFill>
                <a:latin typeface="Times New Roman" panose="02020603050405020304" pitchFamily="18" charset="0"/>
                <a:ea typeface="Times New Roman" panose="02020603050405020304" pitchFamily="18" charset="0"/>
              </a:rPr>
              <a:t>Y. C. a. N. J. C. Victoria L. Rubin, "Deception Detection for News: Three Types of Fakes," ASSIST, pp. 1-4, 2015. </a:t>
            </a:r>
            <a:endParaRPr lang="en-US" sz="2000" dirty="0">
              <a:solidFill>
                <a:srgbClr val="000000"/>
              </a:solidFill>
              <a:latin typeface="Times New Roman" panose="02020603050405020304" pitchFamily="18" charset="0"/>
              <a:ea typeface="Times New Roman" panose="02020603050405020304" pitchFamily="18" charset="0"/>
            </a:endParaRPr>
          </a:p>
          <a:p>
            <a:pPr marL="342914" indent="-342914" algn="just">
              <a:spcAft>
                <a:spcPts val="800"/>
              </a:spcAft>
              <a:buSzPts val="12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S</a:t>
            </a:r>
            <a:r>
              <a:rPr lang="en-US" sz="2000" dirty="0">
                <a:latin typeface="Times New Roman" panose="02020603050405020304" pitchFamily="18" charset="0"/>
                <a:ea typeface="Calibri" panose="020F0502020204030204" pitchFamily="34" charset="0"/>
                <a:cs typeface="Times New Roman" panose="02020603050405020304" pitchFamily="18" charset="0"/>
              </a:rPr>
              <a:t>. S. Y. L. </a:t>
            </a:r>
            <a:r>
              <a:rPr lang="en-US" sz="2000" dirty="0" err="1">
                <a:latin typeface="Times New Roman" panose="02020603050405020304" pitchFamily="18" charset="0"/>
                <a:ea typeface="Calibri" panose="020F0502020204030204" pitchFamily="34" charset="0"/>
                <a:cs typeface="Times New Roman" panose="02020603050405020304" pitchFamily="18" charset="0"/>
              </a:rPr>
              <a:t>Natali</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Ruchansky</a:t>
            </a:r>
            <a:r>
              <a:rPr lang="en-US" sz="2000" dirty="0">
                <a:latin typeface="Times New Roman" panose="02020603050405020304" pitchFamily="18" charset="0"/>
                <a:ea typeface="Calibri" panose="020F0502020204030204" pitchFamily="34" charset="0"/>
                <a:cs typeface="Times New Roman" panose="02020603050405020304" pitchFamily="18" charset="0"/>
              </a:rPr>
              <a:t>, "CSI: A Hybrid Deep Model for Fake News Detection," International Conference on Information and Knowledge Management, pp. 797-806, 2017.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14" indent="-342914" algn="just">
              <a:spcAft>
                <a:spcPts val="800"/>
              </a:spcAft>
              <a:buSzPts val="12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S</a:t>
            </a:r>
            <a:r>
              <a:rPr lang="en-US" sz="2000" dirty="0">
                <a:latin typeface="Times New Roman" panose="02020603050405020304" pitchFamily="18" charset="0"/>
                <a:ea typeface="Calibri" panose="020F0502020204030204" pitchFamily="34" charset="0"/>
                <a:cs typeface="Times New Roman" panose="02020603050405020304" pitchFamily="18" charset="0"/>
              </a:rPr>
              <a:t>. Gilda, "Evaluating Machine Learning Algorithms for Fake News Detection," 2017 IEEE 15th Student Conference on Research and Development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SCOReD</a:t>
            </a:r>
            <a:r>
              <a:rPr lang="en-US" sz="2000" dirty="0">
                <a:latin typeface="Times New Roman" panose="02020603050405020304" pitchFamily="18" charset="0"/>
                <a:ea typeface="Calibri" panose="020F0502020204030204" pitchFamily="34" charset="0"/>
                <a:cs typeface="Times New Roman" panose="02020603050405020304" pitchFamily="18" charset="0"/>
              </a:rPr>
              <a:t>), pp. 110-115, 2017.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14" indent="-342914" algn="just">
              <a:spcAft>
                <a:spcPts val="800"/>
              </a:spcAft>
              <a:buSzPts val="12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V</a:t>
            </a:r>
            <a:r>
              <a:rPr lang="en-US" sz="2000" dirty="0">
                <a:latin typeface="Times New Roman" panose="02020603050405020304" pitchFamily="18" charset="0"/>
                <a:ea typeface="Calibri" panose="020F0502020204030204" pitchFamily="34" charset="0"/>
                <a:cs typeface="Times New Roman" panose="02020603050405020304" pitchFamily="18" charset="0"/>
              </a:rPr>
              <a:t>. M.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Mykhailo</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Granik</a:t>
            </a:r>
            <a:r>
              <a:rPr lang="en-US" sz="2000" dirty="0">
                <a:latin typeface="Times New Roman" panose="02020603050405020304" pitchFamily="18" charset="0"/>
                <a:ea typeface="Calibri" panose="020F0502020204030204" pitchFamily="34" charset="0"/>
                <a:cs typeface="Times New Roman" panose="02020603050405020304" pitchFamily="18" charset="0"/>
              </a:rPr>
              <a:t>, "Fake News Detection Using Naive Bayes Classifier," IEEE First Ukraine Conference on Electrical and Computer Engineering (UKRCON), 2017</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342914" indent="-342914" algn="just">
              <a:spcAft>
                <a:spcPts val="800"/>
              </a:spcAft>
              <a:buSzPts val="12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V</a:t>
            </a:r>
            <a:r>
              <a:rPr lang="en-US" sz="2000" dirty="0">
                <a:latin typeface="Times New Roman" panose="02020603050405020304" pitchFamily="18" charset="0"/>
                <a:ea typeface="Calibri" panose="020F0502020204030204" pitchFamily="34" charset="0"/>
                <a:cs typeface="Times New Roman" panose="02020603050405020304" pitchFamily="18" charset="0"/>
              </a:rPr>
              <a:t>. L. R. a. Y. C. Nadia K. Conroy, "Automatic Deception Detection: Methods for Finding Fake," ASSIST, vol. 52, no. 1, pp. 1-4, 2015.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14" indent="-342914" algn="just">
              <a:spcAft>
                <a:spcPts val="800"/>
              </a:spcAft>
              <a:buSzPts val="12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M</a:t>
            </a:r>
            <a:r>
              <a:rPr lang="en-US" sz="2000" dirty="0">
                <a:latin typeface="Times New Roman" panose="02020603050405020304" pitchFamily="18" charset="0"/>
                <a:ea typeface="Calibri" panose="020F0502020204030204" pitchFamily="34" charset="0"/>
                <a:cs typeface="Times New Roman" panose="02020603050405020304" pitchFamily="18" charset="0"/>
              </a:rPr>
              <a:t>. A. R. M. S. I. S. K. </a:t>
            </a:r>
            <a:r>
              <a:rPr lang="en-US" sz="2000" dirty="0" err="1">
                <a:latin typeface="Times New Roman" panose="02020603050405020304" pitchFamily="18" charset="0"/>
                <a:ea typeface="Calibri" panose="020F0502020204030204" pitchFamily="34" charset="0"/>
                <a:cs typeface="Times New Roman" panose="02020603050405020304" pitchFamily="18" charset="0"/>
              </a:rPr>
              <a:t>Md</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ea typeface="Calibri" panose="020F0502020204030204" pitchFamily="34" charset="0"/>
                <a:cs typeface="Times New Roman" panose="02020603050405020304" pitchFamily="18" charset="0"/>
              </a:rPr>
              <a:t>Zobaer</a:t>
            </a:r>
            <a:r>
              <a:rPr lang="en-US" sz="2000" dirty="0">
                <a:latin typeface="Times New Roman" panose="02020603050405020304" pitchFamily="18" charset="0"/>
                <a:ea typeface="Calibri" panose="020F0502020204030204" pitchFamily="34" charset="0"/>
                <a:cs typeface="Times New Roman" panose="02020603050405020304" pitchFamily="18" charset="0"/>
              </a:rPr>
              <a:t> Hossain, "</a:t>
            </a:r>
            <a:r>
              <a:rPr lang="en-US" sz="2000" dirty="0" err="1">
                <a:latin typeface="Times New Roman" panose="02020603050405020304" pitchFamily="18" charset="0"/>
                <a:ea typeface="Calibri" panose="020F0502020204030204" pitchFamily="34" charset="0"/>
                <a:cs typeface="Times New Roman" panose="02020603050405020304" pitchFamily="18" charset="0"/>
              </a:rPr>
              <a:t>BanFakeNews</a:t>
            </a:r>
            <a:r>
              <a:rPr lang="en-US" sz="2000" dirty="0">
                <a:latin typeface="Times New Roman" panose="02020603050405020304" pitchFamily="18" charset="0"/>
                <a:ea typeface="Calibri" panose="020F0502020204030204" pitchFamily="34" charset="0"/>
                <a:cs typeface="Times New Roman" panose="02020603050405020304" pitchFamily="18" charset="0"/>
              </a:rPr>
              <a:t>: A Dataset for Detecting Fake News in Bangla," 2020</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p>
          <a:p>
            <a:pPr marL="342914" indent="-342914" algn="just">
              <a:spcAft>
                <a:spcPts val="800"/>
              </a:spcAft>
              <a:buSzPts val="1200"/>
              <a:buFont typeface="+mj-lt"/>
              <a:buAutoNum type="arabicPeriod"/>
            </a:pPr>
            <a:r>
              <a:rPr lang="en-US" sz="2000" dirty="0">
                <a:latin typeface="Times New Roman" panose="02020603050405020304" pitchFamily="18" charset="0"/>
                <a:ea typeface="Calibri" panose="020F0502020204030204" pitchFamily="34" charset="0"/>
                <a:cs typeface="Times New Roman" panose="02020603050405020304" pitchFamily="18" charset="0"/>
              </a:rPr>
              <a:t>M</a:t>
            </a:r>
            <a:r>
              <a:rPr lang="en-US" sz="2000" dirty="0">
                <a:latin typeface="Times New Roman" panose="02020603050405020304" pitchFamily="18" charset="0"/>
                <a:ea typeface="Calibri" panose="020F0502020204030204" pitchFamily="34" charset="0"/>
                <a:cs typeface="Times New Roman" panose="02020603050405020304" pitchFamily="18" charset="0"/>
              </a:rPr>
              <a:t>. M. A. S. H. A. M. S. Y. M. H. </a:t>
            </a:r>
            <a:r>
              <a:rPr lang="en-US" sz="2000" dirty="0" err="1">
                <a:latin typeface="Times New Roman" panose="02020603050405020304" pitchFamily="18" charset="0"/>
                <a:ea typeface="Calibri" panose="020F0502020204030204" pitchFamily="34" charset="0"/>
                <a:cs typeface="Times New Roman" panose="02020603050405020304" pitchFamily="18" charset="0"/>
              </a:rPr>
              <a:t>Farzana</a:t>
            </a:r>
            <a:r>
              <a:rPr lang="en-US" sz="2000" dirty="0">
                <a:latin typeface="Times New Roman" panose="02020603050405020304" pitchFamily="18" charset="0"/>
                <a:ea typeface="Calibri" panose="020F0502020204030204" pitchFamily="34" charset="0"/>
                <a:cs typeface="Times New Roman" panose="02020603050405020304" pitchFamily="18" charset="0"/>
              </a:rPr>
              <a:t> Islam, "Bengali Fake News Detection," pp. 281-285, 2020</a:t>
            </a:r>
          </a:p>
        </p:txBody>
      </p:sp>
      <p:sp>
        <p:nvSpPr>
          <p:cNvPr id="84" name="TextBox 83"/>
          <p:cNvSpPr txBox="1"/>
          <p:nvPr/>
        </p:nvSpPr>
        <p:spPr>
          <a:xfrm>
            <a:off x="8623487" y="5262446"/>
            <a:ext cx="9939281" cy="523220"/>
          </a:xfrm>
          <a:prstGeom prst="rect">
            <a:avLst/>
          </a:prstGeom>
          <a:noFill/>
        </p:spPr>
        <p:txBody>
          <a:bodyPr wrap="square" rtlCol="0">
            <a:spAutoFit/>
          </a:bodyPr>
          <a:lstStyle/>
          <a:p>
            <a:r>
              <a:rPr lang="en-US" sz="2800" dirty="0" smtClean="0">
                <a:solidFill>
                  <a:schemeClr val="bg1"/>
                </a:solidFill>
                <a:latin typeface="Adobe Gothic Std B" panose="020B0800000000000000" pitchFamily="34" charset="-128"/>
                <a:ea typeface="Adobe Gothic Std B" panose="020B0800000000000000" pitchFamily="34" charset="-128"/>
              </a:rPr>
              <a:t> </a:t>
            </a:r>
            <a:r>
              <a:rPr lang="en-US" sz="2800" dirty="0" smtClean="0">
                <a:solidFill>
                  <a:schemeClr val="bg1"/>
                </a:solidFill>
                <a:latin typeface="Adobe Caslon Pro Bold" panose="0205070206050A020403" pitchFamily="18" charset="0"/>
                <a:ea typeface="Adobe Gothic Std B" panose="020B0800000000000000" pitchFamily="34" charset="-128"/>
              </a:rPr>
              <a:t>Presented By : Group-7     ID  : 11809024,11809045,11809051</a:t>
            </a:r>
            <a:endParaRPr lang="en-US" sz="2800" dirty="0">
              <a:solidFill>
                <a:schemeClr val="bg1"/>
              </a:solidFill>
              <a:latin typeface="Adobe Caslon Pro Bold" panose="0205070206050A020403" pitchFamily="18" charset="0"/>
              <a:ea typeface="Adobe Gothic Std B" panose="020B0800000000000000" pitchFamily="34" charset="-128"/>
            </a:endParaRPr>
          </a:p>
        </p:txBody>
      </p:sp>
      <p:cxnSp>
        <p:nvCxnSpPr>
          <p:cNvPr id="88" name="Straight Connector 87"/>
          <p:cNvCxnSpPr/>
          <p:nvPr/>
        </p:nvCxnSpPr>
        <p:spPr>
          <a:xfrm>
            <a:off x="12360903" y="5215515"/>
            <a:ext cx="0" cy="308541"/>
          </a:xfrm>
          <a:prstGeom prst="line">
            <a:avLst/>
          </a:prstGeom>
          <a:ln w="28575">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491533" y="5210359"/>
            <a:ext cx="0" cy="55250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595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1636</Words>
  <Application>Microsoft Office PowerPoint</Application>
  <PresentationFormat>Custom</PresentationFormat>
  <Paragraphs>190</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Adobe Gothic Std B</vt:lpstr>
      <vt:lpstr>Adobe Caslon Pro Bold</vt: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nurulafsar216@gmail.com</dc:creator>
  <cp:lastModifiedBy>nurulafsar216@gmail.com</cp:lastModifiedBy>
  <cp:revision>29</cp:revision>
  <dcterms:created xsi:type="dcterms:W3CDTF">2023-07-16T15:35:02Z</dcterms:created>
  <dcterms:modified xsi:type="dcterms:W3CDTF">2023-07-16T19:37:52Z</dcterms:modified>
</cp:coreProperties>
</file>