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media/image2.jpeg" ContentType="image/jpeg"/>
  <Override PartName="/ppt/notesSlides/notesSlide2.xml" ContentType="application/vnd.openxmlformats-officedocument.presentationml.notesSlide+xml"/>
  <Override PartName="/ppt/media/image3.jpeg" ContentType="image/jpeg"/>
  <Override PartName="/ppt/media/image4.jpeg" ContentType="image/jpeg"/>
  <Override PartName="/ppt/media/image5.jpeg" ContentType="image/jpeg"/>
  <Override PartName="/ppt/media/image6.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7.jpeg" ContentType="image/jpeg"/>
  <Override PartName="/ppt/media/image8.jpeg" ContentType="image/jpeg"/>
  <Override PartName="/ppt/media/image9.jpeg" ContentType="image/jpeg"/>
  <Override PartName="/ppt/media/image10.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1.jpeg" ContentType="image/jpeg"/>
  <Override PartName="/ppt/media/image12.jpeg" ContentType="image/jpeg"/>
  <Override PartName="/ppt/media/image13.jpeg" ContentType="image/jpeg"/>
  <Override PartName="/ppt/notesSlides/notesSlide8.xml" ContentType="application/vnd.openxmlformats-officedocument.presentationml.notesSlide+xml"/>
  <Override PartName="/ppt/media/image14.jpeg" ContentType="image/jpeg"/>
  <Override PartName="/ppt/media/image1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Functional programming is heavily rooted in a mathematical system called lambda calculus. I’m not a mathematician, and I certainly don’t pretend to be, so I won’t go into the nitty-gritty details about this field of math – but I do want to review the core concept of lambda calculus that really shaped the structure of how functional programming works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For a function to be first-class, you just have to be able to set it to a variable. That’s it. This allows you to handle the function as if it were a normal data type (such as an integer or string), and still be able to execute the function at some other point in runtime.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Common examples of higher-order functions are map functions which typically iterate over a list, modify the data based on a passed-in function, and return a new list, and filter functions, which accept a function specifying how elements of a list should be selected, and return a new list with the selections.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You start thinking declarative when you have enough level of abstraction to stop reasoning about low level constructs, and think more at a higher UI level.</a:t>
            </a:r>
          </a:p>
          <a:p>
            <a:pPr/>
          </a:p>
          <a:p>
            <a:pPr/>
            <a:r>
              <a:t>One might argue that C programming is more declarative than Assembly programming, and that’s true.</a:t>
            </a:r>
          </a:p>
          <a:p>
            <a:pPr/>
          </a:p>
          <a:p>
            <a:pPr/>
            <a:r>
              <a:t>HTML is declarative, so if you’ve been using HTML since 1995, you’ve actually being building declarative UIs since 20+ years.</a:t>
            </a:r>
          </a:p>
          <a:p>
            <a:pPr/>
          </a:p>
          <a:p>
            <a:pPr/>
            <a:r>
              <a:t>For example a declarative programming approach is to avoid using loops and instead use functional programming constructs like map, reduce and filter, because your programs are more abstract and less focused on telling the machine each step of processing.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This one’s pretty simple. In functional programming, you can’t modify a variable after it’s been initialized. You just can’t. You can create new variables just fine – but you can’t modify existing variables, and this really helps to maintain state throughout the runtime of a program. Once you create a variable and set its value, you can have full confidence knowing that the value of that variable will never change.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This is easily the foremost rule of functional programming. All functions are pure in the sense that they abide by two restrictions:</a:t>
            </a:r>
          </a:p>
          <a:p>
            <a:pPr/>
          </a:p>
          <a:p>
            <a:pPr/>
            <a:r>
              <a:t>A function called multiple times with the same arguments will always return the same value. Always.</a:t>
            </a:r>
          </a:p>
          <a:p>
            <a:pPr/>
            <a:r>
              <a:t>No side effects occur throughout the function’s execution.</a:t>
            </a:r>
          </a:p>
          <a:p>
            <a:pPr/>
            <a:r>
              <a:t>The first rule is relatively simple to understand – if I call the function sum(2, 3) – then it should always return the same value every time. Areas where this breaks down in more procedural-coding is when you rely on state that the function doesn’t control, such as global variables or any sort of randomized activity. As soon as you throw in a rand() function call, or access a variable not defined in the function – then the function loses its purity, and that can’t happen in functional programming.</a:t>
            </a:r>
          </a:p>
          <a:p>
            <a:pPr/>
          </a:p>
          <a:p>
            <a:pPr/>
            <a:r>
              <a:t>The second rule – no side effects – is a little bit more broad in nature. A side effect is basically a state change in something other than the function that’s currently executing. Modifying a variable defined outside the function, printing out to the console, raising an exception, and reading data from a file are all examples of side effects which prevent a function from being pure. At first, this might seem like a big constraint for functional programming – but think about it. If you know for sure that a function won’t modify any sort of state outside the function itself, then you have full confidence that you can call this function in any scenario. This opens so many doors for concurrent programming and multi-threaded applications.</a:t>
            </a:r>
          </a:p>
          <a:p>
            <a:pPr/>
          </a:p>
          <a:p>
            <a:pPr/>
            <a:r>
              <a:t>Referential transparency: The function always gives the same return value for the same arguments. This means that the function cannot depend on any mutable state.</a:t>
            </a:r>
          </a:p>
          <a:p>
            <a:pPr/>
            <a:r>
              <a:t>Side-effect free: The function cannot cause any side effects. Side effects may include I/O (e.g., writing to the console or a log file), modifying a mutable object, reassigning a variable, etc.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a:p>
        </p:txBody>
      </p:sp>
      <p:sp>
        <p:nvSpPr>
          <p:cNvPr id="267" name="Shape 267"/>
          <p:cNvSpPr/>
          <p:nvPr>
            <p:ph type="body" sz="quarter" idx="1"/>
          </p:nvPr>
        </p:nvSpPr>
        <p:spPr>
          <a:prstGeom prst="rect">
            <a:avLst/>
          </a:prstGeom>
        </p:spPr>
        <p:txBody>
          <a:bodyPr/>
          <a:lstStyle/>
          <a:p>
            <a:pPr/>
            <a:r>
              <a:t>Since immutability is such an important concept and a foundation of functional programming, you might ask how can data change.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a:p>
        </p:txBody>
      </p:sp>
      <p:sp>
        <p:nvSpPr>
          <p:cNvPr id="292" name="Shape 292"/>
          <p:cNvSpPr/>
          <p:nvPr>
            <p:ph type="body" sz="quarter" idx="1"/>
          </p:nvPr>
        </p:nvSpPr>
        <p:spPr>
          <a:prstGeom prst="rect">
            <a:avLst/>
          </a:prstGeom>
        </p:spPr>
        <p:txBody>
          <a:bodyPr/>
          <a:lstStyle/>
          <a:p>
            <a:pPr/>
            <a:r>
              <a:t>Composition is another key topic of Functional Programming, a good reason to put it into the “key topics” list.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 Id="rId3" Type="http://schemas.openxmlformats.org/officeDocument/2006/relationships/image" Target="../media/image9.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jpe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jpeg"/><Relationship Id="rId3" Type="http://schemas.openxmlformats.org/officeDocument/2006/relationships/image" Target="../media/image15.jpeg"/></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jpeg"/><Relationship Id="rId4" Type="http://schemas.openxmlformats.org/officeDocument/2006/relationships/image" Target="../media/image4.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Image" descr="Image"/>
          <p:cNvPicPr>
            <a:picLocks noChangeAspect="1"/>
          </p:cNvPicPr>
          <p:nvPr>
            <p:ph type="pic" idx="13"/>
          </p:nvPr>
        </p:nvPicPr>
        <p:blipFill>
          <a:blip r:embed="rId2">
            <a:extLst/>
          </a:blip>
          <a:srcRect l="6172" t="129" r="6044" b="129"/>
          <a:stretch>
            <a:fillRect/>
          </a:stretch>
        </p:blipFill>
        <p:spPr>
          <a:prstGeom prst="rect">
            <a:avLst/>
          </a:prstGeom>
        </p:spPr>
      </p:pic>
      <p:sp>
        <p:nvSpPr>
          <p:cNvPr id="167" name="Line"/>
          <p:cNvSpPr/>
          <p:nvPr>
            <p:ph type="body" idx="14"/>
          </p:nvPr>
        </p:nvSpPr>
        <p:spPr>
          <a:prstGeom prst="line">
            <a:avLst/>
          </a:prstGeom>
        </p:spPr>
        <p:txBody>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168" name="Functional programming"/>
          <p:cNvSpPr txBox="1"/>
          <p:nvPr>
            <p:ph type="title"/>
          </p:nvPr>
        </p:nvSpPr>
        <p:spPr>
          <a:prstGeom prst="rect">
            <a:avLst/>
          </a:prstGeom>
        </p:spPr>
        <p:txBody>
          <a:bodyPr/>
          <a:lstStyle>
            <a:lvl1pPr defTabSz="373887">
              <a:defRPr sz="10880"/>
            </a:lvl1pPr>
          </a:lstStyle>
          <a:p>
            <a:pPr/>
            <a:r>
              <a:t>Functional programming</a:t>
            </a:r>
          </a:p>
        </p:txBody>
      </p:sp>
      <p:sp>
        <p:nvSpPr>
          <p:cNvPr id="169"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ext"/>
          <p:cNvSpPr txBox="1"/>
          <p:nvPr>
            <p:ph type="body" idx="13"/>
          </p:nvPr>
        </p:nvSpPr>
        <p:spPr>
          <a:prstGeom prst="rect">
            <a:avLst/>
          </a:prstGeom>
        </p:spPr>
        <p:txBody>
          <a:bodyPr/>
          <a:lstStyle/>
          <a:p>
            <a:pPr/>
            <a:r>
              <a:t>Text</a:t>
            </a:r>
          </a:p>
        </p:txBody>
      </p:sp>
      <p:sp>
        <p:nvSpPr>
          <p:cNvPr id="204" name="Functions CAN BE RETURNED BY FUNCTIONS"/>
          <p:cNvSpPr txBox="1"/>
          <p:nvPr>
            <p:ph type="title"/>
          </p:nvPr>
        </p:nvSpPr>
        <p:spPr>
          <a:prstGeom prst="rect">
            <a:avLst/>
          </a:prstGeom>
        </p:spPr>
        <p:txBody>
          <a:bodyPr/>
          <a:lstStyle>
            <a:lvl1pPr defTabSz="233679">
              <a:spcBef>
                <a:spcPts val="0"/>
              </a:spcBef>
              <a:defRPr sz="6800"/>
            </a:lvl1pPr>
          </a:lstStyle>
          <a:p>
            <a:pPr/>
            <a:r>
              <a:t>Functions CAN BE RETURNED BY FUNCTIONS</a:t>
            </a:r>
          </a:p>
        </p:txBody>
      </p:sp>
      <p:pic>
        <p:nvPicPr>
          <p:cNvPr id="205" name="Screen Shot 2019-01-21 at 20.42.14.jpg" descr="Screen Shot 2019-01-21 at 20.42.14.jpg"/>
          <p:cNvPicPr>
            <a:picLocks noChangeAspect="1"/>
          </p:cNvPicPr>
          <p:nvPr/>
        </p:nvPicPr>
        <p:blipFill>
          <a:blip r:embed="rId2">
            <a:extLst/>
          </a:blip>
          <a:stretch>
            <a:fillRect/>
          </a:stretch>
        </p:blipFill>
        <p:spPr>
          <a:xfrm>
            <a:off x="713719" y="4238339"/>
            <a:ext cx="11577362" cy="218388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High-order functions"/>
          <p:cNvSpPr txBox="1"/>
          <p:nvPr>
            <p:ph type="title"/>
          </p:nvPr>
        </p:nvSpPr>
        <p:spPr>
          <a:prstGeom prst="rect">
            <a:avLst/>
          </a:prstGeom>
        </p:spPr>
        <p:txBody>
          <a:bodyPr/>
          <a:lstStyle/>
          <a:p>
            <a:pPr/>
            <a:r>
              <a:t>High-order functions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Text"/>
          <p:cNvSpPr txBox="1"/>
          <p:nvPr>
            <p:ph type="body" idx="13"/>
          </p:nvPr>
        </p:nvSpPr>
        <p:spPr>
          <a:prstGeom prst="rect">
            <a:avLst/>
          </a:prstGeom>
        </p:spPr>
        <p:txBody>
          <a:bodyPr/>
          <a:lstStyle/>
          <a:p>
            <a:pPr/>
            <a:r>
              <a:t>Text</a:t>
            </a:r>
          </a:p>
        </p:txBody>
      </p:sp>
      <p:sp>
        <p:nvSpPr>
          <p:cNvPr id="210" name="High-order functions"/>
          <p:cNvSpPr txBox="1"/>
          <p:nvPr>
            <p:ph type="title"/>
          </p:nvPr>
        </p:nvSpPr>
        <p:spPr>
          <a:prstGeom prst="rect">
            <a:avLst/>
          </a:prstGeom>
        </p:spPr>
        <p:txBody>
          <a:bodyPr/>
          <a:lstStyle>
            <a:lvl1pPr defTabSz="467359">
              <a:spcBef>
                <a:spcPts val="2200"/>
              </a:spcBef>
              <a:defRPr sz="4800"/>
            </a:lvl1pPr>
          </a:lstStyle>
          <a:p>
            <a:pPr/>
            <a:r>
              <a:t>High-order functions</a:t>
            </a:r>
          </a:p>
        </p:txBody>
      </p:sp>
      <p:sp>
        <p:nvSpPr>
          <p:cNvPr id="211" name="Higher-order functions build off of this concept of “functions as first-class citizens” and are defined as functions that either accept another function as an argument, or that return a function themselves."/>
          <p:cNvSpPr txBox="1"/>
          <p:nvPr/>
        </p:nvSpPr>
        <p:spPr>
          <a:xfrm>
            <a:off x="406399" y="2882900"/>
            <a:ext cx="12192001"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Higher-order functions build off of this concept of “functions as first-class citizens” and are defined as functions that either accept another function as an argument, or that return a function themselves.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DECLARATIVE VS IMPERATIVE"/>
          <p:cNvSpPr txBox="1"/>
          <p:nvPr>
            <p:ph type="title"/>
          </p:nvPr>
        </p:nvSpPr>
        <p:spPr>
          <a:prstGeom prst="rect">
            <a:avLst/>
          </a:prstGeom>
        </p:spPr>
        <p:txBody>
          <a:bodyPr/>
          <a:lstStyle/>
          <a:p>
            <a:pPr/>
            <a:r>
              <a:t>DECLARATIVE VS IMPERATIVE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ext"/>
          <p:cNvSpPr txBox="1"/>
          <p:nvPr>
            <p:ph type="body" idx="13"/>
          </p:nvPr>
        </p:nvSpPr>
        <p:spPr>
          <a:prstGeom prst="rect">
            <a:avLst/>
          </a:prstGeom>
        </p:spPr>
        <p:txBody>
          <a:bodyPr/>
          <a:lstStyle/>
          <a:p>
            <a:pPr/>
            <a:r>
              <a:t>Text</a:t>
            </a:r>
          </a:p>
        </p:txBody>
      </p:sp>
      <p:sp>
        <p:nvSpPr>
          <p:cNvPr id="218" name="DECLARATIVE VS IMPERATIVE"/>
          <p:cNvSpPr txBox="1"/>
          <p:nvPr>
            <p:ph type="title"/>
          </p:nvPr>
        </p:nvSpPr>
        <p:spPr>
          <a:prstGeom prst="rect">
            <a:avLst/>
          </a:prstGeom>
        </p:spPr>
        <p:txBody>
          <a:bodyPr/>
          <a:lstStyle>
            <a:lvl1pPr defTabSz="233679">
              <a:spcBef>
                <a:spcPts val="0"/>
              </a:spcBef>
              <a:defRPr sz="6800"/>
            </a:lvl1pPr>
          </a:lstStyle>
          <a:p>
            <a:pPr/>
            <a:r>
              <a:t>DECLARATIVE VS IMPERATIVE</a:t>
            </a:r>
          </a:p>
        </p:txBody>
      </p:sp>
      <p:sp>
        <p:nvSpPr>
          <p:cNvPr id="219" name="An imperative approach is when you tell the machine (in general terms), the steps it needs to take to get a job done.…"/>
          <p:cNvSpPr txBox="1"/>
          <p:nvPr/>
        </p:nvSpPr>
        <p:spPr>
          <a:xfrm>
            <a:off x="463748" y="2317750"/>
            <a:ext cx="11581801" cy="687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ts val="6100"/>
              </a:lnSpc>
              <a:spcBef>
                <a:spcPts val="2000"/>
              </a:spcBef>
              <a:defRPr b="1" sz="2600">
                <a:solidFill>
                  <a:srgbClr val="FFFFFF"/>
                </a:solidFill>
                <a:latin typeface="Helvetica"/>
                <a:ea typeface="Helvetica"/>
                <a:cs typeface="Helvetica"/>
                <a:sym typeface="Helvetica"/>
              </a:defRPr>
            </a:pPr>
          </a:p>
          <a:p>
            <a:pPr marL="444500" indent="-444500">
              <a:spcBef>
                <a:spcPts val="2800"/>
              </a:spcBef>
              <a:buClr>
                <a:schemeClr val="accent1"/>
              </a:buClr>
              <a:buSzPct val="104999"/>
              <a:buFont typeface="Avenir Next"/>
              <a:buChar char="‣"/>
              <a:defRPr sz="3400"/>
            </a:pPr>
            <a:r>
              <a:t>An imperative approach is when you tell the machine (in general terms), the steps it needs to take to get a job done.</a:t>
            </a:r>
          </a:p>
          <a:p>
            <a:pPr marL="444500" indent="-444500">
              <a:spcBef>
                <a:spcPts val="2800"/>
              </a:spcBef>
              <a:buClr>
                <a:schemeClr val="accent1"/>
              </a:buClr>
              <a:buSzPct val="104999"/>
              <a:buFont typeface="Avenir Next"/>
              <a:buChar char="‣"/>
              <a:defRPr sz="3400"/>
            </a:pPr>
            <a:r>
              <a:t>A declarative approach is when you tell the machine what you need to do, and you let it figure out the details.</a:t>
            </a:r>
          </a:p>
          <a:p>
            <a:pPr>
              <a:spcBef>
                <a:spcPts val="2800"/>
              </a:spcBef>
              <a:defRPr sz="3400"/>
            </a:pPr>
          </a:p>
          <a:p>
            <a:pPr>
              <a:spcBef>
                <a:spcPts val="2800"/>
              </a:spcBef>
              <a:defRPr sz="2800"/>
            </a:pPr>
            <a:r>
              <a:t>JavaScript can take both an imperative and a declarative programming approach.</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Immutability"/>
          <p:cNvSpPr txBox="1"/>
          <p:nvPr>
            <p:ph type="title"/>
          </p:nvPr>
        </p:nvSpPr>
        <p:spPr>
          <a:prstGeom prst="rect">
            <a:avLst/>
          </a:prstGeom>
        </p:spPr>
        <p:txBody>
          <a:bodyPr/>
          <a:lstStyle/>
          <a:p>
            <a:pPr/>
            <a:r>
              <a:t>Immutability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Text"/>
          <p:cNvSpPr txBox="1"/>
          <p:nvPr>
            <p:ph type="body" idx="13"/>
          </p:nvPr>
        </p:nvSpPr>
        <p:spPr>
          <a:prstGeom prst="rect">
            <a:avLst/>
          </a:prstGeom>
        </p:spPr>
        <p:txBody>
          <a:bodyPr/>
          <a:lstStyle/>
          <a:p>
            <a:pPr/>
            <a:r>
              <a:t>Text</a:t>
            </a:r>
          </a:p>
        </p:txBody>
      </p:sp>
      <p:sp>
        <p:nvSpPr>
          <p:cNvPr id="226" name="IMMUTABILITY"/>
          <p:cNvSpPr txBox="1"/>
          <p:nvPr>
            <p:ph type="title"/>
          </p:nvPr>
        </p:nvSpPr>
        <p:spPr>
          <a:prstGeom prst="rect">
            <a:avLst/>
          </a:prstGeom>
        </p:spPr>
        <p:txBody>
          <a:bodyPr/>
          <a:lstStyle>
            <a:lvl1pPr defTabSz="233679">
              <a:spcBef>
                <a:spcPts val="0"/>
              </a:spcBef>
              <a:defRPr sz="6800"/>
            </a:lvl1pPr>
          </a:lstStyle>
          <a:p>
            <a:pPr/>
            <a:r>
              <a:t>IMMUTABILITY</a:t>
            </a:r>
          </a:p>
        </p:txBody>
      </p:sp>
      <p:sp>
        <p:nvSpPr>
          <p:cNvPr id="227" name="In functional programming data never changes. Data is immutable.…"/>
          <p:cNvSpPr txBox="1"/>
          <p:nvPr/>
        </p:nvSpPr>
        <p:spPr>
          <a:xfrm>
            <a:off x="420092" y="1778000"/>
            <a:ext cx="12192001" cy="713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800"/>
              </a:spcBef>
              <a:defRPr sz="3400"/>
            </a:pPr>
          </a:p>
          <a:p>
            <a:pPr>
              <a:spcBef>
                <a:spcPts val="2800"/>
              </a:spcBef>
              <a:defRPr sz="3400"/>
            </a:pPr>
            <a:r>
              <a:t>In functional programming data never changes. Data is </a:t>
            </a:r>
            <a:r>
              <a:rPr b="1">
                <a:latin typeface="Avenir Next"/>
                <a:ea typeface="Avenir Next"/>
                <a:cs typeface="Avenir Next"/>
                <a:sym typeface="Avenir Next"/>
              </a:rPr>
              <a:t>immutable</a:t>
            </a:r>
            <a:r>
              <a:t>.</a:t>
            </a:r>
          </a:p>
          <a:p>
            <a:pPr>
              <a:spcBef>
                <a:spcPts val="2800"/>
              </a:spcBef>
              <a:defRPr sz="3400"/>
            </a:pPr>
            <a:r>
              <a:t>A variable can never be changed. To update its value, you create a new variable.</a:t>
            </a:r>
          </a:p>
          <a:p>
            <a:pPr>
              <a:spcBef>
                <a:spcPts val="2800"/>
              </a:spcBef>
              <a:defRPr sz="3400"/>
            </a:pPr>
            <a:r>
              <a:t>Instead of changing an array, to add a new item you create a new array by concatenating the old array, plus the new item.</a:t>
            </a:r>
          </a:p>
          <a:p>
            <a:pPr>
              <a:spcBef>
                <a:spcPts val="2800"/>
              </a:spcBef>
              <a:defRPr sz="3400"/>
            </a:pPr>
            <a:r>
              <a:t>An object is never updated, but copied before changing it.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Text"/>
          <p:cNvSpPr txBox="1"/>
          <p:nvPr>
            <p:ph type="body" idx="13"/>
          </p:nvPr>
        </p:nvSpPr>
        <p:spPr>
          <a:prstGeom prst="rect">
            <a:avLst/>
          </a:prstGeom>
        </p:spPr>
        <p:txBody>
          <a:bodyPr/>
          <a:lstStyle/>
          <a:p>
            <a:pPr/>
            <a:r>
              <a:t>Text</a:t>
            </a:r>
          </a:p>
        </p:txBody>
      </p:sp>
      <p:sp>
        <p:nvSpPr>
          <p:cNvPr id="230" name="CONST"/>
          <p:cNvSpPr txBox="1"/>
          <p:nvPr>
            <p:ph type="title"/>
          </p:nvPr>
        </p:nvSpPr>
        <p:spPr>
          <a:prstGeom prst="rect">
            <a:avLst/>
          </a:prstGeom>
        </p:spPr>
        <p:txBody>
          <a:bodyPr/>
          <a:lstStyle>
            <a:lvl1pPr defTabSz="233679">
              <a:spcBef>
                <a:spcPts val="0"/>
              </a:spcBef>
              <a:defRPr sz="6800"/>
            </a:lvl1pPr>
          </a:lstStyle>
          <a:p>
            <a:pPr/>
            <a:r>
              <a:t>CONST</a:t>
            </a:r>
          </a:p>
        </p:txBody>
      </p:sp>
      <p:sp>
        <p:nvSpPr>
          <p:cNvPr id="231" name="This is why the ES2015 const is so widely used in modern JavaScript, which embraces functional programming concepts: to enforce immutability on variables."/>
          <p:cNvSpPr txBox="1"/>
          <p:nvPr/>
        </p:nvSpPr>
        <p:spPr>
          <a:xfrm>
            <a:off x="562703" y="2654455"/>
            <a:ext cx="11879394" cy="367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800"/>
              </a:spcBef>
              <a:defRPr sz="3400"/>
            </a:pPr>
            <a:endParaRPr>
              <a:solidFill>
                <a:srgbClr val="FFFFFF"/>
              </a:solidFill>
              <a:latin typeface="Helvetica"/>
              <a:ea typeface="Helvetica"/>
              <a:cs typeface="Helvetica"/>
              <a:sym typeface="Helvetica"/>
            </a:endParaRPr>
          </a:p>
          <a:p>
            <a:pPr>
              <a:spcBef>
                <a:spcPts val="2800"/>
              </a:spcBef>
              <a:defRPr sz="3400"/>
            </a:pPr>
            <a:r>
              <a:t>This is why the ES2015 </a:t>
            </a:r>
            <a:r>
              <a:rPr>
                <a:solidFill>
                  <a:srgbClr val="444444"/>
                </a:solidFill>
                <a:latin typeface="Courier"/>
                <a:ea typeface="Courier"/>
                <a:cs typeface="Courier"/>
                <a:sym typeface="Courier"/>
              </a:rPr>
              <a:t>const</a:t>
            </a:r>
            <a:r>
              <a:t> is so widely used in modern JavaScript, which embraces functional programming concepts: to </a:t>
            </a:r>
            <a:r>
              <a:rPr b="1">
                <a:latin typeface="Avenir Next"/>
                <a:ea typeface="Avenir Next"/>
                <a:cs typeface="Avenir Next"/>
                <a:sym typeface="Avenir Next"/>
              </a:rPr>
              <a:t>enforce </a:t>
            </a:r>
            <a:r>
              <a:t>immutability on variables.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Text"/>
          <p:cNvSpPr txBox="1"/>
          <p:nvPr>
            <p:ph type="body" idx="13"/>
          </p:nvPr>
        </p:nvSpPr>
        <p:spPr>
          <a:prstGeom prst="rect">
            <a:avLst/>
          </a:prstGeom>
        </p:spPr>
        <p:txBody>
          <a:bodyPr/>
          <a:lstStyle/>
          <a:p>
            <a:pPr/>
            <a:r>
              <a:t>Text</a:t>
            </a:r>
          </a:p>
        </p:txBody>
      </p:sp>
      <p:sp>
        <p:nvSpPr>
          <p:cNvPr id="236" name="OBJECT.ASSIGN()"/>
          <p:cNvSpPr txBox="1"/>
          <p:nvPr>
            <p:ph type="title"/>
          </p:nvPr>
        </p:nvSpPr>
        <p:spPr>
          <a:prstGeom prst="rect">
            <a:avLst/>
          </a:prstGeom>
        </p:spPr>
        <p:txBody>
          <a:bodyPr/>
          <a:lstStyle>
            <a:lvl1pPr defTabSz="233679">
              <a:spcBef>
                <a:spcPts val="0"/>
              </a:spcBef>
              <a:defRPr sz="6800"/>
            </a:lvl1pPr>
          </a:lstStyle>
          <a:p>
            <a:pPr/>
            <a:r>
              <a:t>OBJECT.ASSIGN()</a:t>
            </a:r>
          </a:p>
        </p:txBody>
      </p:sp>
      <p:sp>
        <p:nvSpPr>
          <p:cNvPr id="237" name="ES2015 also gave us Object.assign(), which is key to creating objects:"/>
          <p:cNvSpPr txBox="1"/>
          <p:nvPr/>
        </p:nvSpPr>
        <p:spPr>
          <a:xfrm>
            <a:off x="499208" y="2804791"/>
            <a:ext cx="11378436" cy="220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800"/>
              </a:spcBef>
              <a:defRPr sz="3400"/>
            </a:pPr>
            <a:r>
              <a:t>ES2015 also gave us </a:t>
            </a:r>
            <a:r>
              <a:rPr>
                <a:solidFill>
                  <a:srgbClr val="444444"/>
                </a:solidFill>
                <a:latin typeface="Courier"/>
                <a:ea typeface="Courier"/>
                <a:cs typeface="Courier"/>
                <a:sym typeface="Courier"/>
              </a:rPr>
              <a:t>Object.assign()</a:t>
            </a:r>
            <a:r>
              <a:t>, which is key to creating objects:</a:t>
            </a:r>
          </a:p>
        </p:txBody>
      </p:sp>
      <p:pic>
        <p:nvPicPr>
          <p:cNvPr id="238" name="Screen Shot 2019-01-21 at 21.46.02.jpg" descr="Screen Shot 2019-01-21 at 21.46.02.jpg"/>
          <p:cNvPicPr>
            <a:picLocks noChangeAspect="1"/>
          </p:cNvPicPr>
          <p:nvPr/>
        </p:nvPicPr>
        <p:blipFill>
          <a:blip r:embed="rId2">
            <a:extLst/>
          </a:blip>
          <a:stretch>
            <a:fillRect/>
          </a:stretch>
        </p:blipFill>
        <p:spPr>
          <a:xfrm>
            <a:off x="487066" y="4546581"/>
            <a:ext cx="12030668" cy="1251074"/>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Text"/>
          <p:cNvSpPr txBox="1"/>
          <p:nvPr>
            <p:ph type="body" idx="13"/>
          </p:nvPr>
        </p:nvSpPr>
        <p:spPr>
          <a:prstGeom prst="rect">
            <a:avLst/>
          </a:prstGeom>
        </p:spPr>
        <p:txBody>
          <a:bodyPr/>
          <a:lstStyle/>
          <a:p>
            <a:pPr/>
            <a:r>
              <a:t>Text</a:t>
            </a:r>
          </a:p>
        </p:txBody>
      </p:sp>
      <p:sp>
        <p:nvSpPr>
          <p:cNvPr id="241" name="CONCAT()"/>
          <p:cNvSpPr txBox="1"/>
          <p:nvPr>
            <p:ph type="title"/>
          </p:nvPr>
        </p:nvSpPr>
        <p:spPr>
          <a:prstGeom prst="rect">
            <a:avLst/>
          </a:prstGeom>
        </p:spPr>
        <p:txBody>
          <a:bodyPr/>
          <a:lstStyle>
            <a:lvl1pPr defTabSz="233679">
              <a:spcBef>
                <a:spcPts val="0"/>
              </a:spcBef>
              <a:defRPr sz="6800"/>
            </a:lvl1pPr>
          </a:lstStyle>
          <a:p>
            <a:pPr/>
            <a:r>
              <a:t>CONCAT()</a:t>
            </a:r>
          </a:p>
        </p:txBody>
      </p:sp>
      <p:sp>
        <p:nvSpPr>
          <p:cNvPr id="242" name="To append an item to an array in JavaScript we generally use the push()method on an array, but that method mutates the original array, so it’s not FP-ready."/>
          <p:cNvSpPr txBox="1"/>
          <p:nvPr/>
        </p:nvSpPr>
        <p:spPr>
          <a:xfrm>
            <a:off x="375310" y="2791177"/>
            <a:ext cx="12254180" cy="185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800"/>
              </a:spcBef>
              <a:defRPr sz="3400"/>
            </a:pPr>
            <a:r>
              <a:t>To append an item to an array in JavaScript we generally use the </a:t>
            </a:r>
            <a:r>
              <a:rPr>
                <a:solidFill>
                  <a:srgbClr val="444444"/>
                </a:solidFill>
                <a:latin typeface="Courier"/>
                <a:ea typeface="Courier"/>
                <a:cs typeface="Courier"/>
                <a:sym typeface="Courier"/>
              </a:rPr>
              <a:t>push()</a:t>
            </a:r>
            <a:r>
              <a:t>method on an array, but that method mutates the original array, so it’s not FP-ready.</a:t>
            </a:r>
          </a:p>
        </p:txBody>
      </p:sp>
      <p:sp>
        <p:nvSpPr>
          <p:cNvPr id="243" name="We instead use the concat() method:"/>
          <p:cNvSpPr txBox="1"/>
          <p:nvPr/>
        </p:nvSpPr>
        <p:spPr>
          <a:xfrm>
            <a:off x="475947" y="4736715"/>
            <a:ext cx="785940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800"/>
              </a:spcBef>
              <a:defRPr sz="3400"/>
            </a:pPr>
            <a:r>
              <a:t>We instead use the </a:t>
            </a:r>
            <a:r>
              <a:rPr>
                <a:solidFill>
                  <a:srgbClr val="444444"/>
                </a:solidFill>
                <a:latin typeface="Courier"/>
                <a:ea typeface="Courier"/>
                <a:cs typeface="Courier"/>
                <a:sym typeface="Courier"/>
              </a:rPr>
              <a:t>concat()</a:t>
            </a:r>
            <a:r>
              <a:t> method:</a:t>
            </a:r>
          </a:p>
        </p:txBody>
      </p:sp>
      <p:pic>
        <p:nvPicPr>
          <p:cNvPr id="244" name="Screen Shot 2019-01-21 at 21.48.03.jpg" descr="Screen Shot 2019-01-21 at 21.48.03.jpg"/>
          <p:cNvPicPr>
            <a:picLocks noChangeAspect="1"/>
          </p:cNvPicPr>
          <p:nvPr/>
        </p:nvPicPr>
        <p:blipFill>
          <a:blip r:embed="rId2">
            <a:extLst/>
          </a:blip>
          <a:stretch>
            <a:fillRect/>
          </a:stretch>
        </p:blipFill>
        <p:spPr>
          <a:xfrm>
            <a:off x="505395" y="5513854"/>
            <a:ext cx="12192001" cy="1592185"/>
          </a:xfrm>
          <a:prstGeom prst="rect">
            <a:avLst/>
          </a:prstGeom>
          <a:ln w="12700">
            <a:miter lim="400000"/>
          </a:ln>
        </p:spPr>
      </p:pic>
      <p:sp>
        <p:nvSpPr>
          <p:cNvPr id="245" name="or we use the spread operator:"/>
          <p:cNvSpPr txBox="1"/>
          <p:nvPr/>
        </p:nvSpPr>
        <p:spPr>
          <a:xfrm>
            <a:off x="524069" y="7336446"/>
            <a:ext cx="621045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800"/>
              </a:spcBef>
              <a:defRPr sz="3400"/>
            </a:pPr>
            <a:r>
              <a:t>or we use the </a:t>
            </a:r>
            <a:r>
              <a:t>spread operator</a:t>
            </a:r>
            <a:r>
              <a:t>:</a:t>
            </a:r>
          </a:p>
        </p:txBody>
      </p:sp>
      <p:pic>
        <p:nvPicPr>
          <p:cNvPr id="246" name="Screen Shot 2019-01-21 at 21.48.52.jpg" descr="Screen Shot 2019-01-21 at 21.48.52.jpg"/>
          <p:cNvPicPr>
            <a:picLocks noChangeAspect="1"/>
          </p:cNvPicPr>
          <p:nvPr/>
        </p:nvPicPr>
        <p:blipFill>
          <a:blip r:embed="rId3">
            <a:extLst/>
          </a:blip>
          <a:stretch>
            <a:fillRect/>
          </a:stretch>
        </p:blipFill>
        <p:spPr>
          <a:xfrm>
            <a:off x="475938" y="7974515"/>
            <a:ext cx="12250916" cy="124435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Functional Programming"/>
          <p:cNvSpPr txBox="1"/>
          <p:nvPr>
            <p:ph type="body" idx="13"/>
          </p:nvPr>
        </p:nvSpPr>
        <p:spPr>
          <a:xfrm>
            <a:off x="406400" y="453341"/>
            <a:ext cx="11176000" cy="461060"/>
          </a:xfrm>
          <a:prstGeom prst="rect">
            <a:avLst/>
          </a:prstGeom>
        </p:spPr>
        <p:txBody>
          <a:bodyPr/>
          <a:lstStyle>
            <a:lvl1pPr>
              <a:defRPr b="1">
                <a:latin typeface="Helvetica Neue"/>
                <a:ea typeface="Helvetica Neue"/>
                <a:cs typeface="Helvetica Neue"/>
                <a:sym typeface="Helvetica Neue"/>
              </a:defRPr>
            </a:lvl1pPr>
          </a:lstStyle>
          <a:p>
            <a:pPr/>
            <a:r>
              <a:t>Functional Programming</a:t>
            </a:r>
          </a:p>
        </p:txBody>
      </p:sp>
      <p:sp>
        <p:nvSpPr>
          <p:cNvPr id="172" name="What is Functional Programming?"/>
          <p:cNvSpPr txBox="1"/>
          <p:nvPr>
            <p:ph type="title"/>
          </p:nvPr>
        </p:nvSpPr>
        <p:spPr>
          <a:prstGeom prst="rect">
            <a:avLst/>
          </a:prstGeom>
        </p:spPr>
        <p:txBody>
          <a:bodyPr/>
          <a:lstStyle>
            <a:lvl1pPr defTabSz="182880">
              <a:lnSpc>
                <a:spcPts val="6300"/>
              </a:lnSpc>
              <a:spcBef>
                <a:spcPts val="0"/>
              </a:spcBef>
              <a:defRPr b="1" cap="none" sz="4000">
                <a:solidFill>
                  <a:srgbClr val="000000">
                    <a:alpha val="84313"/>
                  </a:srgbClr>
                </a:solidFill>
                <a:latin typeface="Helvetica Neue"/>
                <a:ea typeface="Helvetica Neue"/>
                <a:cs typeface="Helvetica Neue"/>
                <a:sym typeface="Helvetica Neue"/>
              </a:defRPr>
            </a:lvl1pPr>
          </a:lstStyle>
          <a:p>
            <a:pPr/>
            <a:r>
              <a:t>What is Functional Programming?</a:t>
            </a:r>
          </a:p>
        </p:txBody>
      </p:sp>
      <p:sp>
        <p:nvSpPr>
          <p:cNvPr id="173" name="In computer science, functional programming is a programming paradigm or pattern (a style of building the structure and elements of computer programs)…"/>
          <p:cNvSpPr txBox="1"/>
          <p:nvPr>
            <p:ph type="body" idx="1"/>
          </p:nvPr>
        </p:nvSpPr>
        <p:spPr>
          <a:prstGeom prst="rect">
            <a:avLst/>
          </a:prstGeom>
        </p:spPr>
        <p:txBody>
          <a:bodyPr/>
          <a:lstStyle/>
          <a:p>
            <a:pPr marL="313764" indent="-313764" defTabSz="457200">
              <a:lnSpc>
                <a:spcPts val="6100"/>
              </a:lnSpc>
              <a:spcBef>
                <a:spcPts val="1400"/>
              </a:spcBef>
              <a:buChar char="‣"/>
              <a:defRPr sz="2400">
                <a:solidFill>
                  <a:srgbClr val="000000">
                    <a:alpha val="84313"/>
                  </a:srgbClr>
                </a:solidFill>
                <a:latin typeface="Helvetica Neue"/>
                <a:ea typeface="Helvetica Neue"/>
                <a:cs typeface="Helvetica Neue"/>
                <a:sym typeface="Helvetica Neue"/>
              </a:defRPr>
            </a:pPr>
            <a:r>
              <a:t>In computer science, functional programming is a programming paradigm or pattern (a style of building the structure and elements of computer programs)</a:t>
            </a:r>
          </a:p>
          <a:p>
            <a:pPr marL="313764" indent="-313764" defTabSz="457200">
              <a:lnSpc>
                <a:spcPts val="6100"/>
              </a:lnSpc>
              <a:spcBef>
                <a:spcPts val="1400"/>
              </a:spcBef>
              <a:buChar char="‣"/>
              <a:defRPr sz="2400">
                <a:solidFill>
                  <a:srgbClr val="000000">
                    <a:alpha val="84313"/>
                  </a:srgbClr>
                </a:solidFill>
                <a:latin typeface="Helvetica Neue"/>
                <a:ea typeface="Helvetica Neue"/>
                <a:cs typeface="Helvetica Neue"/>
                <a:sym typeface="Helvetica Neue"/>
              </a:defRPr>
            </a:pPr>
            <a:r>
              <a:t>Functional Programming treats computation as the evaluation of mathematical functions.</a:t>
            </a:r>
          </a:p>
          <a:p>
            <a:pPr marL="313764" indent="-313764" defTabSz="457200">
              <a:lnSpc>
                <a:spcPts val="6100"/>
              </a:lnSpc>
              <a:spcBef>
                <a:spcPts val="0"/>
              </a:spcBef>
              <a:buChar char="‣"/>
              <a:defRPr sz="2400">
                <a:solidFill>
                  <a:srgbClr val="000000">
                    <a:alpha val="84313"/>
                  </a:srgbClr>
                </a:solidFill>
                <a:latin typeface="Helvetica Neue"/>
                <a:ea typeface="Helvetica Neue"/>
                <a:cs typeface="Helvetica Neue"/>
                <a:sym typeface="Helvetica Neue"/>
              </a:defRPr>
            </a:pPr>
            <a:r>
              <a:t>Functional Programming avoids changing-state and mutable data.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Text"/>
          <p:cNvSpPr txBox="1"/>
          <p:nvPr>
            <p:ph type="body" idx="13"/>
          </p:nvPr>
        </p:nvSpPr>
        <p:spPr>
          <a:prstGeom prst="rect">
            <a:avLst/>
          </a:prstGeom>
        </p:spPr>
        <p:txBody>
          <a:bodyPr/>
          <a:lstStyle/>
          <a:p>
            <a:pPr/>
            <a:r>
              <a:t>Text</a:t>
            </a:r>
          </a:p>
        </p:txBody>
      </p:sp>
      <p:sp>
        <p:nvSpPr>
          <p:cNvPr id="249" name="FILTER()"/>
          <p:cNvSpPr txBox="1"/>
          <p:nvPr>
            <p:ph type="title"/>
          </p:nvPr>
        </p:nvSpPr>
        <p:spPr>
          <a:prstGeom prst="rect">
            <a:avLst/>
          </a:prstGeom>
        </p:spPr>
        <p:txBody>
          <a:bodyPr/>
          <a:lstStyle>
            <a:lvl1pPr defTabSz="233679">
              <a:spcBef>
                <a:spcPts val="0"/>
              </a:spcBef>
              <a:defRPr sz="6800"/>
            </a:lvl1pPr>
          </a:lstStyle>
          <a:p>
            <a:pPr/>
            <a:r>
              <a:t>FILTER()</a:t>
            </a:r>
            <a:endParaRPr b="1">
              <a:solidFill>
                <a:srgbClr val="FFFFFF"/>
              </a:solidFill>
              <a:latin typeface="Helvetica"/>
              <a:ea typeface="Helvetica"/>
              <a:cs typeface="Helvetica"/>
              <a:sym typeface="Helvetica"/>
            </a:endParaRPr>
          </a:p>
        </p:txBody>
      </p:sp>
      <p:sp>
        <p:nvSpPr>
          <p:cNvPr id="250" name="The same goes for removing an item from an array: instead of using pop()and splice(), which modify the original array, use array.filter():"/>
          <p:cNvSpPr txBox="1"/>
          <p:nvPr/>
        </p:nvSpPr>
        <p:spPr>
          <a:xfrm>
            <a:off x="434434" y="2791177"/>
            <a:ext cx="12392102" cy="185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800"/>
              </a:spcBef>
              <a:defRPr sz="3400"/>
            </a:pPr>
            <a:r>
              <a:t>The same goes for removing an item from an array: instead of using </a:t>
            </a:r>
            <a:r>
              <a:rPr>
                <a:solidFill>
                  <a:srgbClr val="444444"/>
                </a:solidFill>
                <a:latin typeface="Courier"/>
                <a:ea typeface="Courier"/>
                <a:cs typeface="Courier"/>
                <a:sym typeface="Courier"/>
              </a:rPr>
              <a:t>pop()</a:t>
            </a:r>
            <a:r>
              <a:t>and </a:t>
            </a:r>
            <a:r>
              <a:rPr>
                <a:solidFill>
                  <a:srgbClr val="444444"/>
                </a:solidFill>
                <a:latin typeface="Courier"/>
                <a:ea typeface="Courier"/>
                <a:cs typeface="Courier"/>
                <a:sym typeface="Courier"/>
              </a:rPr>
              <a:t>splice()</a:t>
            </a:r>
            <a:r>
              <a:t>, which modify the original array, use </a:t>
            </a:r>
            <a:r>
              <a:rPr>
                <a:solidFill>
                  <a:srgbClr val="444444"/>
                </a:solidFill>
                <a:latin typeface="Courier"/>
                <a:ea typeface="Courier"/>
                <a:cs typeface="Courier"/>
                <a:sym typeface="Courier"/>
              </a:rPr>
              <a:t>array.filter()</a:t>
            </a:r>
            <a:r>
              <a:t>:</a:t>
            </a:r>
          </a:p>
        </p:txBody>
      </p:sp>
      <p:pic>
        <p:nvPicPr>
          <p:cNvPr id="251" name="Screen Shot 2019-01-21 at 21.50.33.jpg" descr="Screen Shot 2019-01-21 at 21.50.33.jpg"/>
          <p:cNvPicPr>
            <a:picLocks noChangeAspect="1"/>
          </p:cNvPicPr>
          <p:nvPr/>
        </p:nvPicPr>
        <p:blipFill>
          <a:blip r:embed="rId2">
            <a:extLst/>
          </a:blip>
          <a:stretch>
            <a:fillRect/>
          </a:stretch>
        </p:blipFill>
        <p:spPr>
          <a:xfrm>
            <a:off x="492719" y="5175954"/>
            <a:ext cx="12019362" cy="122083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PURITY"/>
          <p:cNvSpPr txBox="1"/>
          <p:nvPr>
            <p:ph type="title"/>
          </p:nvPr>
        </p:nvSpPr>
        <p:spPr>
          <a:prstGeom prst="rect">
            <a:avLst/>
          </a:prstGeom>
        </p:spPr>
        <p:txBody>
          <a:bodyPr/>
          <a:lstStyle/>
          <a:p>
            <a:pPr/>
            <a:r>
              <a:t>PURITY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Text"/>
          <p:cNvSpPr txBox="1"/>
          <p:nvPr>
            <p:ph type="body" idx="13"/>
          </p:nvPr>
        </p:nvSpPr>
        <p:spPr>
          <a:prstGeom prst="rect">
            <a:avLst/>
          </a:prstGeom>
        </p:spPr>
        <p:txBody>
          <a:bodyPr/>
          <a:lstStyle/>
          <a:p>
            <a:pPr/>
            <a:r>
              <a:t>Text</a:t>
            </a:r>
          </a:p>
        </p:txBody>
      </p:sp>
      <p:sp>
        <p:nvSpPr>
          <p:cNvPr id="256" name="pure function"/>
          <p:cNvSpPr txBox="1"/>
          <p:nvPr>
            <p:ph type="title"/>
          </p:nvPr>
        </p:nvSpPr>
        <p:spPr>
          <a:prstGeom prst="rect">
            <a:avLst/>
          </a:prstGeom>
        </p:spPr>
        <p:txBody>
          <a:bodyPr/>
          <a:lstStyle>
            <a:lvl1pPr defTabSz="233679">
              <a:spcBef>
                <a:spcPts val="0"/>
              </a:spcBef>
              <a:defRPr sz="6800"/>
            </a:lvl1pPr>
          </a:lstStyle>
          <a:p>
            <a:pPr/>
            <a:r>
              <a:t>pure function</a:t>
            </a:r>
          </a:p>
        </p:txBody>
      </p:sp>
      <p:sp>
        <p:nvSpPr>
          <p:cNvPr id="257" name="never changes any of the parameters that get passed to it by reference (in JS, objects and arrays): they should be considered immutable. It can of course change any parameter copied by value…"/>
          <p:cNvSpPr txBox="1"/>
          <p:nvPr/>
        </p:nvSpPr>
        <p:spPr>
          <a:xfrm>
            <a:off x="458160" y="2800337"/>
            <a:ext cx="12088480" cy="607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spcBef>
                <a:spcPts val="2800"/>
              </a:spcBef>
              <a:buClr>
                <a:schemeClr val="accent1"/>
              </a:buClr>
              <a:buSzPct val="104999"/>
              <a:buFont typeface="Avenir Next"/>
              <a:buChar char="‣"/>
              <a:defRPr sz="3400"/>
            </a:pPr>
            <a:r>
              <a:t>never changes any of the parameters that get passed to it by reference (in JS, objects and arrays): they should be considered immutable. It can of course change any parameter copied by value</a:t>
            </a:r>
          </a:p>
          <a:p>
            <a:pPr marL="444500" indent="-444500">
              <a:spcBef>
                <a:spcPts val="2800"/>
              </a:spcBef>
              <a:buClr>
                <a:schemeClr val="accent1"/>
              </a:buClr>
              <a:buSzPct val="104999"/>
              <a:buFont typeface="Avenir Next"/>
              <a:buChar char="‣"/>
              <a:defRPr sz="3400"/>
            </a:pPr>
            <a:r>
              <a:t>the return value of a pure function is not influenced by anything else than its input parameters: passing the same parameters always result in the same output</a:t>
            </a:r>
          </a:p>
          <a:p>
            <a:pPr marL="444500" indent="-444500">
              <a:spcBef>
                <a:spcPts val="2800"/>
              </a:spcBef>
              <a:buClr>
                <a:schemeClr val="accent1"/>
              </a:buClr>
              <a:buSzPct val="104999"/>
              <a:buFont typeface="Avenir Next"/>
              <a:buChar char="‣"/>
              <a:defRPr sz="3400"/>
            </a:pPr>
            <a:r>
              <a:t>during its execution, a pure function does not change anything outside of it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Data transformations"/>
          <p:cNvSpPr txBox="1"/>
          <p:nvPr>
            <p:ph type="title"/>
          </p:nvPr>
        </p:nvSpPr>
        <p:spPr>
          <a:prstGeom prst="rect">
            <a:avLst/>
          </a:prstGeom>
        </p:spPr>
        <p:txBody>
          <a:bodyPr/>
          <a:lstStyle>
            <a:lvl1pPr defTabSz="549148">
              <a:defRPr sz="15980"/>
            </a:lvl1pPr>
          </a:lstStyle>
          <a:p>
            <a:pPr/>
            <a:r>
              <a:t>Data transformations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ext"/>
          <p:cNvSpPr txBox="1"/>
          <p:nvPr>
            <p:ph type="body" idx="13"/>
          </p:nvPr>
        </p:nvSpPr>
        <p:spPr>
          <a:prstGeom prst="rect">
            <a:avLst/>
          </a:prstGeom>
        </p:spPr>
        <p:txBody>
          <a:bodyPr/>
          <a:lstStyle/>
          <a:p>
            <a:pPr/>
            <a:r>
              <a:t>Text</a:t>
            </a:r>
          </a:p>
        </p:txBody>
      </p:sp>
      <p:sp>
        <p:nvSpPr>
          <p:cNvPr id="264" name="DATA TRANSFORMATIONS"/>
          <p:cNvSpPr txBox="1"/>
          <p:nvPr>
            <p:ph type="title"/>
          </p:nvPr>
        </p:nvSpPr>
        <p:spPr>
          <a:prstGeom prst="rect">
            <a:avLst/>
          </a:prstGeom>
        </p:spPr>
        <p:txBody>
          <a:bodyPr/>
          <a:lstStyle>
            <a:lvl1pPr defTabSz="233679">
              <a:spcBef>
                <a:spcPts val="0"/>
              </a:spcBef>
              <a:defRPr sz="6800"/>
            </a:lvl1pPr>
          </a:lstStyle>
          <a:p>
            <a:pPr/>
            <a:r>
              <a:t>DATA TRANSFORMATIONS</a:t>
            </a:r>
          </a:p>
        </p:txBody>
      </p:sp>
      <p:sp>
        <p:nvSpPr>
          <p:cNvPr id="265" name="Simple: data is changed by creating copies.…"/>
          <p:cNvSpPr txBox="1"/>
          <p:nvPr/>
        </p:nvSpPr>
        <p:spPr>
          <a:xfrm>
            <a:off x="371083" y="2832100"/>
            <a:ext cx="12192001" cy="408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800"/>
              </a:spcBef>
              <a:defRPr sz="3400"/>
            </a:pPr>
            <a:r>
              <a:t>Simple: </a:t>
            </a:r>
            <a:r>
              <a:t>data is changed by creating copies</a:t>
            </a:r>
            <a:r>
              <a:t>.</a:t>
            </a:r>
          </a:p>
          <a:p>
            <a:pPr>
              <a:spcBef>
                <a:spcPts val="2800"/>
              </a:spcBef>
              <a:defRPr sz="3400"/>
            </a:pPr>
            <a:r>
              <a:t>Functions, in particular, change the data by returning new copies of data.</a:t>
            </a:r>
          </a:p>
          <a:p>
            <a:pPr>
              <a:spcBef>
                <a:spcPts val="2800"/>
              </a:spcBef>
              <a:defRPr sz="3400"/>
            </a:pPr>
            <a:r>
              <a:t>Core functions that do this are </a:t>
            </a:r>
            <a:r>
              <a:rPr b="1">
                <a:latin typeface="Avenir Next"/>
                <a:ea typeface="Avenir Next"/>
                <a:cs typeface="Avenir Next"/>
                <a:sym typeface="Avenir Next"/>
              </a:rPr>
              <a:t>map</a:t>
            </a:r>
            <a:r>
              <a:t> and </a:t>
            </a:r>
            <a:r>
              <a:rPr b="1">
                <a:latin typeface="Avenir Next"/>
                <a:ea typeface="Avenir Next"/>
                <a:cs typeface="Avenir Next"/>
                <a:sym typeface="Avenir Next"/>
              </a:rPr>
              <a:t>reduce</a:t>
            </a:r>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Text"/>
          <p:cNvSpPr txBox="1"/>
          <p:nvPr>
            <p:ph type="body" idx="13"/>
          </p:nvPr>
        </p:nvSpPr>
        <p:spPr>
          <a:prstGeom prst="rect">
            <a:avLst/>
          </a:prstGeom>
        </p:spPr>
        <p:txBody>
          <a:bodyPr/>
          <a:lstStyle/>
          <a:p>
            <a:pPr/>
            <a:r>
              <a:t>Text</a:t>
            </a:r>
          </a:p>
        </p:txBody>
      </p:sp>
      <p:sp>
        <p:nvSpPr>
          <p:cNvPr id="270" name="ARRAY.MAP()"/>
          <p:cNvSpPr txBox="1"/>
          <p:nvPr>
            <p:ph type="title"/>
          </p:nvPr>
        </p:nvSpPr>
        <p:spPr>
          <a:prstGeom prst="rect">
            <a:avLst/>
          </a:prstGeom>
        </p:spPr>
        <p:txBody>
          <a:bodyPr/>
          <a:lstStyle>
            <a:lvl1pPr defTabSz="233679">
              <a:spcBef>
                <a:spcPts val="0"/>
              </a:spcBef>
              <a:defRPr sz="6800"/>
            </a:lvl1pPr>
          </a:lstStyle>
          <a:p>
            <a:pPr/>
            <a:r>
              <a:t>ARRAY.MAP()</a:t>
            </a:r>
            <a:endParaRPr b="1">
              <a:solidFill>
                <a:srgbClr val="FFFFFF"/>
              </a:solidFill>
              <a:latin typeface="Helvetica"/>
              <a:ea typeface="Helvetica"/>
              <a:cs typeface="Helvetica"/>
              <a:sym typeface="Helvetica"/>
            </a:endParaRPr>
          </a:p>
        </p:txBody>
      </p:sp>
      <p:sp>
        <p:nvSpPr>
          <p:cNvPr id="271" name="Calling Array.map() on an array will create a new array with the result of a function executed on every item of the original array:"/>
          <p:cNvSpPr txBox="1"/>
          <p:nvPr/>
        </p:nvSpPr>
        <p:spPr>
          <a:xfrm>
            <a:off x="336127" y="2791177"/>
            <a:ext cx="12332546" cy="185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800"/>
              </a:spcBef>
              <a:defRPr sz="3400"/>
            </a:pPr>
            <a:r>
              <a:t>Calling </a:t>
            </a:r>
            <a:r>
              <a:rPr>
                <a:solidFill>
                  <a:srgbClr val="444444"/>
                </a:solidFill>
                <a:latin typeface="Courier"/>
                <a:ea typeface="Courier"/>
                <a:cs typeface="Courier"/>
                <a:sym typeface="Courier"/>
              </a:rPr>
              <a:t>Array.map()</a:t>
            </a:r>
            <a:r>
              <a:t> on an array will create a new array with the result of a function executed on every item of the original array:</a:t>
            </a:r>
          </a:p>
        </p:txBody>
      </p:sp>
      <p:pic>
        <p:nvPicPr>
          <p:cNvPr id="272" name="Screen Shot 2019-01-21 at 21.56.30.jpg" descr="Screen Shot 2019-01-21 at 21.56.30.jpg"/>
          <p:cNvPicPr>
            <a:picLocks noChangeAspect="1"/>
          </p:cNvPicPr>
          <p:nvPr/>
        </p:nvPicPr>
        <p:blipFill>
          <a:blip r:embed="rId2">
            <a:extLst/>
          </a:blip>
          <a:stretch>
            <a:fillRect/>
          </a:stretch>
        </p:blipFill>
        <p:spPr>
          <a:xfrm>
            <a:off x="425738" y="5175954"/>
            <a:ext cx="12153325" cy="1572438"/>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Text"/>
          <p:cNvSpPr txBox="1"/>
          <p:nvPr>
            <p:ph type="body" idx="13"/>
          </p:nvPr>
        </p:nvSpPr>
        <p:spPr>
          <a:prstGeom prst="rect">
            <a:avLst/>
          </a:prstGeom>
        </p:spPr>
        <p:txBody>
          <a:bodyPr/>
          <a:lstStyle/>
          <a:p>
            <a:pPr/>
            <a:r>
              <a:t>Text</a:t>
            </a:r>
          </a:p>
        </p:txBody>
      </p:sp>
      <p:sp>
        <p:nvSpPr>
          <p:cNvPr id="275" name="ARRAY.REDUCE()"/>
          <p:cNvSpPr txBox="1"/>
          <p:nvPr>
            <p:ph type="title"/>
          </p:nvPr>
        </p:nvSpPr>
        <p:spPr>
          <a:prstGeom prst="rect">
            <a:avLst/>
          </a:prstGeom>
        </p:spPr>
        <p:txBody>
          <a:bodyPr/>
          <a:lstStyle>
            <a:lvl1pPr defTabSz="233679">
              <a:spcBef>
                <a:spcPts val="0"/>
              </a:spcBef>
              <a:defRPr sz="6800"/>
            </a:lvl1pPr>
          </a:lstStyle>
          <a:p>
            <a:pPr/>
            <a:r>
              <a:t>ARRAY.REDUCE()</a:t>
            </a:r>
            <a:endParaRPr b="1">
              <a:solidFill>
                <a:srgbClr val="FFFFFF"/>
              </a:solidFill>
              <a:latin typeface="Helvetica"/>
              <a:ea typeface="Helvetica"/>
              <a:cs typeface="Helvetica"/>
              <a:sym typeface="Helvetica"/>
            </a:endParaRPr>
          </a:p>
        </p:txBody>
      </p:sp>
      <p:sp>
        <p:nvSpPr>
          <p:cNvPr id="276" name="Calling Array.reduce() on an array allows us to transform that array on anything else, including a scalar, a function, a boolean, an object.…"/>
          <p:cNvSpPr txBox="1"/>
          <p:nvPr/>
        </p:nvSpPr>
        <p:spPr>
          <a:xfrm>
            <a:off x="395758" y="2717799"/>
            <a:ext cx="11981206" cy="431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800"/>
              </a:spcBef>
              <a:defRPr sz="3400"/>
            </a:pPr>
            <a:r>
              <a:t>Calling </a:t>
            </a:r>
            <a:r>
              <a:rPr>
                <a:solidFill>
                  <a:srgbClr val="444444"/>
                </a:solidFill>
                <a:latin typeface="Courier"/>
                <a:ea typeface="Courier"/>
                <a:cs typeface="Courier"/>
                <a:sym typeface="Courier"/>
              </a:rPr>
              <a:t>Array.reduce()</a:t>
            </a:r>
            <a:r>
              <a:t> on an array allows us to transform that array on anything else, including a scalar, a function, a boolean, an object.</a:t>
            </a:r>
          </a:p>
          <a:p>
            <a:pPr>
              <a:spcBef>
                <a:spcPts val="2800"/>
              </a:spcBef>
              <a:defRPr sz="3400"/>
            </a:pPr>
            <a:r>
              <a:t>You pass a function that processes the result, and a starting point:</a:t>
            </a:r>
          </a:p>
        </p:txBody>
      </p:sp>
      <p:pic>
        <p:nvPicPr>
          <p:cNvPr id="277" name="Screen Shot 2019-01-21 at 21.58.26.jpg" descr="Screen Shot 2019-01-21 at 21.58.26.jpg"/>
          <p:cNvPicPr>
            <a:picLocks noChangeAspect="1"/>
          </p:cNvPicPr>
          <p:nvPr/>
        </p:nvPicPr>
        <p:blipFill>
          <a:blip r:embed="rId2">
            <a:extLst/>
          </a:blip>
          <a:stretch>
            <a:fillRect/>
          </a:stretch>
        </p:blipFill>
        <p:spPr>
          <a:xfrm>
            <a:off x="314496" y="6285151"/>
            <a:ext cx="12375808" cy="3392886"/>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RECURSION"/>
          <p:cNvSpPr txBox="1"/>
          <p:nvPr>
            <p:ph type="title"/>
          </p:nvPr>
        </p:nvSpPr>
        <p:spPr>
          <a:prstGeom prst="rect">
            <a:avLst/>
          </a:prstGeom>
        </p:spPr>
        <p:txBody>
          <a:bodyPr/>
          <a:lstStyle/>
          <a:p>
            <a:pPr/>
            <a:r>
              <a:t>RECURSION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Text"/>
          <p:cNvSpPr txBox="1"/>
          <p:nvPr>
            <p:ph type="body" idx="13"/>
          </p:nvPr>
        </p:nvSpPr>
        <p:spPr>
          <a:prstGeom prst="rect">
            <a:avLst/>
          </a:prstGeom>
        </p:spPr>
        <p:txBody>
          <a:bodyPr/>
          <a:lstStyle/>
          <a:p>
            <a:pPr/>
            <a:r>
              <a:t>Text</a:t>
            </a:r>
          </a:p>
        </p:txBody>
      </p:sp>
      <p:sp>
        <p:nvSpPr>
          <p:cNvPr id="282" name="Recursion"/>
          <p:cNvSpPr txBox="1"/>
          <p:nvPr>
            <p:ph type="title"/>
          </p:nvPr>
        </p:nvSpPr>
        <p:spPr>
          <a:prstGeom prst="rect">
            <a:avLst/>
          </a:prstGeom>
        </p:spPr>
        <p:txBody>
          <a:bodyPr/>
          <a:lstStyle>
            <a:lvl1pPr defTabSz="467359">
              <a:spcBef>
                <a:spcPts val="2200"/>
              </a:spcBef>
              <a:defRPr sz="4800"/>
            </a:lvl1pPr>
          </a:lstStyle>
          <a:p>
            <a:pPr/>
            <a:r>
              <a:t>Recursion</a:t>
            </a:r>
          </a:p>
        </p:txBody>
      </p:sp>
      <p:sp>
        <p:nvSpPr>
          <p:cNvPr id="283" name="Recursion is a key topic in functional programming. When  a function calls itself, it’s called a recursive function.…"/>
          <p:cNvSpPr txBox="1"/>
          <p:nvPr/>
        </p:nvSpPr>
        <p:spPr>
          <a:xfrm>
            <a:off x="541213" y="2717799"/>
            <a:ext cx="11922374" cy="431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800"/>
              </a:spcBef>
              <a:defRPr sz="3400"/>
            </a:pPr>
            <a:r>
              <a:t>Recursion is a key topic in functional programming. When  </a:t>
            </a:r>
            <a:r>
              <a:rPr b="1">
                <a:latin typeface="Avenir Next"/>
                <a:ea typeface="Avenir Next"/>
                <a:cs typeface="Avenir Next"/>
                <a:sym typeface="Avenir Next"/>
              </a:rPr>
              <a:t>a function calls itself</a:t>
            </a:r>
            <a:r>
              <a:t>, it’s called a </a:t>
            </a:r>
            <a:r>
              <a:rPr i="1">
                <a:latin typeface="Avenir Next"/>
                <a:ea typeface="Avenir Next"/>
                <a:cs typeface="Avenir Next"/>
                <a:sym typeface="Avenir Next"/>
              </a:rPr>
              <a:t>recursive function</a:t>
            </a:r>
            <a:r>
              <a:t>.</a:t>
            </a:r>
          </a:p>
          <a:p>
            <a:pPr>
              <a:spcBef>
                <a:spcPts val="2800"/>
              </a:spcBef>
              <a:defRPr sz="3400"/>
            </a:pPr>
            <a:r>
              <a:t>The classic example of recursion is the Fibonacci sequence (N = (N-1 + N-2)) calculation, here in its 2^N totally inefficient (but nice to read) solution:</a:t>
            </a:r>
          </a:p>
        </p:txBody>
      </p:sp>
      <p:pic>
        <p:nvPicPr>
          <p:cNvPr id="284" name="Screen Shot 2019-01-21 at 22.00.31.jpg" descr="Screen Shot 2019-01-21 at 22.00.31.jpg"/>
          <p:cNvPicPr>
            <a:picLocks noChangeAspect="1"/>
          </p:cNvPicPr>
          <p:nvPr/>
        </p:nvPicPr>
        <p:blipFill>
          <a:blip r:embed="rId2">
            <a:extLst/>
          </a:blip>
          <a:stretch>
            <a:fillRect/>
          </a:stretch>
        </p:blipFill>
        <p:spPr>
          <a:xfrm>
            <a:off x="541213" y="6838973"/>
            <a:ext cx="11922374" cy="908235"/>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COMPOSITION"/>
          <p:cNvSpPr txBox="1"/>
          <p:nvPr>
            <p:ph type="title"/>
          </p:nvPr>
        </p:nvSpPr>
        <p:spPr>
          <a:prstGeom prst="rect">
            <a:avLst/>
          </a:prstGeom>
        </p:spPr>
        <p:txBody>
          <a:bodyPr/>
          <a:lstStyle/>
          <a:p>
            <a:pPr/>
            <a:r>
              <a:t>COMPOSITION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Functional Programming is Based on Lambda Calculus / Anonymous functions"/>
          <p:cNvSpPr txBox="1"/>
          <p:nvPr>
            <p:ph type="title"/>
          </p:nvPr>
        </p:nvSpPr>
        <p:spPr>
          <a:prstGeom prst="rect">
            <a:avLst/>
          </a:prstGeom>
        </p:spPr>
        <p:txBody>
          <a:bodyPr/>
          <a:lstStyle>
            <a:lvl1pPr defTabSz="297941">
              <a:defRPr sz="8670"/>
            </a:lvl1pPr>
          </a:lstStyle>
          <a:p>
            <a:pPr/>
            <a:r>
              <a:t>Functional Programming is Based on Lambda Calculus / Anonymous functions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Text"/>
          <p:cNvSpPr txBox="1"/>
          <p:nvPr>
            <p:ph type="body" idx="13"/>
          </p:nvPr>
        </p:nvSpPr>
        <p:spPr>
          <a:prstGeom prst="rect">
            <a:avLst/>
          </a:prstGeom>
        </p:spPr>
        <p:txBody>
          <a:bodyPr/>
          <a:lstStyle/>
          <a:p>
            <a:pPr/>
            <a:r>
              <a:t>Text</a:t>
            </a:r>
          </a:p>
        </p:txBody>
      </p:sp>
      <p:sp>
        <p:nvSpPr>
          <p:cNvPr id="289" name="Composition"/>
          <p:cNvSpPr txBox="1"/>
          <p:nvPr>
            <p:ph type="title"/>
          </p:nvPr>
        </p:nvSpPr>
        <p:spPr>
          <a:prstGeom prst="rect">
            <a:avLst/>
          </a:prstGeom>
        </p:spPr>
        <p:txBody>
          <a:bodyPr/>
          <a:lstStyle>
            <a:lvl1pPr defTabSz="467359">
              <a:spcBef>
                <a:spcPts val="2200"/>
              </a:spcBef>
              <a:defRPr sz="4800"/>
            </a:lvl1pPr>
          </a:lstStyle>
          <a:p>
            <a:pPr/>
            <a:r>
              <a:t>Composition</a:t>
            </a:r>
          </a:p>
        </p:txBody>
      </p:sp>
      <p:sp>
        <p:nvSpPr>
          <p:cNvPr id="290" name="Composition is how we generate a higher order function, by combining simpler functions."/>
          <p:cNvSpPr txBox="1"/>
          <p:nvPr/>
        </p:nvSpPr>
        <p:spPr>
          <a:xfrm>
            <a:off x="406399" y="2882899"/>
            <a:ext cx="12192001" cy="220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800"/>
              </a:spcBef>
              <a:defRPr sz="3400"/>
            </a:pPr>
            <a:r>
              <a:t>Composition is how we generate a higher order function, by combining simpler functions</a:t>
            </a:r>
            <a:r>
              <a: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Text"/>
          <p:cNvSpPr txBox="1"/>
          <p:nvPr>
            <p:ph type="body" idx="13"/>
          </p:nvPr>
        </p:nvSpPr>
        <p:spPr>
          <a:prstGeom prst="rect">
            <a:avLst/>
          </a:prstGeom>
        </p:spPr>
        <p:txBody>
          <a:bodyPr/>
          <a:lstStyle/>
          <a:p>
            <a:pPr/>
            <a:r>
              <a:t>Text</a:t>
            </a:r>
          </a:p>
        </p:txBody>
      </p:sp>
      <p:sp>
        <p:nvSpPr>
          <p:cNvPr id="295" name="A very common way to compose functions in plain JavaScript is to chain them:"/>
          <p:cNvSpPr txBox="1"/>
          <p:nvPr/>
        </p:nvSpPr>
        <p:spPr>
          <a:xfrm>
            <a:off x="375202" y="1513004"/>
            <a:ext cx="12192001"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A very common way to compose functions in plain JavaScript is to chain them:</a:t>
            </a:r>
          </a:p>
        </p:txBody>
      </p:sp>
      <p:pic>
        <p:nvPicPr>
          <p:cNvPr id="296" name="Screen Shot 2019-01-21 at 22.04.00.jpg" descr="Screen Shot 2019-01-21 at 22.04.00.jpg"/>
          <p:cNvPicPr>
            <a:picLocks noChangeAspect="1"/>
          </p:cNvPicPr>
          <p:nvPr/>
        </p:nvPicPr>
        <p:blipFill>
          <a:blip r:embed="rId2">
            <a:extLst/>
          </a:blip>
          <a:stretch>
            <a:fillRect/>
          </a:stretch>
        </p:blipFill>
        <p:spPr>
          <a:xfrm>
            <a:off x="436661" y="3017306"/>
            <a:ext cx="12069083" cy="1237482"/>
          </a:xfrm>
          <a:prstGeom prst="rect">
            <a:avLst/>
          </a:prstGeom>
          <a:ln w="12700">
            <a:miter lim="400000"/>
          </a:ln>
        </p:spPr>
      </p:pic>
      <p:sp>
        <p:nvSpPr>
          <p:cNvPr id="297" name="or, also very widely used, by passing a function execution into a function:"/>
          <p:cNvSpPr txBox="1"/>
          <p:nvPr/>
        </p:nvSpPr>
        <p:spPr>
          <a:xfrm>
            <a:off x="323203" y="4747218"/>
            <a:ext cx="12296000"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or, also very widely used, by passing a function execution into a function:</a:t>
            </a:r>
          </a:p>
        </p:txBody>
      </p:sp>
      <p:pic>
        <p:nvPicPr>
          <p:cNvPr id="298" name="Screen Shot 2019-01-21 at 22.05.26.jpg" descr="Screen Shot 2019-01-21 at 22.05.26.jpg"/>
          <p:cNvPicPr>
            <a:picLocks noChangeAspect="1"/>
          </p:cNvPicPr>
          <p:nvPr/>
        </p:nvPicPr>
        <p:blipFill>
          <a:blip r:embed="rId3">
            <a:extLst/>
          </a:blip>
          <a:stretch>
            <a:fillRect/>
          </a:stretch>
        </p:blipFill>
        <p:spPr>
          <a:xfrm>
            <a:off x="412954" y="6509649"/>
            <a:ext cx="12069082" cy="887006"/>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What functional programming isn't"/>
          <p:cNvSpPr txBox="1"/>
          <p:nvPr>
            <p:ph type="title"/>
          </p:nvPr>
        </p:nvSpPr>
        <p:spPr>
          <a:prstGeom prst="rect">
            <a:avLst/>
          </a:prstGeom>
        </p:spPr>
        <p:txBody>
          <a:bodyPr/>
          <a:lstStyle>
            <a:lvl1pPr defTabSz="397256">
              <a:defRPr sz="11560"/>
            </a:lvl1pPr>
          </a:lstStyle>
          <a:p>
            <a:pPr/>
            <a:r>
              <a:t>What functional programming isn't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Text"/>
          <p:cNvSpPr txBox="1"/>
          <p:nvPr>
            <p:ph type="body" idx="13"/>
          </p:nvPr>
        </p:nvSpPr>
        <p:spPr>
          <a:prstGeom prst="rect">
            <a:avLst/>
          </a:prstGeom>
        </p:spPr>
        <p:txBody>
          <a:bodyPr/>
          <a:lstStyle/>
          <a:p>
            <a:pPr/>
            <a:r>
              <a:t>Text</a:t>
            </a:r>
          </a:p>
        </p:txBody>
      </p:sp>
      <p:sp>
        <p:nvSpPr>
          <p:cNvPr id="303" name="Loops…"/>
          <p:cNvSpPr txBox="1"/>
          <p:nvPr/>
        </p:nvSpPr>
        <p:spPr>
          <a:xfrm>
            <a:off x="935156" y="1414964"/>
            <a:ext cx="4570629" cy="718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indent="-317500" defTabSz="457200">
              <a:lnSpc>
                <a:spcPts val="4300"/>
              </a:lnSpc>
              <a:spcBef>
                <a:spcPts val="400"/>
              </a:spcBef>
              <a:buClr>
                <a:srgbClr val="444444"/>
              </a:buClr>
              <a:buSzPct val="104999"/>
              <a:buFont typeface="Helvetica Neue"/>
              <a:buChar char="•"/>
              <a:defRPr sz="1800">
                <a:solidFill>
                  <a:srgbClr val="444444"/>
                </a:solidFill>
                <a:latin typeface="Helvetica Neue"/>
                <a:ea typeface="Helvetica Neue"/>
                <a:cs typeface="Helvetica Neue"/>
                <a:sym typeface="Helvetica Neue"/>
              </a:defRPr>
            </a:pPr>
            <a:r>
              <a:t>Loops</a:t>
            </a:r>
          </a:p>
          <a:p>
            <a:pPr lvl="1" marL="914400" indent="-317500" defTabSz="457200">
              <a:lnSpc>
                <a:spcPts val="4400"/>
              </a:lnSpc>
              <a:spcBef>
                <a:spcPts val="400"/>
              </a:spcBef>
              <a:buClr>
                <a:srgbClr val="444444"/>
              </a:buClr>
              <a:buSzPct val="104999"/>
              <a:buFont typeface="Helvetica Neue"/>
              <a:buChar char="◦"/>
              <a:defRPr b="1" sz="1800">
                <a:solidFill>
                  <a:srgbClr val="444444"/>
                </a:solidFill>
                <a:latin typeface="Helvetica Neue"/>
                <a:ea typeface="Helvetica Neue"/>
                <a:cs typeface="Helvetica Neue"/>
                <a:sym typeface="Helvetica Neue"/>
              </a:defRPr>
            </a:pPr>
            <a:r>
              <a:t>while</a:t>
            </a:r>
            <a:endParaRPr b="0"/>
          </a:p>
          <a:p>
            <a:pPr lvl="1" marL="914400" indent="-317500" defTabSz="457200">
              <a:lnSpc>
                <a:spcPts val="4400"/>
              </a:lnSpc>
              <a:spcBef>
                <a:spcPts val="400"/>
              </a:spcBef>
              <a:buClr>
                <a:srgbClr val="444444"/>
              </a:buClr>
              <a:buSzPct val="104999"/>
              <a:buFont typeface="Helvetica Neue"/>
              <a:buChar char="◦"/>
              <a:defRPr b="1" sz="1800">
                <a:solidFill>
                  <a:srgbClr val="444444"/>
                </a:solidFill>
                <a:latin typeface="Helvetica Neue"/>
                <a:ea typeface="Helvetica Neue"/>
                <a:cs typeface="Helvetica Neue"/>
                <a:sym typeface="Helvetica Neue"/>
              </a:defRPr>
            </a:pPr>
            <a:r>
              <a:t>do...while</a:t>
            </a:r>
            <a:endParaRPr b="0"/>
          </a:p>
          <a:p>
            <a:pPr lvl="1" marL="914400" indent="-317500" defTabSz="457200">
              <a:lnSpc>
                <a:spcPts val="4400"/>
              </a:lnSpc>
              <a:spcBef>
                <a:spcPts val="400"/>
              </a:spcBef>
              <a:buClr>
                <a:srgbClr val="444444"/>
              </a:buClr>
              <a:buSzPct val="104999"/>
              <a:buFont typeface="Helvetica Neue"/>
              <a:buChar char="◦"/>
              <a:defRPr b="1" sz="1800">
                <a:solidFill>
                  <a:srgbClr val="444444"/>
                </a:solidFill>
                <a:latin typeface="Helvetica Neue"/>
                <a:ea typeface="Helvetica Neue"/>
                <a:cs typeface="Helvetica Neue"/>
                <a:sym typeface="Helvetica Neue"/>
              </a:defRPr>
            </a:pPr>
            <a:r>
              <a:t>for</a:t>
            </a:r>
            <a:endParaRPr b="0"/>
          </a:p>
          <a:p>
            <a:pPr lvl="1" marL="914400" indent="-317500" defTabSz="457200">
              <a:lnSpc>
                <a:spcPts val="4400"/>
              </a:lnSpc>
              <a:spcBef>
                <a:spcPts val="400"/>
              </a:spcBef>
              <a:buClr>
                <a:srgbClr val="444444"/>
              </a:buClr>
              <a:buSzPct val="104999"/>
              <a:buFont typeface="Helvetica Neue"/>
              <a:buChar char="◦"/>
              <a:defRPr b="1" sz="1800">
                <a:solidFill>
                  <a:srgbClr val="444444"/>
                </a:solidFill>
                <a:latin typeface="Helvetica Neue"/>
                <a:ea typeface="Helvetica Neue"/>
                <a:cs typeface="Helvetica Neue"/>
                <a:sym typeface="Helvetica Neue"/>
              </a:defRPr>
            </a:pPr>
            <a:r>
              <a:t>for...of</a:t>
            </a:r>
            <a:endParaRPr b="0"/>
          </a:p>
          <a:p>
            <a:pPr lvl="1" marL="914400" indent="-317500" defTabSz="457200">
              <a:lnSpc>
                <a:spcPts val="4400"/>
              </a:lnSpc>
              <a:spcBef>
                <a:spcPts val="400"/>
              </a:spcBef>
              <a:buClr>
                <a:srgbClr val="444444"/>
              </a:buClr>
              <a:buSzPct val="104999"/>
              <a:buFont typeface="Helvetica Neue"/>
              <a:buChar char="◦"/>
              <a:defRPr b="1" sz="1800">
                <a:solidFill>
                  <a:srgbClr val="444444"/>
                </a:solidFill>
                <a:latin typeface="Helvetica Neue"/>
                <a:ea typeface="Helvetica Neue"/>
                <a:cs typeface="Helvetica Neue"/>
                <a:sym typeface="Helvetica Neue"/>
              </a:defRPr>
            </a:pPr>
            <a:r>
              <a:t>for...in</a:t>
            </a:r>
            <a:endParaRPr b="0"/>
          </a:p>
          <a:p>
            <a:pPr marL="457200" indent="-317500" defTabSz="457200">
              <a:lnSpc>
                <a:spcPts val="4300"/>
              </a:lnSpc>
              <a:spcBef>
                <a:spcPts val="400"/>
              </a:spcBef>
              <a:buClr>
                <a:srgbClr val="444444"/>
              </a:buClr>
              <a:buSzPct val="104999"/>
              <a:buFont typeface="Helvetica Neue"/>
              <a:buChar char="•"/>
              <a:defRPr sz="1800">
                <a:solidFill>
                  <a:srgbClr val="444444"/>
                </a:solidFill>
                <a:latin typeface="Helvetica Neue"/>
                <a:ea typeface="Helvetica Neue"/>
                <a:cs typeface="Helvetica Neue"/>
                <a:sym typeface="Helvetica Neue"/>
              </a:defRPr>
            </a:pPr>
            <a:r>
              <a:t>Variable declarations with </a:t>
            </a:r>
            <a:r>
              <a:rPr b="1"/>
              <a:t>var</a:t>
            </a:r>
            <a:r>
              <a:t> or </a:t>
            </a:r>
            <a:r>
              <a:rPr b="1"/>
              <a:t>let</a:t>
            </a:r>
          </a:p>
          <a:p>
            <a:pPr marL="457200" indent="-317500" defTabSz="457200">
              <a:lnSpc>
                <a:spcPts val="4300"/>
              </a:lnSpc>
              <a:spcBef>
                <a:spcPts val="400"/>
              </a:spcBef>
              <a:buClr>
                <a:srgbClr val="444444"/>
              </a:buClr>
              <a:buSzPct val="104999"/>
              <a:buFont typeface="Helvetica Neue"/>
              <a:buChar char="•"/>
              <a:defRPr sz="1800">
                <a:solidFill>
                  <a:srgbClr val="444444"/>
                </a:solidFill>
                <a:latin typeface="Helvetica Neue"/>
                <a:ea typeface="Helvetica Neue"/>
                <a:cs typeface="Helvetica Neue"/>
                <a:sym typeface="Helvetica Neue"/>
              </a:defRPr>
            </a:pPr>
            <a:r>
              <a:t>Void functions</a:t>
            </a:r>
          </a:p>
          <a:p>
            <a:pPr marL="457200" indent="-317500" defTabSz="457200">
              <a:lnSpc>
                <a:spcPts val="4300"/>
              </a:lnSpc>
              <a:spcBef>
                <a:spcPts val="400"/>
              </a:spcBef>
              <a:buClr>
                <a:srgbClr val="444444"/>
              </a:buClr>
              <a:buSzPct val="104999"/>
              <a:buFont typeface="Helvetica Neue"/>
              <a:buChar char="•"/>
              <a:defRPr sz="1800">
                <a:solidFill>
                  <a:srgbClr val="444444"/>
                </a:solidFill>
                <a:latin typeface="Helvetica Neue"/>
                <a:ea typeface="Helvetica Neue"/>
                <a:cs typeface="Helvetica Neue"/>
                <a:sym typeface="Helvetica Neue"/>
              </a:defRPr>
            </a:pPr>
            <a:r>
              <a:t>Object mutation (for example: </a:t>
            </a:r>
            <a:r>
              <a:rPr b="1"/>
              <a:t>o.x = 5;</a:t>
            </a:r>
            <a:r>
              <a:t>)</a:t>
            </a:r>
          </a:p>
          <a:p>
            <a:pPr marL="457200" indent="-317500" defTabSz="457200">
              <a:lnSpc>
                <a:spcPts val="4300"/>
              </a:lnSpc>
              <a:spcBef>
                <a:spcPts val="400"/>
              </a:spcBef>
              <a:buClr>
                <a:srgbClr val="444444"/>
              </a:buClr>
              <a:buSzPct val="104999"/>
              <a:buFont typeface="Helvetica Neue"/>
              <a:buChar char="•"/>
              <a:defRPr sz="1800">
                <a:solidFill>
                  <a:srgbClr val="444444"/>
                </a:solidFill>
                <a:latin typeface="Helvetica Neue"/>
                <a:ea typeface="Helvetica Neue"/>
                <a:cs typeface="Helvetica Neue"/>
                <a:sym typeface="Helvetica Neue"/>
              </a:defRPr>
            </a:pPr>
            <a:r>
              <a:t>Array mutator methods</a:t>
            </a:r>
          </a:p>
          <a:p>
            <a:pPr lvl="1" marL="914400" indent="-317500" defTabSz="457200">
              <a:lnSpc>
                <a:spcPts val="4400"/>
              </a:lnSpc>
              <a:spcBef>
                <a:spcPts val="400"/>
              </a:spcBef>
              <a:buClr>
                <a:srgbClr val="444444"/>
              </a:buClr>
              <a:buSzPct val="104999"/>
              <a:buFont typeface="Helvetica Neue"/>
              <a:buChar char="◦"/>
              <a:defRPr b="1" sz="1800">
                <a:solidFill>
                  <a:srgbClr val="444444"/>
                </a:solidFill>
                <a:latin typeface="Helvetica Neue"/>
                <a:ea typeface="Helvetica Neue"/>
                <a:cs typeface="Helvetica Neue"/>
                <a:sym typeface="Helvetica Neue"/>
              </a:defRPr>
            </a:pPr>
            <a:r>
              <a:t>copyWithin</a:t>
            </a:r>
            <a:endParaRPr b="0"/>
          </a:p>
          <a:p>
            <a:pPr lvl="1" marL="914400" indent="-317500" defTabSz="457200">
              <a:lnSpc>
                <a:spcPts val="4400"/>
              </a:lnSpc>
              <a:spcBef>
                <a:spcPts val="400"/>
              </a:spcBef>
              <a:buClr>
                <a:srgbClr val="444444"/>
              </a:buClr>
              <a:buSzPct val="104999"/>
              <a:buFont typeface="Helvetica Neue"/>
              <a:buChar char="◦"/>
              <a:defRPr b="1" sz="1800">
                <a:solidFill>
                  <a:srgbClr val="444444"/>
                </a:solidFill>
                <a:latin typeface="Helvetica Neue"/>
                <a:ea typeface="Helvetica Neue"/>
                <a:cs typeface="Helvetica Neue"/>
                <a:sym typeface="Helvetica Neue"/>
              </a:defRPr>
            </a:pPr>
            <a:r>
              <a:t>fill</a:t>
            </a:r>
            <a:endParaRPr b="0"/>
          </a:p>
          <a:p>
            <a:pPr lvl="1" marL="914400" indent="-317500" defTabSz="457200">
              <a:lnSpc>
                <a:spcPts val="4400"/>
              </a:lnSpc>
              <a:spcBef>
                <a:spcPts val="400"/>
              </a:spcBef>
              <a:buClr>
                <a:srgbClr val="444444"/>
              </a:buClr>
              <a:buSzPct val="104999"/>
              <a:buFont typeface="Helvetica Neue"/>
              <a:buChar char="◦"/>
              <a:defRPr b="1" sz="1800">
                <a:solidFill>
                  <a:srgbClr val="444444"/>
                </a:solidFill>
                <a:latin typeface="Helvetica Neue"/>
                <a:ea typeface="Helvetica Neue"/>
                <a:cs typeface="Helvetica Neue"/>
                <a:sym typeface="Helvetica Neue"/>
              </a:defRPr>
            </a:pPr>
            <a:r>
              <a:t>pop</a:t>
            </a:r>
            <a:endParaRPr b="0"/>
          </a:p>
          <a:p>
            <a:pPr lvl="1" marL="914400" indent="-317500" defTabSz="457200">
              <a:lnSpc>
                <a:spcPts val="4400"/>
              </a:lnSpc>
              <a:spcBef>
                <a:spcPts val="400"/>
              </a:spcBef>
              <a:buClr>
                <a:srgbClr val="444444"/>
              </a:buClr>
              <a:buSzPct val="104999"/>
              <a:buFont typeface="Helvetica Neue"/>
              <a:buChar char="◦"/>
              <a:defRPr b="1" sz="1800">
                <a:solidFill>
                  <a:srgbClr val="444444"/>
                </a:solidFill>
                <a:latin typeface="Helvetica Neue"/>
                <a:ea typeface="Helvetica Neue"/>
                <a:cs typeface="Helvetica Neue"/>
                <a:sym typeface="Helvetica Neue"/>
              </a:defRPr>
            </a:pPr>
            <a:r>
              <a:t>push</a:t>
            </a:r>
            <a:endParaRPr b="0"/>
          </a:p>
          <a:p>
            <a:pPr lvl="1" marL="914400" indent="-317500" defTabSz="457200">
              <a:lnSpc>
                <a:spcPts val="4400"/>
              </a:lnSpc>
              <a:spcBef>
                <a:spcPts val="400"/>
              </a:spcBef>
              <a:buClr>
                <a:srgbClr val="444444"/>
              </a:buClr>
              <a:buSzPct val="104999"/>
              <a:buFont typeface="Helvetica Neue"/>
              <a:buChar char="◦"/>
              <a:defRPr b="1" sz="1800">
                <a:solidFill>
                  <a:srgbClr val="444444"/>
                </a:solidFill>
                <a:latin typeface="Helvetica Neue"/>
                <a:ea typeface="Helvetica Neue"/>
                <a:cs typeface="Helvetica Neue"/>
                <a:sym typeface="Helvetica Neue"/>
              </a:defRPr>
            </a:pPr>
            <a:r>
              <a:t>reverse</a:t>
            </a:r>
            <a:endParaRPr b="0"/>
          </a:p>
          <a:p>
            <a:pPr lvl="1" marL="914400" indent="-317500" defTabSz="457200">
              <a:lnSpc>
                <a:spcPts val="4400"/>
              </a:lnSpc>
              <a:spcBef>
                <a:spcPts val="400"/>
              </a:spcBef>
              <a:buClr>
                <a:srgbClr val="444444"/>
              </a:buClr>
              <a:buSzPct val="104999"/>
              <a:buFont typeface="Helvetica Neue"/>
              <a:buChar char="◦"/>
              <a:defRPr b="1" sz="1800">
                <a:solidFill>
                  <a:srgbClr val="444444"/>
                </a:solidFill>
                <a:latin typeface="Helvetica Neue"/>
                <a:ea typeface="Helvetica Neue"/>
                <a:cs typeface="Helvetica Neue"/>
                <a:sym typeface="Helvetica Neue"/>
              </a:defRPr>
            </a:pPr>
            <a:r>
              <a:t>shift</a:t>
            </a:r>
            <a:endParaRPr b="0"/>
          </a:p>
          <a:p>
            <a:pPr lvl="1" marL="914400" indent="-317500" defTabSz="457200">
              <a:lnSpc>
                <a:spcPts val="4400"/>
              </a:lnSpc>
              <a:spcBef>
                <a:spcPts val="400"/>
              </a:spcBef>
              <a:buClr>
                <a:srgbClr val="444444"/>
              </a:buClr>
              <a:buSzPct val="104999"/>
              <a:buFont typeface="Helvetica Neue"/>
              <a:buChar char="◦"/>
              <a:defRPr b="1" sz="1800">
                <a:solidFill>
                  <a:srgbClr val="444444"/>
                </a:solidFill>
                <a:latin typeface="Helvetica Neue"/>
                <a:ea typeface="Helvetica Neue"/>
                <a:cs typeface="Helvetica Neue"/>
                <a:sym typeface="Helvetica Neue"/>
              </a:defRPr>
            </a:pPr>
            <a:r>
              <a:t>sort</a:t>
            </a:r>
            <a:endParaRPr b="0"/>
          </a:p>
          <a:p>
            <a:pPr lvl="1" marL="914400" indent="-317500" defTabSz="457200">
              <a:lnSpc>
                <a:spcPts val="4400"/>
              </a:lnSpc>
              <a:spcBef>
                <a:spcPts val="400"/>
              </a:spcBef>
              <a:buClr>
                <a:srgbClr val="444444"/>
              </a:buClr>
              <a:buSzPct val="104999"/>
              <a:buFont typeface="Helvetica Neue"/>
              <a:buChar char="◦"/>
              <a:defRPr b="1" sz="1800">
                <a:solidFill>
                  <a:srgbClr val="444444"/>
                </a:solidFill>
                <a:latin typeface="Helvetica Neue"/>
                <a:ea typeface="Helvetica Neue"/>
                <a:cs typeface="Helvetica Neue"/>
                <a:sym typeface="Helvetica Neue"/>
              </a:defRPr>
            </a:pPr>
            <a:r>
              <a:t>splice</a:t>
            </a:r>
            <a:endParaRPr b="0"/>
          </a:p>
          <a:p>
            <a:pPr lvl="1" marL="914400" indent="-317500" defTabSz="457200">
              <a:lnSpc>
                <a:spcPts val="4400"/>
              </a:lnSpc>
              <a:spcBef>
                <a:spcPts val="400"/>
              </a:spcBef>
              <a:buClr>
                <a:srgbClr val="444444"/>
              </a:buClr>
              <a:buSzPct val="104999"/>
              <a:buFont typeface="Helvetica Neue"/>
              <a:buChar char="◦"/>
              <a:defRPr b="1" sz="1800">
                <a:solidFill>
                  <a:srgbClr val="444444"/>
                </a:solidFill>
                <a:latin typeface="Helvetica Neue"/>
                <a:ea typeface="Helvetica Neue"/>
                <a:cs typeface="Helvetica Neue"/>
                <a:sym typeface="Helvetica Neue"/>
              </a:defRPr>
            </a:pPr>
            <a:r>
              <a:t>unshift</a:t>
            </a:r>
            <a:endParaRPr b="0"/>
          </a:p>
          <a:p>
            <a:pPr defTabSz="457200">
              <a:lnSpc>
                <a:spcPts val="4300"/>
              </a:lnSpc>
              <a:spcBef>
                <a:spcPts val="400"/>
              </a:spcBef>
              <a:defRPr sz="1800">
                <a:solidFill>
                  <a:srgbClr val="444444"/>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ext"/>
          <p:cNvSpPr txBox="1"/>
          <p:nvPr>
            <p:ph type="body" idx="13"/>
          </p:nvPr>
        </p:nvSpPr>
        <p:spPr>
          <a:prstGeom prst="rect">
            <a:avLst/>
          </a:prstGeom>
        </p:spPr>
        <p:txBody>
          <a:bodyPr/>
          <a:lstStyle/>
          <a:p>
            <a:pPr/>
            <a:r>
              <a:t>Text</a:t>
            </a:r>
          </a:p>
        </p:txBody>
      </p:sp>
      <p:sp>
        <p:nvSpPr>
          <p:cNvPr id="178" name="Lambda Calculus"/>
          <p:cNvSpPr txBox="1"/>
          <p:nvPr>
            <p:ph type="title"/>
          </p:nvPr>
        </p:nvSpPr>
        <p:spPr>
          <a:prstGeom prst="rect">
            <a:avLst/>
          </a:prstGeom>
        </p:spPr>
        <p:txBody>
          <a:bodyPr/>
          <a:lstStyle>
            <a:lvl1pPr defTabSz="233679">
              <a:spcBef>
                <a:spcPts val="0"/>
              </a:spcBef>
              <a:defRPr sz="6800"/>
            </a:lvl1pPr>
          </a:lstStyle>
          <a:p>
            <a:pPr/>
            <a:r>
              <a:t>Lambda Calculus</a:t>
            </a:r>
          </a:p>
        </p:txBody>
      </p:sp>
      <p:sp>
        <p:nvSpPr>
          <p:cNvPr id="179" name="In lambda calculus, all functions can be written anonymously without a name – because the only portion of a function header that affects its execution is the list of arguments. In case you ever wondered, this is where lambda (or anonymous) functions get their name in modern-day programming – because of lambda calculus."/>
          <p:cNvSpPr txBox="1"/>
          <p:nvPr/>
        </p:nvSpPr>
        <p:spPr>
          <a:xfrm>
            <a:off x="348068" y="3073400"/>
            <a:ext cx="12308665" cy="360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800"/>
              </a:spcBef>
              <a:defRPr sz="3400"/>
            </a:pPr>
            <a:r>
              <a:t>In lambda calculus, all functions can be written anonymously without a name – because the only portion of a function header that affects its execution is the list of arguments. In case you ever wondered, this is where </a:t>
            </a:r>
            <a:r>
              <a:rPr i="1">
                <a:latin typeface="Avenir Next"/>
                <a:ea typeface="Avenir Next"/>
                <a:cs typeface="Avenir Next"/>
                <a:sym typeface="Avenir Next"/>
              </a:rPr>
              <a:t>lambda</a:t>
            </a:r>
            <a:r>
              <a:t> (or anonymous) functions get their name in modern-day programming – because of lambda calculus.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3" name="Image" descr="Image"/>
          <p:cNvPicPr>
            <a:picLocks noChangeAspect="1"/>
          </p:cNvPicPr>
          <p:nvPr/>
        </p:nvPicPr>
        <p:blipFill>
          <a:blip r:embed="rId2">
            <a:extLst/>
          </a:blip>
          <a:srcRect l="0" t="0" r="0" b="4612"/>
          <a:stretch>
            <a:fillRect/>
          </a:stretch>
        </p:blipFill>
        <p:spPr>
          <a:xfrm>
            <a:off x="616148" y="661392"/>
            <a:ext cx="11772515" cy="843095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ext"/>
          <p:cNvSpPr txBox="1"/>
          <p:nvPr>
            <p:ph type="body" idx="13"/>
          </p:nvPr>
        </p:nvSpPr>
        <p:spPr>
          <a:prstGeom prst="rect">
            <a:avLst/>
          </a:prstGeom>
        </p:spPr>
        <p:txBody>
          <a:bodyPr/>
          <a:lstStyle/>
          <a:p>
            <a:pPr/>
            <a:r>
              <a:t>Text</a:t>
            </a:r>
          </a:p>
        </p:txBody>
      </p:sp>
      <p:sp>
        <p:nvSpPr>
          <p:cNvPr id="186" name="Anonymous functions / arrow functions"/>
          <p:cNvSpPr txBox="1"/>
          <p:nvPr>
            <p:ph type="title"/>
          </p:nvPr>
        </p:nvSpPr>
        <p:spPr>
          <a:prstGeom prst="rect">
            <a:avLst/>
          </a:prstGeom>
        </p:spPr>
        <p:txBody>
          <a:bodyPr/>
          <a:lstStyle>
            <a:lvl1pPr defTabSz="467359">
              <a:spcBef>
                <a:spcPts val="2200"/>
              </a:spcBef>
              <a:defRPr sz="4800"/>
            </a:lvl1pPr>
          </a:lstStyle>
          <a:p>
            <a:pPr/>
            <a:r>
              <a:t>Anonymous functions / arrow functions</a:t>
            </a:r>
          </a:p>
        </p:txBody>
      </p:sp>
      <p:pic>
        <p:nvPicPr>
          <p:cNvPr id="187" name="Screen Shot 2019-01-21 at 21.00.34.jpg" descr="Screen Shot 2019-01-21 at 21.00.34.jpg"/>
          <p:cNvPicPr>
            <a:picLocks noChangeAspect="1"/>
          </p:cNvPicPr>
          <p:nvPr/>
        </p:nvPicPr>
        <p:blipFill>
          <a:blip r:embed="rId2">
            <a:extLst/>
          </a:blip>
          <a:stretch>
            <a:fillRect/>
          </a:stretch>
        </p:blipFill>
        <p:spPr>
          <a:xfrm>
            <a:off x="622944" y="3396476"/>
            <a:ext cx="11758912" cy="378330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functions are…"/>
          <p:cNvSpPr txBox="1"/>
          <p:nvPr>
            <p:ph type="title"/>
          </p:nvPr>
        </p:nvSpPr>
        <p:spPr>
          <a:prstGeom prst="rect">
            <a:avLst/>
          </a:prstGeom>
        </p:spPr>
        <p:txBody>
          <a:bodyPr/>
          <a:lstStyle/>
          <a:p>
            <a:pPr/>
            <a:r>
              <a:t>functions are </a:t>
            </a:r>
          </a:p>
          <a:p>
            <a:pPr/>
            <a:r>
              <a:t>First class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ext"/>
          <p:cNvSpPr txBox="1"/>
          <p:nvPr>
            <p:ph type="body" idx="13"/>
          </p:nvPr>
        </p:nvSpPr>
        <p:spPr>
          <a:prstGeom prst="rect">
            <a:avLst/>
          </a:prstGeom>
        </p:spPr>
        <p:txBody>
          <a:bodyPr/>
          <a:lstStyle/>
          <a:p>
            <a:pPr/>
            <a:r>
              <a:t>Text</a:t>
            </a:r>
          </a:p>
        </p:txBody>
      </p:sp>
      <p:sp>
        <p:nvSpPr>
          <p:cNvPr id="192" name="Functions can be assigned to variables"/>
          <p:cNvSpPr txBox="1"/>
          <p:nvPr>
            <p:ph type="title"/>
          </p:nvPr>
        </p:nvSpPr>
        <p:spPr>
          <a:prstGeom prst="rect">
            <a:avLst/>
          </a:prstGeom>
        </p:spPr>
        <p:txBody>
          <a:bodyPr/>
          <a:lstStyle>
            <a:lvl1pPr defTabSz="233679">
              <a:spcBef>
                <a:spcPts val="0"/>
              </a:spcBef>
              <a:defRPr sz="6800"/>
            </a:lvl1pPr>
          </a:lstStyle>
          <a:p>
            <a:pPr/>
            <a:r>
              <a:t>Functions can be assigned to variables</a:t>
            </a:r>
          </a:p>
        </p:txBody>
      </p:sp>
      <p:pic>
        <p:nvPicPr>
          <p:cNvPr id="193" name="Screen Shot 2019-01-21 at 20.33.23.jpg" descr="Screen Shot 2019-01-21 at 20.33.23.jpg"/>
          <p:cNvPicPr>
            <a:picLocks noChangeAspect="1"/>
          </p:cNvPicPr>
          <p:nvPr/>
        </p:nvPicPr>
        <p:blipFill>
          <a:blip r:embed="rId3">
            <a:extLst/>
          </a:blip>
          <a:stretch>
            <a:fillRect/>
          </a:stretch>
        </p:blipFill>
        <p:spPr>
          <a:xfrm>
            <a:off x="719010" y="2910672"/>
            <a:ext cx="11261979" cy="1143902"/>
          </a:xfrm>
          <a:prstGeom prst="rect">
            <a:avLst/>
          </a:prstGeom>
          <a:ln w="12700">
            <a:miter lim="400000"/>
          </a:ln>
        </p:spPr>
      </p:pic>
      <p:sp>
        <p:nvSpPr>
          <p:cNvPr id="194" name="Since a function is assignable to a variable, they can be added to objects"/>
          <p:cNvSpPr txBox="1"/>
          <p:nvPr/>
        </p:nvSpPr>
        <p:spPr>
          <a:xfrm>
            <a:off x="406400" y="4704645"/>
            <a:ext cx="12192000"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490727">
              <a:spcBef>
                <a:spcPts val="2300"/>
              </a:spcBef>
              <a:defRPr sz="2856"/>
            </a:lvl1pPr>
          </a:lstStyle>
          <a:p>
            <a:pPr/>
            <a:r>
              <a:t>Since a function is assignable to a variable, they can be added to objects</a:t>
            </a:r>
          </a:p>
        </p:txBody>
      </p:sp>
      <p:pic>
        <p:nvPicPr>
          <p:cNvPr id="195" name="Screen Shot 2019-01-21 at 20.34.37.jpg" descr="Screen Shot 2019-01-21 at 20.34.37.jpg"/>
          <p:cNvPicPr>
            <a:picLocks noChangeAspect="1"/>
          </p:cNvPicPr>
          <p:nvPr/>
        </p:nvPicPr>
        <p:blipFill>
          <a:blip r:embed="rId4">
            <a:extLst/>
          </a:blip>
          <a:stretch>
            <a:fillRect/>
          </a:stretch>
        </p:blipFill>
        <p:spPr>
          <a:xfrm>
            <a:off x="674393" y="5959122"/>
            <a:ext cx="11348474" cy="247004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ext"/>
          <p:cNvSpPr txBox="1"/>
          <p:nvPr>
            <p:ph type="body" idx="13"/>
          </p:nvPr>
        </p:nvSpPr>
        <p:spPr>
          <a:prstGeom prst="rect">
            <a:avLst/>
          </a:prstGeom>
        </p:spPr>
        <p:txBody>
          <a:bodyPr/>
          <a:lstStyle/>
          <a:p>
            <a:pPr/>
            <a:r>
              <a:t>Text</a:t>
            </a:r>
          </a:p>
        </p:txBody>
      </p:sp>
      <p:sp>
        <p:nvSpPr>
          <p:cNvPr id="200" name="Functions CAN BE USED AS AN ARGUMENT TO OTHER FUNCTIONS"/>
          <p:cNvSpPr txBox="1"/>
          <p:nvPr>
            <p:ph type="title"/>
          </p:nvPr>
        </p:nvSpPr>
        <p:spPr>
          <a:prstGeom prst="rect">
            <a:avLst/>
          </a:prstGeom>
        </p:spPr>
        <p:txBody>
          <a:bodyPr/>
          <a:lstStyle>
            <a:lvl1pPr defTabSz="233679">
              <a:spcBef>
                <a:spcPts val="0"/>
              </a:spcBef>
              <a:defRPr sz="6800"/>
            </a:lvl1pPr>
          </a:lstStyle>
          <a:p>
            <a:pPr/>
            <a:r>
              <a:t>Functions CAN BE USED AS AN ARGUMENT TO OTHER FUNCTIONS</a:t>
            </a:r>
          </a:p>
        </p:txBody>
      </p:sp>
      <p:pic>
        <p:nvPicPr>
          <p:cNvPr id="201" name="Screen Shot 2019-01-21 at 20.40.12.jpg" descr="Screen Shot 2019-01-21 at 20.40.12.jpg"/>
          <p:cNvPicPr>
            <a:picLocks noChangeAspect="1"/>
          </p:cNvPicPr>
          <p:nvPr/>
        </p:nvPicPr>
        <p:blipFill>
          <a:blip r:embed="rId2">
            <a:extLst/>
          </a:blip>
          <a:stretch>
            <a:fillRect/>
          </a:stretch>
        </p:blipFill>
        <p:spPr>
          <a:xfrm>
            <a:off x="320776" y="3612326"/>
            <a:ext cx="12363248" cy="161454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