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59" r:id="rId4"/>
    <p:sldId id="260" r:id="rId5"/>
    <p:sldId id="261" r:id="rId6"/>
    <p:sldId id="257" r:id="rId7"/>
    <p:sldId id="262" r:id="rId8"/>
    <p:sldId id="263" r:id="rId9"/>
    <p:sldId id="265" r:id="rId10"/>
    <p:sldId id="266" r:id="rId11"/>
    <p:sldId id="267" r:id="rId12"/>
    <p:sldId id="268" r:id="rId13"/>
    <p:sldId id="269" r:id="rId14"/>
    <p:sldId id="270" r:id="rId15"/>
    <p:sldId id="271" r:id="rId16"/>
    <p:sldId id="272" r:id="rId17"/>
    <p:sldId id="278" r:id="rId18"/>
    <p:sldId id="279" r:id="rId19"/>
    <p:sldId id="280" r:id="rId20"/>
    <p:sldId id="273" r:id="rId21"/>
    <p:sldId id="274" r:id="rId22"/>
    <p:sldId id="275" r:id="rId23"/>
    <p:sldId id="276" r:id="rId24"/>
    <p:sldId id="277"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28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152" autoAdjust="0"/>
  </p:normalViewPr>
  <p:slideViewPr>
    <p:cSldViewPr snapToGrid="0">
      <p:cViewPr varScale="1">
        <p:scale>
          <a:sx n="84" d="100"/>
          <a:sy n="84" d="100"/>
        </p:scale>
        <p:origin x="1572" y="84"/>
      </p:cViewPr>
      <p:guideLst>
        <p:guide orient="horz" pos="2160"/>
        <p:guide orient="horz" pos="228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8" d="100"/>
          <a:sy n="88" d="100"/>
        </p:scale>
        <p:origin x="3822" y="108"/>
      </p:cViewPr>
      <p:guideLst>
        <p:guide orient="horz" pos="2904"/>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98ECB-CA01-4E5B-8988-A7510C1C11B3}" type="datetimeFigureOut">
              <a:rPr lang="en-US" smtClean="0"/>
              <a:t>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F7954-4573-4D94-9DF7-947E7F38E8CB}" type="slidenum">
              <a:rPr lang="en-US" smtClean="0"/>
              <a:t>‹#›</a:t>
            </a:fld>
            <a:endParaRPr lang="en-US"/>
          </a:p>
        </p:txBody>
      </p:sp>
    </p:spTree>
    <p:extLst>
      <p:ext uri="{BB962C8B-B14F-4D97-AF65-F5344CB8AC3E}">
        <p14:creationId xmlns:p14="http://schemas.microsoft.com/office/powerpoint/2010/main" val="123898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ebpack.js.org/configuration/devtoo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evelopers.google.com/web/fundamentals/getting-started/primers/service-workers"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s://facebook.github.io/create-react-app/docs/making-a-progressive-web-app" TargetMode="External"/><Relationship Id="rId4" Type="http://schemas.openxmlformats.org/officeDocument/2006/relationships/hyperlink" Target="https://developers.google.com/web/fundamentals/engage-and-retain/web-app-manifes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smtClean="0"/>
              <a:t>This is a presenter notes</a:t>
            </a:r>
          </a:p>
          <a:p>
            <a:endParaRPr lang="en-US" dirty="0"/>
          </a:p>
        </p:txBody>
      </p:sp>
    </p:spTree>
    <p:extLst>
      <p:ext uri="{BB962C8B-B14F-4D97-AF65-F5344CB8AC3E}">
        <p14:creationId xmlns:p14="http://schemas.microsoft.com/office/powerpoint/2010/main" val="2256272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8F7954-4573-4D94-9DF7-947E7F38E8CB}" type="slidenum">
              <a:rPr lang="en-US" smtClean="0"/>
              <a:t>11</a:t>
            </a:fld>
            <a:endParaRPr lang="en-US"/>
          </a:p>
        </p:txBody>
      </p:sp>
    </p:spTree>
    <p:extLst>
      <p:ext uri="{BB962C8B-B14F-4D97-AF65-F5344CB8AC3E}">
        <p14:creationId xmlns:p14="http://schemas.microsoft.com/office/powerpoint/2010/main" val="137323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example, </a:t>
            </a:r>
            <a:r>
              <a:rPr lang="en-US" dirty="0" err="1" smtClean="0"/>
              <a:t>css</a:t>
            </a:r>
            <a:r>
              <a:rPr lang="en-US" dirty="0" smtClean="0"/>
              <a:t>-loader</a:t>
            </a:r>
            <a:r>
              <a:rPr lang="en-US" sz="1200" b="0" i="0" kern="1200" dirty="0" smtClean="0">
                <a:solidFill>
                  <a:schemeClr val="tx1"/>
                </a:solidFill>
                <a:effectLst/>
                <a:latin typeface="+mn-lt"/>
                <a:ea typeface="+mn-ea"/>
                <a:cs typeface="+mn-cs"/>
              </a:rPr>
              <a:t> interprets the </a:t>
            </a:r>
            <a:r>
              <a:rPr lang="en-US" dirty="0" smtClean="0"/>
              <a:t>import 'style.css'</a:t>
            </a:r>
            <a:r>
              <a:rPr lang="en-US" sz="1200" b="0" i="0" kern="1200" dirty="0" smtClean="0">
                <a:solidFill>
                  <a:schemeClr val="tx1"/>
                </a:solidFill>
                <a:effectLst/>
                <a:latin typeface="+mn-lt"/>
                <a:ea typeface="+mn-ea"/>
                <a:cs typeface="+mn-cs"/>
              </a:rPr>
              <a:t> directive in the CSS. </a:t>
            </a:r>
            <a:r>
              <a:rPr lang="en-US" dirty="0" smtClean="0"/>
              <a:t>style-loader</a:t>
            </a:r>
            <a:r>
              <a:rPr lang="en-US" sz="1200" b="0" i="0" kern="1200" dirty="0" smtClean="0">
                <a:solidFill>
                  <a:schemeClr val="tx1"/>
                </a:solidFill>
                <a:effectLst/>
                <a:latin typeface="+mn-lt"/>
                <a:ea typeface="+mn-ea"/>
                <a:cs typeface="+mn-cs"/>
              </a:rPr>
              <a:t> is then responsible for injecting that CSS in the DOM, using a </a:t>
            </a:r>
            <a:r>
              <a:rPr lang="en-US" dirty="0" smtClean="0"/>
              <a:t>&lt;style&gt;</a:t>
            </a:r>
            <a:r>
              <a:rPr lang="en-US" sz="1200" b="0" i="0" kern="1200" dirty="0" smtClean="0">
                <a:solidFill>
                  <a:schemeClr val="tx1"/>
                </a:solidFill>
                <a:effectLst/>
                <a:latin typeface="+mn-lt"/>
                <a:ea typeface="+mn-ea"/>
                <a:cs typeface="+mn-cs"/>
              </a:rPr>
              <a:t> tag.</a:t>
            </a:r>
            <a:endParaRPr lang="en-US" dirty="0"/>
          </a:p>
        </p:txBody>
      </p:sp>
      <p:sp>
        <p:nvSpPr>
          <p:cNvPr id="4" name="Slide Number Placeholder 3"/>
          <p:cNvSpPr>
            <a:spLocks noGrp="1"/>
          </p:cNvSpPr>
          <p:nvPr>
            <p:ph type="sldNum" sz="quarter" idx="10"/>
          </p:nvPr>
        </p:nvSpPr>
        <p:spPr/>
        <p:txBody>
          <a:bodyPr/>
          <a:lstStyle/>
          <a:p>
            <a:fld id="{038F7954-4573-4D94-9DF7-947E7F38E8CB}" type="slidenum">
              <a:rPr lang="en-US" smtClean="0"/>
              <a:t>13</a:t>
            </a:fld>
            <a:endParaRPr lang="en-US"/>
          </a:p>
        </p:txBody>
      </p:sp>
    </p:spTree>
    <p:extLst>
      <p:ext uri="{BB962C8B-B14F-4D97-AF65-F5344CB8AC3E}">
        <p14:creationId xmlns:p14="http://schemas.microsoft.com/office/powerpoint/2010/main" val="538520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8F7954-4573-4D94-9DF7-947E7F38E8CB}" type="slidenum">
              <a:rPr lang="en-US" smtClean="0"/>
              <a:t>15</a:t>
            </a:fld>
            <a:endParaRPr lang="en-US"/>
          </a:p>
        </p:txBody>
      </p:sp>
    </p:spTree>
    <p:extLst>
      <p:ext uri="{BB962C8B-B14F-4D97-AF65-F5344CB8AC3E}">
        <p14:creationId xmlns:p14="http://schemas.microsoft.com/office/powerpoint/2010/main" val="3929198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Development mode:</a:t>
            </a:r>
          </a:p>
          <a:p>
            <a:r>
              <a:rPr lang="en-US" sz="1200" b="0" i="0" kern="1200" dirty="0" smtClean="0">
                <a:solidFill>
                  <a:schemeClr val="tx1"/>
                </a:solidFill>
                <a:effectLst/>
                <a:latin typeface="+mn-lt"/>
                <a:ea typeface="+mn-ea"/>
                <a:cs typeface="+mn-cs"/>
              </a:rPr>
              <a:t>builds very fast</a:t>
            </a:r>
          </a:p>
          <a:p>
            <a:r>
              <a:rPr lang="en-US" sz="1200" b="0" i="0" kern="1200" dirty="0" smtClean="0">
                <a:solidFill>
                  <a:schemeClr val="tx1"/>
                </a:solidFill>
                <a:effectLst/>
                <a:latin typeface="+mn-lt"/>
                <a:ea typeface="+mn-ea"/>
                <a:cs typeface="+mn-cs"/>
              </a:rPr>
              <a:t>is less optimized than production</a:t>
            </a:r>
          </a:p>
          <a:p>
            <a:r>
              <a:rPr lang="en-US" sz="1200" b="0" i="0" kern="1200" dirty="0" smtClean="0">
                <a:solidFill>
                  <a:schemeClr val="tx1"/>
                </a:solidFill>
                <a:effectLst/>
                <a:latin typeface="+mn-lt"/>
                <a:ea typeface="+mn-ea"/>
                <a:cs typeface="+mn-cs"/>
              </a:rPr>
              <a:t>does not remove comments</a:t>
            </a:r>
          </a:p>
          <a:p>
            <a:r>
              <a:rPr lang="en-US" sz="1200" b="0" i="0" kern="1200" dirty="0" smtClean="0">
                <a:solidFill>
                  <a:schemeClr val="tx1"/>
                </a:solidFill>
                <a:effectLst/>
                <a:latin typeface="+mn-lt"/>
                <a:ea typeface="+mn-ea"/>
                <a:cs typeface="+mn-cs"/>
              </a:rPr>
              <a:t>provides more detailed error messages and suggestions</a:t>
            </a:r>
          </a:p>
          <a:p>
            <a:r>
              <a:rPr lang="en-US" sz="1200" b="0" i="0" kern="1200" dirty="0" smtClean="0">
                <a:solidFill>
                  <a:schemeClr val="tx1"/>
                </a:solidFill>
                <a:effectLst/>
                <a:latin typeface="+mn-lt"/>
                <a:ea typeface="+mn-ea"/>
                <a:cs typeface="+mn-cs"/>
              </a:rPr>
              <a:t>provides a better debugging experience</a:t>
            </a:r>
          </a:p>
          <a:p>
            <a:r>
              <a:rPr lang="en-US" sz="1200" b="0" i="0" kern="1200" dirty="0" smtClean="0">
                <a:solidFill>
                  <a:schemeClr val="tx1"/>
                </a:solidFill>
                <a:effectLst/>
                <a:latin typeface="+mn-lt"/>
                <a:ea typeface="+mn-ea"/>
                <a:cs typeface="+mn-cs"/>
              </a:rPr>
              <a:t>Production mode is slower to build, since it needs to generate a more optimized bundle. The resulting JavaScript file is smaller in size, as it removes many things that are not needed in production.</a:t>
            </a:r>
          </a:p>
          <a:p>
            <a:endParaRPr lang="en-US" dirty="0"/>
          </a:p>
        </p:txBody>
      </p:sp>
      <p:sp>
        <p:nvSpPr>
          <p:cNvPr id="4" name="Slide Number Placeholder 3"/>
          <p:cNvSpPr>
            <a:spLocks noGrp="1"/>
          </p:cNvSpPr>
          <p:nvPr>
            <p:ph type="sldNum" sz="quarter" idx="10"/>
          </p:nvPr>
        </p:nvSpPr>
        <p:spPr/>
        <p:txBody>
          <a:bodyPr/>
          <a:lstStyle/>
          <a:p>
            <a:fld id="{038F7954-4573-4D94-9DF7-947E7F38E8CB}" type="slidenum">
              <a:rPr lang="en-US" smtClean="0"/>
              <a:t>16</a:t>
            </a:fld>
            <a:endParaRPr lang="en-US"/>
          </a:p>
        </p:txBody>
      </p:sp>
    </p:spTree>
    <p:extLst>
      <p:ext uri="{BB962C8B-B14F-4D97-AF65-F5344CB8AC3E}">
        <p14:creationId xmlns:p14="http://schemas.microsoft.com/office/powerpoint/2010/main" val="2407542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file-loader</a:t>
            </a:r>
            <a:r>
              <a:rPr lang="en-US" sz="1200" b="0" i="0" kern="1200" dirty="0" smtClean="0">
                <a:solidFill>
                  <a:schemeClr val="tx1"/>
                </a:solidFill>
                <a:effectLst/>
                <a:latin typeface="+mn-lt"/>
                <a:ea typeface="+mn-ea"/>
                <a:cs typeface="+mn-cs"/>
              </a:rPr>
              <a:t> can handle other asset types as well, like fonts, CSV files, xml, and more.</a:t>
            </a:r>
            <a:endParaRPr lang="en-US" dirty="0"/>
          </a:p>
        </p:txBody>
      </p:sp>
      <p:sp>
        <p:nvSpPr>
          <p:cNvPr id="4" name="Slide Number Placeholder 3"/>
          <p:cNvSpPr>
            <a:spLocks noGrp="1"/>
          </p:cNvSpPr>
          <p:nvPr>
            <p:ph type="sldNum" sz="quarter" idx="10"/>
          </p:nvPr>
        </p:nvSpPr>
        <p:spPr/>
        <p:txBody>
          <a:bodyPr/>
          <a:lstStyle/>
          <a:p>
            <a:fld id="{038F7954-4573-4D94-9DF7-947E7F38E8CB}" type="slidenum">
              <a:rPr lang="en-US" smtClean="0"/>
              <a:t>17</a:t>
            </a:fld>
            <a:endParaRPr lang="en-US"/>
          </a:p>
        </p:txBody>
      </p:sp>
    </p:spTree>
    <p:extLst>
      <p:ext uri="{BB962C8B-B14F-4D97-AF65-F5344CB8AC3E}">
        <p14:creationId xmlns:p14="http://schemas.microsoft.com/office/powerpoint/2010/main" val="123846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SASS (</a:t>
            </a:r>
            <a:r>
              <a:rPr lang="en-US" sz="1200" b="0" i="0" kern="1200" dirty="0" smtClean="0">
                <a:solidFill>
                  <a:schemeClr val="tx1"/>
                </a:solidFill>
                <a:effectLst/>
                <a:latin typeface="+mn-lt"/>
                <a:ea typeface="+mn-ea"/>
                <a:cs typeface="+mn-cs"/>
              </a:rPr>
              <a:t>Syntactically Awesome </a:t>
            </a:r>
            <a:r>
              <a:rPr lang="en-US" sz="1200" b="0" i="0" kern="1200" dirty="0" err="1" smtClean="0">
                <a:solidFill>
                  <a:schemeClr val="tx1"/>
                </a:solidFill>
                <a:effectLst/>
                <a:latin typeface="+mn-lt"/>
                <a:ea typeface="+mn-ea"/>
                <a:cs typeface="+mn-cs"/>
              </a:rPr>
              <a:t>StyleSheets</a:t>
            </a:r>
            <a:r>
              <a:rPr lang="en-US" sz="1200" b="0" i="0" kern="1200" dirty="0" smtClean="0">
                <a:solidFill>
                  <a:schemeClr val="tx1"/>
                </a:solidFill>
                <a:effectLst/>
                <a:latin typeface="+mn-lt"/>
                <a:ea typeface="+mn-ea"/>
                <a:cs typeface="+mn-cs"/>
              </a:rPr>
              <a:t>) is an extension of CSS. SASS allows you to </a:t>
            </a:r>
            <a:r>
              <a:rPr lang="en-US" sz="1200" b="0" i="0" kern="1200" dirty="0" err="1" smtClean="0">
                <a:solidFill>
                  <a:schemeClr val="tx1"/>
                </a:solidFill>
                <a:effectLst/>
                <a:latin typeface="+mn-lt"/>
                <a:ea typeface="+mn-ea"/>
                <a:cs typeface="+mn-cs"/>
              </a:rPr>
              <a:t>usefeatures</a:t>
            </a:r>
            <a:r>
              <a:rPr lang="en-US" sz="1200" b="0" i="0" kern="1200" dirty="0" smtClean="0">
                <a:solidFill>
                  <a:schemeClr val="tx1"/>
                </a:solidFill>
                <a:effectLst/>
                <a:latin typeface="+mn-lt"/>
                <a:ea typeface="+mn-ea"/>
                <a:cs typeface="+mn-cs"/>
              </a:rPr>
              <a:t> like nested rules, variables, </a:t>
            </a:r>
            <a:r>
              <a:rPr lang="en-US" sz="1200" b="0" i="0" kern="1200" dirty="0" err="1" smtClean="0">
                <a:solidFill>
                  <a:schemeClr val="tx1"/>
                </a:solidFill>
                <a:effectLst/>
                <a:latin typeface="+mn-lt"/>
                <a:ea typeface="+mn-ea"/>
                <a:cs typeface="+mn-cs"/>
              </a:rPr>
              <a:t>mixins</a:t>
            </a:r>
            <a:r>
              <a:rPr lang="en-US" sz="1200" b="0" i="0" kern="1200" dirty="0" smtClean="0">
                <a:solidFill>
                  <a:schemeClr val="tx1"/>
                </a:solidFill>
                <a:effectLst/>
                <a:latin typeface="+mn-lt"/>
                <a:ea typeface="+mn-ea"/>
                <a:cs typeface="+mn-cs"/>
              </a:rPr>
              <a:t>, selector inheritance, and more.</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Style Loader</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Adds CSS to the DOM by injecting </a:t>
            </a:r>
          </a:p>
          <a:p>
            <a:r>
              <a:rPr lang="en-US" sz="1200" b="0" i="0" kern="1200" dirty="0" smtClean="0">
                <a:solidFill>
                  <a:schemeClr val="tx1"/>
                </a:solidFill>
                <a:effectLst/>
                <a:latin typeface="+mn-lt"/>
                <a:ea typeface="+mn-ea"/>
                <a:cs typeface="+mn-cs"/>
              </a:rPr>
              <a:t>The </a:t>
            </a:r>
            <a:r>
              <a:rPr lang="en-US" dirty="0" err="1" smtClean="0"/>
              <a:t>css</a:t>
            </a:r>
            <a:r>
              <a:rPr lang="en-US" dirty="0" smtClean="0"/>
              <a:t>-loader</a:t>
            </a:r>
            <a:r>
              <a:rPr lang="en-US" sz="1200" b="0" i="0" kern="1200" dirty="0" smtClean="0">
                <a:solidFill>
                  <a:schemeClr val="tx1"/>
                </a:solidFill>
                <a:effectLst/>
                <a:latin typeface="+mn-lt"/>
                <a:ea typeface="+mn-ea"/>
                <a:cs typeface="+mn-cs"/>
              </a:rPr>
              <a:t> interprets </a:t>
            </a:r>
            <a:r>
              <a:rPr lang="en-US" dirty="0" smtClean="0"/>
              <a:t>@import</a:t>
            </a:r>
            <a:r>
              <a:rPr lang="en-US" sz="1200" b="0" i="0" kern="1200" dirty="0" smtClean="0">
                <a:solidFill>
                  <a:schemeClr val="tx1"/>
                </a:solidFill>
                <a:effectLst/>
                <a:latin typeface="+mn-lt"/>
                <a:ea typeface="+mn-ea"/>
                <a:cs typeface="+mn-cs"/>
              </a:rPr>
              <a:t> and </a:t>
            </a:r>
            <a:r>
              <a:rPr lang="en-US" dirty="0" err="1" smtClean="0"/>
              <a:t>url</a:t>
            </a:r>
            <a:r>
              <a:rPr lang="en-US" dirty="0" smtClean="0"/>
              <a:t>()</a:t>
            </a:r>
            <a:r>
              <a:rPr lang="en-US" sz="1200" b="0" i="0" kern="1200" dirty="0" smtClean="0">
                <a:solidFill>
                  <a:schemeClr val="tx1"/>
                </a:solidFill>
                <a:effectLst/>
                <a:latin typeface="+mn-lt"/>
                <a:ea typeface="+mn-ea"/>
                <a:cs typeface="+mn-cs"/>
              </a:rPr>
              <a:t> like </a:t>
            </a:r>
            <a:r>
              <a:rPr lang="en-US" dirty="0" smtClean="0"/>
              <a:t>import/require()</a:t>
            </a:r>
            <a:r>
              <a:rPr lang="en-US" sz="1200" b="0" i="0" kern="1200" dirty="0" smtClean="0">
                <a:solidFill>
                  <a:schemeClr val="tx1"/>
                </a:solidFill>
                <a:effectLst/>
                <a:latin typeface="+mn-lt"/>
                <a:ea typeface="+mn-ea"/>
                <a:cs typeface="+mn-cs"/>
              </a:rPr>
              <a:t> and will resolve </a:t>
            </a:r>
            <a:r>
              <a:rPr lang="en-US" sz="1200" b="0" i="0" kern="1200" dirty="0" err="1" smtClean="0">
                <a:solidFill>
                  <a:schemeClr val="tx1"/>
                </a:solidFill>
                <a:effectLst/>
                <a:latin typeface="+mn-lt"/>
                <a:ea typeface="+mn-ea"/>
                <a:cs typeface="+mn-cs"/>
              </a:rPr>
              <a:t>them.a</a:t>
            </a:r>
            <a:r>
              <a:rPr lang="en-US" sz="1200" b="0" i="0" kern="1200" dirty="0" smtClean="0">
                <a:solidFill>
                  <a:schemeClr val="tx1"/>
                </a:solidFill>
                <a:effectLst/>
                <a:latin typeface="+mn-lt"/>
                <a:ea typeface="+mn-ea"/>
                <a:cs typeface="+mn-cs"/>
              </a:rPr>
              <a:t> &lt;style&gt; tag</a:t>
            </a:r>
          </a:p>
          <a:p>
            <a:r>
              <a:rPr lang="en-US" sz="1200" b="0" i="0" kern="1200" dirty="0" smtClean="0">
                <a:solidFill>
                  <a:schemeClr val="tx1"/>
                </a:solidFill>
                <a:effectLst/>
                <a:latin typeface="+mn-lt"/>
                <a:ea typeface="+mn-ea"/>
                <a:cs typeface="+mn-cs"/>
              </a:rPr>
              <a:t>Sass-loader Loads a Sass/SCSS file and compiles it to CSS.</a:t>
            </a:r>
          </a:p>
        </p:txBody>
      </p:sp>
      <p:sp>
        <p:nvSpPr>
          <p:cNvPr id="4" name="Slide Number Placeholder 3"/>
          <p:cNvSpPr>
            <a:spLocks noGrp="1"/>
          </p:cNvSpPr>
          <p:nvPr>
            <p:ph type="sldNum" sz="quarter" idx="10"/>
          </p:nvPr>
        </p:nvSpPr>
        <p:spPr/>
        <p:txBody>
          <a:bodyPr/>
          <a:lstStyle/>
          <a:p>
            <a:fld id="{038F7954-4573-4D94-9DF7-947E7F38E8CB}" type="slidenum">
              <a:rPr lang="en-US" smtClean="0"/>
              <a:t>18</a:t>
            </a:fld>
            <a:endParaRPr lang="en-US"/>
          </a:p>
        </p:txBody>
      </p:sp>
    </p:spTree>
    <p:extLst>
      <p:ext uri="{BB962C8B-B14F-4D97-AF65-F5344CB8AC3E}">
        <p14:creationId xmlns:p14="http://schemas.microsoft.com/office/powerpoint/2010/main" val="1514136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devtool</a:t>
            </a:r>
            <a:r>
              <a:rPr lang="en-US" sz="1200" b="0" i="0" kern="1200" dirty="0" smtClean="0">
                <a:solidFill>
                  <a:schemeClr val="tx1"/>
                </a:solidFill>
                <a:effectLst/>
                <a:latin typeface="+mn-lt"/>
                <a:ea typeface="+mn-ea"/>
                <a:cs typeface="+mn-cs"/>
              </a:rPr>
              <a:t> has </a:t>
            </a:r>
            <a:r>
              <a:rPr lang="en-US" sz="1200" b="0" i="0" u="none" strike="noStrike" kern="1200" dirty="0" smtClean="0">
                <a:solidFill>
                  <a:schemeClr val="tx1"/>
                </a:solidFill>
                <a:effectLst/>
                <a:latin typeface="+mn-lt"/>
                <a:ea typeface="+mn-ea"/>
                <a:cs typeface="+mn-cs"/>
                <a:hlinkClick r:id="rId3"/>
              </a:rPr>
              <a:t>many possible values</a:t>
            </a:r>
            <a:r>
              <a:rPr lang="en-US" sz="1200" b="0" i="0" kern="1200" dirty="0" smtClean="0">
                <a:solidFill>
                  <a:schemeClr val="tx1"/>
                </a:solidFill>
                <a:effectLst/>
                <a:latin typeface="+mn-lt"/>
                <a:ea typeface="+mn-ea"/>
                <a:cs typeface="+mn-cs"/>
              </a:rPr>
              <a:t>, the most used probably are:</a:t>
            </a:r>
          </a:p>
          <a:p>
            <a:r>
              <a:rPr lang="en-US" sz="1200" b="0" i="0" kern="1200" dirty="0" smtClean="0">
                <a:solidFill>
                  <a:schemeClr val="tx1"/>
                </a:solidFill>
                <a:effectLst/>
                <a:latin typeface="+mn-lt"/>
                <a:ea typeface="+mn-ea"/>
                <a:cs typeface="+mn-cs"/>
              </a:rPr>
              <a:t>none: adds no source maps</a:t>
            </a:r>
          </a:p>
          <a:p>
            <a:r>
              <a:rPr lang="en-US" sz="1200" b="0" i="0" kern="1200" dirty="0" smtClean="0">
                <a:solidFill>
                  <a:schemeClr val="tx1"/>
                </a:solidFill>
                <a:effectLst/>
                <a:latin typeface="+mn-lt"/>
                <a:ea typeface="+mn-ea"/>
                <a:cs typeface="+mn-cs"/>
              </a:rPr>
              <a:t>source-map: ideal for production, provides a separate source map that can be minimized, and adds a reference into the bundle, so development tools know that the source map is available. Of course you should configure the server to avoid shipping this, and just use it for debugging purposes</a:t>
            </a:r>
          </a:p>
          <a:p>
            <a:r>
              <a:rPr lang="en-US" sz="1200" b="0" i="0" kern="1200" dirty="0" smtClean="0">
                <a:solidFill>
                  <a:schemeClr val="tx1"/>
                </a:solidFill>
                <a:effectLst/>
                <a:latin typeface="+mn-lt"/>
                <a:ea typeface="+mn-ea"/>
                <a:cs typeface="+mn-cs"/>
              </a:rPr>
              <a:t>inline-source-map: ideal for development, </a:t>
            </a:r>
            <a:r>
              <a:rPr lang="en-US" sz="1200" b="0" i="0" kern="1200" dirty="0" err="1" smtClean="0">
                <a:solidFill>
                  <a:schemeClr val="tx1"/>
                </a:solidFill>
                <a:effectLst/>
                <a:latin typeface="+mn-lt"/>
                <a:ea typeface="+mn-ea"/>
                <a:cs typeface="+mn-cs"/>
              </a:rPr>
              <a:t>inlines</a:t>
            </a:r>
            <a:r>
              <a:rPr lang="en-US" sz="1200" b="0" i="0" kern="1200" dirty="0" smtClean="0">
                <a:solidFill>
                  <a:schemeClr val="tx1"/>
                </a:solidFill>
                <a:effectLst/>
                <a:latin typeface="+mn-lt"/>
                <a:ea typeface="+mn-ea"/>
                <a:cs typeface="+mn-cs"/>
              </a:rPr>
              <a:t> the source map as a Data URL</a:t>
            </a:r>
          </a:p>
          <a:p>
            <a:endParaRPr lang="en-US" dirty="0"/>
          </a:p>
        </p:txBody>
      </p:sp>
      <p:sp>
        <p:nvSpPr>
          <p:cNvPr id="4" name="Slide Number Placeholder 3"/>
          <p:cNvSpPr>
            <a:spLocks noGrp="1"/>
          </p:cNvSpPr>
          <p:nvPr>
            <p:ph type="sldNum" sz="quarter" idx="10"/>
          </p:nvPr>
        </p:nvSpPr>
        <p:spPr/>
        <p:txBody>
          <a:bodyPr/>
          <a:lstStyle/>
          <a:p>
            <a:fld id="{038F7954-4573-4D94-9DF7-947E7F38E8CB}" type="slidenum">
              <a:rPr lang="en-US" smtClean="0"/>
              <a:t>19</a:t>
            </a:fld>
            <a:endParaRPr lang="en-US"/>
          </a:p>
        </p:txBody>
      </p:sp>
    </p:spTree>
    <p:extLst>
      <p:ext uri="{BB962C8B-B14F-4D97-AF65-F5344CB8AC3E}">
        <p14:creationId xmlns:p14="http://schemas.microsoft.com/office/powerpoint/2010/main" val="995469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8F7954-4573-4D94-9DF7-947E7F38E8CB}" type="slidenum">
              <a:rPr lang="en-US" smtClean="0"/>
              <a:t>22</a:t>
            </a:fld>
            <a:endParaRPr lang="en-US"/>
          </a:p>
        </p:txBody>
      </p:sp>
    </p:spTree>
    <p:extLst>
      <p:ext uri="{BB962C8B-B14F-4D97-AF65-F5344CB8AC3E}">
        <p14:creationId xmlns:p14="http://schemas.microsoft.com/office/powerpoint/2010/main" val="1353375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means that all dependencies required by </a:t>
            </a:r>
            <a:r>
              <a:rPr lang="en-US" dirty="0" err="1" smtClean="0"/>
              <a:t>webpack</a:t>
            </a:r>
            <a:r>
              <a:rPr lang="en-US" dirty="0" smtClean="0"/>
              <a:t> like loaders and plugins can be installed via Yarn,</a:t>
            </a:r>
            <a:br>
              <a:rPr lang="en-US" dirty="0" smtClean="0"/>
            </a:br>
            <a:r>
              <a:rPr lang="en-US" dirty="0" smtClean="0"/>
              <a:t>including </a:t>
            </a:r>
            <a:r>
              <a:rPr lang="en-US" dirty="0" err="1" smtClean="0"/>
              <a:t>webpack</a:t>
            </a:r>
            <a:r>
              <a:rPr lang="ru-RU" dirty="0" smtClean="0"/>
              <a:t> </a:t>
            </a:r>
            <a:r>
              <a:rPr lang="en-US" dirty="0" err="1" smtClean="0"/>
              <a:t>themself</a:t>
            </a:r>
            <a:endParaRPr lang="en-US" dirty="0"/>
          </a:p>
        </p:txBody>
      </p:sp>
      <p:sp>
        <p:nvSpPr>
          <p:cNvPr id="4" name="Slide Number Placeholder 3"/>
          <p:cNvSpPr>
            <a:spLocks noGrp="1"/>
          </p:cNvSpPr>
          <p:nvPr>
            <p:ph type="sldNum" sz="quarter" idx="10"/>
          </p:nvPr>
        </p:nvSpPr>
        <p:spPr/>
        <p:txBody>
          <a:bodyPr/>
          <a:lstStyle/>
          <a:p>
            <a:fld id="{038F7954-4573-4D94-9DF7-947E7F38E8CB}" type="slidenum">
              <a:rPr lang="en-US" smtClean="0"/>
              <a:t>23</a:t>
            </a:fld>
            <a:endParaRPr lang="en-US"/>
          </a:p>
        </p:txBody>
      </p:sp>
    </p:spTree>
    <p:extLst>
      <p:ext uri="{BB962C8B-B14F-4D97-AF65-F5344CB8AC3E}">
        <p14:creationId xmlns:p14="http://schemas.microsoft.com/office/powerpoint/2010/main" val="3199593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nice feature of the watch mode is that the bundle is only changed if the build has no errors. If there are errors, </a:t>
            </a:r>
            <a:r>
              <a:rPr lang="en-US" dirty="0" smtClean="0"/>
              <a:t>watch</a:t>
            </a:r>
            <a:r>
              <a:rPr lang="en-US" sz="1200" b="0" i="0" kern="1200" dirty="0" smtClean="0">
                <a:solidFill>
                  <a:schemeClr val="tx1"/>
                </a:solidFill>
                <a:effectLst/>
                <a:latin typeface="+mn-lt"/>
                <a:ea typeface="+mn-ea"/>
                <a:cs typeface="+mn-cs"/>
              </a:rPr>
              <a:t> will keep listening for changes, and try to rebuild the bundle, but the current, working bundle is not affected by those problematic builds.</a:t>
            </a:r>
            <a:endParaRPr lang="en-US" dirty="0"/>
          </a:p>
        </p:txBody>
      </p:sp>
      <p:sp>
        <p:nvSpPr>
          <p:cNvPr id="4" name="Slide Number Placeholder 3"/>
          <p:cNvSpPr>
            <a:spLocks noGrp="1"/>
          </p:cNvSpPr>
          <p:nvPr>
            <p:ph type="sldNum" sz="quarter" idx="10"/>
          </p:nvPr>
        </p:nvSpPr>
        <p:spPr/>
        <p:txBody>
          <a:bodyPr/>
          <a:lstStyle/>
          <a:p>
            <a:fld id="{038F7954-4573-4D94-9DF7-947E7F38E8CB}" type="slidenum">
              <a:rPr lang="en-US" smtClean="0"/>
              <a:t>24</a:t>
            </a:fld>
            <a:endParaRPr lang="en-US"/>
          </a:p>
        </p:txBody>
      </p:sp>
    </p:spTree>
    <p:extLst>
      <p:ext uri="{BB962C8B-B14F-4D97-AF65-F5344CB8AC3E}">
        <p14:creationId xmlns:p14="http://schemas.microsoft.com/office/powerpoint/2010/main" val="396458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8F7954-4573-4D94-9DF7-947E7F38E8CB}" type="slidenum">
              <a:rPr lang="en-US" smtClean="0"/>
              <a:t>2</a:t>
            </a:fld>
            <a:endParaRPr lang="en-US"/>
          </a:p>
        </p:txBody>
      </p:sp>
    </p:spTree>
    <p:extLst>
      <p:ext uri="{BB962C8B-B14F-4D97-AF65-F5344CB8AC3E}">
        <p14:creationId xmlns:p14="http://schemas.microsoft.com/office/powerpoint/2010/main" val="314737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Your environment will have everything you need to build a modern single-page React app:</a:t>
            </a:r>
          </a:p>
          <a:p>
            <a:r>
              <a:rPr lang="en-US" sz="1200" b="0" i="0" kern="1200" dirty="0" smtClean="0">
                <a:solidFill>
                  <a:schemeClr val="tx1"/>
                </a:solidFill>
                <a:effectLst/>
                <a:latin typeface="+mn-lt"/>
                <a:ea typeface="+mn-ea"/>
                <a:cs typeface="+mn-cs"/>
              </a:rPr>
              <a:t>React, JSX, ES6, </a:t>
            </a:r>
            <a:r>
              <a:rPr lang="en-US"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 and Flow syntax support.</a:t>
            </a:r>
          </a:p>
          <a:p>
            <a:r>
              <a:rPr lang="en-US" sz="1200" b="0" i="0" kern="1200" dirty="0" smtClean="0">
                <a:solidFill>
                  <a:schemeClr val="tx1"/>
                </a:solidFill>
                <a:effectLst/>
                <a:latin typeface="+mn-lt"/>
                <a:ea typeface="+mn-ea"/>
                <a:cs typeface="+mn-cs"/>
              </a:rPr>
              <a:t>Language extras beyond ES6 like the object spread operator.</a:t>
            </a:r>
          </a:p>
          <a:p>
            <a:r>
              <a:rPr lang="en-US" sz="1200" b="0" i="0" kern="1200" dirty="0" err="1" smtClean="0">
                <a:solidFill>
                  <a:schemeClr val="tx1"/>
                </a:solidFill>
                <a:effectLst/>
                <a:latin typeface="+mn-lt"/>
                <a:ea typeface="+mn-ea"/>
                <a:cs typeface="+mn-cs"/>
              </a:rPr>
              <a:t>Autoprefixed</a:t>
            </a:r>
            <a:r>
              <a:rPr lang="en-US" sz="1200" b="0" i="0" kern="1200" dirty="0" smtClean="0">
                <a:solidFill>
                  <a:schemeClr val="tx1"/>
                </a:solidFill>
                <a:effectLst/>
                <a:latin typeface="+mn-lt"/>
                <a:ea typeface="+mn-ea"/>
                <a:cs typeface="+mn-cs"/>
              </a:rPr>
              <a:t> CSS, so you don’t need -</a:t>
            </a:r>
            <a:r>
              <a:rPr lang="en-US" sz="1200" b="0" i="0" kern="1200" dirty="0" err="1" smtClean="0">
                <a:solidFill>
                  <a:schemeClr val="tx1"/>
                </a:solidFill>
                <a:effectLst/>
                <a:latin typeface="+mn-lt"/>
                <a:ea typeface="+mn-ea"/>
                <a:cs typeface="+mn-cs"/>
              </a:rPr>
              <a:t>webkit</a:t>
            </a:r>
            <a:r>
              <a:rPr lang="en-US" sz="1200" b="0" i="0" kern="1200" dirty="0" smtClean="0">
                <a:solidFill>
                  <a:schemeClr val="tx1"/>
                </a:solidFill>
                <a:effectLst/>
                <a:latin typeface="+mn-lt"/>
                <a:ea typeface="+mn-ea"/>
                <a:cs typeface="+mn-cs"/>
              </a:rPr>
              <a:t>- or other prefixes.</a:t>
            </a:r>
          </a:p>
          <a:p>
            <a:r>
              <a:rPr lang="en-US" sz="1200" b="0" i="0" kern="1200" dirty="0" smtClean="0">
                <a:solidFill>
                  <a:schemeClr val="tx1"/>
                </a:solidFill>
                <a:effectLst/>
                <a:latin typeface="+mn-lt"/>
                <a:ea typeface="+mn-ea"/>
                <a:cs typeface="+mn-cs"/>
              </a:rPr>
              <a:t>A fast interactive unit test runner with built-in support for coverage reporting.</a:t>
            </a:r>
          </a:p>
          <a:p>
            <a:r>
              <a:rPr lang="en-US" sz="1200" b="0" i="0" kern="1200" dirty="0" smtClean="0">
                <a:solidFill>
                  <a:schemeClr val="tx1"/>
                </a:solidFill>
                <a:effectLst/>
                <a:latin typeface="+mn-lt"/>
                <a:ea typeface="+mn-ea"/>
                <a:cs typeface="+mn-cs"/>
              </a:rPr>
              <a:t>A live development server that warns about common mistakes.</a:t>
            </a:r>
          </a:p>
          <a:p>
            <a:r>
              <a:rPr lang="en-US" sz="1200" b="0" i="0" kern="1200" dirty="0" smtClean="0">
                <a:solidFill>
                  <a:schemeClr val="tx1"/>
                </a:solidFill>
                <a:effectLst/>
                <a:latin typeface="+mn-lt"/>
                <a:ea typeface="+mn-ea"/>
                <a:cs typeface="+mn-cs"/>
              </a:rPr>
              <a:t>A build script to bundle JS, CSS, and images for production, with hashes and </a:t>
            </a:r>
            <a:r>
              <a:rPr lang="en-US" sz="1200" b="0" i="0" kern="1200" dirty="0" err="1" smtClean="0">
                <a:solidFill>
                  <a:schemeClr val="tx1"/>
                </a:solidFill>
                <a:effectLst/>
                <a:latin typeface="+mn-lt"/>
                <a:ea typeface="+mn-ea"/>
                <a:cs typeface="+mn-cs"/>
              </a:rPr>
              <a:t>sourcemaps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An offline-first </a:t>
            </a:r>
            <a:r>
              <a:rPr lang="en-US" sz="1200" b="0" i="0" u="none" strike="noStrike" kern="1200" dirty="0" smtClean="0">
                <a:solidFill>
                  <a:schemeClr val="tx1"/>
                </a:solidFill>
                <a:effectLst/>
                <a:latin typeface="+mn-lt"/>
                <a:ea typeface="+mn-ea"/>
                <a:cs typeface="+mn-cs"/>
                <a:hlinkClick r:id="rId3"/>
              </a:rPr>
              <a:t>service worker</a:t>
            </a:r>
            <a:r>
              <a:rPr lang="en-US" sz="1200" b="0" i="0" kern="1200" dirty="0" smtClean="0">
                <a:solidFill>
                  <a:schemeClr val="tx1"/>
                </a:solidFill>
                <a:effectLst/>
                <a:latin typeface="+mn-lt"/>
                <a:ea typeface="+mn-ea"/>
                <a:cs typeface="+mn-cs"/>
              </a:rPr>
              <a:t> and a </a:t>
            </a:r>
            <a:r>
              <a:rPr lang="en-US" sz="1200" b="0" i="0" u="none" strike="noStrike" kern="1200" dirty="0" smtClean="0">
                <a:solidFill>
                  <a:schemeClr val="tx1"/>
                </a:solidFill>
                <a:effectLst/>
                <a:latin typeface="+mn-lt"/>
                <a:ea typeface="+mn-ea"/>
                <a:cs typeface="+mn-cs"/>
                <a:hlinkClick r:id="rId4"/>
              </a:rPr>
              <a:t>web app manifest</a:t>
            </a:r>
            <a:r>
              <a:rPr lang="en-US" sz="1200" b="0" i="0" kern="1200" dirty="0" smtClean="0">
                <a:solidFill>
                  <a:schemeClr val="tx1"/>
                </a:solidFill>
                <a:effectLst/>
                <a:latin typeface="+mn-lt"/>
                <a:ea typeface="+mn-ea"/>
                <a:cs typeface="+mn-cs"/>
              </a:rPr>
              <a:t>, meeting all the </a:t>
            </a:r>
            <a:r>
              <a:rPr lang="en-US" sz="1200" b="0" i="0" u="none" strike="noStrike" kern="1200" dirty="0" smtClean="0">
                <a:solidFill>
                  <a:schemeClr val="tx1"/>
                </a:solidFill>
                <a:effectLst/>
                <a:latin typeface="+mn-lt"/>
                <a:ea typeface="+mn-ea"/>
                <a:cs typeface="+mn-cs"/>
                <a:hlinkClick r:id="rId5"/>
              </a:rPr>
              <a:t>Progressive Web App</a:t>
            </a:r>
            <a:r>
              <a:rPr lang="en-US" sz="1200" b="0" i="0" kern="1200" dirty="0" smtClean="0">
                <a:solidFill>
                  <a:schemeClr val="tx1"/>
                </a:solidFill>
                <a:effectLst/>
                <a:latin typeface="+mn-lt"/>
                <a:ea typeface="+mn-ea"/>
                <a:cs typeface="+mn-cs"/>
              </a:rPr>
              <a:t> criteria. (</a:t>
            </a:r>
            <a:r>
              <a:rPr lang="en-US" sz="1200" b="0" i="1" kern="1200" dirty="0" smtClean="0">
                <a:solidFill>
                  <a:schemeClr val="tx1"/>
                </a:solidFill>
                <a:effectLst/>
                <a:latin typeface="+mn-lt"/>
                <a:ea typeface="+mn-ea"/>
                <a:cs typeface="+mn-cs"/>
              </a:rPr>
              <a:t>Note: Using the service worker is opt-in as of react-scripts@2.0.0 and higher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Hassle-free updates for the above tools with a single dependency.</a:t>
            </a:r>
          </a:p>
          <a:p>
            <a:endParaRPr lang="en-US" dirty="0"/>
          </a:p>
        </p:txBody>
      </p:sp>
      <p:sp>
        <p:nvSpPr>
          <p:cNvPr id="4" name="Slide Number Placeholder 3"/>
          <p:cNvSpPr>
            <a:spLocks noGrp="1"/>
          </p:cNvSpPr>
          <p:nvPr>
            <p:ph type="sldNum" sz="quarter" idx="10"/>
          </p:nvPr>
        </p:nvSpPr>
        <p:spPr/>
        <p:txBody>
          <a:bodyPr/>
          <a:lstStyle/>
          <a:p>
            <a:fld id="{038F7954-4573-4D94-9DF7-947E7F38E8CB}" type="slidenum">
              <a:rPr lang="en-US" smtClean="0"/>
              <a:t>25</a:t>
            </a:fld>
            <a:endParaRPr lang="en-US"/>
          </a:p>
        </p:txBody>
      </p:sp>
    </p:spTree>
    <p:extLst>
      <p:ext uri="{BB962C8B-B14F-4D97-AF65-F5344CB8AC3E}">
        <p14:creationId xmlns:p14="http://schemas.microsoft.com/office/powerpoint/2010/main" val="1124507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8F7954-4573-4D94-9DF7-947E7F38E8CB}" type="slidenum">
              <a:rPr lang="en-US" smtClean="0"/>
              <a:t>4</a:t>
            </a:fld>
            <a:endParaRPr lang="en-US"/>
          </a:p>
        </p:txBody>
      </p:sp>
    </p:spTree>
    <p:extLst>
      <p:ext uri="{BB962C8B-B14F-4D97-AF65-F5344CB8AC3E}">
        <p14:creationId xmlns:p14="http://schemas.microsoft.com/office/powerpoint/2010/main" val="1533786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 the module loaders and bundlers, you could always combine your files manually or load your HTML with countless &lt;script&gt; tags, but that has several disadvantages:</a:t>
            </a:r>
          </a:p>
          <a:p>
            <a:r>
              <a:rPr lang="en-US" dirty="0" smtClean="0"/>
              <a:t>- You need to keep track of the proper order in which the files should load, including which files depend on which other files and making sure not to include any files you don’t need.</a:t>
            </a:r>
          </a:p>
          <a:p>
            <a:r>
              <a:rPr lang="en-US" dirty="0" smtClean="0"/>
              <a:t>- Multiple &lt;script&gt; tags means multiple calls to the server to load all of your code, which is worse for performance.</a:t>
            </a:r>
          </a:p>
          <a:p>
            <a:r>
              <a:rPr lang="en-US" dirty="0" smtClean="0"/>
              <a:t>- Obviously, this entails a lot of manual work, instead of letting the computer do it for you.</a:t>
            </a:r>
            <a:endParaRPr lang="en-US" dirty="0"/>
          </a:p>
        </p:txBody>
      </p:sp>
      <p:sp>
        <p:nvSpPr>
          <p:cNvPr id="4" name="Slide Number Placeholder 3"/>
          <p:cNvSpPr>
            <a:spLocks noGrp="1"/>
          </p:cNvSpPr>
          <p:nvPr>
            <p:ph type="sldNum" sz="quarter" idx="10"/>
          </p:nvPr>
        </p:nvSpPr>
        <p:spPr/>
        <p:txBody>
          <a:bodyPr/>
          <a:lstStyle/>
          <a:p>
            <a:fld id="{038F7954-4573-4D94-9DF7-947E7F38E8CB}" type="slidenum">
              <a:rPr lang="en-US" smtClean="0"/>
              <a:t>5</a:t>
            </a:fld>
            <a:endParaRPr lang="en-US"/>
          </a:p>
        </p:txBody>
      </p:sp>
    </p:spTree>
    <p:extLst>
      <p:ext uri="{BB962C8B-B14F-4D97-AF65-F5344CB8AC3E}">
        <p14:creationId xmlns:p14="http://schemas.microsoft.com/office/powerpoint/2010/main" val="2725549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Webpack is a tool that lets you compile JavaScript modules.</a:t>
            </a:r>
          </a:p>
          <a:p>
            <a:pPr marL="0" indent="0">
              <a:buNone/>
            </a:pPr>
            <a:r>
              <a:rPr lang="en-US" dirty="0" smtClean="0"/>
              <a:t>Given a large number of files, it generates a single file (or a few files) that run your app.</a:t>
            </a:r>
          </a:p>
          <a:p>
            <a:endParaRPr lang="en-US" dirty="0"/>
          </a:p>
        </p:txBody>
      </p:sp>
      <p:sp>
        <p:nvSpPr>
          <p:cNvPr id="4" name="Slide Number Placeholder 3"/>
          <p:cNvSpPr>
            <a:spLocks noGrp="1"/>
          </p:cNvSpPr>
          <p:nvPr>
            <p:ph type="sldNum" sz="quarter" idx="10"/>
          </p:nvPr>
        </p:nvSpPr>
        <p:spPr/>
        <p:txBody>
          <a:bodyPr/>
          <a:lstStyle/>
          <a:p>
            <a:fld id="{038F7954-4573-4D94-9DF7-947E7F38E8CB}" type="slidenum">
              <a:rPr lang="en-US" smtClean="0"/>
              <a:t>6</a:t>
            </a:fld>
            <a:endParaRPr lang="en-US"/>
          </a:p>
        </p:txBody>
      </p:sp>
      <p:sp>
        <p:nvSpPr>
          <p:cNvPr id="5" name="Rectangle 4"/>
          <p:cNvSpPr/>
          <p:nvPr/>
        </p:nvSpPr>
        <p:spPr>
          <a:xfrm>
            <a:off x="2199592" y="4387334"/>
            <a:ext cx="2458815" cy="369332"/>
          </a:xfrm>
          <a:prstGeom prst="rect">
            <a:avLst/>
          </a:prstGeom>
        </p:spPr>
        <p:txBody>
          <a:bodyPr wrap="none">
            <a:spAutoFit/>
          </a:bodyPr>
          <a:lstStyle/>
          <a:p>
            <a:r>
              <a:rPr lang="en-US" dirty="0" smtClean="0"/>
              <a:t>This is a presenter notes</a:t>
            </a:r>
            <a:endParaRPr lang="en-US" dirty="0"/>
          </a:p>
        </p:txBody>
      </p:sp>
    </p:spTree>
    <p:extLst>
      <p:ext uri="{BB962C8B-B14F-4D97-AF65-F5344CB8AC3E}">
        <p14:creationId xmlns:p14="http://schemas.microsoft.com/office/powerpoint/2010/main" val="1696788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8F7954-4573-4D94-9DF7-947E7F38E8CB}" type="slidenum">
              <a:rPr lang="en-US" smtClean="0"/>
              <a:t>7</a:t>
            </a:fld>
            <a:endParaRPr lang="en-US"/>
          </a:p>
        </p:txBody>
      </p:sp>
    </p:spTree>
    <p:extLst>
      <p:ext uri="{BB962C8B-B14F-4D97-AF65-F5344CB8AC3E}">
        <p14:creationId xmlns:p14="http://schemas.microsoft.com/office/powerpoint/2010/main" val="138087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8F7954-4573-4D94-9DF7-947E7F38E8CB}" type="slidenum">
              <a:rPr lang="en-US" smtClean="0"/>
              <a:t>8</a:t>
            </a:fld>
            <a:endParaRPr lang="en-US"/>
          </a:p>
        </p:txBody>
      </p:sp>
    </p:spTree>
    <p:extLst>
      <p:ext uri="{BB962C8B-B14F-4D97-AF65-F5344CB8AC3E}">
        <p14:creationId xmlns:p14="http://schemas.microsoft.com/office/powerpoint/2010/main" val="2042956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8F7954-4573-4D94-9DF7-947E7F38E8CB}" type="slidenum">
              <a:rPr lang="en-US" smtClean="0"/>
              <a:t>9</a:t>
            </a:fld>
            <a:endParaRPr lang="en-US"/>
          </a:p>
        </p:txBody>
      </p:sp>
    </p:spTree>
    <p:extLst>
      <p:ext uri="{BB962C8B-B14F-4D97-AF65-F5344CB8AC3E}">
        <p14:creationId xmlns:p14="http://schemas.microsoft.com/office/powerpoint/2010/main" val="3546335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define any other entry point or even several entry</a:t>
            </a:r>
            <a:r>
              <a:rPr lang="en-US" baseline="0" dirty="0" smtClean="0"/>
              <a:t> points to produce output</a:t>
            </a:r>
            <a:endParaRPr lang="en-US" dirty="0"/>
          </a:p>
        </p:txBody>
      </p:sp>
      <p:sp>
        <p:nvSpPr>
          <p:cNvPr id="4" name="Slide Number Placeholder 3"/>
          <p:cNvSpPr>
            <a:spLocks noGrp="1"/>
          </p:cNvSpPr>
          <p:nvPr>
            <p:ph type="sldNum" sz="quarter" idx="10"/>
          </p:nvPr>
        </p:nvSpPr>
        <p:spPr/>
        <p:txBody>
          <a:bodyPr/>
          <a:lstStyle/>
          <a:p>
            <a:fld id="{038F7954-4573-4D94-9DF7-947E7F38E8CB}" type="slidenum">
              <a:rPr lang="en-US" smtClean="0"/>
              <a:t>10</a:t>
            </a:fld>
            <a:endParaRPr lang="en-US"/>
          </a:p>
        </p:txBody>
      </p:sp>
    </p:spTree>
    <p:extLst>
      <p:ext uri="{BB962C8B-B14F-4D97-AF65-F5344CB8AC3E}">
        <p14:creationId xmlns:p14="http://schemas.microsoft.com/office/powerpoint/2010/main" val="27219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D2E2C6-0CF7-40EC-A237-3F0AF154D135}"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DA654-7328-4F86-8350-694853197EAF}" type="slidenum">
              <a:rPr lang="en-US" smtClean="0"/>
              <a:t>‹#›</a:t>
            </a:fld>
            <a:endParaRPr lang="en-US"/>
          </a:p>
        </p:txBody>
      </p:sp>
    </p:spTree>
    <p:extLst>
      <p:ext uri="{BB962C8B-B14F-4D97-AF65-F5344CB8AC3E}">
        <p14:creationId xmlns:p14="http://schemas.microsoft.com/office/powerpoint/2010/main" val="8292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2E2C6-0CF7-40EC-A237-3F0AF154D135}"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DA654-7328-4F86-8350-694853197EAF}" type="slidenum">
              <a:rPr lang="en-US" smtClean="0"/>
              <a:t>‹#›</a:t>
            </a:fld>
            <a:endParaRPr lang="en-US"/>
          </a:p>
        </p:txBody>
      </p:sp>
    </p:spTree>
    <p:extLst>
      <p:ext uri="{BB962C8B-B14F-4D97-AF65-F5344CB8AC3E}">
        <p14:creationId xmlns:p14="http://schemas.microsoft.com/office/powerpoint/2010/main" val="507080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2E2C6-0CF7-40EC-A237-3F0AF154D135}"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DA654-7328-4F86-8350-694853197EAF}" type="slidenum">
              <a:rPr lang="en-US" smtClean="0"/>
              <a:t>‹#›</a:t>
            </a:fld>
            <a:endParaRPr lang="en-US"/>
          </a:p>
        </p:txBody>
      </p:sp>
    </p:spTree>
    <p:extLst>
      <p:ext uri="{BB962C8B-B14F-4D97-AF65-F5344CB8AC3E}">
        <p14:creationId xmlns:p14="http://schemas.microsoft.com/office/powerpoint/2010/main" val="274265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2E2C6-0CF7-40EC-A237-3F0AF154D135}"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DA654-7328-4F86-8350-694853197EAF}" type="slidenum">
              <a:rPr lang="en-US" smtClean="0"/>
              <a:t>‹#›</a:t>
            </a:fld>
            <a:endParaRPr lang="en-US"/>
          </a:p>
        </p:txBody>
      </p:sp>
    </p:spTree>
    <p:extLst>
      <p:ext uri="{BB962C8B-B14F-4D97-AF65-F5344CB8AC3E}">
        <p14:creationId xmlns:p14="http://schemas.microsoft.com/office/powerpoint/2010/main" val="1858668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D2E2C6-0CF7-40EC-A237-3F0AF154D135}" type="datetimeFigureOut">
              <a:rPr lang="en-US" smtClean="0"/>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DA654-7328-4F86-8350-694853197EAF}" type="slidenum">
              <a:rPr lang="en-US" smtClean="0"/>
              <a:t>‹#›</a:t>
            </a:fld>
            <a:endParaRPr lang="en-US"/>
          </a:p>
        </p:txBody>
      </p:sp>
    </p:spTree>
    <p:extLst>
      <p:ext uri="{BB962C8B-B14F-4D97-AF65-F5344CB8AC3E}">
        <p14:creationId xmlns:p14="http://schemas.microsoft.com/office/powerpoint/2010/main" val="282217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D2E2C6-0CF7-40EC-A237-3F0AF154D135}"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DA654-7328-4F86-8350-694853197EAF}" type="slidenum">
              <a:rPr lang="en-US" smtClean="0"/>
              <a:t>‹#›</a:t>
            </a:fld>
            <a:endParaRPr lang="en-US"/>
          </a:p>
        </p:txBody>
      </p:sp>
    </p:spTree>
    <p:extLst>
      <p:ext uri="{BB962C8B-B14F-4D97-AF65-F5344CB8AC3E}">
        <p14:creationId xmlns:p14="http://schemas.microsoft.com/office/powerpoint/2010/main" val="1289366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D2E2C6-0CF7-40EC-A237-3F0AF154D135}" type="datetimeFigureOut">
              <a:rPr lang="en-US" smtClean="0"/>
              <a:t>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DA654-7328-4F86-8350-694853197EAF}" type="slidenum">
              <a:rPr lang="en-US" smtClean="0"/>
              <a:t>‹#›</a:t>
            </a:fld>
            <a:endParaRPr lang="en-US"/>
          </a:p>
        </p:txBody>
      </p:sp>
    </p:spTree>
    <p:extLst>
      <p:ext uri="{BB962C8B-B14F-4D97-AF65-F5344CB8AC3E}">
        <p14:creationId xmlns:p14="http://schemas.microsoft.com/office/powerpoint/2010/main" val="136734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D2E2C6-0CF7-40EC-A237-3F0AF154D135}" type="datetimeFigureOut">
              <a:rPr lang="en-US" smtClean="0"/>
              <a:t>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DA654-7328-4F86-8350-694853197EAF}" type="slidenum">
              <a:rPr lang="en-US" smtClean="0"/>
              <a:t>‹#›</a:t>
            </a:fld>
            <a:endParaRPr lang="en-US"/>
          </a:p>
        </p:txBody>
      </p:sp>
    </p:spTree>
    <p:extLst>
      <p:ext uri="{BB962C8B-B14F-4D97-AF65-F5344CB8AC3E}">
        <p14:creationId xmlns:p14="http://schemas.microsoft.com/office/powerpoint/2010/main" val="4212007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2E2C6-0CF7-40EC-A237-3F0AF154D135}" type="datetimeFigureOut">
              <a:rPr lang="en-US" smtClean="0"/>
              <a:t>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3DA654-7328-4F86-8350-694853197EAF}" type="slidenum">
              <a:rPr lang="en-US" smtClean="0"/>
              <a:t>‹#›</a:t>
            </a:fld>
            <a:endParaRPr lang="en-US"/>
          </a:p>
        </p:txBody>
      </p:sp>
    </p:spTree>
    <p:extLst>
      <p:ext uri="{BB962C8B-B14F-4D97-AF65-F5344CB8AC3E}">
        <p14:creationId xmlns:p14="http://schemas.microsoft.com/office/powerpoint/2010/main" val="276187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D2E2C6-0CF7-40EC-A237-3F0AF154D135}"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DA654-7328-4F86-8350-694853197EAF}" type="slidenum">
              <a:rPr lang="en-US" smtClean="0"/>
              <a:t>‹#›</a:t>
            </a:fld>
            <a:endParaRPr lang="en-US"/>
          </a:p>
        </p:txBody>
      </p:sp>
    </p:spTree>
    <p:extLst>
      <p:ext uri="{BB962C8B-B14F-4D97-AF65-F5344CB8AC3E}">
        <p14:creationId xmlns:p14="http://schemas.microsoft.com/office/powerpoint/2010/main" val="223154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D2E2C6-0CF7-40EC-A237-3F0AF154D135}" type="datetimeFigureOut">
              <a:rPr lang="en-US" smtClean="0"/>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DA654-7328-4F86-8350-694853197EAF}" type="slidenum">
              <a:rPr lang="en-US" smtClean="0"/>
              <a:t>‹#›</a:t>
            </a:fld>
            <a:endParaRPr lang="en-US"/>
          </a:p>
        </p:txBody>
      </p:sp>
    </p:spTree>
    <p:extLst>
      <p:ext uri="{BB962C8B-B14F-4D97-AF65-F5344CB8AC3E}">
        <p14:creationId xmlns:p14="http://schemas.microsoft.com/office/powerpoint/2010/main" val="31491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2E2C6-0CF7-40EC-A237-3F0AF154D135}" type="datetimeFigureOut">
              <a:rPr lang="en-US" smtClean="0"/>
              <a:t>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DA654-7328-4F86-8350-694853197EAF}" type="slidenum">
              <a:rPr lang="en-US" smtClean="0"/>
              <a:t>‹#›</a:t>
            </a:fld>
            <a:endParaRPr lang="en-US"/>
          </a:p>
        </p:txBody>
      </p:sp>
    </p:spTree>
    <p:extLst>
      <p:ext uri="{BB962C8B-B14F-4D97-AF65-F5344CB8AC3E}">
        <p14:creationId xmlns:p14="http://schemas.microsoft.com/office/powerpoint/2010/main" val="2064198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hyperlink" Target="http://localhost:3000/" TargetMode="External"/><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4450" y="4263391"/>
            <a:ext cx="9685020" cy="2045970"/>
          </a:xfrm>
        </p:spPr>
        <p:txBody>
          <a:bodyPr/>
          <a:lstStyle/>
          <a:p>
            <a:r>
              <a:rPr lang="en-US" dirty="0">
                <a:cs typeface="Helvetica" panose="020B0604020202020204" pitchFamily="34" charset="0"/>
              </a:rPr>
              <a:t>W</a:t>
            </a:r>
            <a:r>
              <a:rPr lang="en-US" dirty="0" smtClean="0">
                <a:cs typeface="Helvetica" panose="020B0604020202020204" pitchFamily="34" charset="0"/>
              </a:rPr>
              <a:t>ebpack</a:t>
            </a:r>
            <a:endParaRPr lang="en-US" dirty="0">
              <a:cs typeface="Helvetica" panose="020B0604020202020204" pitchFamily="34" charset="0"/>
            </a:endParaRPr>
          </a:p>
        </p:txBody>
      </p:sp>
    </p:spTree>
    <p:extLst>
      <p:ext uri="{BB962C8B-B14F-4D97-AF65-F5344CB8AC3E}">
        <p14:creationId xmlns:p14="http://schemas.microsoft.com/office/powerpoint/2010/main" val="155237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34540" y="1977390"/>
            <a:ext cx="8983980" cy="1085850"/>
          </a:xfrm>
        </p:spPr>
        <p:txBody>
          <a:bodyPr>
            <a:noAutofit/>
          </a:bodyPr>
          <a:lstStyle/>
          <a:p>
            <a:pPr algn="l"/>
            <a:r>
              <a:rPr lang="en-US" dirty="0" smtClean="0"/>
              <a:t>By default the entry point is ./</a:t>
            </a:r>
            <a:r>
              <a:rPr lang="en-US" dirty="0" err="1" smtClean="0"/>
              <a:t>src</a:t>
            </a:r>
            <a:r>
              <a:rPr lang="en-US" dirty="0" smtClean="0"/>
              <a:t>/index.js </a:t>
            </a:r>
            <a:endParaRPr lang="en-US" dirty="0" smtClean="0"/>
          </a:p>
          <a:p>
            <a:pPr algn="l"/>
            <a:r>
              <a:rPr lang="en-US" dirty="0" smtClean="0"/>
              <a:t>This </a:t>
            </a:r>
            <a:r>
              <a:rPr lang="en-US" dirty="0" smtClean="0"/>
              <a:t>simple example uses the ./index.js file as a starting point:</a:t>
            </a:r>
          </a:p>
          <a:p>
            <a:endParaRPr lang="en-US" sz="2000" dirty="0"/>
          </a:p>
          <a:p>
            <a:endParaRPr lang="en-US" sz="2000" dirty="0"/>
          </a:p>
        </p:txBody>
      </p:sp>
      <p:sp>
        <p:nvSpPr>
          <p:cNvPr id="4" name="Title 1"/>
          <p:cNvSpPr txBox="1">
            <a:spLocks/>
          </p:cNvSpPr>
          <p:nvPr/>
        </p:nvSpPr>
        <p:spPr>
          <a:xfrm>
            <a:off x="1524000" y="811530"/>
            <a:ext cx="9144000" cy="83439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smtClean="0"/>
              <a:t>The entry point</a:t>
            </a:r>
            <a:br>
              <a:rPr lang="en-US" sz="4400" b="1" dirty="0" smtClean="0"/>
            </a:br>
            <a:endParaRPr lang="en-US" sz="4400" dirty="0"/>
          </a:p>
        </p:txBody>
      </p:sp>
      <p:pic>
        <p:nvPicPr>
          <p:cNvPr id="7" name="Picture 6"/>
          <p:cNvPicPr>
            <a:picLocks noChangeAspect="1"/>
          </p:cNvPicPr>
          <p:nvPr/>
        </p:nvPicPr>
        <p:blipFill>
          <a:blip r:embed="rId3"/>
          <a:stretch>
            <a:fillRect/>
          </a:stretch>
        </p:blipFill>
        <p:spPr>
          <a:xfrm>
            <a:off x="3124200" y="3587750"/>
            <a:ext cx="5943600" cy="1943100"/>
          </a:xfrm>
          <a:prstGeom prst="rect">
            <a:avLst/>
          </a:prstGeom>
        </p:spPr>
      </p:pic>
    </p:spTree>
    <p:extLst>
      <p:ext uri="{BB962C8B-B14F-4D97-AF65-F5344CB8AC3E}">
        <p14:creationId xmlns:p14="http://schemas.microsoft.com/office/powerpoint/2010/main" val="3373124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12720" y="1791494"/>
            <a:ext cx="8237220" cy="1004252"/>
          </a:xfrm>
        </p:spPr>
        <p:txBody>
          <a:bodyPr>
            <a:noAutofit/>
          </a:bodyPr>
          <a:lstStyle/>
          <a:p>
            <a:pPr algn="l"/>
            <a:r>
              <a:rPr lang="en-US" dirty="0" smtClean="0"/>
              <a:t>By default the output is generated in ./</a:t>
            </a:r>
            <a:r>
              <a:rPr lang="en-US" dirty="0" err="1" smtClean="0"/>
              <a:t>dist</a:t>
            </a:r>
            <a:r>
              <a:rPr lang="en-US" dirty="0" smtClean="0"/>
              <a:t>/main.js. </a:t>
            </a:r>
            <a:endParaRPr lang="en-US" dirty="0" smtClean="0"/>
          </a:p>
          <a:p>
            <a:pPr algn="l"/>
            <a:r>
              <a:rPr lang="en-US" dirty="0" smtClean="0"/>
              <a:t>This </a:t>
            </a:r>
            <a:r>
              <a:rPr lang="en-US" dirty="0" smtClean="0"/>
              <a:t>example puts the output bundle into app.js:</a:t>
            </a:r>
          </a:p>
          <a:p>
            <a:pPr algn="l"/>
            <a:endParaRPr lang="en-US" dirty="0"/>
          </a:p>
          <a:p>
            <a:pPr algn="l"/>
            <a:endParaRPr lang="en-US" dirty="0" smtClean="0"/>
          </a:p>
        </p:txBody>
      </p:sp>
      <p:sp>
        <p:nvSpPr>
          <p:cNvPr id="4" name="Title 1"/>
          <p:cNvSpPr txBox="1">
            <a:spLocks/>
          </p:cNvSpPr>
          <p:nvPr/>
        </p:nvSpPr>
        <p:spPr>
          <a:xfrm>
            <a:off x="1524000" y="811530"/>
            <a:ext cx="9144000" cy="83439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smtClean="0"/>
              <a:t>The output</a:t>
            </a:r>
            <a:br>
              <a:rPr lang="en-US" sz="4400" b="1" dirty="0" smtClean="0"/>
            </a:br>
            <a:endParaRPr lang="en-US" sz="4400" dirty="0"/>
          </a:p>
        </p:txBody>
      </p:sp>
      <p:pic>
        <p:nvPicPr>
          <p:cNvPr id="6" name="Picture 5"/>
          <p:cNvPicPr>
            <a:picLocks noChangeAspect="1"/>
          </p:cNvPicPr>
          <p:nvPr/>
        </p:nvPicPr>
        <p:blipFill>
          <a:blip r:embed="rId3"/>
          <a:stretch>
            <a:fillRect/>
          </a:stretch>
        </p:blipFill>
        <p:spPr>
          <a:xfrm>
            <a:off x="2571750" y="3284220"/>
            <a:ext cx="8039100" cy="2781300"/>
          </a:xfrm>
          <a:prstGeom prst="rect">
            <a:avLst/>
          </a:prstGeom>
        </p:spPr>
      </p:pic>
    </p:spTree>
    <p:extLst>
      <p:ext uri="{BB962C8B-B14F-4D97-AF65-F5344CB8AC3E}">
        <p14:creationId xmlns:p14="http://schemas.microsoft.com/office/powerpoint/2010/main" val="2116204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3990" y="1966754"/>
            <a:ext cx="9304020" cy="2581592"/>
          </a:xfrm>
        </p:spPr>
        <p:txBody>
          <a:bodyPr>
            <a:normAutofit/>
          </a:bodyPr>
          <a:lstStyle/>
          <a:p>
            <a:pPr algn="l"/>
            <a:r>
              <a:rPr lang="en-US" dirty="0" smtClean="0"/>
              <a:t>Using </a:t>
            </a:r>
            <a:r>
              <a:rPr lang="en-US" dirty="0" err="1" smtClean="0"/>
              <a:t>webpack</a:t>
            </a:r>
            <a:r>
              <a:rPr lang="en-US" dirty="0" smtClean="0"/>
              <a:t> allows you to use import or require statements in your JavaScript code to not just include other JavaScript, but any kind of file, for example CSS.</a:t>
            </a:r>
          </a:p>
          <a:p>
            <a:pPr algn="l"/>
            <a:endParaRPr lang="en-US" dirty="0" smtClean="0"/>
          </a:p>
          <a:p>
            <a:pPr algn="l"/>
            <a:r>
              <a:rPr lang="en-US" dirty="0" smtClean="0"/>
              <a:t>Webpack aims to handle all our dependencies, not just JavaScript, </a:t>
            </a:r>
            <a:r>
              <a:rPr lang="en-US" dirty="0" smtClean="0"/>
              <a:t>and </a:t>
            </a:r>
            <a:r>
              <a:rPr lang="en-US" dirty="0" smtClean="0"/>
              <a:t>loaders are one way to do that.</a:t>
            </a:r>
            <a:endParaRPr lang="en-US" dirty="0"/>
          </a:p>
        </p:txBody>
      </p:sp>
      <p:sp>
        <p:nvSpPr>
          <p:cNvPr id="4" name="Title 1"/>
          <p:cNvSpPr txBox="1">
            <a:spLocks/>
          </p:cNvSpPr>
          <p:nvPr/>
        </p:nvSpPr>
        <p:spPr>
          <a:xfrm>
            <a:off x="1524000" y="811530"/>
            <a:ext cx="9144000" cy="83439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smtClean="0"/>
              <a:t>Loaders</a:t>
            </a:r>
            <a:br>
              <a:rPr lang="en-US" sz="4400" b="1" dirty="0" smtClean="0"/>
            </a:br>
            <a:endParaRPr lang="en-US" sz="4400" dirty="0"/>
          </a:p>
        </p:txBody>
      </p:sp>
    </p:spTree>
    <p:extLst>
      <p:ext uri="{BB962C8B-B14F-4D97-AF65-F5344CB8AC3E}">
        <p14:creationId xmlns:p14="http://schemas.microsoft.com/office/powerpoint/2010/main" val="3010583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0305" y="714375"/>
            <a:ext cx="7951470" cy="5429250"/>
          </a:xfrm>
        </p:spPr>
        <p:txBody>
          <a:bodyPr>
            <a:normAutofit/>
          </a:bodyPr>
          <a:lstStyle/>
          <a:p>
            <a:pPr marL="0" indent="0">
              <a:buNone/>
            </a:pPr>
            <a:r>
              <a:rPr lang="en-US" sz="2400" dirty="0" smtClean="0"/>
              <a:t>For example, in your code you can use</a:t>
            </a:r>
            <a:r>
              <a:rPr lang="en-US" sz="2400" dirty="0" smtClean="0"/>
              <a:t>:</a:t>
            </a:r>
            <a:endParaRPr lang="en-US" sz="2400" dirty="0" smtClean="0"/>
          </a:p>
          <a:p>
            <a:pPr marL="0" indent="0">
              <a:buNone/>
            </a:pPr>
            <a:r>
              <a:rPr lang="en-US" sz="2400" dirty="0" smtClean="0"/>
              <a:t>import 'style.css'</a:t>
            </a:r>
          </a:p>
          <a:p>
            <a:pPr marL="0" indent="0">
              <a:buNone/>
            </a:pPr>
            <a:r>
              <a:rPr lang="en-US" sz="2400" dirty="0" smtClean="0"/>
              <a:t>by using this loader configuration:</a:t>
            </a:r>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en-US" dirty="0" smtClean="0"/>
          </a:p>
          <a:p>
            <a:pPr marL="0" indent="0">
              <a:buNone/>
            </a:pPr>
            <a:endParaRPr lang="ru-RU" sz="2000" dirty="0" smtClean="0"/>
          </a:p>
          <a:p>
            <a:pPr marL="0" indent="0">
              <a:buNone/>
            </a:pPr>
            <a:r>
              <a:rPr lang="en-US" sz="2400" dirty="0" smtClean="0"/>
              <a:t>The </a:t>
            </a:r>
            <a:r>
              <a:rPr lang="en-US" sz="2400" dirty="0" smtClean="0"/>
              <a:t>regular expression targets any CSS file.</a:t>
            </a:r>
            <a:endParaRPr lang="en-US" sz="2400" dirty="0"/>
          </a:p>
        </p:txBody>
      </p:sp>
      <p:pic>
        <p:nvPicPr>
          <p:cNvPr id="2" name="Picture 1"/>
          <p:cNvPicPr>
            <a:picLocks noChangeAspect="1"/>
          </p:cNvPicPr>
          <p:nvPr/>
        </p:nvPicPr>
        <p:blipFill>
          <a:blip r:embed="rId3"/>
          <a:stretch>
            <a:fillRect/>
          </a:stretch>
        </p:blipFill>
        <p:spPr>
          <a:xfrm>
            <a:off x="1631632" y="2216150"/>
            <a:ext cx="8105775" cy="2743200"/>
          </a:xfrm>
          <a:prstGeom prst="rect">
            <a:avLst/>
          </a:prstGeom>
        </p:spPr>
      </p:pic>
    </p:spTree>
    <p:extLst>
      <p:ext uri="{BB962C8B-B14F-4D97-AF65-F5344CB8AC3E}">
        <p14:creationId xmlns:p14="http://schemas.microsoft.com/office/powerpoint/2010/main" val="3698979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5560" y="724535"/>
            <a:ext cx="7299960" cy="932815"/>
          </a:xfrm>
        </p:spPr>
        <p:txBody>
          <a:bodyPr>
            <a:normAutofit/>
          </a:bodyPr>
          <a:lstStyle/>
          <a:p>
            <a:pPr algn="l"/>
            <a:r>
              <a:rPr lang="en-US" dirty="0" smtClean="0"/>
              <a:t>A commonly used loader is Babel, </a:t>
            </a:r>
            <a:endParaRPr lang="ru-RU" dirty="0" smtClean="0"/>
          </a:p>
          <a:p>
            <a:pPr algn="l"/>
            <a:r>
              <a:rPr lang="en-US" dirty="0" smtClean="0"/>
              <a:t>which </a:t>
            </a:r>
            <a:r>
              <a:rPr lang="en-US" dirty="0" smtClean="0"/>
              <a:t>is used to </a:t>
            </a:r>
            <a:r>
              <a:rPr lang="en-US" dirty="0" err="1" smtClean="0"/>
              <a:t>transpile</a:t>
            </a:r>
            <a:r>
              <a:rPr lang="en-US" dirty="0" smtClean="0"/>
              <a:t> modern JavaScript to ES5 code:</a:t>
            </a:r>
          </a:p>
          <a:p>
            <a:pPr algn="l"/>
            <a:endParaRPr lang="en-US" dirty="0" smtClean="0"/>
          </a:p>
        </p:txBody>
      </p:sp>
      <p:pic>
        <p:nvPicPr>
          <p:cNvPr id="6" name="Picture 5"/>
          <p:cNvPicPr>
            <a:picLocks noChangeAspect="1"/>
          </p:cNvPicPr>
          <p:nvPr/>
        </p:nvPicPr>
        <p:blipFill>
          <a:blip r:embed="rId2"/>
          <a:stretch>
            <a:fillRect/>
          </a:stretch>
        </p:blipFill>
        <p:spPr>
          <a:xfrm>
            <a:off x="2186940" y="1930400"/>
            <a:ext cx="7315200" cy="4029075"/>
          </a:xfrm>
          <a:prstGeom prst="rect">
            <a:avLst/>
          </a:prstGeom>
        </p:spPr>
      </p:pic>
    </p:spTree>
    <p:extLst>
      <p:ext uri="{BB962C8B-B14F-4D97-AF65-F5344CB8AC3E}">
        <p14:creationId xmlns:p14="http://schemas.microsoft.com/office/powerpoint/2010/main" val="3602914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666615"/>
          </a:xfrm>
        </p:spPr>
        <p:txBody>
          <a:bodyPr>
            <a:normAutofit/>
          </a:bodyPr>
          <a:lstStyle/>
          <a:p>
            <a:pPr marL="0" indent="0">
              <a:buNone/>
            </a:pPr>
            <a:r>
              <a:rPr lang="en-US" sz="2000" dirty="0" smtClean="0"/>
              <a:t>Plugins are like loaders, but on steroids. They can do things that loaders can’t do, and they are </a:t>
            </a:r>
            <a:r>
              <a:rPr lang="en-US" sz="2000" dirty="0" smtClean="0"/>
              <a:t>one of the </a:t>
            </a:r>
            <a:r>
              <a:rPr lang="en-US" sz="2000" dirty="0" smtClean="0"/>
              <a:t>main building </a:t>
            </a:r>
            <a:r>
              <a:rPr lang="en-US" sz="2000" dirty="0" smtClean="0"/>
              <a:t>blocks </a:t>
            </a:r>
            <a:r>
              <a:rPr lang="en-US" sz="2000" dirty="0" smtClean="0"/>
              <a:t>of </a:t>
            </a:r>
            <a:r>
              <a:rPr lang="en-US" sz="2000" dirty="0" err="1" smtClean="0"/>
              <a:t>webpack</a:t>
            </a:r>
            <a:r>
              <a:rPr lang="en-US" sz="2000" dirty="0" smtClean="0"/>
              <a:t>.</a:t>
            </a:r>
            <a:endParaRPr lang="en-US" sz="2000" dirty="0" smtClean="0"/>
          </a:p>
          <a:p>
            <a:pPr marL="0" indent="0">
              <a:buNone/>
            </a:pPr>
            <a:r>
              <a:rPr lang="en-US" sz="2000" dirty="0" smtClean="0"/>
              <a:t>Take this example:</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The </a:t>
            </a:r>
            <a:r>
              <a:rPr lang="en-US" sz="2000" dirty="0" err="1" smtClean="0"/>
              <a:t>HTMLWebpackPlugin</a:t>
            </a:r>
            <a:r>
              <a:rPr lang="en-US" sz="2000" dirty="0" smtClean="0"/>
              <a:t> plugin has the job of automatically creating an HTML file, adding </a:t>
            </a:r>
            <a:r>
              <a:rPr lang="en-US" sz="2000" dirty="0" smtClean="0"/>
              <a:t>to the </a:t>
            </a:r>
            <a:r>
              <a:rPr lang="en-US" sz="2000" dirty="0" smtClean="0"/>
              <a:t>output JS bundle path, so the JavaScript is ready to be served.</a:t>
            </a:r>
            <a:endParaRPr lang="en-US" sz="2000" dirty="0"/>
          </a:p>
        </p:txBody>
      </p:sp>
      <p:sp>
        <p:nvSpPr>
          <p:cNvPr id="4" name="Title 1"/>
          <p:cNvSpPr txBox="1">
            <a:spLocks/>
          </p:cNvSpPr>
          <p:nvPr/>
        </p:nvSpPr>
        <p:spPr>
          <a:xfrm>
            <a:off x="1524000" y="811530"/>
            <a:ext cx="9144000" cy="83439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smtClean="0"/>
              <a:t>Plugins</a:t>
            </a:r>
            <a:br>
              <a:rPr lang="en-US" sz="4400" b="1" dirty="0" smtClean="0"/>
            </a:br>
            <a:endParaRPr lang="en-US" sz="4400" dirty="0"/>
          </a:p>
        </p:txBody>
      </p:sp>
      <p:pic>
        <p:nvPicPr>
          <p:cNvPr id="6" name="Picture 5"/>
          <p:cNvPicPr>
            <a:picLocks noChangeAspect="1"/>
          </p:cNvPicPr>
          <p:nvPr/>
        </p:nvPicPr>
        <p:blipFill>
          <a:blip r:embed="rId3"/>
          <a:stretch>
            <a:fillRect/>
          </a:stretch>
        </p:blipFill>
        <p:spPr>
          <a:xfrm>
            <a:off x="3274695" y="2675572"/>
            <a:ext cx="5162550" cy="2352675"/>
          </a:xfrm>
          <a:prstGeom prst="rect">
            <a:avLst/>
          </a:prstGeom>
        </p:spPr>
      </p:pic>
    </p:spTree>
    <p:extLst>
      <p:ext uri="{BB962C8B-B14F-4D97-AF65-F5344CB8AC3E}">
        <p14:creationId xmlns:p14="http://schemas.microsoft.com/office/powerpoint/2010/main" val="1312739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smtClean="0"/>
              <a:t>This mode (introduced in </a:t>
            </a:r>
            <a:r>
              <a:rPr lang="en-US" sz="2000" dirty="0" err="1" smtClean="0"/>
              <a:t>webpack</a:t>
            </a:r>
            <a:r>
              <a:rPr lang="en-US" sz="2000" dirty="0" smtClean="0"/>
              <a:t> 4) sets the environment on which </a:t>
            </a:r>
            <a:r>
              <a:rPr lang="en-US" sz="2000" dirty="0" err="1" smtClean="0"/>
              <a:t>webpack</a:t>
            </a:r>
            <a:r>
              <a:rPr lang="en-US" sz="2000" dirty="0" smtClean="0"/>
              <a:t> works. </a:t>
            </a:r>
            <a:endParaRPr lang="en-US" sz="2000" dirty="0" smtClean="0"/>
          </a:p>
          <a:p>
            <a:pPr marL="0" indent="0">
              <a:buNone/>
            </a:pPr>
            <a:r>
              <a:rPr lang="en-US" sz="2000" dirty="0" smtClean="0"/>
              <a:t>It </a:t>
            </a:r>
            <a:r>
              <a:rPr lang="en-US" sz="2000" dirty="0" smtClean="0"/>
              <a:t>can be set to development or production </a:t>
            </a:r>
            <a:endParaRPr lang="en-US" sz="2000" dirty="0" smtClean="0"/>
          </a:p>
          <a:p>
            <a:pPr marL="0" indent="0">
              <a:buNone/>
            </a:pPr>
            <a:r>
              <a:rPr lang="en-US" sz="2000" dirty="0" smtClean="0"/>
              <a:t>(</a:t>
            </a:r>
            <a:r>
              <a:rPr lang="en-US" sz="2000" dirty="0" smtClean="0"/>
              <a:t>defaults to production, so you only set it when moving to development)</a:t>
            </a:r>
          </a:p>
          <a:p>
            <a:pPr marL="0" indent="0">
              <a:buNone/>
            </a:pPr>
            <a:endParaRPr lang="en-US" dirty="0" smtClean="0"/>
          </a:p>
        </p:txBody>
      </p:sp>
      <p:sp>
        <p:nvSpPr>
          <p:cNvPr id="4" name="Title 1"/>
          <p:cNvSpPr txBox="1">
            <a:spLocks/>
          </p:cNvSpPr>
          <p:nvPr/>
        </p:nvSpPr>
        <p:spPr>
          <a:xfrm>
            <a:off x="1524000" y="811530"/>
            <a:ext cx="9144000" cy="83439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smtClean="0"/>
              <a:t>The </a:t>
            </a:r>
            <a:r>
              <a:rPr lang="en-US" sz="4400" b="1" dirty="0" err="1" smtClean="0"/>
              <a:t>webpack</a:t>
            </a:r>
            <a:r>
              <a:rPr lang="en-US" sz="4400" b="1" dirty="0" smtClean="0"/>
              <a:t> mode</a:t>
            </a:r>
            <a:br>
              <a:rPr lang="en-US" sz="4400" b="1" dirty="0" smtClean="0"/>
            </a:br>
            <a:endParaRPr lang="en-US" sz="4400" dirty="0"/>
          </a:p>
        </p:txBody>
      </p:sp>
      <p:pic>
        <p:nvPicPr>
          <p:cNvPr id="6" name="Picture 5"/>
          <p:cNvPicPr>
            <a:picLocks noChangeAspect="1"/>
          </p:cNvPicPr>
          <p:nvPr/>
        </p:nvPicPr>
        <p:blipFill>
          <a:blip r:embed="rId3"/>
          <a:stretch>
            <a:fillRect/>
          </a:stretch>
        </p:blipFill>
        <p:spPr>
          <a:xfrm>
            <a:off x="2282190" y="3160078"/>
            <a:ext cx="7010400" cy="2590800"/>
          </a:xfrm>
          <a:prstGeom prst="rect">
            <a:avLst/>
          </a:prstGeom>
        </p:spPr>
      </p:pic>
    </p:spTree>
    <p:extLst>
      <p:ext uri="{BB962C8B-B14F-4D97-AF65-F5344CB8AC3E}">
        <p14:creationId xmlns:p14="http://schemas.microsoft.com/office/powerpoint/2010/main" val="1559584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4420" y="1794510"/>
            <a:ext cx="11033760" cy="5280660"/>
          </a:xfrm>
        </p:spPr>
        <p:txBody>
          <a:bodyPr>
            <a:normAutofit/>
          </a:bodyPr>
          <a:lstStyle/>
          <a:p>
            <a:pPr marL="0" indent="0">
              <a:buNone/>
            </a:pPr>
            <a:r>
              <a:rPr lang="en-US" sz="2000" dirty="0" err="1" smtClean="0"/>
              <a:t>Webpack</a:t>
            </a:r>
            <a:r>
              <a:rPr lang="en-US" sz="2000" dirty="0" smtClean="0"/>
              <a:t> </a:t>
            </a:r>
            <a:r>
              <a:rPr lang="en-US" sz="2000" dirty="0" smtClean="0"/>
              <a:t>allows us to use images in a very convenient way, using the file-loader loader</a:t>
            </a:r>
            <a:r>
              <a:rPr lang="en-US" sz="2000" dirty="0" smtClean="0"/>
              <a:t>.</a:t>
            </a:r>
            <a:endParaRPr lang="en-US" sz="2000" dirty="0" smtClean="0"/>
          </a:p>
          <a:p>
            <a:pPr marL="0" indent="0">
              <a:buNone/>
            </a:pPr>
            <a:r>
              <a:rPr lang="en-US" sz="2000" dirty="0" smtClean="0"/>
              <a:t>This simple configuration:</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Allows </a:t>
            </a:r>
            <a:r>
              <a:rPr lang="en-US" sz="2000" dirty="0" smtClean="0"/>
              <a:t>you to import images in your JavaScript</a:t>
            </a:r>
            <a:r>
              <a:rPr lang="en-US" sz="2000" dirty="0" smtClean="0"/>
              <a:t>:</a:t>
            </a:r>
            <a:endParaRPr lang="en-US" sz="2000" dirty="0" smtClean="0"/>
          </a:p>
        </p:txBody>
      </p:sp>
      <p:sp>
        <p:nvSpPr>
          <p:cNvPr id="4" name="Title 1"/>
          <p:cNvSpPr txBox="1">
            <a:spLocks/>
          </p:cNvSpPr>
          <p:nvPr/>
        </p:nvSpPr>
        <p:spPr>
          <a:xfrm>
            <a:off x="1524000" y="811530"/>
            <a:ext cx="9144000" cy="83439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smtClean="0"/>
              <a:t>Handling images</a:t>
            </a:r>
            <a:br>
              <a:rPr lang="en-US" sz="4400" b="1" dirty="0" smtClean="0"/>
            </a:br>
            <a:endParaRPr lang="en-US" sz="4400" dirty="0"/>
          </a:p>
        </p:txBody>
      </p:sp>
      <p:pic>
        <p:nvPicPr>
          <p:cNvPr id="6" name="Picture 5"/>
          <p:cNvPicPr>
            <a:picLocks noChangeAspect="1"/>
          </p:cNvPicPr>
          <p:nvPr/>
        </p:nvPicPr>
        <p:blipFill>
          <a:blip r:embed="rId3"/>
          <a:stretch>
            <a:fillRect/>
          </a:stretch>
        </p:blipFill>
        <p:spPr>
          <a:xfrm>
            <a:off x="4209097" y="2211387"/>
            <a:ext cx="4505325" cy="2752725"/>
          </a:xfrm>
          <a:prstGeom prst="rect">
            <a:avLst/>
          </a:prstGeom>
        </p:spPr>
      </p:pic>
      <p:pic>
        <p:nvPicPr>
          <p:cNvPr id="8" name="Picture 7"/>
          <p:cNvPicPr>
            <a:picLocks noChangeAspect="1"/>
          </p:cNvPicPr>
          <p:nvPr/>
        </p:nvPicPr>
        <p:blipFill>
          <a:blip r:embed="rId4"/>
          <a:stretch>
            <a:fillRect/>
          </a:stretch>
        </p:blipFill>
        <p:spPr>
          <a:xfrm>
            <a:off x="6461759" y="5216842"/>
            <a:ext cx="3914775" cy="1247775"/>
          </a:xfrm>
          <a:prstGeom prst="rect">
            <a:avLst/>
          </a:prstGeom>
        </p:spPr>
      </p:pic>
    </p:spTree>
    <p:extLst>
      <p:ext uri="{BB962C8B-B14F-4D97-AF65-F5344CB8AC3E}">
        <p14:creationId xmlns:p14="http://schemas.microsoft.com/office/powerpoint/2010/main" val="1834402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6080" y="1757045"/>
            <a:ext cx="8290560" cy="4351338"/>
          </a:xfrm>
        </p:spPr>
        <p:txBody>
          <a:bodyPr>
            <a:normAutofit/>
          </a:bodyPr>
          <a:lstStyle/>
          <a:p>
            <a:pPr marL="0" indent="0">
              <a:buNone/>
            </a:pPr>
            <a:r>
              <a:rPr lang="en-US" sz="2400" dirty="0" smtClean="0"/>
              <a:t>Using sass-loader, </a:t>
            </a:r>
            <a:r>
              <a:rPr lang="en-US" sz="2400" dirty="0" err="1" smtClean="0"/>
              <a:t>css</a:t>
            </a:r>
            <a:r>
              <a:rPr lang="en-US" sz="2400" dirty="0" smtClean="0"/>
              <a:t>-loader and style-loader:</a:t>
            </a:r>
          </a:p>
          <a:p>
            <a:pPr marL="0" indent="0">
              <a:buNone/>
            </a:pPr>
            <a:endParaRPr lang="en-US" dirty="0" smtClean="0"/>
          </a:p>
        </p:txBody>
      </p:sp>
      <p:sp>
        <p:nvSpPr>
          <p:cNvPr id="4" name="Title 1"/>
          <p:cNvSpPr txBox="1">
            <a:spLocks/>
          </p:cNvSpPr>
          <p:nvPr/>
        </p:nvSpPr>
        <p:spPr>
          <a:xfrm>
            <a:off x="1524000" y="811530"/>
            <a:ext cx="9144000" cy="83439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smtClean="0"/>
              <a:t>Process and transform SASS code to CSS</a:t>
            </a:r>
            <a:br>
              <a:rPr lang="en-US" sz="4400" b="1" dirty="0" smtClean="0"/>
            </a:br>
            <a:endParaRPr lang="en-US" sz="4400" dirty="0"/>
          </a:p>
        </p:txBody>
      </p:sp>
      <p:pic>
        <p:nvPicPr>
          <p:cNvPr id="8" name="Picture 7"/>
          <p:cNvPicPr>
            <a:picLocks noChangeAspect="1"/>
          </p:cNvPicPr>
          <p:nvPr/>
        </p:nvPicPr>
        <p:blipFill>
          <a:blip r:embed="rId3"/>
          <a:stretch>
            <a:fillRect/>
          </a:stretch>
        </p:blipFill>
        <p:spPr>
          <a:xfrm>
            <a:off x="3343275" y="2387917"/>
            <a:ext cx="5276850" cy="3590925"/>
          </a:xfrm>
          <a:prstGeom prst="rect">
            <a:avLst/>
          </a:prstGeom>
        </p:spPr>
      </p:pic>
    </p:spTree>
    <p:extLst>
      <p:ext uri="{BB962C8B-B14F-4D97-AF65-F5344CB8AC3E}">
        <p14:creationId xmlns:p14="http://schemas.microsoft.com/office/powerpoint/2010/main" val="23410427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5410" y="1871345"/>
            <a:ext cx="10031730" cy="2243455"/>
          </a:xfrm>
        </p:spPr>
        <p:txBody>
          <a:bodyPr>
            <a:normAutofit/>
          </a:bodyPr>
          <a:lstStyle/>
          <a:p>
            <a:pPr marL="0" indent="0">
              <a:buNone/>
            </a:pPr>
            <a:r>
              <a:rPr lang="en-US" sz="2400" dirty="0" smtClean="0"/>
              <a:t>Since </a:t>
            </a:r>
            <a:r>
              <a:rPr lang="en-US" sz="2400" dirty="0" err="1" smtClean="0"/>
              <a:t>webpack</a:t>
            </a:r>
            <a:r>
              <a:rPr lang="en-US" sz="2400" dirty="0" smtClean="0"/>
              <a:t> bundles the code, Source Maps are mandatory to get a reference to the original file that raised an error, for example.</a:t>
            </a:r>
          </a:p>
          <a:p>
            <a:pPr marL="0" indent="0">
              <a:buNone/>
            </a:pPr>
            <a:endParaRPr lang="en-US" sz="2400" dirty="0" smtClean="0"/>
          </a:p>
          <a:p>
            <a:pPr marL="0" indent="0">
              <a:buNone/>
            </a:pPr>
            <a:r>
              <a:rPr lang="en-US" sz="2400" dirty="0" smtClean="0"/>
              <a:t>You tell </a:t>
            </a:r>
            <a:r>
              <a:rPr lang="en-US" sz="2400" dirty="0" err="1" smtClean="0"/>
              <a:t>webpack</a:t>
            </a:r>
            <a:r>
              <a:rPr lang="en-US" sz="2400" dirty="0" smtClean="0"/>
              <a:t> to generate source maps using the </a:t>
            </a:r>
            <a:r>
              <a:rPr lang="en-US" sz="2400" dirty="0" err="1" smtClean="0"/>
              <a:t>devtool</a:t>
            </a:r>
            <a:r>
              <a:rPr lang="en-US" sz="2400" dirty="0" smtClean="0"/>
              <a:t> property of the configuration:</a:t>
            </a:r>
          </a:p>
          <a:p>
            <a:pPr marL="0" indent="0">
              <a:buNone/>
            </a:pPr>
            <a:endParaRPr lang="en-US" dirty="0" smtClean="0"/>
          </a:p>
        </p:txBody>
      </p:sp>
      <p:sp>
        <p:nvSpPr>
          <p:cNvPr id="4" name="Title 1"/>
          <p:cNvSpPr txBox="1">
            <a:spLocks/>
          </p:cNvSpPr>
          <p:nvPr/>
        </p:nvSpPr>
        <p:spPr>
          <a:xfrm>
            <a:off x="1524000" y="811530"/>
            <a:ext cx="9144000" cy="83439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smtClean="0"/>
              <a:t>Generate source maps</a:t>
            </a:r>
            <a:endParaRPr lang="en-US" sz="4400" b="1" dirty="0"/>
          </a:p>
        </p:txBody>
      </p:sp>
      <p:pic>
        <p:nvPicPr>
          <p:cNvPr id="7" name="Picture 6"/>
          <p:cNvPicPr>
            <a:picLocks noChangeAspect="1"/>
          </p:cNvPicPr>
          <p:nvPr/>
        </p:nvPicPr>
        <p:blipFill>
          <a:blip r:embed="rId3"/>
          <a:stretch>
            <a:fillRect/>
          </a:stretch>
        </p:blipFill>
        <p:spPr>
          <a:xfrm>
            <a:off x="2997517" y="4532947"/>
            <a:ext cx="5419725" cy="1609725"/>
          </a:xfrm>
          <a:prstGeom prst="rect">
            <a:avLst/>
          </a:prstGeom>
        </p:spPr>
      </p:pic>
    </p:spTree>
    <p:extLst>
      <p:ext uri="{BB962C8B-B14F-4D97-AF65-F5344CB8AC3E}">
        <p14:creationId xmlns:p14="http://schemas.microsoft.com/office/powerpoint/2010/main" val="1345762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0" y="2491740"/>
            <a:ext cx="10066020" cy="1577339"/>
          </a:xfrm>
        </p:spPr>
        <p:txBody>
          <a:bodyPr>
            <a:normAutofit/>
          </a:bodyPr>
          <a:lstStyle/>
          <a:p>
            <a:pPr algn="ctr"/>
            <a:r>
              <a:rPr lang="en-US" b="1" dirty="0" smtClean="0"/>
              <a:t>Webpack is a module bundler</a:t>
            </a:r>
            <a:r>
              <a:rPr lang="en-US" b="1" dirty="0"/>
              <a:t/>
            </a:r>
            <a:br>
              <a:rPr lang="en-US" b="1" dirty="0"/>
            </a:br>
            <a:endParaRPr lang="en-US" dirty="0"/>
          </a:p>
        </p:txBody>
      </p:sp>
    </p:spTree>
    <p:extLst>
      <p:ext uri="{BB962C8B-B14F-4D97-AF65-F5344CB8AC3E}">
        <p14:creationId xmlns:p14="http://schemas.microsoft.com/office/powerpoint/2010/main" val="8082535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632325"/>
          </a:xfrm>
        </p:spPr>
        <p:txBody>
          <a:bodyPr>
            <a:normAutofit/>
          </a:bodyPr>
          <a:lstStyle/>
          <a:p>
            <a:pPr marL="0" indent="0">
              <a:buNone/>
            </a:pPr>
            <a:r>
              <a:rPr lang="en-US" sz="2000" dirty="0" smtClean="0"/>
              <a:t>Webpack can be run from the command line manually if installed globally, but generally you write a script inside the </a:t>
            </a:r>
            <a:r>
              <a:rPr lang="en-US" sz="2000" dirty="0" err="1" smtClean="0"/>
              <a:t>package.json</a:t>
            </a:r>
            <a:r>
              <a:rPr lang="en-US" sz="2000" dirty="0" smtClean="0"/>
              <a:t> file, which is then run using </a:t>
            </a:r>
            <a:r>
              <a:rPr lang="en-US" sz="2000" dirty="0" err="1" smtClean="0"/>
              <a:t>npm</a:t>
            </a:r>
            <a:r>
              <a:rPr lang="en-US" sz="2000" dirty="0" smtClean="0"/>
              <a:t> or yarn</a:t>
            </a:r>
            <a:r>
              <a:rPr lang="en-US" sz="2000" dirty="0" smtClean="0"/>
              <a:t>.</a:t>
            </a:r>
            <a:endParaRPr lang="en-US" sz="2000" dirty="0" smtClean="0"/>
          </a:p>
          <a:p>
            <a:pPr marL="0" indent="0">
              <a:buNone/>
            </a:pPr>
            <a:r>
              <a:rPr lang="en-US" sz="2000" dirty="0" smtClean="0"/>
              <a:t>For example this </a:t>
            </a:r>
            <a:r>
              <a:rPr lang="en-US" sz="2000" dirty="0" err="1" smtClean="0"/>
              <a:t>package.json</a:t>
            </a:r>
            <a:r>
              <a:rPr lang="en-US" sz="2000" dirty="0" smtClean="0"/>
              <a:t> scripts </a:t>
            </a:r>
            <a:r>
              <a:rPr lang="en-US" sz="2000" dirty="0" smtClean="0"/>
              <a:t>definition:</a:t>
            </a: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allows </a:t>
            </a:r>
            <a:r>
              <a:rPr lang="en-US" sz="2000" dirty="0" smtClean="0"/>
              <a:t>us to run </a:t>
            </a:r>
            <a:r>
              <a:rPr lang="en-US" sz="2000" dirty="0" err="1" smtClean="0"/>
              <a:t>webpack</a:t>
            </a:r>
            <a:r>
              <a:rPr lang="en-US" sz="2000" dirty="0" smtClean="0"/>
              <a:t> by running</a:t>
            </a:r>
          </a:p>
          <a:p>
            <a:pPr marL="0" indent="0">
              <a:buNone/>
            </a:pPr>
            <a:endParaRPr lang="en-US" sz="2000" dirty="0" smtClean="0"/>
          </a:p>
          <a:p>
            <a:pPr marL="0" indent="0">
              <a:buNone/>
            </a:pPr>
            <a:r>
              <a:rPr lang="en-US" sz="2000" dirty="0" smtClean="0"/>
              <a:t>or</a:t>
            </a:r>
            <a:endParaRPr lang="en-US" sz="2000" dirty="0" smtClean="0"/>
          </a:p>
        </p:txBody>
      </p:sp>
      <p:sp>
        <p:nvSpPr>
          <p:cNvPr id="4" name="Title 1"/>
          <p:cNvSpPr txBox="1">
            <a:spLocks/>
          </p:cNvSpPr>
          <p:nvPr/>
        </p:nvSpPr>
        <p:spPr>
          <a:xfrm>
            <a:off x="1524000" y="811530"/>
            <a:ext cx="9144000" cy="83439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smtClean="0"/>
              <a:t>Running </a:t>
            </a:r>
            <a:r>
              <a:rPr lang="en-US" sz="4400" b="1" dirty="0" err="1" smtClean="0"/>
              <a:t>webpack</a:t>
            </a:r>
            <a:endParaRPr lang="en-US" sz="4400" b="1" dirty="0"/>
          </a:p>
        </p:txBody>
      </p:sp>
      <p:pic>
        <p:nvPicPr>
          <p:cNvPr id="6" name="Picture 5"/>
          <p:cNvPicPr>
            <a:picLocks noChangeAspect="1"/>
          </p:cNvPicPr>
          <p:nvPr/>
        </p:nvPicPr>
        <p:blipFill>
          <a:blip r:embed="rId2"/>
          <a:stretch>
            <a:fillRect/>
          </a:stretch>
        </p:blipFill>
        <p:spPr>
          <a:xfrm>
            <a:off x="3752850" y="2914650"/>
            <a:ext cx="3562350" cy="1028700"/>
          </a:xfrm>
          <a:prstGeom prst="rect">
            <a:avLst/>
          </a:prstGeom>
        </p:spPr>
      </p:pic>
      <p:pic>
        <p:nvPicPr>
          <p:cNvPr id="7" name="Picture 6"/>
          <p:cNvPicPr>
            <a:picLocks noChangeAspect="1"/>
          </p:cNvPicPr>
          <p:nvPr/>
        </p:nvPicPr>
        <p:blipFill>
          <a:blip r:embed="rId3"/>
          <a:stretch>
            <a:fillRect/>
          </a:stretch>
        </p:blipFill>
        <p:spPr>
          <a:xfrm>
            <a:off x="941070" y="4959986"/>
            <a:ext cx="1781175" cy="304800"/>
          </a:xfrm>
          <a:prstGeom prst="rect">
            <a:avLst/>
          </a:prstGeom>
        </p:spPr>
      </p:pic>
      <p:pic>
        <p:nvPicPr>
          <p:cNvPr id="8" name="Picture 7"/>
          <p:cNvPicPr>
            <a:picLocks noChangeAspect="1"/>
          </p:cNvPicPr>
          <p:nvPr/>
        </p:nvPicPr>
        <p:blipFill>
          <a:blip r:embed="rId4"/>
          <a:stretch>
            <a:fillRect/>
          </a:stretch>
        </p:blipFill>
        <p:spPr>
          <a:xfrm>
            <a:off x="941070" y="5737542"/>
            <a:ext cx="1428750" cy="247650"/>
          </a:xfrm>
          <a:prstGeom prst="rect">
            <a:avLst/>
          </a:prstGeom>
        </p:spPr>
      </p:pic>
    </p:spTree>
    <p:extLst>
      <p:ext uri="{BB962C8B-B14F-4D97-AF65-F5344CB8AC3E}">
        <p14:creationId xmlns:p14="http://schemas.microsoft.com/office/powerpoint/2010/main" val="5351903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050" y="1645920"/>
            <a:ext cx="10946130" cy="4640580"/>
          </a:xfrm>
        </p:spPr>
        <p:txBody>
          <a:bodyPr>
            <a:normAutofit/>
          </a:bodyPr>
          <a:lstStyle/>
          <a:p>
            <a:pPr marL="0" indent="0">
              <a:buNone/>
            </a:pPr>
            <a:r>
              <a:rPr lang="en-US" sz="2400" dirty="0" smtClean="0"/>
              <a:t>In brief, </a:t>
            </a:r>
            <a:r>
              <a:rPr lang="en-US" sz="2400" dirty="0" err="1" smtClean="0"/>
              <a:t>npm</a:t>
            </a:r>
            <a:r>
              <a:rPr lang="en-US" sz="2400" dirty="0" smtClean="0"/>
              <a:t> </a:t>
            </a:r>
            <a:r>
              <a:rPr lang="en-US" sz="2400" dirty="0" smtClean="0"/>
              <a:t>is </a:t>
            </a:r>
            <a:r>
              <a:rPr lang="en-US" sz="2400" dirty="0" smtClean="0"/>
              <a:t>a package manager for JavaScript. It stands for Node Package Manager. </a:t>
            </a:r>
            <a:endParaRPr lang="en-US" sz="2400" dirty="0" smtClean="0"/>
          </a:p>
          <a:p>
            <a:pPr marL="0" indent="0">
              <a:buNone/>
            </a:pPr>
            <a:r>
              <a:rPr lang="en-US" sz="2400" dirty="0" smtClean="0"/>
              <a:t>The </a:t>
            </a:r>
            <a:r>
              <a:rPr lang="en-US" sz="2400" dirty="0" smtClean="0"/>
              <a:t>official documentation explains that </a:t>
            </a:r>
            <a:r>
              <a:rPr lang="en-US" sz="2400" dirty="0" err="1" smtClean="0"/>
              <a:t>npm</a:t>
            </a:r>
            <a:r>
              <a:rPr lang="en-US" sz="2400" dirty="0" smtClean="0"/>
              <a:t> is three different things</a:t>
            </a:r>
            <a:r>
              <a:rPr lang="en-US" sz="2400" dirty="0" smtClean="0"/>
              <a:t>:</a:t>
            </a:r>
            <a:endParaRPr lang="en-US" sz="2400" dirty="0" smtClean="0"/>
          </a:p>
          <a:p>
            <a:pPr algn="ctr">
              <a:buFont typeface="Wingdings" panose="05000000000000000000" pitchFamily="2" charset="2"/>
              <a:buChar char="Ø"/>
            </a:pPr>
            <a:r>
              <a:rPr lang="en-US" sz="2400" dirty="0" smtClean="0"/>
              <a:t>The website</a:t>
            </a:r>
          </a:p>
          <a:p>
            <a:pPr algn="ctr">
              <a:buFont typeface="Wingdings" panose="05000000000000000000" pitchFamily="2" charset="2"/>
              <a:buChar char="Ø"/>
            </a:pPr>
            <a:r>
              <a:rPr lang="en-US" sz="2400" dirty="0" smtClean="0"/>
              <a:t>The </a:t>
            </a:r>
            <a:r>
              <a:rPr lang="en-US" sz="2400" dirty="0" err="1" smtClean="0"/>
              <a:t>npm</a:t>
            </a:r>
            <a:r>
              <a:rPr lang="en-US" sz="2400" dirty="0" smtClean="0"/>
              <a:t> registry</a:t>
            </a:r>
          </a:p>
          <a:p>
            <a:pPr algn="ctr">
              <a:buFont typeface="Wingdings" panose="05000000000000000000" pitchFamily="2" charset="2"/>
              <a:buChar char="Ø"/>
            </a:pPr>
            <a:r>
              <a:rPr lang="en-US" sz="2400" dirty="0" smtClean="0"/>
              <a:t>The </a:t>
            </a:r>
            <a:r>
              <a:rPr lang="en-US" sz="2400" dirty="0" err="1" smtClean="0"/>
              <a:t>npm</a:t>
            </a:r>
            <a:r>
              <a:rPr lang="en-US" sz="2400" dirty="0" smtClean="0"/>
              <a:t> client</a:t>
            </a:r>
          </a:p>
          <a:p>
            <a:pPr marL="0" indent="0">
              <a:buNone/>
            </a:pPr>
            <a:r>
              <a:rPr lang="en-US" sz="2400" dirty="0" smtClean="0"/>
              <a:t>The website is a place where you can browse packages, read the docs, and find general info on </a:t>
            </a:r>
            <a:r>
              <a:rPr lang="en-US" sz="2400" dirty="0" err="1" smtClean="0"/>
              <a:t>npm</a:t>
            </a:r>
            <a:r>
              <a:rPr lang="en-US" sz="2400" dirty="0" smtClean="0"/>
              <a:t>.</a:t>
            </a:r>
            <a:endParaRPr lang="en-US" sz="2400" dirty="0" smtClean="0"/>
          </a:p>
          <a:p>
            <a:pPr marL="0" indent="0">
              <a:buNone/>
            </a:pPr>
            <a:r>
              <a:rPr lang="en-US" sz="2400" dirty="0" smtClean="0"/>
              <a:t>The registry is a database that holds the information and the code for the packages</a:t>
            </a:r>
            <a:r>
              <a:rPr lang="en-US" sz="2400" dirty="0" smtClean="0"/>
              <a:t>.</a:t>
            </a:r>
            <a:endParaRPr lang="en-US" sz="2400" dirty="0" smtClean="0"/>
          </a:p>
          <a:p>
            <a:pPr marL="0" indent="0">
              <a:buNone/>
            </a:pPr>
            <a:r>
              <a:rPr lang="en-US" sz="2400" dirty="0" smtClean="0"/>
              <a:t>The </a:t>
            </a:r>
            <a:r>
              <a:rPr lang="en-US" sz="2400" dirty="0" err="1" smtClean="0"/>
              <a:t>npm</a:t>
            </a:r>
            <a:r>
              <a:rPr lang="en-US" sz="2400" dirty="0" smtClean="0"/>
              <a:t> client is a tool installed on a developer’s machine that allows you to publish packages, install packages, and update packages.</a:t>
            </a:r>
            <a:endParaRPr lang="en-US" sz="2400" dirty="0"/>
          </a:p>
        </p:txBody>
      </p:sp>
      <p:sp>
        <p:nvSpPr>
          <p:cNvPr id="4" name="Title 1"/>
          <p:cNvSpPr txBox="1">
            <a:spLocks/>
          </p:cNvSpPr>
          <p:nvPr/>
        </p:nvSpPr>
        <p:spPr>
          <a:xfrm>
            <a:off x="1524000" y="811530"/>
            <a:ext cx="9144000" cy="83439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smtClean="0"/>
              <a:t>What is </a:t>
            </a:r>
            <a:r>
              <a:rPr lang="en-US" sz="4400" b="1" dirty="0" err="1" smtClean="0"/>
              <a:t>npm</a:t>
            </a:r>
            <a:r>
              <a:rPr lang="en-US" sz="4400" b="1" dirty="0" smtClean="0"/>
              <a:t>?</a:t>
            </a:r>
            <a:endParaRPr lang="en-US" sz="4400" b="1" dirty="0"/>
          </a:p>
        </p:txBody>
      </p:sp>
    </p:spTree>
    <p:extLst>
      <p:ext uri="{BB962C8B-B14F-4D97-AF65-F5344CB8AC3E}">
        <p14:creationId xmlns:p14="http://schemas.microsoft.com/office/powerpoint/2010/main" val="2592085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sz="2400" dirty="0" smtClean="0"/>
              <a:t>Yarn is a JavaScript Package Manager, a direct competitor of </a:t>
            </a:r>
            <a:r>
              <a:rPr lang="en-US" sz="2400" dirty="0" err="1" smtClean="0"/>
              <a:t>npm</a:t>
            </a:r>
            <a:r>
              <a:rPr lang="en-US" sz="2400" dirty="0" smtClean="0"/>
              <a:t>, and it’s one of the Facebook Open Source projects</a:t>
            </a:r>
            <a:r>
              <a:rPr lang="en-US" sz="2400" dirty="0" smtClean="0"/>
              <a:t>.</a:t>
            </a:r>
          </a:p>
          <a:p>
            <a:pPr marL="0" indent="0">
              <a:buNone/>
            </a:pPr>
            <a:endParaRPr lang="en-US" sz="2400" dirty="0" smtClean="0"/>
          </a:p>
          <a:p>
            <a:pPr marL="0" indent="0">
              <a:buNone/>
            </a:pPr>
            <a:r>
              <a:rPr lang="en-US" sz="2400" dirty="0" smtClean="0"/>
              <a:t>It’s compatible with </a:t>
            </a:r>
            <a:r>
              <a:rPr lang="en-US" sz="2400" dirty="0" err="1" smtClean="0"/>
              <a:t>npm</a:t>
            </a:r>
            <a:r>
              <a:rPr lang="en-US" sz="2400" dirty="0" smtClean="0"/>
              <a:t> packages, so it has the great advantage of being a drop-in replacement for </a:t>
            </a:r>
            <a:r>
              <a:rPr lang="en-US" sz="2400" dirty="0" err="1" smtClean="0"/>
              <a:t>npm</a:t>
            </a:r>
            <a:r>
              <a:rPr lang="en-US" sz="2400" dirty="0" smtClean="0"/>
              <a:t>.</a:t>
            </a:r>
          </a:p>
          <a:p>
            <a:pPr marL="0" indent="0">
              <a:buNone/>
            </a:pPr>
            <a:endParaRPr lang="en-US" sz="2400" dirty="0" smtClean="0"/>
          </a:p>
          <a:p>
            <a:pPr marL="0" indent="0">
              <a:buNone/>
            </a:pPr>
            <a:r>
              <a:rPr lang="en-US" sz="2400" dirty="0" smtClean="0"/>
              <a:t>When it launched it used to be way faster than </a:t>
            </a:r>
            <a:r>
              <a:rPr lang="en-US" sz="2400" dirty="0" err="1" smtClean="0"/>
              <a:t>npm</a:t>
            </a:r>
            <a:r>
              <a:rPr lang="en-US" sz="2400" dirty="0" smtClean="0"/>
              <a:t> due to parallel download and caching, but now </a:t>
            </a:r>
            <a:r>
              <a:rPr lang="en-US" sz="2400" dirty="0" err="1" smtClean="0"/>
              <a:t>npm</a:t>
            </a:r>
            <a:r>
              <a:rPr lang="en-US" sz="2400" dirty="0" smtClean="0"/>
              <a:t> did catch up with many of its </a:t>
            </a:r>
            <a:r>
              <a:rPr lang="en-US" sz="2400" dirty="0" smtClean="0"/>
              <a:t>features.</a:t>
            </a:r>
          </a:p>
          <a:p>
            <a:pPr marL="0" indent="0">
              <a:buNone/>
            </a:pPr>
            <a:endParaRPr lang="en-US" sz="2400" dirty="0" smtClean="0"/>
          </a:p>
          <a:p>
            <a:pPr marL="0" indent="0">
              <a:buNone/>
            </a:pPr>
            <a:r>
              <a:rPr lang="en-US" sz="2400" dirty="0" smtClean="0"/>
              <a:t>Tools eventually converge to a set of features that keeps them on the same level to stay relevant, so we’ll likely see those features in </a:t>
            </a:r>
            <a:r>
              <a:rPr lang="en-US" sz="2400" dirty="0" err="1" smtClean="0"/>
              <a:t>npm</a:t>
            </a:r>
            <a:r>
              <a:rPr lang="en-US" sz="2400" dirty="0" smtClean="0"/>
              <a:t> in the </a:t>
            </a:r>
            <a:r>
              <a:rPr lang="en-US" sz="2400" dirty="0" smtClean="0"/>
              <a:t>future.</a:t>
            </a:r>
          </a:p>
          <a:p>
            <a:pPr marL="0" indent="0">
              <a:buNone/>
            </a:pPr>
            <a:r>
              <a:rPr lang="en-US" sz="2400" dirty="0" smtClean="0"/>
              <a:t>So this </a:t>
            </a:r>
            <a:r>
              <a:rPr lang="en-US" sz="2400" dirty="0" smtClean="0"/>
              <a:t>competition </a:t>
            </a:r>
            <a:r>
              <a:rPr lang="en-US" sz="2400" dirty="0" smtClean="0"/>
              <a:t>is nice for us users.</a:t>
            </a:r>
            <a:endParaRPr lang="en-US" sz="2400" dirty="0"/>
          </a:p>
        </p:txBody>
      </p:sp>
      <p:sp>
        <p:nvSpPr>
          <p:cNvPr id="4" name="Title 1"/>
          <p:cNvSpPr txBox="1">
            <a:spLocks/>
          </p:cNvSpPr>
          <p:nvPr/>
        </p:nvSpPr>
        <p:spPr>
          <a:xfrm>
            <a:off x="1524000" y="811530"/>
            <a:ext cx="9144000" cy="83439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smtClean="0"/>
              <a:t>What is yarn?</a:t>
            </a:r>
            <a:endParaRPr lang="en-US" sz="4400" b="1" dirty="0"/>
          </a:p>
        </p:txBody>
      </p:sp>
    </p:spTree>
    <p:extLst>
      <p:ext uri="{BB962C8B-B14F-4D97-AF65-F5344CB8AC3E}">
        <p14:creationId xmlns:p14="http://schemas.microsoft.com/office/powerpoint/2010/main" val="1694528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t>Yarn writes its dependencies to a file named </a:t>
            </a:r>
            <a:r>
              <a:rPr lang="en-US" sz="2400" dirty="0" err="1" smtClean="0"/>
              <a:t>package.json</a:t>
            </a:r>
            <a:r>
              <a:rPr lang="en-US" sz="2400" dirty="0" smtClean="0"/>
              <a:t>.</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W</a:t>
            </a:r>
            <a:r>
              <a:rPr lang="en-US" sz="2400" dirty="0" smtClean="0"/>
              <a:t>hich </a:t>
            </a:r>
            <a:r>
              <a:rPr lang="en-US" sz="2400" dirty="0" smtClean="0"/>
              <a:t>sits in the root folder of your project, and stores the dependencies files into the </a:t>
            </a:r>
            <a:r>
              <a:rPr lang="en-US" sz="2400" dirty="0" err="1" smtClean="0"/>
              <a:t>node_modules</a:t>
            </a:r>
            <a:r>
              <a:rPr lang="en-US" sz="2400" dirty="0" smtClean="0"/>
              <a:t> </a:t>
            </a:r>
            <a:r>
              <a:rPr lang="en-US" sz="2400" dirty="0" smtClean="0"/>
              <a:t>folder.</a:t>
            </a:r>
          </a:p>
        </p:txBody>
      </p:sp>
      <p:sp>
        <p:nvSpPr>
          <p:cNvPr id="4" name="Title 1"/>
          <p:cNvSpPr txBox="1">
            <a:spLocks/>
          </p:cNvSpPr>
          <p:nvPr/>
        </p:nvSpPr>
        <p:spPr>
          <a:xfrm>
            <a:off x="1524000" y="811530"/>
            <a:ext cx="9144000" cy="83439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smtClean="0"/>
              <a:t>Managing packages</a:t>
            </a:r>
            <a:endParaRPr lang="en-US" sz="4400" b="1" dirty="0"/>
          </a:p>
        </p:txBody>
      </p:sp>
      <p:pic>
        <p:nvPicPr>
          <p:cNvPr id="6" name="Picture 5"/>
          <p:cNvPicPr>
            <a:picLocks noChangeAspect="1"/>
          </p:cNvPicPr>
          <p:nvPr/>
        </p:nvPicPr>
        <p:blipFill>
          <a:blip r:embed="rId3"/>
          <a:stretch>
            <a:fillRect/>
          </a:stretch>
        </p:blipFill>
        <p:spPr>
          <a:xfrm>
            <a:off x="3563302" y="2444115"/>
            <a:ext cx="4333875" cy="1809750"/>
          </a:xfrm>
          <a:prstGeom prst="rect">
            <a:avLst/>
          </a:prstGeom>
        </p:spPr>
      </p:pic>
    </p:spTree>
    <p:extLst>
      <p:ext uri="{BB962C8B-B14F-4D97-AF65-F5344CB8AC3E}">
        <p14:creationId xmlns:p14="http://schemas.microsoft.com/office/powerpoint/2010/main" val="1246565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2400" dirty="0" smtClean="0"/>
              <a:t>Webpack can automatically rebuild the bundle when a change in your app happens, and keep listening for the next change.</a:t>
            </a:r>
          </a:p>
          <a:p>
            <a:pPr marL="0" indent="0">
              <a:buNone/>
            </a:pPr>
            <a:endParaRPr lang="en-US" sz="2400" dirty="0" smtClean="0"/>
          </a:p>
          <a:p>
            <a:pPr marL="0" indent="0">
              <a:buNone/>
            </a:pPr>
            <a:r>
              <a:rPr lang="en-US" sz="2400" dirty="0" smtClean="0"/>
              <a:t>Just add this </a:t>
            </a:r>
            <a:r>
              <a:rPr lang="en-US" sz="2400" dirty="0" smtClean="0"/>
              <a:t>script to you </a:t>
            </a:r>
            <a:r>
              <a:rPr lang="en-US" sz="2400" dirty="0" err="1" smtClean="0"/>
              <a:t>package.json</a:t>
            </a:r>
            <a:r>
              <a:rPr lang="en-US" sz="2400" dirty="0" smtClean="0"/>
              <a:t>:</a:t>
            </a:r>
            <a:endParaRPr lang="en-US" sz="2400" dirty="0" smtClean="0"/>
          </a:p>
          <a:p>
            <a:pPr marL="0" indent="0">
              <a:buNone/>
            </a:pPr>
            <a:endParaRPr lang="en-US" sz="2400" dirty="0" smtClean="0"/>
          </a:p>
          <a:p>
            <a:pPr marL="0" indent="0">
              <a:buNone/>
            </a:pPr>
            <a:r>
              <a:rPr lang="en-US" sz="2400" dirty="0" smtClean="0"/>
              <a:t>and </a:t>
            </a:r>
            <a:r>
              <a:rPr lang="en-US" sz="2400" dirty="0" smtClean="0"/>
              <a:t>run</a:t>
            </a:r>
          </a:p>
          <a:p>
            <a:pPr marL="0" indent="0">
              <a:buNone/>
            </a:pPr>
            <a:endParaRPr lang="en-US" sz="2400" dirty="0" smtClean="0"/>
          </a:p>
          <a:p>
            <a:pPr marL="0" indent="0">
              <a:buNone/>
            </a:pPr>
            <a:r>
              <a:rPr lang="en-US" sz="2400" dirty="0" smtClean="0"/>
              <a:t>or</a:t>
            </a:r>
            <a:endParaRPr lang="en-US" sz="2400" dirty="0" smtClean="0"/>
          </a:p>
        </p:txBody>
      </p:sp>
      <p:sp>
        <p:nvSpPr>
          <p:cNvPr id="4" name="Title 1"/>
          <p:cNvSpPr txBox="1">
            <a:spLocks/>
          </p:cNvSpPr>
          <p:nvPr/>
        </p:nvSpPr>
        <p:spPr>
          <a:xfrm>
            <a:off x="1524000" y="811530"/>
            <a:ext cx="9144000" cy="83439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smtClean="0"/>
              <a:t>Watching changes</a:t>
            </a:r>
            <a:endParaRPr lang="en-US" sz="4400" b="1" dirty="0"/>
          </a:p>
        </p:txBody>
      </p:sp>
      <p:pic>
        <p:nvPicPr>
          <p:cNvPr id="6" name="Picture 5"/>
          <p:cNvPicPr>
            <a:picLocks noChangeAspect="1"/>
          </p:cNvPicPr>
          <p:nvPr/>
        </p:nvPicPr>
        <p:blipFill>
          <a:blip r:embed="rId3"/>
          <a:stretch>
            <a:fillRect/>
          </a:stretch>
        </p:blipFill>
        <p:spPr>
          <a:xfrm>
            <a:off x="6321742" y="2867819"/>
            <a:ext cx="4029075" cy="1133475"/>
          </a:xfrm>
          <a:prstGeom prst="rect">
            <a:avLst/>
          </a:prstGeom>
        </p:spPr>
      </p:pic>
      <p:pic>
        <p:nvPicPr>
          <p:cNvPr id="8" name="Picture 7"/>
          <p:cNvPicPr>
            <a:picLocks noChangeAspect="1"/>
          </p:cNvPicPr>
          <p:nvPr/>
        </p:nvPicPr>
        <p:blipFill>
          <a:blip r:embed="rId4"/>
          <a:stretch>
            <a:fillRect/>
          </a:stretch>
        </p:blipFill>
        <p:spPr>
          <a:xfrm>
            <a:off x="1192530" y="4518340"/>
            <a:ext cx="1724025" cy="304800"/>
          </a:xfrm>
          <a:prstGeom prst="rect">
            <a:avLst/>
          </a:prstGeom>
        </p:spPr>
      </p:pic>
      <p:pic>
        <p:nvPicPr>
          <p:cNvPr id="9" name="Picture 8"/>
          <p:cNvPicPr>
            <a:picLocks noChangeAspect="1"/>
          </p:cNvPicPr>
          <p:nvPr/>
        </p:nvPicPr>
        <p:blipFill>
          <a:blip r:embed="rId5"/>
          <a:stretch>
            <a:fillRect/>
          </a:stretch>
        </p:blipFill>
        <p:spPr>
          <a:xfrm>
            <a:off x="1192530" y="5498783"/>
            <a:ext cx="1371600" cy="266700"/>
          </a:xfrm>
          <a:prstGeom prst="rect">
            <a:avLst/>
          </a:prstGeom>
        </p:spPr>
      </p:pic>
    </p:spTree>
    <p:extLst>
      <p:ext uri="{BB962C8B-B14F-4D97-AF65-F5344CB8AC3E}">
        <p14:creationId xmlns:p14="http://schemas.microsoft.com/office/powerpoint/2010/main" val="386456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650" y="1859915"/>
            <a:ext cx="10515600" cy="4351338"/>
          </a:xfrm>
        </p:spPr>
        <p:txBody>
          <a:bodyPr>
            <a:normAutofit/>
          </a:bodyPr>
          <a:lstStyle/>
          <a:p>
            <a:pPr marL="0" indent="0">
              <a:buNone/>
            </a:pPr>
            <a:r>
              <a:rPr lang="en-US" sz="2400" dirty="0" smtClean="0"/>
              <a:t>This package allows you to create </a:t>
            </a:r>
            <a:r>
              <a:rPr lang="en-US" sz="2400" dirty="0"/>
              <a:t>React apps with no build configuration</a:t>
            </a:r>
            <a:r>
              <a:rPr lang="en-US" sz="2400" dirty="0" smtClean="0"/>
              <a:t>.</a:t>
            </a:r>
          </a:p>
          <a:p>
            <a:pPr marL="0" indent="0">
              <a:buNone/>
            </a:pPr>
            <a:r>
              <a:rPr lang="en-US" sz="2400" dirty="0" smtClean="0"/>
              <a:t>Run following command to start using it:</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r>
              <a:rPr lang="en-US" sz="2400" dirty="0" smtClean="0"/>
              <a:t>Navigate </a:t>
            </a:r>
            <a:r>
              <a:rPr lang="en-US" sz="2400" dirty="0" smtClean="0"/>
              <a:t>to </a:t>
            </a:r>
            <a:r>
              <a:rPr lang="en-US" sz="2400" dirty="0">
                <a:hlinkClick r:id="rId3"/>
              </a:rPr>
              <a:t>http://localhost:3000</a:t>
            </a:r>
            <a:endParaRPr lang="en-US" sz="2400" dirty="0"/>
          </a:p>
        </p:txBody>
      </p:sp>
      <p:sp>
        <p:nvSpPr>
          <p:cNvPr id="4" name="Title 1"/>
          <p:cNvSpPr txBox="1">
            <a:spLocks/>
          </p:cNvSpPr>
          <p:nvPr/>
        </p:nvSpPr>
        <p:spPr>
          <a:xfrm>
            <a:off x="1524000" y="811530"/>
            <a:ext cx="9144000" cy="83439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err="1" smtClean="0"/>
              <a:t>Webpack</a:t>
            </a:r>
            <a:r>
              <a:rPr lang="en-US" sz="4400" b="1" dirty="0" smtClean="0"/>
              <a:t> in action: create-react-app</a:t>
            </a:r>
            <a:endParaRPr lang="en-US" sz="4400" b="1" dirty="0"/>
          </a:p>
        </p:txBody>
      </p:sp>
      <p:pic>
        <p:nvPicPr>
          <p:cNvPr id="6" name="Picture 5"/>
          <p:cNvPicPr>
            <a:picLocks noChangeAspect="1"/>
          </p:cNvPicPr>
          <p:nvPr/>
        </p:nvPicPr>
        <p:blipFill>
          <a:blip r:embed="rId4"/>
          <a:stretch>
            <a:fillRect/>
          </a:stretch>
        </p:blipFill>
        <p:spPr>
          <a:xfrm>
            <a:off x="1524000" y="3012757"/>
            <a:ext cx="3457575" cy="276225"/>
          </a:xfrm>
          <a:prstGeom prst="rect">
            <a:avLst/>
          </a:prstGeom>
        </p:spPr>
      </p:pic>
      <p:pic>
        <p:nvPicPr>
          <p:cNvPr id="8" name="Picture 7"/>
          <p:cNvPicPr>
            <a:picLocks noChangeAspect="1"/>
          </p:cNvPicPr>
          <p:nvPr/>
        </p:nvPicPr>
        <p:blipFill>
          <a:blip r:embed="rId5"/>
          <a:stretch>
            <a:fillRect/>
          </a:stretch>
        </p:blipFill>
        <p:spPr>
          <a:xfrm>
            <a:off x="1533524" y="4460557"/>
            <a:ext cx="1381125" cy="285750"/>
          </a:xfrm>
          <a:prstGeom prst="rect">
            <a:avLst/>
          </a:prstGeom>
        </p:spPr>
      </p:pic>
      <p:pic>
        <p:nvPicPr>
          <p:cNvPr id="9" name="Picture 8"/>
          <p:cNvPicPr>
            <a:picLocks noChangeAspect="1"/>
          </p:cNvPicPr>
          <p:nvPr/>
        </p:nvPicPr>
        <p:blipFill>
          <a:blip r:embed="rId6"/>
          <a:stretch>
            <a:fillRect/>
          </a:stretch>
        </p:blipFill>
        <p:spPr>
          <a:xfrm>
            <a:off x="1557337" y="3495357"/>
            <a:ext cx="1314450" cy="276225"/>
          </a:xfrm>
          <a:prstGeom prst="rect">
            <a:avLst/>
          </a:prstGeom>
        </p:spPr>
      </p:pic>
      <p:pic>
        <p:nvPicPr>
          <p:cNvPr id="10" name="Picture 9"/>
          <p:cNvPicPr>
            <a:picLocks noChangeAspect="1"/>
          </p:cNvPicPr>
          <p:nvPr/>
        </p:nvPicPr>
        <p:blipFill>
          <a:blip r:embed="rId7"/>
          <a:stretch>
            <a:fillRect/>
          </a:stretch>
        </p:blipFill>
        <p:spPr>
          <a:xfrm>
            <a:off x="1557337" y="3977957"/>
            <a:ext cx="1390650" cy="276225"/>
          </a:xfrm>
          <a:prstGeom prst="rect">
            <a:avLst/>
          </a:prstGeom>
        </p:spPr>
      </p:pic>
    </p:spTree>
    <p:extLst>
      <p:ext uri="{BB962C8B-B14F-4D97-AF65-F5344CB8AC3E}">
        <p14:creationId xmlns:p14="http://schemas.microsoft.com/office/powerpoint/2010/main" val="2338480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119951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What’s A Module Bundler?</a:t>
            </a:r>
          </a:p>
          <a:p>
            <a:pPr algn="ctr"/>
            <a:r>
              <a:rPr lang="en-US" b="1" dirty="0" smtClean="0"/>
              <a:t/>
            </a:r>
            <a:br>
              <a:rPr lang="en-US" b="1" dirty="0" smtClean="0"/>
            </a:br>
            <a:endParaRPr lang="en-US" dirty="0"/>
          </a:p>
        </p:txBody>
      </p:sp>
      <p:sp>
        <p:nvSpPr>
          <p:cNvPr id="5" name="TextBox 4"/>
          <p:cNvSpPr txBox="1"/>
          <p:nvPr/>
        </p:nvSpPr>
        <p:spPr>
          <a:xfrm>
            <a:off x="1680210" y="2525078"/>
            <a:ext cx="9262109" cy="2246769"/>
          </a:xfrm>
          <a:prstGeom prst="rect">
            <a:avLst/>
          </a:prstGeom>
          <a:noFill/>
        </p:spPr>
        <p:txBody>
          <a:bodyPr wrap="square" rtlCol="0">
            <a:spAutoFit/>
          </a:bodyPr>
          <a:lstStyle/>
          <a:p>
            <a:pPr lvl="0" eaLnBrk="0" fontAlgn="base" hangingPunct="0">
              <a:spcBef>
                <a:spcPct val="0"/>
              </a:spcBef>
              <a:spcAft>
                <a:spcPct val="0"/>
              </a:spcAft>
            </a:pPr>
            <a:r>
              <a:rPr kumimoji="0" lang="en-US" altLang="en-US" sz="2000" b="0" i="0" u="none" strike="noStrike" cap="none" normalizeH="0" baseline="0" dirty="0" smtClean="0">
                <a:ln>
                  <a:noFill/>
                </a:ln>
                <a:solidFill>
                  <a:srgbClr val="333333"/>
                </a:solidFill>
                <a:effectLst/>
              </a:rPr>
              <a:t>In most programming languages you can separate your code into multiple files and import those files into your application to use the functionality contained in them. </a:t>
            </a:r>
          </a:p>
          <a:p>
            <a:pPr lvl="0" eaLnBrk="0" fontAlgn="base" hangingPunct="0">
              <a:spcBef>
                <a:spcPct val="0"/>
              </a:spcBef>
              <a:spcAft>
                <a:spcPct val="0"/>
              </a:spcAft>
            </a:pPr>
            <a:endParaRPr lang="en-US" altLang="en-US" sz="2000" dirty="0">
              <a:solidFill>
                <a:srgbClr val="333333"/>
              </a:solidFill>
            </a:endParaRPr>
          </a:p>
          <a:p>
            <a:pPr lvl="0" eaLnBrk="0" fontAlgn="base" hangingPunct="0">
              <a:spcBef>
                <a:spcPct val="0"/>
              </a:spcBef>
              <a:spcAft>
                <a:spcPct val="0"/>
              </a:spcAft>
            </a:pPr>
            <a:r>
              <a:rPr kumimoji="0" lang="en-US" altLang="en-US" sz="2000" b="0" i="0" u="none" strike="noStrike" cap="none" normalizeH="0" baseline="0" dirty="0" smtClean="0">
                <a:ln>
                  <a:noFill/>
                </a:ln>
                <a:solidFill>
                  <a:srgbClr val="333333"/>
                </a:solidFill>
                <a:effectLst/>
              </a:rPr>
              <a:t>This wasn’t built into browsers, so module bundlers were built to bring this capability in a couple forms: by asynchronously loading modules and running them when they have finished loading, or by combining all of the necessary files into a single JavaScript file that would be loaded via a </a:t>
            </a:r>
            <a:r>
              <a:rPr kumimoji="0" lang="en-US" altLang="en-US" sz="2000" b="0" i="0" u="none" strike="noStrike" cap="none" normalizeH="0" baseline="0" dirty="0" smtClean="0">
                <a:ln>
                  <a:noFill/>
                </a:ln>
                <a:solidFill>
                  <a:srgbClr val="333333"/>
                </a:solidFill>
                <a:effectLst/>
                <a:cs typeface="Consolas" panose="020B0609020204030204" pitchFamily="49" charset="0"/>
              </a:rPr>
              <a:t>&lt;script&gt;</a:t>
            </a:r>
            <a:r>
              <a:rPr kumimoji="0" lang="en-US" altLang="en-US" sz="2000" b="0" i="0" u="none" strike="noStrike" cap="none" normalizeH="0" baseline="0" dirty="0" smtClean="0">
                <a:ln>
                  <a:noFill/>
                </a:ln>
                <a:solidFill>
                  <a:srgbClr val="333333"/>
                </a:solidFill>
                <a:effectLst/>
              </a:rPr>
              <a:t> tag in the HTML.</a:t>
            </a:r>
            <a:r>
              <a:rPr kumimoji="0" lang="en-US" altLang="en-US" sz="2000" b="0" i="0" u="none" strike="noStrike" cap="none" normalizeH="0" baseline="0" dirty="0" smtClean="0">
                <a:ln>
                  <a:noFill/>
                </a:ln>
                <a:solidFill>
                  <a:schemeClr val="tx1"/>
                </a:solidFill>
                <a:effectLst/>
              </a:rPr>
              <a:t> </a:t>
            </a:r>
          </a:p>
        </p:txBody>
      </p:sp>
      <p:sp>
        <p:nvSpPr>
          <p:cNvPr id="9" name="Rectangle 4"/>
          <p:cNvSpPr>
            <a:spLocks noChangeArrowheads="1"/>
          </p:cNvSpPr>
          <p:nvPr/>
        </p:nvSpPr>
        <p:spPr bwMode="auto">
          <a:xfrm>
            <a:off x="0" y="-184666"/>
            <a:ext cx="184731" cy="369332"/>
          </a:xfrm>
          <a:prstGeom prst="rect">
            <a:avLst/>
          </a:prstGeom>
          <a:solidFill>
            <a:srgbClr val="F6F3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0830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18160" y="2926080"/>
            <a:ext cx="10066020" cy="157733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p>
        </p:txBody>
      </p:sp>
      <p:sp>
        <p:nvSpPr>
          <p:cNvPr id="4" name="Title 1"/>
          <p:cNvSpPr txBox="1">
            <a:spLocks/>
          </p:cNvSpPr>
          <p:nvPr/>
        </p:nvSpPr>
        <p:spPr>
          <a:xfrm>
            <a:off x="1257300" y="2640330"/>
            <a:ext cx="10066020" cy="157733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Why bundle modules at all?</a:t>
            </a:r>
            <a:br>
              <a:rPr lang="en-US" b="1" dirty="0" smtClean="0"/>
            </a:br>
            <a:endParaRPr lang="en-US" dirty="0"/>
          </a:p>
        </p:txBody>
      </p:sp>
    </p:spTree>
    <p:extLst>
      <p:ext uri="{BB962C8B-B14F-4D97-AF65-F5344CB8AC3E}">
        <p14:creationId xmlns:p14="http://schemas.microsoft.com/office/powerpoint/2010/main" val="3722878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0855"/>
            <a:ext cx="10515600" cy="1325563"/>
          </a:xfrm>
        </p:spPr>
        <p:txBody>
          <a:bodyPr/>
          <a:lstStyle/>
          <a:p>
            <a:pPr algn="ctr"/>
            <a:r>
              <a:rPr lang="en-US" b="1" dirty="0" smtClean="0"/>
              <a:t>The “old” way</a:t>
            </a:r>
            <a:endParaRPr lang="en-US" b="1" dirty="0"/>
          </a:p>
        </p:txBody>
      </p:sp>
      <p:pic>
        <p:nvPicPr>
          <p:cNvPr id="4" name="Content Placeholder 3"/>
          <p:cNvPicPr>
            <a:picLocks noGrp="1" noChangeAspect="1"/>
          </p:cNvPicPr>
          <p:nvPr>
            <p:ph idx="1"/>
          </p:nvPr>
        </p:nvPicPr>
        <p:blipFill>
          <a:blip r:embed="rId3"/>
          <a:stretch>
            <a:fillRect/>
          </a:stretch>
        </p:blipFill>
        <p:spPr>
          <a:xfrm>
            <a:off x="1866900" y="2157254"/>
            <a:ext cx="8458200" cy="2933700"/>
          </a:xfrm>
          <a:prstGeom prst="rect">
            <a:avLst/>
          </a:prstGeom>
        </p:spPr>
      </p:pic>
    </p:spTree>
    <p:extLst>
      <p:ext uri="{BB962C8B-B14F-4D97-AF65-F5344CB8AC3E}">
        <p14:creationId xmlns:p14="http://schemas.microsoft.com/office/powerpoint/2010/main" val="801913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997"/>
            <a:ext cx="10515600" cy="1325563"/>
          </a:xfrm>
        </p:spPr>
        <p:txBody>
          <a:bodyPr/>
          <a:lstStyle/>
          <a:p>
            <a:pPr algn="ctr"/>
            <a:r>
              <a:rPr lang="en-US" b="1" dirty="0" smtClean="0"/>
              <a:t>The Webpack way</a:t>
            </a:r>
            <a:endParaRPr lang="en-US"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670" y="1813560"/>
            <a:ext cx="10058400" cy="4306252"/>
          </a:xfrm>
          <a:prstGeom prst="rect">
            <a:avLst/>
          </a:prstGeom>
        </p:spPr>
      </p:pic>
    </p:spTree>
    <p:extLst>
      <p:ext uri="{BB962C8B-B14F-4D97-AF65-F5344CB8AC3E}">
        <p14:creationId xmlns:p14="http://schemas.microsoft.com/office/powerpoint/2010/main" val="1727652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440180" y="2827021"/>
            <a:ext cx="9311640" cy="14744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Box 4"/>
          <p:cNvSpPr txBox="1"/>
          <p:nvPr/>
        </p:nvSpPr>
        <p:spPr>
          <a:xfrm>
            <a:off x="571500" y="864286"/>
            <a:ext cx="11361420" cy="5399940"/>
          </a:xfrm>
          <a:prstGeom prst="rect">
            <a:avLst/>
          </a:prstGeom>
          <a:noFill/>
        </p:spPr>
        <p:txBody>
          <a:bodyPr wrap="square" rtlCol="0">
            <a:spAutoFit/>
          </a:bodyPr>
          <a:lstStyle/>
          <a:p>
            <a:r>
              <a:rPr lang="en-US" sz="2400" dirty="0" smtClean="0"/>
              <a:t>    Webpack can perform operations like:</a:t>
            </a:r>
          </a:p>
          <a:p>
            <a:endParaRPr lang="en-US" sz="1200" dirty="0" smtClean="0"/>
          </a:p>
          <a:p>
            <a:pPr marL="800100" lvl="1" indent="-342900">
              <a:lnSpc>
                <a:spcPct val="150000"/>
              </a:lnSpc>
              <a:buFont typeface="Wingdings" panose="05000000000000000000" pitchFamily="2" charset="2"/>
              <a:buChar char="Ø"/>
            </a:pPr>
            <a:r>
              <a:rPr lang="en-US" sz="2000" dirty="0" smtClean="0"/>
              <a:t>helps you bundle your resources.</a:t>
            </a:r>
          </a:p>
          <a:p>
            <a:pPr marL="800100" lvl="1" indent="-342900">
              <a:lnSpc>
                <a:spcPct val="150000"/>
              </a:lnSpc>
              <a:buFont typeface="Wingdings" panose="05000000000000000000" pitchFamily="2" charset="2"/>
              <a:buChar char="Ø"/>
            </a:pPr>
            <a:r>
              <a:rPr lang="en-US" sz="2000" dirty="0" smtClean="0"/>
              <a:t>watches for changes and re-runs the tasks.</a:t>
            </a:r>
          </a:p>
          <a:p>
            <a:pPr marL="800100" lvl="1" indent="-342900">
              <a:lnSpc>
                <a:spcPct val="150000"/>
              </a:lnSpc>
              <a:buFont typeface="Wingdings" panose="05000000000000000000" pitchFamily="2" charset="2"/>
              <a:buChar char="Ø"/>
            </a:pPr>
            <a:r>
              <a:rPr lang="en-US" sz="2000" dirty="0" smtClean="0"/>
              <a:t>can run Babel </a:t>
            </a:r>
            <a:r>
              <a:rPr lang="en-US" sz="2000" dirty="0" err="1" smtClean="0"/>
              <a:t>transpilation</a:t>
            </a:r>
            <a:r>
              <a:rPr lang="en-US" sz="2000" dirty="0" smtClean="0"/>
              <a:t> to ES5, allowing you to use the latest JavaScript features without worrying about browser support.</a:t>
            </a:r>
          </a:p>
          <a:p>
            <a:pPr marL="800100" lvl="1" indent="-342900">
              <a:lnSpc>
                <a:spcPct val="150000"/>
              </a:lnSpc>
              <a:buFont typeface="Wingdings" panose="05000000000000000000" pitchFamily="2" charset="2"/>
              <a:buChar char="Ø"/>
            </a:pPr>
            <a:r>
              <a:rPr lang="en-US" sz="2000" dirty="0" smtClean="0"/>
              <a:t>can </a:t>
            </a:r>
            <a:r>
              <a:rPr lang="en-US" sz="2000" dirty="0" err="1" smtClean="0"/>
              <a:t>transpile</a:t>
            </a:r>
            <a:r>
              <a:rPr lang="en-US" sz="2000" dirty="0" smtClean="0"/>
              <a:t> Typescript to JavaScript</a:t>
            </a:r>
          </a:p>
          <a:p>
            <a:pPr marL="800100" lvl="1" indent="-342900">
              <a:lnSpc>
                <a:spcPct val="150000"/>
              </a:lnSpc>
              <a:buFont typeface="Wingdings" panose="05000000000000000000" pitchFamily="2" charset="2"/>
              <a:buChar char="Ø"/>
            </a:pPr>
            <a:r>
              <a:rPr lang="en-US" sz="2000" dirty="0" smtClean="0"/>
              <a:t>can convert inline images to data URIs.</a:t>
            </a:r>
          </a:p>
          <a:p>
            <a:pPr marL="800100" lvl="1" indent="-342900">
              <a:lnSpc>
                <a:spcPct val="150000"/>
              </a:lnSpc>
              <a:buFont typeface="Wingdings" panose="05000000000000000000" pitchFamily="2" charset="2"/>
              <a:buChar char="Ø"/>
            </a:pPr>
            <a:r>
              <a:rPr lang="en-US" sz="2000" dirty="0" smtClean="0"/>
              <a:t>allows you to use require() for CSS files.</a:t>
            </a:r>
          </a:p>
          <a:p>
            <a:pPr marL="800100" lvl="1" indent="-342900">
              <a:lnSpc>
                <a:spcPct val="150000"/>
              </a:lnSpc>
              <a:buFont typeface="Wingdings" panose="05000000000000000000" pitchFamily="2" charset="2"/>
              <a:buChar char="Ø"/>
            </a:pPr>
            <a:r>
              <a:rPr lang="en-US" sz="2000" dirty="0" smtClean="0"/>
              <a:t>can run a development webserver.</a:t>
            </a:r>
          </a:p>
          <a:p>
            <a:pPr marL="800100" lvl="1" indent="-342900">
              <a:lnSpc>
                <a:spcPct val="150000"/>
              </a:lnSpc>
              <a:buFont typeface="Wingdings" panose="05000000000000000000" pitchFamily="2" charset="2"/>
              <a:buChar char="Ø"/>
            </a:pPr>
            <a:r>
              <a:rPr lang="en-US" sz="2000" dirty="0" smtClean="0"/>
              <a:t>can handle hot module replacement.</a:t>
            </a:r>
          </a:p>
          <a:p>
            <a:pPr marL="800100" lvl="1" indent="-342900">
              <a:lnSpc>
                <a:spcPct val="150000"/>
              </a:lnSpc>
              <a:buFont typeface="Wingdings" panose="05000000000000000000" pitchFamily="2" charset="2"/>
              <a:buChar char="Ø"/>
            </a:pPr>
            <a:r>
              <a:rPr lang="en-US" sz="2000" dirty="0" smtClean="0"/>
              <a:t>can split the output files into multiple files, to avoid having a huge </a:t>
            </a:r>
            <a:r>
              <a:rPr lang="en-US" sz="2000" dirty="0" err="1" smtClean="0"/>
              <a:t>js</a:t>
            </a:r>
            <a:r>
              <a:rPr lang="en-US" sz="2000" dirty="0" smtClean="0"/>
              <a:t> file to load in the first page hit.</a:t>
            </a:r>
          </a:p>
        </p:txBody>
      </p:sp>
    </p:spTree>
    <p:extLst>
      <p:ext uri="{BB962C8B-B14F-4D97-AF65-F5344CB8AC3E}">
        <p14:creationId xmlns:p14="http://schemas.microsoft.com/office/powerpoint/2010/main" val="3383135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396365" y="1870317"/>
            <a:ext cx="10336530" cy="3885619"/>
          </a:xfrm>
          <a:prstGeom prst="rect">
            <a:avLst/>
          </a:prstGeom>
          <a:solidFill>
            <a:schemeClr val="bg1"/>
          </a:solidFill>
          <a:ln>
            <a:noFill/>
          </a:ln>
          <a:effectLst/>
        </p:spPr>
        <p:txBody>
          <a:bodyPr vert="horz" wrap="square" lIns="0" tIns="0" rIns="0" bIns="1904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2000" dirty="0" smtClean="0">
                <a:latin typeface="+mn-lt"/>
              </a:rPr>
              <a:t>By default, </a:t>
            </a:r>
            <a:r>
              <a:rPr lang="en-US" altLang="en-US" sz="2000" dirty="0" err="1" smtClean="0">
                <a:latin typeface="+mn-lt"/>
              </a:rPr>
              <a:t>webpack</a:t>
            </a:r>
            <a:r>
              <a:rPr lang="en-US" altLang="en-US" sz="2000" dirty="0" smtClean="0">
                <a:latin typeface="+mn-lt"/>
              </a:rPr>
              <a:t> (starting from version 4) does not require any </a:t>
            </a:r>
            <a:r>
              <a:rPr lang="en-US" altLang="en-US" sz="2000" dirty="0" err="1" smtClean="0">
                <a:latin typeface="+mn-lt"/>
              </a:rPr>
              <a:t>config</a:t>
            </a:r>
            <a:r>
              <a:rPr lang="en-US" altLang="en-US" sz="2000" dirty="0" smtClean="0">
                <a:latin typeface="+mn-lt"/>
              </a:rPr>
              <a:t> if you respect these conventions:</a:t>
            </a:r>
          </a:p>
          <a:p>
            <a:pPr marL="0" lvl="0" indent="0">
              <a:lnSpc>
                <a:spcPct val="100000"/>
              </a:lnSpc>
              <a:buNone/>
            </a:pPr>
            <a:endParaRPr lang="en-US" altLang="en-US" sz="2000" dirty="0" smtClean="0">
              <a:latin typeface="+mn-lt"/>
            </a:endParaRPr>
          </a:p>
          <a:p>
            <a:pPr>
              <a:lnSpc>
                <a:spcPct val="200000"/>
              </a:lnSpc>
            </a:pPr>
            <a:r>
              <a:rPr lang="en-US" altLang="en-US" sz="2000" dirty="0" smtClean="0">
                <a:latin typeface="+mn-lt"/>
              </a:rPr>
              <a:t>the entry point of your app is ./</a:t>
            </a:r>
            <a:r>
              <a:rPr lang="en-US" altLang="en-US" sz="2000" dirty="0" err="1" smtClean="0">
                <a:latin typeface="+mn-lt"/>
              </a:rPr>
              <a:t>src</a:t>
            </a:r>
            <a:r>
              <a:rPr lang="en-US" altLang="en-US" sz="2000" dirty="0" smtClean="0">
                <a:latin typeface="+mn-lt"/>
              </a:rPr>
              <a:t>/index.js</a:t>
            </a:r>
          </a:p>
          <a:p>
            <a:pPr>
              <a:lnSpc>
                <a:spcPct val="200000"/>
              </a:lnSpc>
            </a:pPr>
            <a:r>
              <a:rPr lang="en-US" altLang="en-US" sz="2000" dirty="0" smtClean="0">
                <a:latin typeface="+mn-lt"/>
              </a:rPr>
              <a:t>the output is put in ./</a:t>
            </a:r>
            <a:r>
              <a:rPr lang="en-US" altLang="en-US" sz="2000" dirty="0" err="1" smtClean="0">
                <a:latin typeface="+mn-lt"/>
              </a:rPr>
              <a:t>dist</a:t>
            </a:r>
            <a:r>
              <a:rPr lang="en-US" altLang="en-US" sz="2000" dirty="0" smtClean="0">
                <a:latin typeface="+mn-lt"/>
              </a:rPr>
              <a:t>/main.js.</a:t>
            </a:r>
          </a:p>
          <a:p>
            <a:pPr>
              <a:lnSpc>
                <a:spcPct val="200000"/>
              </a:lnSpc>
            </a:pPr>
            <a:r>
              <a:rPr lang="en-US" altLang="en-US" sz="2000" dirty="0" smtClean="0">
                <a:latin typeface="+mn-lt"/>
              </a:rPr>
              <a:t>Webpack works in production </a:t>
            </a:r>
            <a:r>
              <a:rPr lang="en-US" altLang="en-US" sz="2000" dirty="0" smtClean="0">
                <a:latin typeface="+mn-lt"/>
              </a:rPr>
              <a:t>mode</a:t>
            </a:r>
          </a:p>
          <a:p>
            <a:pPr marL="0" lvl="0" indent="0">
              <a:lnSpc>
                <a:spcPct val="100000"/>
              </a:lnSpc>
              <a:buNone/>
            </a:pPr>
            <a:endParaRPr lang="en-US" altLang="en-US" sz="2000" dirty="0" smtClean="0">
              <a:latin typeface="+mn-lt"/>
            </a:endParaRPr>
          </a:p>
          <a:p>
            <a:pPr marL="0" lvl="0" indent="0">
              <a:lnSpc>
                <a:spcPct val="100000"/>
              </a:lnSpc>
              <a:buNone/>
            </a:pPr>
            <a:r>
              <a:rPr lang="en-US" altLang="en-US" sz="2000" dirty="0" smtClean="0">
                <a:latin typeface="+mn-lt"/>
              </a:rPr>
              <a:t>You can customize every little bit of </a:t>
            </a:r>
            <a:r>
              <a:rPr lang="en-US" altLang="en-US" sz="2000" dirty="0" err="1" smtClean="0">
                <a:latin typeface="+mn-lt"/>
              </a:rPr>
              <a:t>webpack</a:t>
            </a:r>
            <a:r>
              <a:rPr lang="en-US" altLang="en-US" sz="2000" dirty="0" smtClean="0">
                <a:latin typeface="+mn-lt"/>
              </a:rPr>
              <a:t> of course, when you need. </a:t>
            </a:r>
            <a:endParaRPr lang="en-US" altLang="en-US" sz="2000" dirty="0" smtClean="0">
              <a:latin typeface="+mn-lt"/>
            </a:endParaRPr>
          </a:p>
          <a:p>
            <a:pPr marL="0" lvl="0" indent="0">
              <a:lnSpc>
                <a:spcPct val="100000"/>
              </a:lnSpc>
              <a:buNone/>
            </a:pPr>
            <a:r>
              <a:rPr lang="en-US" altLang="en-US" sz="2000" dirty="0" smtClean="0">
                <a:latin typeface="+mn-lt"/>
              </a:rPr>
              <a:t>The </a:t>
            </a:r>
            <a:r>
              <a:rPr lang="en-US" altLang="en-US" sz="2000" dirty="0" err="1" smtClean="0">
                <a:latin typeface="+mn-lt"/>
              </a:rPr>
              <a:t>webpack</a:t>
            </a:r>
            <a:r>
              <a:rPr lang="en-US" altLang="en-US" sz="2000" dirty="0" smtClean="0">
                <a:latin typeface="+mn-lt"/>
              </a:rPr>
              <a:t> configuration is stored in the webpack.config.js file, in the project root folder.</a:t>
            </a:r>
            <a:endParaRPr kumimoji="0" lang="en-US" altLang="en-US" sz="2000" b="0" i="0" u="none" strike="noStrike" cap="none" normalizeH="0" baseline="0" dirty="0" smtClean="0">
              <a:ln>
                <a:noFill/>
              </a:ln>
              <a:solidFill>
                <a:schemeClr val="tx1"/>
              </a:solidFill>
              <a:effectLst/>
              <a:latin typeface="+mn-lt"/>
            </a:endParaRPr>
          </a:p>
        </p:txBody>
      </p:sp>
      <p:sp>
        <p:nvSpPr>
          <p:cNvPr id="5" name="Title 1"/>
          <p:cNvSpPr txBox="1">
            <a:spLocks/>
          </p:cNvSpPr>
          <p:nvPr/>
        </p:nvSpPr>
        <p:spPr>
          <a:xfrm>
            <a:off x="746760" y="476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Configuration</a:t>
            </a:r>
            <a:endParaRPr lang="en-US" b="1" dirty="0"/>
          </a:p>
        </p:txBody>
      </p:sp>
    </p:spTree>
    <p:extLst>
      <p:ext uri="{BB962C8B-B14F-4D97-AF65-F5344CB8AC3E}">
        <p14:creationId xmlns:p14="http://schemas.microsoft.com/office/powerpoint/2010/main" val="3161390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11530"/>
            <a:ext cx="9144000" cy="834390"/>
          </a:xfrm>
        </p:spPr>
        <p:txBody>
          <a:bodyPr anchor="t">
            <a:noAutofit/>
          </a:bodyPr>
          <a:lstStyle/>
          <a:p>
            <a:r>
              <a:rPr lang="en-US" sz="4400" b="1" dirty="0"/>
              <a:t>Three main </a:t>
            </a:r>
            <a:r>
              <a:rPr lang="en-US" sz="4400" b="1" dirty="0" err="1"/>
              <a:t>conepts</a:t>
            </a:r>
            <a:r>
              <a:rPr lang="en-US" sz="4400" b="1" dirty="0"/>
              <a:t/>
            </a:r>
            <a:br>
              <a:rPr lang="en-US" sz="4400" b="1" dirty="0"/>
            </a:br>
            <a:endParaRPr lang="en-US" sz="4400" dirty="0"/>
          </a:p>
        </p:txBody>
      </p:sp>
      <p:sp>
        <p:nvSpPr>
          <p:cNvPr id="3" name="Subtitle 2"/>
          <p:cNvSpPr>
            <a:spLocks noGrp="1"/>
          </p:cNvSpPr>
          <p:nvPr>
            <p:ph type="subTitle" idx="1"/>
          </p:nvPr>
        </p:nvSpPr>
        <p:spPr>
          <a:xfrm>
            <a:off x="902970" y="2036128"/>
            <a:ext cx="10401300" cy="3998912"/>
          </a:xfrm>
        </p:spPr>
        <p:txBody>
          <a:bodyPr>
            <a:noAutofit/>
          </a:bodyPr>
          <a:lstStyle/>
          <a:p>
            <a:pPr marL="342900" indent="-342900" algn="l">
              <a:buFont typeface="Wingdings" panose="05000000000000000000" pitchFamily="2" charset="2"/>
              <a:buChar char="Ø"/>
            </a:pPr>
            <a:r>
              <a:rPr lang="en-US" sz="2000" dirty="0" smtClean="0"/>
              <a:t>Entry points: The first JS code executed when a page is loaded. </a:t>
            </a:r>
            <a:r>
              <a:rPr lang="en-US" sz="2000" dirty="0" smtClean="0"/>
              <a:t>Dependencies </a:t>
            </a:r>
            <a:r>
              <a:rPr lang="en-US" sz="2000" dirty="0" smtClean="0"/>
              <a:t>are analyzed from this first module</a:t>
            </a:r>
            <a:r>
              <a:rPr lang="en-US" sz="2000" dirty="0" smtClean="0"/>
              <a:t>.</a:t>
            </a:r>
            <a:endParaRPr lang="en-US" sz="2000" dirty="0" smtClean="0"/>
          </a:p>
          <a:p>
            <a:pPr marL="342900" indent="-342900" algn="l">
              <a:buFont typeface="Wingdings" panose="05000000000000000000" pitchFamily="2" charset="2"/>
              <a:buChar char="Ø"/>
            </a:pPr>
            <a:endParaRPr lang="en-US" sz="2000" dirty="0" smtClean="0"/>
          </a:p>
          <a:p>
            <a:pPr marL="342900" indent="-342900" algn="l">
              <a:buFont typeface="Wingdings" panose="05000000000000000000" pitchFamily="2" charset="2"/>
              <a:buChar char="Ø"/>
            </a:pPr>
            <a:endParaRPr lang="en-US" sz="2000" dirty="0" smtClean="0"/>
          </a:p>
          <a:p>
            <a:pPr marL="342900" indent="-342900" algn="l">
              <a:buFont typeface="Wingdings" panose="05000000000000000000" pitchFamily="2" charset="2"/>
              <a:buChar char="Ø"/>
            </a:pPr>
            <a:r>
              <a:rPr lang="en-US" sz="2000" dirty="0" smtClean="0"/>
              <a:t>Loaders: Transformations on a resource file. Each module is loaded through a </a:t>
            </a:r>
            <a:r>
              <a:rPr lang="en-US" sz="2000" dirty="0" smtClean="0"/>
              <a:t>loader </a:t>
            </a:r>
            <a:r>
              <a:rPr lang="en-US" sz="2000" dirty="0" smtClean="0">
                <a:sym typeface="Wingdings" panose="05000000000000000000" pitchFamily="2" charset="2"/>
              </a:rPr>
              <a:t></a:t>
            </a:r>
            <a:endParaRPr lang="en-US" sz="2000" dirty="0" smtClean="0"/>
          </a:p>
          <a:p>
            <a:pPr marL="342900" indent="-342900" algn="l">
              <a:buFont typeface="Wingdings" panose="05000000000000000000" pitchFamily="2" charset="2"/>
              <a:buChar char="Ø"/>
            </a:pPr>
            <a:endParaRPr lang="en-US" sz="2000" dirty="0" smtClean="0"/>
          </a:p>
          <a:p>
            <a:pPr marL="342900" indent="-342900" algn="l">
              <a:buFont typeface="Wingdings" panose="05000000000000000000" pitchFamily="2" charset="2"/>
              <a:buChar char="Ø"/>
            </a:pPr>
            <a:endParaRPr lang="en-US" sz="2000" dirty="0" smtClean="0"/>
          </a:p>
          <a:p>
            <a:pPr marL="342900" indent="-342900" algn="l">
              <a:buFont typeface="Wingdings" panose="05000000000000000000" pitchFamily="2" charset="2"/>
              <a:buChar char="Ø"/>
            </a:pPr>
            <a:r>
              <a:rPr lang="en-US" sz="2000" dirty="0" smtClean="0"/>
              <a:t>Plugins: Injects themselves into the build process to make all sort of crazy things.</a:t>
            </a:r>
            <a:endParaRPr lang="en-US" sz="2000" dirty="0"/>
          </a:p>
        </p:txBody>
      </p:sp>
    </p:spTree>
    <p:extLst>
      <p:ext uri="{BB962C8B-B14F-4D97-AF65-F5344CB8AC3E}">
        <p14:creationId xmlns:p14="http://schemas.microsoft.com/office/powerpoint/2010/main" val="1720143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TotalTime>
  <Words>1331</Words>
  <Application>Microsoft Office PowerPoint</Application>
  <PresentationFormat>Widescreen</PresentationFormat>
  <Paragraphs>203</Paragraphs>
  <Slides>25</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Consolas</vt:lpstr>
      <vt:lpstr>Helvetica</vt:lpstr>
      <vt:lpstr>Wingdings</vt:lpstr>
      <vt:lpstr>Office Theme</vt:lpstr>
      <vt:lpstr>Webpack</vt:lpstr>
      <vt:lpstr>Webpack is a module bundler </vt:lpstr>
      <vt:lpstr>PowerPoint Presentation</vt:lpstr>
      <vt:lpstr>PowerPoint Presentation</vt:lpstr>
      <vt:lpstr>The “old” way</vt:lpstr>
      <vt:lpstr>The Webpack way</vt:lpstr>
      <vt:lpstr>PowerPoint Presentation</vt:lpstr>
      <vt:lpstr>PowerPoint Presentation</vt:lpstr>
      <vt:lpstr>Three main conepts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Infopulse Ukraine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Webpack</dc:title>
  <dc:creator>Dmytro Pisotskyi</dc:creator>
  <cp:lastModifiedBy>Dmytro Pisotskyi</cp:lastModifiedBy>
  <cp:revision>24</cp:revision>
  <dcterms:created xsi:type="dcterms:W3CDTF">2019-02-05T19:49:09Z</dcterms:created>
  <dcterms:modified xsi:type="dcterms:W3CDTF">2019-02-06T09:11:13Z</dcterms:modified>
</cp:coreProperties>
</file>