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media/image1.jpeg" ContentType="image/jpeg"/>
  <Override PartName="/ppt/notesSlides/notesSlide3.xml" ContentType="application/vnd.openxmlformats-officedocument.presentationml.notesSlide+xml"/>
  <Override PartName="/ppt/media/image2.jpeg" ContentType="image/jpeg"/>
  <Override PartName="/ppt/notesSlides/notesSlide4.xml" ContentType="application/vnd.openxmlformats-officedocument.presentationml.notesSlide+xml"/>
  <Override PartName="/ppt/media/image3.jpeg" ContentType="image/jpeg"/>
  <Override PartName="/ppt/notesSlides/notesSlide5.xml" ContentType="application/vnd.openxmlformats-officedocument.presentationml.notesSlide+xml"/>
  <Override PartName="/ppt/media/image4.jpeg" ContentType="image/jpeg"/>
  <Override PartName="/ppt/notesSlides/notesSlide6.xml" ContentType="application/vnd.openxmlformats-officedocument.presentationml.notesSlide+xml"/>
  <Override PartName="/ppt/notesSlides/notesSlide7.xml" ContentType="application/vnd.openxmlformats-officedocument.presentationml.notesSlide+xml"/>
  <Override PartName="/ppt/media/image5.jpeg" ContentType="image/jpeg"/>
  <Override PartName="/ppt/media/image6.jpeg" ContentType="image/jpeg"/>
  <Override PartName="/ppt/notesSlides/notesSlide8.xml" ContentType="application/vnd.openxmlformats-officedocument.presentationml.notesSlide+xml"/>
  <Override PartName="/ppt/media/image7.jpeg" ContentType="image/jpeg"/>
  <Override PartName="/ppt/media/image8.jpeg" ContentType="image/jpeg"/>
  <Override PartName="/ppt/media/image9.jpeg" ContentType="image/jpeg"/>
  <Override PartName="/ppt/notesSlides/notesSlide9.xml" ContentType="application/vnd.openxmlformats-officedocument.presentationml.notesSlide+xml"/>
  <Override PartName="/ppt/media/image10.jpeg" ContentType="image/jpeg"/>
  <Override PartName="/ppt/notesSlides/notesSlide10.xml" ContentType="application/vnd.openxmlformats-officedocument.presentationml.notesSlide+xml"/>
  <Override PartName="/ppt/media/image11.jpeg" ContentType="image/jpeg"/>
  <Override PartName="/ppt/notesSlides/notesSlide11.xml" ContentType="application/vnd.openxmlformats-officedocument.presentationml.notesSlide+xml"/>
  <Override PartName="/ppt/media/image12.jpeg" ContentType="image/jpeg"/>
  <Override PartName="/ppt/notesSlides/notesSlide12.xml" ContentType="application/vnd.openxmlformats-officedocument.presentationml.notesSlide+xml"/>
  <Override PartName="/ppt/notesSlides/notesSlide13.xml" ContentType="application/vnd.openxmlformats-officedocument.presentationml.notesSlide+xml"/>
  <Override PartName="/ppt/media/image13.jpeg" ContentType="image/jpeg"/>
  <Override PartName="/ppt/notesSlides/notesSlide14.xml" ContentType="application/vnd.openxmlformats-officedocument.presentationml.notesSlide+xml"/>
  <Override PartName="/ppt/media/image14.jpeg" ContentType="image/jpeg"/>
  <Override PartName="/ppt/notesSlides/notesSlide15.xml" ContentType="application/vnd.openxmlformats-officedocument.presentationml.notesSlide+xml"/>
  <Override PartName="/ppt/media/image15.jpeg" ContentType="image/jpeg"/>
  <Override PartName="/ppt/notesSlides/notesSlide16.xml" ContentType="application/vnd.openxmlformats-officedocument.presentationml.notesSlide+xml"/>
  <Override PartName="/ppt/media/image16.jpeg" ContentType="image/jpeg"/>
  <Override PartName="/ppt/notesSlides/notesSlide17.xml" ContentType="application/vnd.openxmlformats-officedocument.presentationml.notesSlide+xml"/>
  <Override PartName="/ppt/notesSlides/notesSlide18.xml" ContentType="application/vnd.openxmlformats-officedocument.presentationml.notesSlide+xml"/>
  <Override PartName="/ppt/media/image17.jpeg" ContentType="image/jpeg"/>
  <Override PartName="/ppt/notesSlides/notesSlide19.xml" ContentType="application/vnd.openxmlformats-officedocument.presentationml.notesSlide+xml"/>
  <Override PartName="/ppt/media/image18.jpeg" ContentType="image/jpeg"/>
  <Override PartName="/ppt/notesSlides/notesSlide20.xml" ContentType="application/vnd.openxmlformats-officedocument.presentationml.notesSlide+xml"/>
  <Override PartName="/ppt/media/image19.jpeg" ContentType="image/jpeg"/>
  <Override PartName="/ppt/notesSlides/notesSlide21.xml" ContentType="application/vnd.openxmlformats-officedocument.presentationml.notesSlide+xml"/>
  <Override PartName="/ppt/notesSlides/notesSlide22.xml" ContentType="application/vnd.openxmlformats-officedocument.presentationml.notesSlide+xml"/>
  <Override PartName="/ppt/media/image20.jpeg" ContentType="image/jpeg"/>
  <Override PartName="/ppt/notesSlides/notesSlide23.xml" ContentType="application/vnd.openxmlformats-officedocument.presentationml.notesSlide+xml"/>
  <Override PartName="/ppt/media/image21.jpeg" ContentType="image/jpeg"/>
  <Override PartName="/ppt/notesSlides/notesSlide24.xml" ContentType="application/vnd.openxmlformats-officedocument.presentationml.notesSlide+xml"/>
  <Override PartName="/ppt/media/image22.jpeg" ContentType="image/jpeg"/>
  <Override PartName="/ppt/notesSlides/notesSlide25.xml" ContentType="application/vnd.openxmlformats-officedocument.presentationml.notesSlide+xml"/>
  <Override PartName="/ppt/media/image23.jpeg" ContentType="image/jpeg"/>
  <Override PartName="/ppt/notesSlides/notesSlide26.xml" ContentType="application/vnd.openxmlformats-officedocument.presentationml.notesSlide+xml"/>
  <Override PartName="/ppt/media/image24.jpeg" ContentType="image/jpeg"/>
  <Override PartName="/ppt/notesSlides/notesSlide27.xml" ContentType="application/vnd.openxmlformats-officedocument.presentationml.notesSlide+xml"/>
  <Override PartName="/ppt/notesSlides/notesSlide28.xml" ContentType="application/vnd.openxmlformats-officedocument.presentationml.notesSlide+xml"/>
  <Override PartName="/ppt/media/image25.jpeg" ContentType="image/jpeg"/>
  <Override PartName="/ppt/notesSlides/notesSlide29.xml" ContentType="application/vnd.openxmlformats-officedocument.presentationml.notesSlide+xml"/>
  <Override PartName="/ppt/notesSlides/notesSlide30.xml" ContentType="application/vnd.openxmlformats-officedocument.presentationml.notesSlide+xml"/>
  <Override PartName="/ppt/media/image26.jpeg" ContentType="image/jpeg"/>
  <Override PartName="/ppt/notesSlides/notesSlide31.xml" ContentType="application/vnd.openxmlformats-officedocument.presentationml.notesSlide+xml"/>
  <Override PartName="/ppt/media/image27.jpeg" ContentType="image/jpeg"/>
  <Override PartName="/ppt/media/image28.jpeg" ContentType="image/jpeg"/>
  <Override PartName="/ppt/notesSlides/notesSlide32.xml" ContentType="application/vnd.openxmlformats-officedocument.presentationml.notesSlide+xml"/>
  <Override PartName="/ppt/media/image29.jpeg" ContentType="image/jpeg"/>
  <Override PartName="/ppt/media/image30.jpeg" ContentType="image/jpeg"/>
  <Override PartName="/ppt/notesSlides/notesSlide33.xml" ContentType="application/vnd.openxmlformats-officedocument.presentationml.notesSlide+xml"/>
  <Override PartName="/ppt/media/image31.jpeg" ContentType="image/jpeg"/>
  <Override PartName="/ppt/notesSlides/notesSlide34.xml" ContentType="application/vnd.openxmlformats-officedocument.presentationml.notesSlide+xml"/>
  <Override PartName="/ppt/media/image32.jpeg" ContentType="image/jpeg"/>
  <Override PartName="/ppt/media/image33.jpeg" ContentType="image/jpeg"/>
  <Override PartName="/ppt/media/image34.jpeg" ContentType="image/jpeg"/>
  <Override PartName="/ppt/notesSlides/notesSlide35.xml" ContentType="application/vnd.openxmlformats-officedocument.presentationml.notesSlide+xml"/>
  <Override PartName="/ppt/notesSlides/notesSlide36.xml" ContentType="application/vnd.openxmlformats-officedocument.presentationml.notesSlide+xml"/>
  <Override PartName="/ppt/media/image35.jpeg" ContentType="image/jpeg"/>
  <Override PartName="/ppt/media/image36.jpeg" ContentType="image/jpeg"/>
  <Override PartName="/ppt/media/image37.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1pPr>
    <a:lvl2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2pPr>
    <a:lvl3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3pPr>
    <a:lvl4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4pPr>
    <a:lvl5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5pPr>
    <a:lvl6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6pPr>
    <a:lvl7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7pPr>
    <a:lvl8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8pPr>
    <a:lvl9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Avenir Next Medium"/>
          <a:ea typeface="Avenir Next Medium"/>
          <a:cs typeface="Avenir Next Medium"/>
        </a:font>
        <a:schemeClr val="accent1"/>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b="def" i="def"/>
      <a:tcStyle>
        <a:tcBdr/>
        <a:fill>
          <a:solidFill>
            <a:schemeClr val="accent1">
              <a:hueOff val="178262"/>
              <a:satOff val="-8651"/>
              <a:lumOff val="-7254"/>
              <a:alpha val="29000"/>
            </a:scheme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63500" cap="flat">
              <a:solidFill>
                <a:srgbClr val="5F6568"/>
              </a:solidFill>
              <a:prstDash val="solid"/>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12700" cap="flat">
              <a:noFill/>
              <a:miter lim="400000"/>
            </a:ln>
          </a:top>
          <a:bottom>
            <a:ln w="635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Row>
  </a:tblStyle>
  <a:tblStyle styleId="{C7B018BB-80A7-4F77-B60F-C8B233D01FF8}"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b="def" i="def"/>
      <a:tcStyle>
        <a:tcBdr/>
        <a:fill>
          <a:solidFill>
            <a:schemeClr val="accent6">
              <a:alpha val="25000"/>
            </a:schemeClr>
          </a:solidFill>
        </a:fill>
      </a:tcStyle>
    </a:band2H>
    <a:firstCol>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A01D73"/>
          </a:solidFill>
        </a:fill>
      </a:tcStyle>
    </a:firstCol>
    <a:la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81873"/>
          </a:solid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81873"/>
          </a:solidFill>
        </a:fill>
      </a:tcStyle>
    </a:firstRow>
  </a:tblStyle>
  <a:tblStyle styleId="{EEE7283C-3CF3-47DC-8721-378D4A62B228}"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b="def" i="def"/>
      <a:tcStyle>
        <a:tcBdr/>
        <a:fill>
          <a:solidFill>
            <a:srgbClr val="DCDEE0">
              <a:alpha val="18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solidFill>
            <a:srgbClr val="838787"/>
          </a:solid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solidFill>
            <a:schemeClr val="accent5">
              <a:hueOff val="-239254"/>
              <a:lumOff val="-1399"/>
            </a:schemeClr>
          </a:solidFill>
        </a:fill>
      </a:tcStyle>
    </a:firstRow>
  </a:tblStyle>
  <a:tblStyle styleId="{CF821DB8-F4EB-4A41-A1BA-3FCAFE7338EE}"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b="def" i="def"/>
      <a:tcStyle>
        <a:tcBdr/>
        <a:fill>
          <a:solidFill>
            <a:srgbClr val="D4EB9B">
              <a:alpha val="26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88900" cap="flat">
              <a:solidFill>
                <a:srgbClr val="5F6568"/>
              </a:solidFill>
              <a:prstDash val="solid"/>
              <a:miter lim="400000"/>
            </a:ln>
          </a:top>
          <a:bottom>
            <a:ln w="12700" cap="flat">
              <a:noFill/>
              <a:miter lim="400000"/>
            </a:ln>
          </a:bottom>
          <a:insideH>
            <a:ln w="25400" cap="flat">
              <a:solidFill>
                <a:srgbClr val="D4EB9B">
                  <a:alpha val="26000"/>
                </a:srgbClr>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63500" cap="flat">
              <a:solidFill>
                <a:srgbClr val="5F6568"/>
              </a:solidFill>
              <a:prstDash val="solid"/>
              <a:miter lim="400000"/>
            </a:ln>
          </a:bottom>
          <a:insideH>
            <a:ln w="25400" cap="flat">
              <a:solidFill>
                <a:srgbClr val="D4EB9B">
                  <a:alpha val="26000"/>
                </a:srgbClr>
              </a:solidFill>
              <a:prstDash val="solid"/>
              <a:miter lim="400000"/>
            </a:ln>
          </a:insideH>
          <a:insideV>
            <a:ln w="12700" cap="flat">
              <a:noFill/>
              <a:miter lim="400000"/>
            </a:ln>
          </a:insideV>
        </a:tcBdr>
        <a:fill>
          <a:solidFill>
            <a:srgbClr val="147882"/>
          </a:solidFill>
        </a:fill>
      </a:tcStyle>
    </a:firstRow>
  </a:tblStyle>
  <a:tblStyle styleId="{33BA23B1-9221-436E-865A-0063620EA4FD}" styleName="">
    <a:tblBg/>
    <a:wholeTbl>
      <a:tcTxStyle b="off" i="off">
        <a:font>
          <a:latin typeface="Avenir Next Medium"/>
          <a:ea typeface="Avenir Next Medium"/>
          <a:cs typeface="Avenir Next Medium"/>
        </a:font>
        <a:srgbClr val="FFFFFF"/>
      </a:tcTxStyle>
      <a:tcStyle>
        <a:tcBdr>
          <a:left>
            <a:ln w="12700" cap="flat">
              <a:noFill/>
              <a:miter lim="400000"/>
            </a:ln>
          </a:left>
          <a:right>
            <a:ln w="12700" cap="flat">
              <a:noFill/>
              <a:miter lim="400000"/>
            </a:ln>
          </a:right>
          <a:top>
            <a:ln w="25400" cap="flat">
              <a:solidFill>
                <a:srgbClr val="222222"/>
              </a:solidFill>
              <a:prstDash val="solid"/>
              <a:miter lim="400000"/>
            </a:ln>
          </a:top>
          <a:bottom>
            <a:ln w="254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838787">
              <a:alpha val="75000"/>
            </a:srgbClr>
          </a:solidFill>
        </a:fill>
      </a:tcStyle>
    </a:wholeTbl>
    <a:band2H>
      <a:tcTxStyle b="def" i="def"/>
      <a:tcStyle>
        <a:tcBdr/>
        <a:fill>
          <a:solidFill>
            <a:srgbClr val="686A6A">
              <a:alpha val="85000"/>
            </a:srgbClr>
          </a:solidFill>
        </a:fill>
      </a:tcStyle>
    </a:band2H>
    <a:firstCol>
      <a:tcTxStyle b="on" i="off">
        <a:font>
          <a:latin typeface="Avenir Next Demi Bold"/>
          <a:ea typeface="Avenir Next Demi Bold"/>
          <a:cs typeface="Avenir Next Demi Bold"/>
        </a:font>
        <a:srgbClr val="222222"/>
      </a:tcTxStyle>
      <a:tcStyle>
        <a:tcBdr>
          <a:left>
            <a:ln w="12700" cap="flat">
              <a:noFill/>
              <a:miter lim="400000"/>
            </a:ln>
          </a:left>
          <a:right>
            <a:ln w="63500" cap="flat">
              <a:solidFill>
                <a:srgbClr val="222222"/>
              </a:solidFill>
              <a:prstDash val="solid"/>
              <a:miter lim="400000"/>
            </a:ln>
          </a:right>
          <a:top>
            <a:ln w="25400" cap="flat">
              <a:solidFill>
                <a:srgbClr val="222222"/>
              </a:solidFill>
              <a:prstDash val="solid"/>
              <a:miter lim="400000"/>
            </a:ln>
          </a:top>
          <a:bottom>
            <a:ln w="254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686A6A">
              <a:alpha val="85000"/>
            </a:srgbClr>
          </a:solidFill>
        </a:fill>
      </a:tcStyle>
    </a:firstCol>
    <a:lastRow>
      <a:tcTxStyle b="on" i="off">
        <a:font>
          <a:latin typeface="Avenir Next Demi Bold"/>
          <a:ea typeface="Avenir Next Demi Bold"/>
          <a:cs typeface="Avenir Next Demi Bold"/>
        </a:font>
        <a:srgbClr val="3D3D3D"/>
      </a:tcTxStyle>
      <a:tcStyle>
        <a:tcBdr>
          <a:left>
            <a:ln w="12700" cap="flat">
              <a:noFill/>
              <a:miter lim="400000"/>
            </a:ln>
          </a:left>
          <a:right>
            <a:ln w="12700" cap="flat">
              <a:noFill/>
              <a:miter lim="400000"/>
            </a:ln>
          </a:right>
          <a:top>
            <a:ln w="63500" cap="flat">
              <a:solidFill>
                <a:srgbClr val="222222"/>
              </a:solidFill>
              <a:prstDash val="solid"/>
              <a:miter lim="400000"/>
            </a:ln>
          </a:top>
          <a:bottom>
            <a:ln w="12700" cap="flat">
              <a:noFill/>
              <a:miter lim="400000"/>
            </a:ln>
          </a:bottom>
          <a:insideH>
            <a:ln w="25400" cap="flat">
              <a:solidFill>
                <a:srgbClr val="222222"/>
              </a:solidFill>
              <a:prstDash val="solid"/>
              <a:miter lim="400000"/>
            </a:ln>
          </a:insideH>
          <a:insideV>
            <a:ln w="12700" cap="flat">
              <a:noFill/>
              <a:miter lim="400000"/>
            </a:ln>
          </a:insideV>
        </a:tcBdr>
        <a:fill>
          <a:solidFill>
            <a:srgbClr val="838787"/>
          </a:solidFill>
        </a:fill>
      </a:tcStyle>
    </a:lastRow>
    <a:firstRow>
      <a:tcTxStyle b="on" i="off">
        <a:font>
          <a:latin typeface="Avenir Next Demi Bold"/>
          <a:ea typeface="Avenir Next Demi Bold"/>
          <a:cs typeface="Avenir Next Demi Bold"/>
        </a:font>
        <a:srgbClr val="3D3D3D"/>
      </a:tcTxStyle>
      <a:tcStyle>
        <a:tcBdr>
          <a:left>
            <a:ln w="12700" cap="flat">
              <a:noFill/>
              <a:miter lim="400000"/>
            </a:ln>
          </a:left>
          <a:right>
            <a:ln w="12700" cap="flat">
              <a:noFill/>
              <a:miter lim="400000"/>
            </a:ln>
          </a:right>
          <a:top>
            <a:ln w="12700" cap="flat">
              <a:noFill/>
              <a:miter lim="400000"/>
            </a:ln>
          </a:top>
          <a:bottom>
            <a:ln w="635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838787"/>
          </a:solidFill>
        </a:fill>
      </a:tcStyle>
    </a:firstRow>
  </a:tblStyle>
  <a:tblStyle styleId="{2708684C-4D16-4618-839F-0558EEFCDFE6}" styleName="">
    <a:tblBg/>
    <a:wholeTbl>
      <a:tcTxStyle b="off" i="off">
        <a:font>
          <a:latin typeface="Avenir Next Medium"/>
          <a:ea typeface="Avenir Next Medium"/>
          <a:cs typeface="Avenir Next Medium"/>
        </a:font>
        <a:srgbClr val="838787"/>
      </a:tcTxStyle>
      <a:tcStyle>
        <a:tcBdr>
          <a:left>
            <a:ln w="25400" cap="flat">
              <a:solidFill>
                <a:srgbClr val="5F6568"/>
              </a:solidFill>
              <a:prstDash val="solid"/>
              <a:miter lim="400000"/>
            </a:ln>
          </a:left>
          <a:right>
            <a:ln w="25400" cap="flat">
              <a:solidFill>
                <a:srgbClr val="5F6568"/>
              </a:solidFill>
              <a:prstDash val="solid"/>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wholeTbl>
    <a:band2H>
      <a:tcTxStyle b="def" i="def"/>
      <a:tcStyle>
        <a:tcBdr/>
        <a:fill>
          <a:solidFill>
            <a:srgbClr val="DCDEE0">
              <a:alpha val="18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63500" cap="flat">
              <a:solidFill>
                <a:srgbClr val="5F6568"/>
              </a:solidFill>
              <a:prstDash val="solid"/>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63500" cap="flat">
              <a:solidFill>
                <a:srgbClr val="5F6568"/>
              </a:solidFill>
              <a:prstDash val="solid"/>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A6AAA9"/>
      </a:tcTxStyle>
      <a:tcStyle>
        <a:tcBdr>
          <a:left>
            <a:ln w="25400" cap="flat">
              <a:solidFill>
                <a:srgbClr val="5F6568"/>
              </a:solidFill>
              <a:prstDash val="solid"/>
              <a:miter lim="400000"/>
            </a:ln>
          </a:left>
          <a:right>
            <a:ln w="25400" cap="flat">
              <a:solidFill>
                <a:srgbClr val="5F6568"/>
              </a:solidFill>
              <a:prstDash val="solid"/>
              <a:miter lim="400000"/>
            </a:ln>
          </a:right>
          <a:top>
            <a:ln w="12700" cap="flat">
              <a:noFill/>
              <a:miter lim="400000"/>
            </a:ln>
          </a:top>
          <a:bottom>
            <a:ln w="635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63" name="Shape 163"/>
          <p:cNvSpPr/>
          <p:nvPr>
            <p:ph type="sldImg"/>
          </p:nvPr>
        </p:nvSpPr>
        <p:spPr>
          <a:xfrm>
            <a:off x="1143000" y="685800"/>
            <a:ext cx="4572000" cy="3429000"/>
          </a:xfrm>
          <a:prstGeom prst="rect">
            <a:avLst/>
          </a:prstGeom>
        </p:spPr>
        <p:txBody>
          <a:bodyPr/>
          <a:lstStyle/>
          <a:p>
            <a:pPr/>
          </a:p>
        </p:txBody>
      </p:sp>
      <p:sp>
        <p:nvSpPr>
          <p:cNvPr id="164" name="Shape 164"/>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10.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_rels/notesSlide11.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Relationships>

</file>

<file path=ppt/notesSlides/_rels/notesSlide1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Relationships>

</file>

<file path=ppt/notesSlides/_rels/notesSlide1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Relationships>

</file>

<file path=ppt/notesSlides/_rels/notesSlide1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Relationships>

</file>

<file path=ppt/notesSlides/_rels/notesSlide1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Relationships>

</file>

<file path=ppt/notesSlides/_rels/notesSlide16.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Relationships>

</file>

<file path=ppt/notesSlides/_rels/notesSlide17.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Relationships>

</file>

<file path=ppt/notesSlides/_rels/notesSlide18.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Relationships>

</file>

<file path=ppt/notesSlides/_rels/notesSlide19.xml.rels><?xml version="1.0" encoding="UTF-8"?>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20.xml.rels><?xml version="1.0" encoding="UTF-8"?>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Relationships>

</file>

<file path=ppt/notesSlides/_rels/notesSlide21.xml.rels><?xml version="1.0" encoding="UTF-8"?>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Relationships>

</file>

<file path=ppt/notesSlides/_rels/notesSlide22.xml.rels><?xml version="1.0" encoding="UTF-8"?>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Relationships>

</file>

<file path=ppt/notesSlides/_rels/notesSlide23.xml.rels><?xml version="1.0" encoding="UTF-8"?>
<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Relationships>

</file>

<file path=ppt/notesSlides/_rels/notesSlide24.xml.rels><?xml version="1.0" encoding="UTF-8"?>
<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Relationships>

</file>

<file path=ppt/notesSlides/_rels/notesSlide25.xml.rels><?xml version="1.0" encoding="UTF-8"?>
<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Relationships>

</file>

<file path=ppt/notesSlides/_rels/notesSlide26.xml.rels><?xml version="1.0" encoding="UTF-8"?>
<Relationships xmlns="http://schemas.openxmlformats.org/package/2006/relationships"><Relationship Id="rId1" Type="http://schemas.openxmlformats.org/officeDocument/2006/relationships/slide" Target="../slides/slide36.xml"/><Relationship Id="rId2" Type="http://schemas.openxmlformats.org/officeDocument/2006/relationships/notesMaster" Target="../notesMasters/notesMaster1.xml"/></Relationships>

</file>

<file path=ppt/notesSlides/_rels/notesSlide27.xml.rels><?xml version="1.0" encoding="UTF-8"?>
<Relationships xmlns="http://schemas.openxmlformats.org/package/2006/relationships"><Relationship Id="rId1" Type="http://schemas.openxmlformats.org/officeDocument/2006/relationships/slide" Target="../slides/slide38.xml"/><Relationship Id="rId2" Type="http://schemas.openxmlformats.org/officeDocument/2006/relationships/notesMaster" Target="../notesMasters/notesMaster1.xml"/></Relationships>

</file>

<file path=ppt/notesSlides/_rels/notesSlide28.xml.rels><?xml version="1.0" encoding="UTF-8"?>
<Relationships xmlns="http://schemas.openxmlformats.org/package/2006/relationships"><Relationship Id="rId1" Type="http://schemas.openxmlformats.org/officeDocument/2006/relationships/slide" Target="../slides/slide39.xml"/><Relationship Id="rId2" Type="http://schemas.openxmlformats.org/officeDocument/2006/relationships/notesMaster" Target="../notesMasters/notesMaster1.xml"/></Relationships>

</file>

<file path=ppt/notesSlides/_rels/notesSlide29.xml.rels><?xml version="1.0" encoding="UTF-8"?>
<Relationships xmlns="http://schemas.openxmlformats.org/package/2006/relationships"><Relationship Id="rId1" Type="http://schemas.openxmlformats.org/officeDocument/2006/relationships/slide" Target="../slides/slide40.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30.xml.rels><?xml version="1.0" encoding="UTF-8"?>
<Relationships xmlns="http://schemas.openxmlformats.org/package/2006/relationships"><Relationship Id="rId1" Type="http://schemas.openxmlformats.org/officeDocument/2006/relationships/slide" Target="../slides/slide41.xml"/><Relationship Id="rId2" Type="http://schemas.openxmlformats.org/officeDocument/2006/relationships/notesMaster" Target="../notesMasters/notesMaster1.xml"/></Relationships>

</file>

<file path=ppt/notesSlides/_rels/notesSlide31.xml.rels><?xml version="1.0" encoding="UTF-8"?>
<Relationships xmlns="http://schemas.openxmlformats.org/package/2006/relationships"><Relationship Id="rId1" Type="http://schemas.openxmlformats.org/officeDocument/2006/relationships/slide" Target="../slides/slide42.xml"/><Relationship Id="rId2" Type="http://schemas.openxmlformats.org/officeDocument/2006/relationships/notesMaster" Target="../notesMasters/notesMaster1.xml"/></Relationships>

</file>

<file path=ppt/notesSlides/_rels/notesSlide32.xml.rels><?xml version="1.0" encoding="UTF-8"?>
<Relationships xmlns="http://schemas.openxmlformats.org/package/2006/relationships"><Relationship Id="rId1" Type="http://schemas.openxmlformats.org/officeDocument/2006/relationships/slide" Target="../slides/slide44.xml"/><Relationship Id="rId2" Type="http://schemas.openxmlformats.org/officeDocument/2006/relationships/notesMaster" Target="../notesMasters/notesMaster1.xml"/></Relationships>

</file>

<file path=ppt/notesSlides/_rels/notesSlide33.xml.rels><?xml version="1.0" encoding="UTF-8"?>
<Relationships xmlns="http://schemas.openxmlformats.org/package/2006/relationships"><Relationship Id="rId1" Type="http://schemas.openxmlformats.org/officeDocument/2006/relationships/slide" Target="../slides/slide46.xml"/><Relationship Id="rId2" Type="http://schemas.openxmlformats.org/officeDocument/2006/relationships/notesMaster" Target="../notesMasters/notesMaster1.xml"/></Relationships>

</file>

<file path=ppt/notesSlides/_rels/notesSlide34.xml.rels><?xml version="1.0" encoding="UTF-8"?>
<Relationships xmlns="http://schemas.openxmlformats.org/package/2006/relationships"><Relationship Id="rId1" Type="http://schemas.openxmlformats.org/officeDocument/2006/relationships/slide" Target="../slides/slide47.xml"/><Relationship Id="rId2" Type="http://schemas.openxmlformats.org/officeDocument/2006/relationships/notesMaster" Target="../notesMasters/notesMaster1.xml"/></Relationships>

</file>

<file path=ppt/notesSlides/_rels/notesSlide35.xml.rels><?xml version="1.0" encoding="UTF-8"?>
<Relationships xmlns="http://schemas.openxmlformats.org/package/2006/relationships"><Relationship Id="rId1" Type="http://schemas.openxmlformats.org/officeDocument/2006/relationships/slide" Target="../slides/slide50.xml"/><Relationship Id="rId2" Type="http://schemas.openxmlformats.org/officeDocument/2006/relationships/notesMaster" Target="../notesMasters/notesMaster1.xml"/></Relationships>

</file>

<file path=ppt/notesSlides/_rels/notesSlide36.xml.rels><?xml version="1.0" encoding="UTF-8"?>
<Relationships xmlns="http://schemas.openxmlformats.org/package/2006/relationships"><Relationship Id="rId1" Type="http://schemas.openxmlformats.org/officeDocument/2006/relationships/slide" Target="../slides/slide51.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7.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8.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9.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2" name="Shape 172"/>
          <p:cNvSpPr/>
          <p:nvPr>
            <p:ph type="sldImg"/>
          </p:nvPr>
        </p:nvSpPr>
        <p:spPr>
          <a:prstGeom prst="rect">
            <a:avLst/>
          </a:prstGeom>
        </p:spPr>
        <p:txBody>
          <a:bodyPr/>
          <a:lstStyle/>
          <a:p>
            <a:pPr/>
          </a:p>
        </p:txBody>
      </p:sp>
      <p:sp>
        <p:nvSpPr>
          <p:cNvPr id="173" name="Shape 173"/>
          <p:cNvSpPr/>
          <p:nvPr>
            <p:ph type="body" sz="quarter" idx="1"/>
          </p:nvPr>
        </p:nvSpPr>
        <p:spPr>
          <a:prstGeom prst="rect">
            <a:avLst/>
          </a:prstGeom>
        </p:spPr>
        <p:txBody>
          <a:bodyPr/>
          <a:lstStyle/>
          <a:p>
            <a:pPr/>
            <a:r>
              <a:t>Presenting a document to a user means converting it into a usable form for your audience. Browsers, like Firefox, Chrome or Internet Explorer, are designed to present documents visually, for example, on a computer screen, projector or printer.</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5" name="Shape 255"/>
          <p:cNvSpPr/>
          <p:nvPr>
            <p:ph type="sldImg"/>
          </p:nvPr>
        </p:nvSpPr>
        <p:spPr>
          <a:prstGeom prst="rect">
            <a:avLst/>
          </a:prstGeom>
        </p:spPr>
        <p:txBody>
          <a:bodyPr/>
          <a:lstStyle/>
          <a:p>
            <a:pPr/>
          </a:p>
        </p:txBody>
      </p:sp>
      <p:sp>
        <p:nvSpPr>
          <p:cNvPr id="256" name="Shape 256"/>
          <p:cNvSpPr/>
          <p:nvPr>
            <p:ph type="body" sz="quarter" idx="1"/>
          </p:nvPr>
        </p:nvSpPr>
        <p:spPr>
          <a:prstGeom prst="rect">
            <a:avLst/>
          </a:prstGeom>
        </p:spPr>
        <p:txBody>
          <a:bodyPr/>
          <a:lstStyle/>
          <a:p>
            <a:pPr/>
            <a:r>
              <a:t>This can be useful in some circumstances (maybe you're working with a content management system where you can't modify the CSS files directly), but it isn't quite as efficient as external stylesheets — in a website, the CSS would need to be repeated across every page, and updated in multiple places if changes were required.</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2" name="Shape 262"/>
          <p:cNvSpPr/>
          <p:nvPr>
            <p:ph type="sldImg"/>
          </p:nvPr>
        </p:nvSpPr>
        <p:spPr>
          <a:prstGeom prst="rect">
            <a:avLst/>
          </a:prstGeom>
        </p:spPr>
        <p:txBody>
          <a:bodyPr/>
          <a:lstStyle/>
          <a:p>
            <a:pPr/>
          </a:p>
        </p:txBody>
      </p:sp>
      <p:sp>
        <p:nvSpPr>
          <p:cNvPr id="263" name="Shape 263"/>
          <p:cNvSpPr/>
          <p:nvPr>
            <p:ph type="body" sz="quarter" idx="1"/>
          </p:nvPr>
        </p:nvSpPr>
        <p:spPr>
          <a:prstGeom prst="rect">
            <a:avLst/>
          </a:prstGeom>
        </p:spPr>
        <p:txBody>
          <a:bodyPr/>
          <a:lstStyle/>
          <a:p>
            <a:pPr/>
            <a:r>
              <a:t>Please don't do this, unless you really have to! It is really bad for maintenance (you might have to update the same information multiple times per document), and it also mixes your presentational CSS information with your HTML structural information, making the CSS harder to read and understand. Keeping your different types of code separated and pure makes for a much easier job for all who work on the code.</a:t>
            </a:r>
          </a:p>
          <a:p>
            <a:pPr/>
          </a:p>
          <a:p>
            <a:pPr/>
            <a:r>
              <a:t>The only time you might have to resort to using inline styles is when your working environment is really restrictive (perhaps your CMS only allows you to edit the HTML body.)</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0" name="Shape 270"/>
          <p:cNvSpPr/>
          <p:nvPr>
            <p:ph type="sldImg"/>
          </p:nvPr>
        </p:nvSpPr>
        <p:spPr>
          <a:prstGeom prst="rect">
            <a:avLst/>
          </a:prstGeom>
        </p:spPr>
        <p:txBody>
          <a:bodyPr/>
          <a:lstStyle/>
          <a:p>
            <a:pPr/>
          </a:p>
        </p:txBody>
      </p:sp>
      <p:sp>
        <p:nvSpPr>
          <p:cNvPr id="271" name="Shape 271"/>
          <p:cNvSpPr/>
          <p:nvPr>
            <p:ph type="body" sz="quarter" idx="1"/>
          </p:nvPr>
        </p:nvSpPr>
        <p:spPr>
          <a:prstGeom prst="rect">
            <a:avLst/>
          </a:prstGeom>
        </p:spPr>
        <p:txBody>
          <a:bodyPr/>
          <a:lstStyle/>
          <a:p>
            <a:pPr/>
            <a:r>
              <a:t>CSS on its own can be fun, but stylesheets are getting larger, more complex, and harder to maintain. This is where a preprocessor can help. Sass lets you use features that don't exist in CSS yet like variables, nesting, mixins, inheritance and other nifty goodies that make writing CSS fun again.</a:t>
            </a:r>
          </a:p>
          <a:p>
            <a:pPr/>
          </a:p>
          <a:p>
            <a:pPr/>
            <a:r>
              <a:t>The most direct way to make this happen is in your terminal. Once Sass is installed, you can compile your Sass to CSS using the sass command. You'll need to tell Sass which file to build from, and where to output CSS to. For example, running sass input.scss output.css from your terminal would take a single Sass file, input.scss, and compile that file to output.css.</a:t>
            </a:r>
          </a:p>
          <a:p>
            <a:pPr/>
          </a:p>
          <a:p>
            <a:pPr/>
            <a:r>
              <a:t>You can also watch individual files or directories with the --watch flag. The watch flag tells Sass to watch your source files for changes, and re-compile CSS each time you save your Sass.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6" name="Shape 276"/>
          <p:cNvSpPr/>
          <p:nvPr>
            <p:ph type="sldImg"/>
          </p:nvPr>
        </p:nvSpPr>
        <p:spPr>
          <a:prstGeom prst="rect">
            <a:avLst/>
          </a:prstGeom>
        </p:spPr>
        <p:txBody>
          <a:bodyPr/>
          <a:lstStyle/>
          <a:p>
            <a:pPr/>
          </a:p>
        </p:txBody>
      </p:sp>
      <p:sp>
        <p:nvSpPr>
          <p:cNvPr id="277" name="Shape 277"/>
          <p:cNvSpPr/>
          <p:nvPr>
            <p:ph type="body" sz="quarter" idx="1"/>
          </p:nvPr>
        </p:nvSpPr>
        <p:spPr>
          <a:prstGeom prst="rect">
            <a:avLst/>
          </a:prstGeom>
        </p:spPr>
        <p:txBody>
          <a:bodyPr/>
          <a:lstStyle/>
          <a:p>
            <a:pPr/>
            <a:r>
              <a:t>Think of variables as a way to store information that you want to reuse throughout your stylesheet. You can store things like colors, font stacks, or any CSS value you think you'll want to reuse. Sass uses the $ symbol to make something a variable. Here's an example:</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2" name="Shape 282"/>
          <p:cNvSpPr/>
          <p:nvPr>
            <p:ph type="sldImg"/>
          </p:nvPr>
        </p:nvSpPr>
        <p:spPr>
          <a:prstGeom prst="rect">
            <a:avLst/>
          </a:prstGeom>
        </p:spPr>
        <p:txBody>
          <a:bodyPr/>
          <a:lstStyle/>
          <a:p>
            <a:pPr/>
          </a:p>
        </p:txBody>
      </p:sp>
      <p:sp>
        <p:nvSpPr>
          <p:cNvPr id="283" name="Shape 283"/>
          <p:cNvSpPr/>
          <p:nvPr>
            <p:ph type="body" sz="quarter" idx="1"/>
          </p:nvPr>
        </p:nvSpPr>
        <p:spPr>
          <a:prstGeom prst="rect">
            <a:avLst/>
          </a:prstGeom>
        </p:spPr>
        <p:txBody>
          <a:bodyPr/>
          <a:lstStyle/>
          <a:p>
            <a:pPr/>
            <a:r>
              <a:t>When the Sass is processed, it takes the variables we define for the $font-stack and $primary-color and outputs normal CSS with our variable values placed in the CSS. This can be extremely powerful when working with brand colors and keeping them consistent throughout the site.</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8" name="Shape 288"/>
          <p:cNvSpPr/>
          <p:nvPr>
            <p:ph type="sldImg"/>
          </p:nvPr>
        </p:nvSpPr>
        <p:spPr>
          <a:prstGeom prst="rect">
            <a:avLst/>
          </a:prstGeom>
        </p:spPr>
        <p:txBody>
          <a:bodyPr/>
          <a:lstStyle/>
          <a:p>
            <a:pPr/>
          </a:p>
        </p:txBody>
      </p:sp>
      <p:sp>
        <p:nvSpPr>
          <p:cNvPr id="289" name="Shape 289"/>
          <p:cNvSpPr/>
          <p:nvPr>
            <p:ph type="body" sz="quarter" idx="1"/>
          </p:nvPr>
        </p:nvSpPr>
        <p:spPr>
          <a:prstGeom prst="rect">
            <a:avLst/>
          </a:prstGeom>
        </p:spPr>
        <p:txBody>
          <a:bodyPr/>
          <a:lstStyle/>
          <a:p>
            <a:pPr/>
            <a:r>
              <a:t>When writing HTML you've probably noticed that it has a clear nested and visual hierarchy. CSS, on the other hand, doesn't.</a:t>
            </a:r>
          </a:p>
          <a:p>
            <a:pPr/>
          </a:p>
          <a:p>
            <a:pPr/>
            <a:r>
              <a:t>Sass will let you nest your CSS selectors in a way that follows the same visual hierarchy of your HTML. Be aware that overly nested rules will result in over-qualified CSS that could prove hard to maintain and is generally considered bad practice.</a:t>
            </a:r>
          </a:p>
          <a:p>
            <a:pPr/>
          </a:p>
          <a:p>
            <a:pPr/>
            <a:r>
              <a:t>With that in mind, here's an example of some typical styles for a site's navigation:</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3" name="Shape 293"/>
          <p:cNvSpPr/>
          <p:nvPr>
            <p:ph type="sldImg"/>
          </p:nvPr>
        </p:nvSpPr>
        <p:spPr>
          <a:prstGeom prst="rect">
            <a:avLst/>
          </a:prstGeom>
        </p:spPr>
        <p:txBody>
          <a:bodyPr/>
          <a:lstStyle/>
          <a:p>
            <a:pPr/>
          </a:p>
        </p:txBody>
      </p:sp>
      <p:sp>
        <p:nvSpPr>
          <p:cNvPr id="294" name="Shape 294"/>
          <p:cNvSpPr/>
          <p:nvPr>
            <p:ph type="body" sz="quarter" idx="1"/>
          </p:nvPr>
        </p:nvSpPr>
        <p:spPr>
          <a:prstGeom prst="rect">
            <a:avLst/>
          </a:prstGeom>
        </p:spPr>
        <p:txBody>
          <a:bodyPr/>
          <a:lstStyle/>
          <a:p>
            <a:pPr/>
            <a:r>
              <a:t>You'll notice that the ul, li, and a selectors are nested inside the nav selector. This is a great way to organize your CSS and make it more readable.</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9" name="Shape 299"/>
          <p:cNvSpPr/>
          <p:nvPr>
            <p:ph type="sldImg"/>
          </p:nvPr>
        </p:nvSpPr>
        <p:spPr>
          <a:prstGeom prst="rect">
            <a:avLst/>
          </a:prstGeom>
        </p:spPr>
        <p:txBody>
          <a:bodyPr/>
          <a:lstStyle/>
          <a:p>
            <a:pPr/>
          </a:p>
        </p:txBody>
      </p:sp>
      <p:sp>
        <p:nvSpPr>
          <p:cNvPr id="300" name="Shape 300"/>
          <p:cNvSpPr/>
          <p:nvPr>
            <p:ph type="body" sz="quarter" idx="1"/>
          </p:nvPr>
        </p:nvSpPr>
        <p:spPr>
          <a:prstGeom prst="rect">
            <a:avLst/>
          </a:prstGeom>
        </p:spPr>
        <p:txBody>
          <a:bodyPr/>
          <a:lstStyle/>
          <a:p>
            <a:pPr/>
            <a:r>
              <a:t>This is a great way to modularize your CSS and help keep things easier to maintain. A partial is simply a Sass file named with a leading underscore. The underscore lets Sass know that the file is only a partial file and that it should not be generated into a CSS file. </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5" name="Shape 305"/>
          <p:cNvSpPr/>
          <p:nvPr>
            <p:ph type="sldImg"/>
          </p:nvPr>
        </p:nvSpPr>
        <p:spPr>
          <a:prstGeom prst="rect">
            <a:avLst/>
          </a:prstGeom>
        </p:spPr>
        <p:txBody>
          <a:bodyPr/>
          <a:lstStyle/>
          <a:p>
            <a:pPr/>
          </a:p>
        </p:txBody>
      </p:sp>
      <p:sp>
        <p:nvSpPr>
          <p:cNvPr id="306" name="Shape 306"/>
          <p:cNvSpPr/>
          <p:nvPr>
            <p:ph type="body" sz="quarter" idx="1"/>
          </p:nvPr>
        </p:nvSpPr>
        <p:spPr>
          <a:prstGeom prst="rect">
            <a:avLst/>
          </a:prstGeom>
        </p:spPr>
        <p:txBody>
          <a:bodyPr/>
          <a:lstStyle/>
          <a:p>
            <a:pPr/>
            <a:r>
              <a:t>CSS has an import option that lets you split your CSS into smaller, more maintainable portions. The only drawback is that each time you use @import in CSS it creates another HTTP request. Sass builds on top of the current CSS @import but instead of requiring an HTTP request, Sass will take the file that you want to import and combine it with the file you're importing into so you can serve a single CSS file to the web browser.</a:t>
            </a:r>
          </a:p>
          <a:p>
            <a:pPr/>
          </a:p>
          <a:p>
            <a:pPr/>
            <a:r>
              <a:t>Let's say you have a couple of Sass files, _reset.scss and base.scss. We want to import _reset.scss into base.scss.</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2" name="Shape 312"/>
          <p:cNvSpPr/>
          <p:nvPr>
            <p:ph type="sldImg"/>
          </p:nvPr>
        </p:nvSpPr>
        <p:spPr>
          <a:prstGeom prst="rect">
            <a:avLst/>
          </a:prstGeom>
        </p:spPr>
        <p:txBody>
          <a:bodyPr/>
          <a:lstStyle/>
          <a:p>
            <a:pPr/>
          </a:p>
        </p:txBody>
      </p:sp>
      <p:sp>
        <p:nvSpPr>
          <p:cNvPr id="313" name="Shape 313"/>
          <p:cNvSpPr/>
          <p:nvPr>
            <p:ph type="body" sz="quarter" idx="1"/>
          </p:nvPr>
        </p:nvSpPr>
        <p:spPr>
          <a:prstGeom prst="rect">
            <a:avLst/>
          </a:prstGeom>
        </p:spPr>
        <p:txBody>
          <a:bodyPr/>
          <a:lstStyle/>
          <a:p>
            <a:pPr/>
            <a:r>
              <a:t>Some things in CSS are a bit tedious to write, especially with CSS3 and the many vendor prefixes that exist. A mixin lets you make groups of CSS declarations that you want to reuse throughout your site. You can even pass in values to make your mixin more flexible. A good use of a mixin is for vendor prefixes. Here's an example for transform.</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8" name="Shape 178"/>
          <p:cNvSpPr/>
          <p:nvPr>
            <p:ph type="sldImg"/>
          </p:nvPr>
        </p:nvSpPr>
        <p:spPr>
          <a:prstGeom prst="rect">
            <a:avLst/>
          </a:prstGeom>
        </p:spPr>
        <p:txBody>
          <a:bodyPr/>
          <a:lstStyle/>
          <a:p>
            <a:pPr/>
          </a:p>
        </p:txBody>
      </p:sp>
      <p:sp>
        <p:nvSpPr>
          <p:cNvPr id="179" name="Shape 179"/>
          <p:cNvSpPr/>
          <p:nvPr>
            <p:ph type="body" sz="quarter" idx="1"/>
          </p:nvPr>
        </p:nvSpPr>
        <p:spPr>
          <a:prstGeom prst="rect">
            <a:avLst/>
          </a:prstGeom>
        </p:spPr>
        <p:txBody>
          <a:bodyPr/>
          <a:lstStyle/>
          <a:p>
            <a:pPr/>
          </a:p>
          <a:p>
            <a:pPr/>
            <a:r>
              <a:t>A set of CSS rules contained within a stylesheet determines how a webpage should look.</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8" name="Shape 318"/>
          <p:cNvSpPr/>
          <p:nvPr>
            <p:ph type="sldImg"/>
          </p:nvPr>
        </p:nvSpPr>
        <p:spPr>
          <a:prstGeom prst="rect">
            <a:avLst/>
          </a:prstGeom>
        </p:spPr>
        <p:txBody>
          <a:bodyPr/>
          <a:lstStyle/>
          <a:p>
            <a:pPr/>
          </a:p>
        </p:txBody>
      </p:sp>
      <p:sp>
        <p:nvSpPr>
          <p:cNvPr id="319" name="Shape 319"/>
          <p:cNvSpPr/>
          <p:nvPr>
            <p:ph type="body" sz="quarter" idx="1"/>
          </p:nvPr>
        </p:nvSpPr>
        <p:spPr>
          <a:prstGeom prst="rect">
            <a:avLst/>
          </a:prstGeom>
        </p:spPr>
        <p:txBody>
          <a:bodyPr/>
          <a:lstStyle/>
          <a:p>
            <a:pPr/>
            <a:r>
              <a:t>To create a mixin you use the @mixin directive and give it a name. We've named our mixin transform. We're also using the variable $property inside the parentheses so we can pass in a transform of whatever we want. After you create your mixin, you can then use it as a CSS declaration starting with @include followed by the name of the mixin.</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5" name="Shape 325"/>
          <p:cNvSpPr/>
          <p:nvPr>
            <p:ph type="sldImg"/>
          </p:nvPr>
        </p:nvSpPr>
        <p:spPr>
          <a:prstGeom prst="rect">
            <a:avLst/>
          </a:prstGeom>
        </p:spPr>
        <p:txBody>
          <a:bodyPr/>
          <a:lstStyle/>
          <a:p>
            <a:pPr/>
          </a:p>
        </p:txBody>
      </p:sp>
      <p:sp>
        <p:nvSpPr>
          <p:cNvPr id="326" name="Shape 326"/>
          <p:cNvSpPr/>
          <p:nvPr>
            <p:ph type="body" sz="quarter" idx="1"/>
          </p:nvPr>
        </p:nvSpPr>
        <p:spPr>
          <a:prstGeom prst="rect">
            <a:avLst/>
          </a:prstGeom>
        </p:spPr>
        <p:txBody>
          <a:bodyPr/>
          <a:lstStyle/>
          <a:p>
            <a:pPr/>
            <a:r>
              <a:t>This is one of the most useful features of Sass. Using @extend lets you share a set of CSS properties from one selector to another. It helps keep your Sass very DRY. In our example we're going to create a simple series of messaging for errors, warnings and successes using another feature which goes hand in hand with extend, placeholder classes. A placeholder class is a special type of class that only prints when it is extended, and can help keep your compiled CSS neat and clean.</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0" name="Shape 330"/>
          <p:cNvSpPr/>
          <p:nvPr>
            <p:ph type="sldImg"/>
          </p:nvPr>
        </p:nvSpPr>
        <p:spPr>
          <a:prstGeom prst="rect">
            <a:avLst/>
          </a:prstGeom>
        </p:spPr>
        <p:txBody>
          <a:bodyPr/>
          <a:lstStyle/>
          <a:p>
            <a:pPr/>
          </a:p>
        </p:txBody>
      </p:sp>
      <p:sp>
        <p:nvSpPr>
          <p:cNvPr id="331" name="Shape 331"/>
          <p:cNvSpPr/>
          <p:nvPr>
            <p:ph type="body" sz="quarter" idx="1"/>
          </p:nvPr>
        </p:nvSpPr>
        <p:spPr>
          <a:prstGeom prst="rect">
            <a:avLst/>
          </a:prstGeom>
        </p:spPr>
        <p:txBody>
          <a:bodyPr/>
          <a:lstStyle/>
          <a:p>
            <a:pPr/>
            <a:r>
              <a:t>What the above code does is tells .message, .success, .error, to behave just like %message-shared. That means anywhere that %message-shared shows up, .message, .success, .error, will too. The magic happens in the generated CSS, where each of these classes will get the same CSS properties as %message-shared. This helps you avoid having to write multiple class names on HTML elements.</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5" name="Shape 335"/>
          <p:cNvSpPr/>
          <p:nvPr>
            <p:ph type="sldImg"/>
          </p:nvPr>
        </p:nvSpPr>
        <p:spPr>
          <a:prstGeom prst="rect">
            <a:avLst/>
          </a:prstGeom>
        </p:spPr>
        <p:txBody>
          <a:bodyPr/>
          <a:lstStyle/>
          <a:p>
            <a:pPr/>
          </a:p>
        </p:txBody>
      </p:sp>
      <p:sp>
        <p:nvSpPr>
          <p:cNvPr id="336" name="Shape 336"/>
          <p:cNvSpPr/>
          <p:nvPr>
            <p:ph type="body" sz="quarter" idx="1"/>
          </p:nvPr>
        </p:nvSpPr>
        <p:spPr>
          <a:prstGeom prst="rect">
            <a:avLst/>
          </a:prstGeom>
        </p:spPr>
        <p:txBody>
          <a:bodyPr/>
          <a:lstStyle/>
          <a:p>
            <a:pPr/>
            <a:r>
              <a:t>You can extend most simple CSS selectors in addition to placeholder classes in Sass, but using placeholders is the easiest way to make sure you aren't extending a class that's nested elsewhere in your styles, which can result in unintended selectors in your CSS.</a:t>
            </a:r>
          </a:p>
          <a:p>
            <a:pPr/>
          </a:p>
          <a:p>
            <a:pPr/>
            <a:r>
              <a:t>Note that the CSS in %equal-heights isn't generated, because %equal-heights is never extended.</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2" name="Shape 342"/>
          <p:cNvSpPr/>
          <p:nvPr>
            <p:ph type="sldImg"/>
          </p:nvPr>
        </p:nvSpPr>
        <p:spPr>
          <a:prstGeom prst="rect">
            <a:avLst/>
          </a:prstGeom>
        </p:spPr>
        <p:txBody>
          <a:bodyPr/>
          <a:lstStyle/>
          <a:p>
            <a:pPr/>
          </a:p>
        </p:txBody>
      </p:sp>
      <p:sp>
        <p:nvSpPr>
          <p:cNvPr id="343" name="Shape 343"/>
          <p:cNvSpPr/>
          <p:nvPr>
            <p:ph type="body" sz="quarter" idx="1"/>
          </p:nvPr>
        </p:nvSpPr>
        <p:spPr>
          <a:prstGeom prst="rect">
            <a:avLst/>
          </a:prstGeom>
        </p:spPr>
        <p:txBody>
          <a:bodyPr/>
          <a:lstStyle/>
          <a:p>
            <a:pPr/>
            <a:r>
              <a:t>Doing math in your CSS is very helpful. Sass has a handful of standard math operators like +, -, *, /, and %. In our example we're going to do some simple math to calculate widths for an aside &amp; article.</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7" name="Shape 347"/>
          <p:cNvSpPr/>
          <p:nvPr>
            <p:ph type="sldImg"/>
          </p:nvPr>
        </p:nvSpPr>
        <p:spPr>
          <a:prstGeom prst="rect">
            <a:avLst/>
          </a:prstGeom>
        </p:spPr>
        <p:txBody>
          <a:bodyPr/>
          <a:lstStyle/>
          <a:p>
            <a:pPr/>
          </a:p>
        </p:txBody>
      </p:sp>
      <p:sp>
        <p:nvSpPr>
          <p:cNvPr id="348" name="Shape 348"/>
          <p:cNvSpPr/>
          <p:nvPr>
            <p:ph type="body" sz="quarter" idx="1"/>
          </p:nvPr>
        </p:nvSpPr>
        <p:spPr>
          <a:prstGeom prst="rect">
            <a:avLst/>
          </a:prstGeom>
        </p:spPr>
        <p:txBody>
          <a:bodyPr/>
          <a:lstStyle/>
          <a:p>
            <a:pPr/>
            <a:r>
              <a:t>We've created a very simple fluid grid, based on 960px. Operations in Sass let us do something like take pixel values and convert them to percentages without much hassle.</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2" name="Shape 352"/>
          <p:cNvSpPr/>
          <p:nvPr>
            <p:ph type="sldImg"/>
          </p:nvPr>
        </p:nvSpPr>
        <p:spPr>
          <a:prstGeom prst="rect">
            <a:avLst/>
          </a:prstGeom>
        </p:spPr>
        <p:txBody>
          <a:bodyPr/>
          <a:lstStyle/>
          <a:p>
            <a:pPr/>
          </a:p>
        </p:txBody>
      </p:sp>
      <p:sp>
        <p:nvSpPr>
          <p:cNvPr id="353" name="Shape 353"/>
          <p:cNvSpPr/>
          <p:nvPr>
            <p:ph type="body" sz="quarter" idx="1"/>
          </p:nvPr>
        </p:nvSpPr>
        <p:spPr>
          <a:prstGeom prst="rect">
            <a:avLst/>
          </a:prstGeom>
        </p:spPr>
        <p:txBody>
          <a:bodyPr/>
          <a:lstStyle/>
          <a:p>
            <a:pPr/>
            <a:r>
              <a:t>Notice we're using @import 'reset'; in the base.scss file. When you import a file you don't need to include the file extension .scss. Sass is smart and will figure it out for you.</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0" name="Shape 360"/>
          <p:cNvSpPr/>
          <p:nvPr>
            <p:ph type="sldImg"/>
          </p:nvPr>
        </p:nvSpPr>
        <p:spPr>
          <a:prstGeom prst="rect">
            <a:avLst/>
          </a:prstGeom>
        </p:spPr>
        <p:txBody>
          <a:bodyPr/>
          <a:lstStyle/>
          <a:p>
            <a:pPr/>
          </a:p>
        </p:txBody>
      </p:sp>
      <p:sp>
        <p:nvSpPr>
          <p:cNvPr id="361" name="Shape 361"/>
          <p:cNvSpPr/>
          <p:nvPr>
            <p:ph type="body" sz="quarter" idx="1"/>
          </p:nvPr>
        </p:nvSpPr>
        <p:spPr>
          <a:prstGeom prst="rect">
            <a:avLst/>
          </a:prstGeom>
        </p:spPr>
        <p:txBody>
          <a:bodyPr/>
          <a:lstStyle/>
          <a:p>
            <a:pPr/>
            <a:r>
              <a:t>Now, we are going to see various ways we can style React components. </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7" name="Shape 367"/>
          <p:cNvSpPr/>
          <p:nvPr>
            <p:ph type="sldImg"/>
          </p:nvPr>
        </p:nvSpPr>
        <p:spPr>
          <a:prstGeom prst="rect">
            <a:avLst/>
          </a:prstGeom>
        </p:spPr>
        <p:txBody>
          <a:bodyPr/>
          <a:lstStyle/>
          <a:p>
            <a:pPr/>
          </a:p>
        </p:txBody>
      </p:sp>
      <p:sp>
        <p:nvSpPr>
          <p:cNvPr id="368" name="Shape 368"/>
          <p:cNvSpPr/>
          <p:nvPr>
            <p:ph type="body" sz="quarter" idx="1"/>
          </p:nvPr>
        </p:nvSpPr>
        <p:spPr>
          <a:prstGeom prst="rect">
            <a:avLst/>
          </a:prstGeom>
        </p:spPr>
        <p:txBody>
          <a:bodyPr/>
          <a:lstStyle/>
          <a:p>
            <a:pPr/>
            <a:r>
              <a:t>Now that we are familiar with basic HTML you’ll know that it is possible to add your CSS inline. This is similar in React.</a:t>
            </a:r>
          </a:p>
          <a:p>
            <a:pPr/>
          </a:p>
          <a:p>
            <a:pPr/>
            <a:r>
              <a:t>We can add inline styles to React component we want to render. These styles are written as attributes and are passed to the element. Let’s style parts of our component using inline styles:</a:t>
            </a:r>
          </a:p>
          <a:p>
            <a:pPr/>
          </a:p>
          <a:p>
            <a:pPr/>
            <a:r>
              <a:t>So we just added inline styles to the outermost div and h2. Here are some things you should note about this.</a:t>
            </a:r>
          </a:p>
          <a:p>
            <a:pPr/>
          </a:p>
          <a:p>
            <a:pPr/>
            <a:r>
              <a:t>The first is, there are two curly brackets. What we are rendering is written in JSX and for pure JavaScript expressions to be used in JSX, they have to be included in a curly bracket.</a:t>
            </a:r>
          </a:p>
          <a:p>
            <a:pPr/>
          </a:p>
          <a:p>
            <a:pPr/>
            <a:r>
              <a:t>The first curly bracket injects JavaScript into JSX. The inner curly brackets creates an object literal. The styles are passed as object literals to the element.</a:t>
            </a:r>
          </a:p>
          <a:p>
            <a:pPr/>
          </a:p>
          <a:p>
            <a:pPr/>
            <a:r>
              <a:t>The next thing to note is that the properties are separated by a comma. It is so because what we are passing is an object. Since it is a JavaScript attribute, the attributes are written in camelCase and not separated by a dashes.</a:t>
            </a:r>
          </a:p>
          <a:p>
            <a:pPr/>
          </a:p>
          <a:p>
            <a:pPr/>
            <a:r>
              <a:t>Now in the code above, we just added a few properties to the elements we styled. However, imagine we had to add more and more styles to the element. This is where the inline method breaks down because it will not look clean.</a:t>
            </a:r>
          </a:p>
          <a:p>
            <a:pPr/>
          </a:p>
          <a:p>
            <a:pPr/>
            <a:r>
              <a:t>There is a way around this though. We can create object variables and pass it to the elements. Let us do that then.</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3" name="Shape 373"/>
          <p:cNvSpPr/>
          <p:nvPr>
            <p:ph type="sldImg"/>
          </p:nvPr>
        </p:nvSpPr>
        <p:spPr>
          <a:prstGeom prst="rect">
            <a:avLst/>
          </a:prstGeom>
        </p:spPr>
        <p:txBody>
          <a:bodyPr/>
          <a:lstStyle/>
          <a:p>
            <a:pPr/>
          </a:p>
        </p:txBody>
      </p:sp>
      <p:sp>
        <p:nvSpPr>
          <p:cNvPr id="374" name="Shape 374"/>
          <p:cNvSpPr/>
          <p:nvPr>
            <p:ph type="body" sz="quarter" idx="1"/>
          </p:nvPr>
        </p:nvSpPr>
        <p:spPr>
          <a:prstGeom prst="rect">
            <a:avLst/>
          </a:prstGeom>
        </p:spPr>
        <p:txBody>
          <a:bodyPr/>
          <a:lstStyle/>
          <a:p>
            <a:pPr/>
            <a:r>
              <a:t>We create a style object variable same way we create a JavaScript object. This object is then passed to the style attribute of the element we want to style.</a:t>
            </a:r>
          </a:p>
          <a:p>
            <a:pPr/>
          </a:p>
          <a:p>
            <a:pPr/>
            <a:r>
              <a:t>So instead of adding the styles inline directly as we did in the previous example, we just pass the object variables: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9" name="Shape 189"/>
          <p:cNvSpPr/>
          <p:nvPr>
            <p:ph type="sldImg"/>
          </p:nvPr>
        </p:nvSpPr>
        <p:spPr>
          <a:prstGeom prst="rect">
            <a:avLst/>
          </a:prstGeom>
        </p:spPr>
        <p:txBody>
          <a:bodyPr/>
          <a:lstStyle/>
          <a:p>
            <a:pPr/>
          </a:p>
        </p:txBody>
      </p:sp>
      <p:sp>
        <p:nvSpPr>
          <p:cNvPr id="190" name="Shape 190"/>
          <p:cNvSpPr/>
          <p:nvPr>
            <p:ph type="body" sz="quarter" idx="1"/>
          </p:nvPr>
        </p:nvSpPr>
        <p:spPr>
          <a:prstGeom prst="rect">
            <a:avLst/>
          </a:prstGeom>
        </p:spPr>
        <p:txBody>
          <a:bodyPr/>
          <a:lstStyle/>
          <a:p>
            <a:pPr/>
            <a:r>
              <a:t>The first rule starts with an h1 selector, which means that it will apply its property values to the &lt;h1&gt; element. It contains three properties and their values (each property/value pair is called a declaration):</a:t>
            </a:r>
          </a:p>
          <a:p>
            <a:pPr/>
          </a:p>
          <a:p>
            <a:pPr/>
            <a:r>
              <a:t>The first one sets the text color to blue.</a:t>
            </a:r>
          </a:p>
          <a:p>
            <a:pPr/>
            <a:r>
              <a:t>The second sets the background color to yellow.</a:t>
            </a:r>
          </a:p>
          <a:p>
            <a:pPr/>
            <a:r>
              <a:t>The third one puts a border around the header that is 1 pixel wide, solid (not dotted, or dashed, etc.), and colored black.</a:t>
            </a:r>
          </a:p>
          <a:p>
            <a:pPr/>
            <a:r>
              <a:t>The second rule starts with a p selector, which means that it will apply its property values to the &lt;p&gt; element. It contains one declaration, which sets the text color to red.</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8" name="Shape 378"/>
          <p:cNvSpPr/>
          <p:nvPr>
            <p:ph type="sldImg"/>
          </p:nvPr>
        </p:nvSpPr>
        <p:spPr>
          <a:prstGeom prst="rect">
            <a:avLst/>
          </a:prstGeom>
        </p:spPr>
        <p:txBody>
          <a:bodyPr/>
          <a:lstStyle/>
          <a:p>
            <a:pPr/>
          </a:p>
        </p:txBody>
      </p:sp>
      <p:sp>
        <p:nvSpPr>
          <p:cNvPr id="379" name="Shape 379"/>
          <p:cNvSpPr/>
          <p:nvPr>
            <p:ph type="body" sz="quarter" idx="1"/>
          </p:nvPr>
        </p:nvSpPr>
        <p:spPr>
          <a:prstGeom prst="rect">
            <a:avLst/>
          </a:prstGeom>
        </p:spPr>
        <p:txBody>
          <a:bodyPr/>
          <a:lstStyle/>
          <a:p>
            <a:pPr/>
            <a:r>
              <a:t>In the code above, we created three object variables: TodoComponent, Header and ErrorMessage. We are then passing these variables to the element instead of typing them directly.</a:t>
            </a:r>
          </a:p>
          <a:p>
            <a:pPr/>
          </a:p>
          <a:p>
            <a:pPr/>
            <a:r>
              <a:t>💡 We did not have to use double curly brackets in the element because these variables are objects themselves.</a:t>
            </a:r>
          </a:p>
          <a:p>
            <a:pPr/>
            <a:r>
              <a:t>If you look at the object properties, the camel cases will be converted to dash separated css attributes during compilation</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4" name="Shape 384"/>
          <p:cNvSpPr/>
          <p:nvPr>
            <p:ph type="sldImg"/>
          </p:nvPr>
        </p:nvSpPr>
        <p:spPr>
          <a:prstGeom prst="rect">
            <a:avLst/>
          </a:prstGeom>
        </p:spPr>
        <p:txBody>
          <a:bodyPr/>
          <a:lstStyle/>
          <a:p>
            <a:pPr/>
          </a:p>
        </p:txBody>
      </p:sp>
      <p:sp>
        <p:nvSpPr>
          <p:cNvPr id="385" name="Shape 385"/>
          <p:cNvSpPr/>
          <p:nvPr>
            <p:ph type="body" sz="quarter" idx="1"/>
          </p:nvPr>
        </p:nvSpPr>
        <p:spPr>
          <a:prstGeom prst="rect">
            <a:avLst/>
          </a:prstGeom>
        </p:spPr>
        <p:txBody>
          <a:bodyPr/>
          <a:lstStyle/>
          <a:p>
            <a:pPr/>
            <a:r>
              <a:t>The style objects and the components do not have to be in the same file. We can create a separate js file for our styles, export these styles and then import them into the component where we want to use them. Doing this makes styles reusable across multiple components. Let’s do this for our component.</a:t>
            </a:r>
          </a:p>
          <a:p>
            <a:pPr/>
          </a:p>
          <a:p>
            <a:pPr/>
            <a:r>
              <a:t>First, we’ll create a separate js file called styles.js. Then add these styles:</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3" name="Shape 393"/>
          <p:cNvSpPr/>
          <p:nvPr>
            <p:ph type="sldImg"/>
          </p:nvPr>
        </p:nvSpPr>
        <p:spPr>
          <a:prstGeom prst="rect">
            <a:avLst/>
          </a:prstGeom>
        </p:spPr>
        <p:txBody>
          <a:bodyPr/>
          <a:lstStyle/>
          <a:p>
            <a:pPr/>
          </a:p>
        </p:txBody>
      </p:sp>
      <p:sp>
        <p:nvSpPr>
          <p:cNvPr id="394" name="Shape 394"/>
          <p:cNvSpPr/>
          <p:nvPr>
            <p:ph type="body" sz="quarter" idx="1"/>
          </p:nvPr>
        </p:nvSpPr>
        <p:spPr>
          <a:prstGeom prst="rect">
            <a:avLst/>
          </a:prstGeom>
        </p:spPr>
        <p:txBody>
          <a:bodyPr/>
          <a:lstStyle/>
          <a:p>
            <a:pPr/>
            <a:r>
              <a:t>This means you can use all the features of CSS like media queries, pseudo-selectors, nesting, etc. in JavaScript.</a:t>
            </a:r>
          </a:p>
          <a:p>
            <a:pPr/>
          </a:p>
          <a:p>
            <a:pPr/>
            <a:r>
              <a:t>Styled-components uses ES6’s tagged template literals to style components. With it, the mapping between components and styles is removed.</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5" name="Shape 405"/>
          <p:cNvSpPr/>
          <p:nvPr>
            <p:ph type="sldImg"/>
          </p:nvPr>
        </p:nvSpPr>
        <p:spPr>
          <a:prstGeom prst="rect">
            <a:avLst/>
          </a:prstGeom>
        </p:spPr>
        <p:txBody>
          <a:bodyPr/>
          <a:lstStyle/>
          <a:p>
            <a:pPr/>
          </a:p>
        </p:txBody>
      </p:sp>
      <p:sp>
        <p:nvSpPr>
          <p:cNvPr id="406" name="Shape 406"/>
          <p:cNvSpPr/>
          <p:nvPr>
            <p:ph type="body" sz="quarter" idx="1"/>
          </p:nvPr>
        </p:nvSpPr>
        <p:spPr>
          <a:prstGeom prst="rect">
            <a:avLst/>
          </a:prstGeom>
        </p:spPr>
        <p:txBody>
          <a:bodyPr/>
          <a:lstStyle/>
          <a:p>
            <a:pPr/>
            <a:r>
              <a:t>Above we created a component that can be used the same way any React component. However, notice that we are using pure CSS in a JavaScript file. </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1" name="Shape 411"/>
          <p:cNvSpPr/>
          <p:nvPr>
            <p:ph type="sldImg"/>
          </p:nvPr>
        </p:nvSpPr>
        <p:spPr>
          <a:prstGeom prst="rect">
            <a:avLst/>
          </a:prstGeom>
        </p:spPr>
        <p:txBody>
          <a:bodyPr/>
          <a:lstStyle/>
          <a:p>
            <a:pPr/>
          </a:p>
        </p:txBody>
      </p:sp>
      <p:sp>
        <p:nvSpPr>
          <p:cNvPr id="412" name="Shape 412"/>
          <p:cNvSpPr/>
          <p:nvPr>
            <p:ph type="body" sz="quarter" idx="1"/>
          </p:nvPr>
        </p:nvSpPr>
        <p:spPr>
          <a:prstGeom prst="rect">
            <a:avLst/>
          </a:prstGeom>
        </p:spPr>
        <p:txBody>
          <a:bodyPr/>
          <a:lstStyle/>
          <a:p>
            <a:pPr/>
            <a:r>
              <a:t>In the code above, we used the styled component we created TodoComponent on line 6 like we’ll use any other HTML element. The only difference is that it comes with its own predefined styles.</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27" name="Shape 427"/>
          <p:cNvSpPr/>
          <p:nvPr>
            <p:ph type="sldImg"/>
          </p:nvPr>
        </p:nvSpPr>
        <p:spPr>
          <a:prstGeom prst="rect">
            <a:avLst/>
          </a:prstGeom>
        </p:spPr>
        <p:txBody>
          <a:bodyPr/>
          <a:lstStyle/>
          <a:p>
            <a:pPr/>
          </a:p>
        </p:txBody>
      </p:sp>
      <p:sp>
        <p:nvSpPr>
          <p:cNvPr id="428" name="Shape 428"/>
          <p:cNvSpPr/>
          <p:nvPr>
            <p:ph type="body" sz="quarter" idx="1"/>
          </p:nvPr>
        </p:nvSpPr>
        <p:spPr>
          <a:prstGeom prst="rect">
            <a:avLst/>
          </a:prstGeom>
        </p:spPr>
        <p:txBody>
          <a:bodyPr/>
          <a:lstStyle/>
          <a:p>
            <a:pPr/>
            <a:r>
              <a:t>A CSS Module is a CSS file in which all class names and animation names are scoped locally by default. Take note of the word scoped locally. Let’s break that down a little bit.</a:t>
            </a:r>
          </a:p>
          <a:p>
            <a:pPr/>
          </a:p>
          <a:p>
            <a:pPr/>
            <a:r>
              <a:t>CSS class names and animation names are scoped globally by default. This can lead to conflict especially in large stylesheets. One style can be overridden by another. This is the problem CSS modules solves. CSS classes are only available within the component where they are used.</a:t>
            </a:r>
          </a:p>
          <a:p>
            <a:pPr/>
          </a:p>
          <a:p>
            <a:pPr/>
            <a:r>
              <a:t>A CSS module is basically a .css file that is compiled. When compiled it produces two outputs. One is CSS which is a modified version of input CSS with the renamed class names. The other is a JavaScript object that maps the original CSS name with the renamed name.</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35" name="Shape 435"/>
          <p:cNvSpPr/>
          <p:nvPr>
            <p:ph type="sldImg"/>
          </p:nvPr>
        </p:nvSpPr>
        <p:spPr>
          <a:prstGeom prst="rect">
            <a:avLst/>
          </a:prstGeom>
        </p:spPr>
        <p:txBody>
          <a:bodyPr/>
          <a:lstStyle/>
          <a:p>
            <a:pPr/>
          </a:p>
        </p:txBody>
      </p:sp>
      <p:sp>
        <p:nvSpPr>
          <p:cNvPr id="436" name="Shape 436"/>
          <p:cNvSpPr/>
          <p:nvPr>
            <p:ph type="body" sz="quarter" idx="1"/>
          </p:nvPr>
        </p:nvSpPr>
        <p:spPr>
          <a:prstGeom prst="rect">
            <a:avLst/>
          </a:prstGeom>
        </p:spPr>
        <p:txBody>
          <a:bodyPr/>
          <a:lstStyle/>
          <a:p>
            <a:pPr/>
            <a:r>
              <a:t>The added part jhys is just a sample key that is used to uniquely identify this class.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5" name="Shape 195"/>
          <p:cNvSpPr/>
          <p:nvPr>
            <p:ph type="sldImg"/>
          </p:nvPr>
        </p:nvSpPr>
        <p:spPr>
          <a:prstGeom prst="rect">
            <a:avLst/>
          </a:prstGeom>
        </p:spPr>
        <p:txBody>
          <a:bodyPr/>
          <a:lstStyle/>
          <a:p>
            <a:pPr/>
          </a:p>
        </p:txBody>
      </p:sp>
      <p:sp>
        <p:nvSpPr>
          <p:cNvPr id="196" name="Shape 196"/>
          <p:cNvSpPr/>
          <p:nvPr>
            <p:ph type="body" sz="quarter" idx="1"/>
          </p:nvPr>
        </p:nvSpPr>
        <p:spPr>
          <a:prstGeom prst="rect">
            <a:avLst/>
          </a:prstGeom>
        </p:spPr>
        <p:txBody>
          <a:bodyPr/>
          <a:lstStyle/>
          <a:p>
            <a:pPr/>
            <a:r>
              <a:t>This isn't too pretty, but at least it starts to give you an idea of how CSS works.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3" name="Shape 203"/>
          <p:cNvSpPr/>
          <p:nvPr>
            <p:ph type="sldImg"/>
          </p:nvPr>
        </p:nvSpPr>
        <p:spPr>
          <a:prstGeom prst="rect">
            <a:avLst/>
          </a:prstGeom>
        </p:spPr>
        <p:txBody>
          <a:bodyPr/>
          <a:lstStyle/>
          <a:p>
            <a:pPr/>
          </a:p>
        </p:txBody>
      </p:sp>
      <p:sp>
        <p:nvSpPr>
          <p:cNvPr id="204" name="Shape 204"/>
          <p:cNvSpPr/>
          <p:nvPr>
            <p:ph type="body" sz="quarter" idx="1"/>
          </p:nvPr>
        </p:nvSpPr>
        <p:spPr>
          <a:prstGeom prst="rect">
            <a:avLst/>
          </a:prstGeom>
        </p:spPr>
        <p:txBody>
          <a:bodyPr/>
          <a:lstStyle/>
          <a:p>
            <a:pPr/>
            <a:r>
              <a:t>When a browser displays a document, it must combine the document's content with its style information. It processes the document in two stages:</a:t>
            </a:r>
          </a:p>
          <a:p>
            <a:pPr/>
          </a:p>
          <a:p>
            <a:pPr/>
            <a:r>
              <a:t>The browser converts HTML and CSS into the DOM (Document Object Model). The DOM represents the document in the computer's memory. It combines the document's content with its style.</a:t>
            </a:r>
          </a:p>
          <a:p>
            <a:pPr/>
          </a:p>
          <a:p>
            <a:pPr/>
            <a:r>
              <a:t>The browser displays the contents of the DOM.</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1" name="Shape 211"/>
          <p:cNvSpPr/>
          <p:nvPr>
            <p:ph type="sldImg"/>
          </p:nvPr>
        </p:nvSpPr>
        <p:spPr>
          <a:prstGeom prst="rect">
            <a:avLst/>
          </a:prstGeom>
        </p:spPr>
        <p:txBody>
          <a:bodyPr/>
          <a:lstStyle/>
          <a:p>
            <a:pPr/>
          </a:p>
        </p:txBody>
      </p:sp>
      <p:sp>
        <p:nvSpPr>
          <p:cNvPr id="212" name="Shape 212"/>
          <p:cNvSpPr/>
          <p:nvPr>
            <p:ph type="body" sz="quarter" idx="1"/>
          </p:nvPr>
        </p:nvSpPr>
        <p:spPr>
          <a:prstGeom prst="rect">
            <a:avLst/>
          </a:prstGeom>
        </p:spPr>
        <p:txBody>
          <a:bodyPr/>
          <a:lstStyle/>
          <a:p>
            <a:pPr/>
            <a:r>
              <a:t>Understanding the DOM helps you design, debug and maintain your CSS because the DOM is where your CSS and the document's content meet up.</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8" name="Shape 218"/>
          <p:cNvSpPr/>
          <p:nvPr>
            <p:ph type="sldImg"/>
          </p:nvPr>
        </p:nvSpPr>
        <p:spPr>
          <a:prstGeom prst="rect">
            <a:avLst/>
          </a:prstGeom>
        </p:spPr>
        <p:txBody>
          <a:bodyPr/>
          <a:lstStyle/>
          <a:p>
            <a:pPr/>
          </a:p>
        </p:txBody>
      </p:sp>
      <p:sp>
        <p:nvSpPr>
          <p:cNvPr id="219" name="Shape 219"/>
          <p:cNvSpPr/>
          <p:nvPr>
            <p:ph type="body" sz="quarter" idx="1"/>
          </p:nvPr>
        </p:nvSpPr>
        <p:spPr>
          <a:prstGeom prst="rect">
            <a:avLst/>
          </a:prstGeom>
        </p:spPr>
        <p:txBody>
          <a:bodyPr/>
          <a:lstStyle/>
          <a:p>
            <a:pPr/>
            <a:r>
              <a:t>In the DOM, the node corresponding to our &lt;p&gt; element is a parent. Its children are a text node and the nodes corresponding to our &lt;span&gt; elements. The SPAN nodes are also parents, with text nodes as their children</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0" name="Shape 230"/>
          <p:cNvSpPr/>
          <p:nvPr>
            <p:ph type="sldImg"/>
          </p:nvPr>
        </p:nvSpPr>
        <p:spPr>
          <a:prstGeom prst="rect">
            <a:avLst/>
          </a:prstGeom>
        </p:spPr>
        <p:txBody>
          <a:bodyPr/>
          <a:lstStyle/>
          <a:p>
            <a:pPr/>
          </a:p>
        </p:txBody>
      </p:sp>
      <p:sp>
        <p:nvSpPr>
          <p:cNvPr id="231" name="Shape 231"/>
          <p:cNvSpPr/>
          <p:nvPr>
            <p:ph type="body" sz="quarter" idx="1"/>
          </p:nvPr>
        </p:nvSpPr>
        <p:spPr>
          <a:prstGeom prst="rect">
            <a:avLst/>
          </a:prstGeom>
        </p:spPr>
        <p:txBody>
          <a:bodyPr/>
          <a:lstStyle/>
          <a:p>
            <a:pPr/>
            <a:r>
              <a:t>The browser will parse the HTML and create a DOM from it, then parse the CSS. Since the only rule available in the CSS has a span selector, it will apply that rule to each one of the three spans.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7" name="Shape 247"/>
          <p:cNvSpPr/>
          <p:nvPr>
            <p:ph type="sldImg"/>
          </p:nvPr>
        </p:nvSpPr>
        <p:spPr>
          <a:prstGeom prst="rect">
            <a:avLst/>
          </a:prstGeom>
        </p:spPr>
        <p:txBody>
          <a:bodyPr/>
          <a:lstStyle/>
          <a:p>
            <a:pPr/>
          </a:p>
        </p:txBody>
      </p:sp>
      <p:sp>
        <p:nvSpPr>
          <p:cNvPr id="248" name="Shape 248"/>
          <p:cNvSpPr/>
          <p:nvPr>
            <p:ph type="body" sz="quarter" idx="1"/>
          </p:nvPr>
        </p:nvSpPr>
        <p:spPr>
          <a:prstGeom prst="rect">
            <a:avLst/>
          </a:prstGeom>
        </p:spPr>
        <p:txBody>
          <a:bodyPr/>
          <a:lstStyle/>
          <a:p>
            <a:pPr/>
            <a:r>
              <a:t>This method is arguably the best, as you can use one stylesheet to style multiple documents, and would only need to update the CSS in one place if changes were needed.</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amp; Subtitle">
    <p:bg>
      <p:bgPr>
        <a:solidFill>
          <a:srgbClr val="222222"/>
        </a:solidFill>
      </p:bgPr>
    </p:bg>
    <p:spTree>
      <p:nvGrpSpPr>
        <p:cNvPr id="1" name=""/>
        <p:cNvGrpSpPr/>
        <p:nvPr/>
      </p:nvGrpSpPr>
      <p:grpSpPr>
        <a:xfrm>
          <a:off x="0" y="0"/>
          <a:ext cx="0" cy="0"/>
          <a:chOff x="0" y="0"/>
          <a:chExt cx="0" cy="0"/>
        </a:xfrm>
      </p:grpSpPr>
      <p:sp>
        <p:nvSpPr>
          <p:cNvPr id="12" name="Line"/>
          <p:cNvSpPr/>
          <p:nvPr/>
        </p:nvSpPr>
        <p:spPr>
          <a:xfrm flipV="1">
            <a:off x="406400" y="6140894"/>
            <a:ext cx="12192000" cy="263"/>
          </a:xfrm>
          <a:prstGeom prst="line">
            <a:avLst/>
          </a:prstGeom>
          <a:ln w="38100">
            <a:solidFill>
              <a:srgbClr val="A6AAA9"/>
            </a:solidFill>
            <a:miter lim="400000"/>
          </a:ln>
        </p:spPr>
        <p:txBody>
          <a:bodyPr lIns="50800" tIns="50800" rIns="50800" bIns="50800" anchor="ctr"/>
          <a:lstStyle/>
          <a:p>
            <a:pPr defTabSz="457200">
              <a:lnSpc>
                <a:spcPts val="8800"/>
              </a:lnSpc>
              <a:spcBef>
                <a:spcPts val="0"/>
              </a:spcBef>
              <a:defRPr sz="3600">
                <a:solidFill>
                  <a:srgbClr val="669999"/>
                </a:solidFill>
                <a:latin typeface="Georgia"/>
                <a:ea typeface="Georgia"/>
                <a:cs typeface="Georgia"/>
                <a:sym typeface="Georgia"/>
              </a:defRPr>
            </a:pPr>
          </a:p>
        </p:txBody>
      </p:sp>
      <p:sp>
        <p:nvSpPr>
          <p:cNvPr id="13" name="Title Text"/>
          <p:cNvSpPr txBox="1"/>
          <p:nvPr>
            <p:ph type="title"/>
          </p:nvPr>
        </p:nvSpPr>
        <p:spPr>
          <a:xfrm>
            <a:off x="406400" y="6426200"/>
            <a:ext cx="12192000" cy="2705100"/>
          </a:xfrm>
          <a:prstGeom prst="rect">
            <a:avLst/>
          </a:prstGeom>
        </p:spPr>
        <p:txBody>
          <a:bodyPr/>
          <a:lstStyle>
            <a:lvl1pPr>
              <a:spcBef>
                <a:spcPts val="0"/>
              </a:spcBef>
              <a:defRPr sz="17000"/>
            </a:lvl1pPr>
          </a:lstStyle>
          <a:p>
            <a:pPr/>
            <a:r>
              <a:t>Title Text</a:t>
            </a:r>
          </a:p>
        </p:txBody>
      </p:sp>
      <p:sp>
        <p:nvSpPr>
          <p:cNvPr id="14" name="Body Level One…"/>
          <p:cNvSpPr txBox="1"/>
          <p:nvPr>
            <p:ph type="body" sz="quarter" idx="1"/>
          </p:nvPr>
        </p:nvSpPr>
        <p:spPr>
          <a:xfrm>
            <a:off x="406400" y="4267200"/>
            <a:ext cx="12192000" cy="1803400"/>
          </a:xfrm>
          <a:prstGeom prst="rect">
            <a:avLst/>
          </a:prstGeom>
        </p:spPr>
        <p:txBody>
          <a:bodyPr anchor="b"/>
          <a:lstStyle>
            <a:lvl1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1pPr>
            <a:lvl2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2pPr>
            <a:lvl3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3pPr>
            <a:lvl4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4pPr>
            <a:lvl5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5pPr>
          </a:lstStyle>
          <a:p>
            <a:pPr/>
            <a:r>
              <a:t>Body Level One</a:t>
            </a:r>
          </a:p>
          <a:p>
            <a:pPr lvl="1"/>
            <a:r>
              <a:t>Body Level Two</a:t>
            </a:r>
          </a:p>
          <a:p>
            <a:pPr lvl="2"/>
            <a:r>
              <a:t>Body Level Three</a:t>
            </a:r>
          </a:p>
          <a:p>
            <a:pPr lvl="3"/>
            <a:r>
              <a:t>Body Level Four</a:t>
            </a:r>
          </a:p>
          <a:p>
            <a:pPr lvl="4"/>
            <a:r>
              <a:t>Body Level Five</a:t>
            </a:r>
          </a:p>
        </p:txBody>
      </p:sp>
      <p:sp>
        <p:nvSpPr>
          <p:cNvPr id="15" name="Slide Number"/>
          <p:cNvSpPr txBox="1"/>
          <p:nvPr>
            <p:ph type="sldNum" sz="quarter" idx="2"/>
          </p:nvPr>
        </p:nvSpPr>
        <p:spPr>
          <a:xfrm>
            <a:off x="12194440"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bg>
      <p:bgPr>
        <a:solidFill>
          <a:srgbClr val="222222"/>
        </a:solidFill>
      </p:bgPr>
    </p:bg>
    <p:spTree>
      <p:nvGrpSpPr>
        <p:cNvPr id="1" name=""/>
        <p:cNvGrpSpPr/>
        <p:nvPr/>
      </p:nvGrpSpPr>
      <p:grpSpPr>
        <a:xfrm>
          <a:off x="0" y="0"/>
          <a:ext cx="0" cy="0"/>
          <a:chOff x="0" y="0"/>
          <a:chExt cx="0" cy="0"/>
        </a:xfrm>
      </p:grpSpPr>
      <p:sp>
        <p:nvSpPr>
          <p:cNvPr id="102" name="Text"/>
          <p:cNvSpPr txBox="1"/>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Text</a:t>
            </a:r>
          </a:p>
        </p:txBody>
      </p:sp>
      <p:sp>
        <p:nvSpPr>
          <p:cNvPr id="103" name="Body Level One…"/>
          <p:cNvSpPr txBox="1"/>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pPr/>
            <a:r>
              <a:t>Body Level One</a:t>
            </a:r>
          </a:p>
          <a:p>
            <a:pPr lvl="1"/>
            <a:r>
              <a:t>Body Level Two</a:t>
            </a:r>
          </a:p>
          <a:p>
            <a:pPr lvl="2"/>
            <a:r>
              <a:t>Body Level Three</a:t>
            </a:r>
          </a:p>
          <a:p>
            <a:pPr lvl="3"/>
            <a:r>
              <a:t>Body Level Four</a:t>
            </a:r>
          </a:p>
          <a:p>
            <a:pPr lvl="4"/>
            <a:r>
              <a:t>Body Level Five</a:t>
            </a:r>
          </a:p>
        </p:txBody>
      </p:sp>
      <p:sp>
        <p:nvSpPr>
          <p:cNvPr id="10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 3 Up">
    <p:bg>
      <p:bgPr>
        <a:solidFill>
          <a:srgbClr val="222222"/>
        </a:solidFill>
      </p:bgPr>
    </p:bg>
    <p:spTree>
      <p:nvGrpSpPr>
        <p:cNvPr id="1" name=""/>
        <p:cNvGrpSpPr/>
        <p:nvPr/>
      </p:nvGrpSpPr>
      <p:grpSpPr>
        <a:xfrm>
          <a:off x="0" y="0"/>
          <a:ext cx="0" cy="0"/>
          <a:chOff x="0" y="0"/>
          <a:chExt cx="0" cy="0"/>
        </a:xfrm>
      </p:grpSpPr>
      <p:sp>
        <p:nvSpPr>
          <p:cNvPr id="111" name="Image"/>
          <p:cNvSpPr/>
          <p:nvPr>
            <p:ph type="pic" sz="half" idx="13"/>
          </p:nvPr>
        </p:nvSpPr>
        <p:spPr>
          <a:xfrm>
            <a:off x="6503154" y="0"/>
            <a:ext cx="6502401" cy="4864100"/>
          </a:xfrm>
          <a:prstGeom prst="rect">
            <a:avLst/>
          </a:prstGeom>
        </p:spPr>
        <p:txBody>
          <a:bodyPr lIns="91439" tIns="45719" rIns="91439" bIns="45719">
            <a:noAutofit/>
          </a:bodyPr>
          <a:lstStyle/>
          <a:p>
            <a:pPr/>
          </a:p>
        </p:txBody>
      </p:sp>
      <p:sp>
        <p:nvSpPr>
          <p:cNvPr id="112" name="Image"/>
          <p:cNvSpPr/>
          <p:nvPr>
            <p:ph type="pic" sz="half" idx="14"/>
          </p:nvPr>
        </p:nvSpPr>
        <p:spPr>
          <a:xfrm>
            <a:off x="6502400" y="4902200"/>
            <a:ext cx="6502400" cy="4864100"/>
          </a:xfrm>
          <a:prstGeom prst="rect">
            <a:avLst/>
          </a:prstGeom>
        </p:spPr>
        <p:txBody>
          <a:bodyPr lIns="91439" tIns="45719" rIns="91439" bIns="45719">
            <a:noAutofit/>
          </a:bodyPr>
          <a:lstStyle/>
          <a:p>
            <a:pPr/>
          </a:p>
        </p:txBody>
      </p:sp>
      <p:sp>
        <p:nvSpPr>
          <p:cNvPr id="113" name="Image"/>
          <p:cNvSpPr/>
          <p:nvPr>
            <p:ph type="pic" idx="15"/>
          </p:nvPr>
        </p:nvSpPr>
        <p:spPr>
          <a:xfrm>
            <a:off x="0" y="0"/>
            <a:ext cx="6468534" cy="9753600"/>
          </a:xfrm>
          <a:prstGeom prst="rect">
            <a:avLst/>
          </a:prstGeom>
        </p:spPr>
        <p:txBody>
          <a:bodyPr lIns="91439" tIns="45719" rIns="91439" bIns="45719">
            <a:noAutofit/>
          </a:bodyPr>
          <a:lstStyle/>
          <a:p>
            <a:pPr/>
          </a:p>
        </p:txBody>
      </p:sp>
      <p:sp>
        <p:nvSpPr>
          <p:cNvPr id="1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bg>
      <p:bgPr>
        <a:solidFill>
          <a:srgbClr val="222222"/>
        </a:solidFill>
      </p:bgPr>
    </p:bg>
    <p:spTree>
      <p:nvGrpSpPr>
        <p:cNvPr id="1" name=""/>
        <p:cNvGrpSpPr/>
        <p:nvPr/>
      </p:nvGrpSpPr>
      <p:grpSpPr>
        <a:xfrm>
          <a:off x="0" y="0"/>
          <a:ext cx="0" cy="0"/>
          <a:chOff x="0" y="0"/>
          <a:chExt cx="0" cy="0"/>
        </a:xfrm>
      </p:grpSpPr>
      <p:sp>
        <p:nvSpPr>
          <p:cNvPr id="121" name="Callout"/>
          <p:cNvSpPr/>
          <p:nvPr/>
        </p:nvSpPr>
        <p:spPr>
          <a:xfrm>
            <a:off x="469900" y="2362200"/>
            <a:ext cx="12065000" cy="52292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24" y="0"/>
                </a:moveTo>
                <a:cubicBezTo>
                  <a:pt x="100" y="0"/>
                  <a:pt x="0" y="232"/>
                  <a:pt x="0" y="516"/>
                </a:cubicBezTo>
                <a:lnTo>
                  <a:pt x="0" y="18789"/>
                </a:lnTo>
                <a:cubicBezTo>
                  <a:pt x="0" y="19073"/>
                  <a:pt x="100" y="19305"/>
                  <a:pt x="224" y="19305"/>
                </a:cubicBezTo>
                <a:lnTo>
                  <a:pt x="17228" y="19305"/>
                </a:lnTo>
                <a:lnTo>
                  <a:pt x="17850" y="21600"/>
                </a:lnTo>
                <a:lnTo>
                  <a:pt x="18471" y="19305"/>
                </a:lnTo>
                <a:lnTo>
                  <a:pt x="21376" y="19305"/>
                </a:lnTo>
                <a:cubicBezTo>
                  <a:pt x="21500" y="19305"/>
                  <a:pt x="21600" y="19073"/>
                  <a:pt x="21600" y="18789"/>
                </a:cubicBezTo>
                <a:lnTo>
                  <a:pt x="21600" y="516"/>
                </a:lnTo>
                <a:cubicBezTo>
                  <a:pt x="21600" y="232"/>
                  <a:pt x="21500" y="0"/>
                  <a:pt x="21376" y="0"/>
                </a:cubicBezTo>
                <a:lnTo>
                  <a:pt x="224" y="0"/>
                </a:lnTo>
                <a:close/>
              </a:path>
            </a:pathLst>
          </a:custGeom>
          <a:solidFill>
            <a:schemeClr val="accent1"/>
          </a:solidFill>
          <a:ln w="12700">
            <a:miter lim="400000"/>
          </a:ln>
        </p:spPr>
        <p:txBody>
          <a:bodyPr lIns="50800" tIns="50800" rIns="50800" bIns="50800" anchor="ctr"/>
          <a:lstStyle/>
          <a:p>
            <a:pPr algn="ctr">
              <a:lnSpc>
                <a:spcPct val="80000"/>
              </a:lnSpc>
              <a:spcBef>
                <a:spcPts val="0"/>
              </a:spcBef>
              <a:defRPr cap="all" sz="2800">
                <a:solidFill>
                  <a:srgbClr val="FFFFFF"/>
                </a:solidFill>
                <a:latin typeface="+mn-lt"/>
                <a:ea typeface="+mn-ea"/>
                <a:cs typeface="+mn-cs"/>
                <a:sym typeface="DIN Condensed"/>
              </a:defRPr>
            </a:pPr>
          </a:p>
        </p:txBody>
      </p:sp>
      <p:sp>
        <p:nvSpPr>
          <p:cNvPr id="122" name="Type a quote here."/>
          <p:cNvSpPr txBox="1"/>
          <p:nvPr>
            <p:ph type="body" sz="quarter" idx="13"/>
          </p:nvPr>
        </p:nvSpPr>
        <p:spPr>
          <a:xfrm>
            <a:off x="889000" y="2908300"/>
            <a:ext cx="11226800" cy="1297944"/>
          </a:xfrm>
          <a:prstGeom prst="rect">
            <a:avLst/>
          </a:prstGeom>
        </p:spPr>
        <p:txBody>
          <a:bodyPr>
            <a:spAutoFit/>
          </a:bodyPr>
          <a:lstStyle>
            <a:lvl1pPr marL="0" indent="0">
              <a:lnSpc>
                <a:spcPct val="80000"/>
              </a:lnSpc>
              <a:spcBef>
                <a:spcPts val="0"/>
              </a:spcBef>
              <a:buClrTx/>
              <a:buSzTx/>
              <a:buFontTx/>
              <a:buNone/>
              <a:defRPr cap="all" sz="9400">
                <a:solidFill>
                  <a:srgbClr val="FFFFFF"/>
                </a:solidFill>
                <a:latin typeface="+mn-lt"/>
                <a:ea typeface="+mn-ea"/>
                <a:cs typeface="+mn-cs"/>
                <a:sym typeface="DIN Condensed"/>
              </a:defRPr>
            </a:lvl1pPr>
          </a:lstStyle>
          <a:p>
            <a:pPr/>
            <a:r>
              <a:t>Type a quote here.</a:t>
            </a:r>
          </a:p>
        </p:txBody>
      </p:sp>
      <p:sp>
        <p:nvSpPr>
          <p:cNvPr id="123" name="Johnny Appleseed"/>
          <p:cNvSpPr txBox="1"/>
          <p:nvPr>
            <p:ph type="body" sz="quarter" idx="14"/>
          </p:nvPr>
        </p:nvSpPr>
        <p:spPr>
          <a:xfrm>
            <a:off x="406400" y="7789333"/>
            <a:ext cx="12192000" cy="863604"/>
          </a:xfrm>
          <a:prstGeom prst="rect">
            <a:avLst/>
          </a:prstGeom>
        </p:spPr>
        <p:txBody>
          <a:bodyPr>
            <a:spAutoFit/>
          </a:bodyPr>
          <a:lstStyle>
            <a:lvl1pPr marL="0" indent="0" algn="r">
              <a:lnSpc>
                <a:spcPct val="80000"/>
              </a:lnSpc>
              <a:spcBef>
                <a:spcPts val="0"/>
              </a:spcBef>
              <a:buClrTx/>
              <a:buSzTx/>
              <a:buFontTx/>
              <a:buNone/>
              <a:defRPr sz="6000">
                <a:latin typeface="+mn-lt"/>
                <a:ea typeface="+mn-ea"/>
                <a:cs typeface="+mn-cs"/>
                <a:sym typeface="DIN Condensed"/>
              </a:defRPr>
            </a:lvl1pPr>
          </a:lstStyle>
          <a:p>
            <a:pPr/>
            <a:r>
              <a:t>Johnny Appleseed</a:t>
            </a:r>
          </a:p>
        </p:txBody>
      </p:sp>
      <p:sp>
        <p:nvSpPr>
          <p:cNvPr id="124" name="Text"/>
          <p:cNvSpPr txBox="1"/>
          <p:nvPr>
            <p:ph type="body" sz="quarter" idx="15"/>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Text</a:t>
            </a:r>
          </a:p>
        </p:txBody>
      </p:sp>
      <p:sp>
        <p:nvSpPr>
          <p:cNvPr id="1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Quote Alt">
    <p:bg>
      <p:bgPr>
        <a:solidFill>
          <a:schemeClr val="accent1"/>
        </a:solidFill>
      </p:bgPr>
    </p:bg>
    <p:spTree>
      <p:nvGrpSpPr>
        <p:cNvPr id="1" name=""/>
        <p:cNvGrpSpPr/>
        <p:nvPr/>
      </p:nvGrpSpPr>
      <p:grpSpPr>
        <a:xfrm>
          <a:off x="0" y="0"/>
          <a:ext cx="0" cy="0"/>
          <a:chOff x="0" y="0"/>
          <a:chExt cx="0" cy="0"/>
        </a:xfrm>
      </p:grpSpPr>
      <p:sp>
        <p:nvSpPr>
          <p:cNvPr id="132" name="Type a quote here."/>
          <p:cNvSpPr txBox="1"/>
          <p:nvPr>
            <p:ph type="body" sz="quarter" idx="13"/>
          </p:nvPr>
        </p:nvSpPr>
        <p:spPr>
          <a:xfrm>
            <a:off x="5892800" y="2641600"/>
            <a:ext cx="6705600" cy="2501900"/>
          </a:xfrm>
          <a:prstGeom prst="rect">
            <a:avLst/>
          </a:prstGeom>
        </p:spPr>
        <p:txBody>
          <a:bodyPr>
            <a:spAutoFit/>
          </a:bodyPr>
          <a:lstStyle>
            <a:lvl1pPr marL="0" indent="0">
              <a:lnSpc>
                <a:spcPct val="80000"/>
              </a:lnSpc>
              <a:spcBef>
                <a:spcPts val="0"/>
              </a:spcBef>
              <a:buClrTx/>
              <a:buSzTx/>
              <a:buFontTx/>
              <a:buNone/>
              <a:defRPr cap="all" sz="9400">
                <a:solidFill>
                  <a:srgbClr val="FFFFFF"/>
                </a:solidFill>
                <a:latin typeface="+mn-lt"/>
                <a:ea typeface="+mn-ea"/>
                <a:cs typeface="+mn-cs"/>
                <a:sym typeface="DIN Condensed"/>
              </a:defRPr>
            </a:lvl1pPr>
          </a:lstStyle>
          <a:p>
            <a:pPr/>
            <a:r>
              <a:t>Type a quote here.</a:t>
            </a:r>
          </a:p>
        </p:txBody>
      </p:sp>
      <p:sp>
        <p:nvSpPr>
          <p:cNvPr id="133" name="Image"/>
          <p:cNvSpPr/>
          <p:nvPr>
            <p:ph type="pic" idx="14"/>
          </p:nvPr>
        </p:nvSpPr>
        <p:spPr>
          <a:xfrm>
            <a:off x="0" y="0"/>
            <a:ext cx="5486400" cy="9753600"/>
          </a:xfrm>
          <a:prstGeom prst="rect">
            <a:avLst/>
          </a:prstGeom>
        </p:spPr>
        <p:txBody>
          <a:bodyPr lIns="91439" tIns="45719" rIns="91439" bIns="45719">
            <a:noAutofit/>
          </a:bodyPr>
          <a:lstStyle/>
          <a:p>
            <a:pPr/>
          </a:p>
        </p:txBody>
      </p:sp>
      <p:sp>
        <p:nvSpPr>
          <p:cNvPr id="134" name="Johnny Appleseed"/>
          <p:cNvSpPr txBox="1"/>
          <p:nvPr>
            <p:ph type="body" sz="quarter" idx="15"/>
          </p:nvPr>
        </p:nvSpPr>
        <p:spPr>
          <a:xfrm>
            <a:off x="5892800" y="7789333"/>
            <a:ext cx="6705600" cy="863604"/>
          </a:xfrm>
          <a:prstGeom prst="rect">
            <a:avLst/>
          </a:prstGeom>
        </p:spPr>
        <p:txBody>
          <a:bodyPr anchor="ctr">
            <a:spAutoFit/>
          </a:bodyPr>
          <a:lstStyle>
            <a:lvl1pPr marL="0" indent="0" defTabSz="457200">
              <a:spcBef>
                <a:spcPts val="0"/>
              </a:spcBef>
              <a:buClrTx/>
              <a:buSzTx/>
              <a:buFontTx/>
              <a:buNone/>
              <a:defRPr sz="6000">
                <a:solidFill>
                  <a:srgbClr val="232323"/>
                </a:solidFill>
                <a:latin typeface="+mn-lt"/>
                <a:ea typeface="+mn-ea"/>
                <a:cs typeface="+mn-cs"/>
                <a:sym typeface="DIN Condensed"/>
              </a:defRPr>
            </a:lvl1pPr>
          </a:lstStyle>
          <a:p>
            <a:pPr/>
            <a:r>
              <a:t>Johnny Appleseed</a:t>
            </a:r>
          </a:p>
        </p:txBody>
      </p:sp>
      <p:sp>
        <p:nvSpPr>
          <p:cNvPr id="13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p:bg>
      <p:bgPr>
        <a:solidFill>
          <a:srgbClr val="222222"/>
        </a:solidFill>
      </p:bgPr>
    </p:bg>
    <p:spTree>
      <p:nvGrpSpPr>
        <p:cNvPr id="1" name=""/>
        <p:cNvGrpSpPr/>
        <p:nvPr/>
      </p:nvGrpSpPr>
      <p:grpSpPr>
        <a:xfrm>
          <a:off x="0" y="0"/>
          <a:ext cx="0" cy="0"/>
          <a:chOff x="0" y="0"/>
          <a:chExt cx="0" cy="0"/>
        </a:xfrm>
      </p:grpSpPr>
      <p:sp>
        <p:nvSpPr>
          <p:cNvPr id="142" name="Image"/>
          <p:cNvSpPr/>
          <p:nvPr>
            <p:ph type="pic" idx="13"/>
          </p:nvPr>
        </p:nvSpPr>
        <p:spPr>
          <a:xfrm>
            <a:off x="0" y="0"/>
            <a:ext cx="13004800" cy="9753600"/>
          </a:xfrm>
          <a:prstGeom prst="rect">
            <a:avLst/>
          </a:prstGeom>
        </p:spPr>
        <p:txBody>
          <a:bodyPr lIns="91439" tIns="45719" rIns="91439" bIns="45719">
            <a:noAutofit/>
          </a:bodyPr>
          <a:lstStyle/>
          <a:p>
            <a:pPr/>
          </a:p>
        </p:txBody>
      </p:sp>
      <p:sp>
        <p:nvSpPr>
          <p:cNvPr id="14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bg>
      <p:bgPr>
        <a:solidFill>
          <a:srgbClr val="222222"/>
        </a:solidFill>
      </p:bgPr>
    </p:bg>
    <p:spTree>
      <p:nvGrpSpPr>
        <p:cNvPr id="1" name=""/>
        <p:cNvGrpSpPr/>
        <p:nvPr/>
      </p:nvGrpSpPr>
      <p:grpSpPr>
        <a:xfrm>
          <a:off x="0" y="0"/>
          <a:ext cx="0" cy="0"/>
          <a:chOff x="0" y="0"/>
          <a:chExt cx="0" cy="0"/>
        </a:xfrm>
      </p:grpSpPr>
      <p:sp>
        <p:nvSpPr>
          <p:cNvPr id="15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Alt">
    <p:spTree>
      <p:nvGrpSpPr>
        <p:cNvPr id="1" name=""/>
        <p:cNvGrpSpPr/>
        <p:nvPr/>
      </p:nvGrpSpPr>
      <p:grpSpPr>
        <a:xfrm>
          <a:off x="0" y="0"/>
          <a:ext cx="0" cy="0"/>
          <a:chOff x="0" y="0"/>
          <a:chExt cx="0" cy="0"/>
        </a:xfrm>
      </p:grpSpPr>
      <p:sp>
        <p:nvSpPr>
          <p:cNvPr id="15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 Horizontal">
    <p:bg>
      <p:bgPr>
        <a:solidFill>
          <a:srgbClr val="222222"/>
        </a:solidFill>
      </p:bgPr>
    </p:bg>
    <p:spTree>
      <p:nvGrpSpPr>
        <p:cNvPr id="1" name=""/>
        <p:cNvGrpSpPr/>
        <p:nvPr/>
      </p:nvGrpSpPr>
      <p:grpSpPr>
        <a:xfrm>
          <a:off x="0" y="0"/>
          <a:ext cx="0" cy="0"/>
          <a:chOff x="0" y="0"/>
          <a:chExt cx="0" cy="0"/>
        </a:xfrm>
      </p:grpSpPr>
      <p:sp>
        <p:nvSpPr>
          <p:cNvPr id="22" name="Image"/>
          <p:cNvSpPr/>
          <p:nvPr>
            <p:ph type="pic" idx="13"/>
          </p:nvPr>
        </p:nvSpPr>
        <p:spPr>
          <a:xfrm>
            <a:off x="0" y="0"/>
            <a:ext cx="13004800" cy="9753600"/>
          </a:xfrm>
          <a:prstGeom prst="rect">
            <a:avLst/>
          </a:prstGeom>
        </p:spPr>
        <p:txBody>
          <a:bodyPr lIns="91439" tIns="45719" rIns="91439" bIns="45719">
            <a:noAutofit/>
          </a:bodyPr>
          <a:lstStyle/>
          <a:p>
            <a:pPr/>
          </a:p>
        </p:txBody>
      </p:sp>
      <p:sp>
        <p:nvSpPr>
          <p:cNvPr id="23" name="Line"/>
          <p:cNvSpPr/>
          <p:nvPr>
            <p:ph type="body" sz="quarter" idx="14"/>
          </p:nvPr>
        </p:nvSpPr>
        <p:spPr>
          <a:xfrm flipV="1">
            <a:off x="406400" y="6140894"/>
            <a:ext cx="12192000" cy="263"/>
          </a:xfrm>
          <a:prstGeom prst="line">
            <a:avLst/>
          </a:prstGeom>
          <a:ln w="38100">
            <a:solidFill>
              <a:srgbClr val="A6AAA9"/>
            </a:solidFill>
          </a:ln>
        </p:spPr>
        <p:txBody>
          <a:bodyPr anchor="ctr">
            <a:noAutofit/>
          </a:bodyPr>
          <a:lstStyle/>
          <a:p>
            <a:pPr marL="0" indent="0" defTabSz="457200">
              <a:lnSpc>
                <a:spcPts val="8800"/>
              </a:lnSpc>
              <a:spcBef>
                <a:spcPts val="0"/>
              </a:spcBef>
              <a:buClrTx/>
              <a:buSzTx/>
              <a:buFontTx/>
              <a:buNone/>
              <a:defRPr sz="3600">
                <a:solidFill>
                  <a:srgbClr val="669999"/>
                </a:solidFill>
                <a:latin typeface="Georgia"/>
                <a:ea typeface="Georgia"/>
                <a:cs typeface="Georgia"/>
                <a:sym typeface="Georgia"/>
              </a:defRPr>
            </a:pPr>
          </a:p>
        </p:txBody>
      </p:sp>
      <p:sp>
        <p:nvSpPr>
          <p:cNvPr id="24" name="Title Text"/>
          <p:cNvSpPr txBox="1"/>
          <p:nvPr>
            <p:ph type="title"/>
          </p:nvPr>
        </p:nvSpPr>
        <p:spPr>
          <a:xfrm>
            <a:off x="406400" y="6426200"/>
            <a:ext cx="12192000" cy="2705100"/>
          </a:xfrm>
          <a:prstGeom prst="rect">
            <a:avLst/>
          </a:prstGeom>
        </p:spPr>
        <p:txBody>
          <a:bodyPr/>
          <a:lstStyle>
            <a:lvl1pPr>
              <a:spcBef>
                <a:spcPts val="0"/>
              </a:spcBef>
              <a:defRPr sz="17000"/>
            </a:lvl1pPr>
          </a:lstStyle>
          <a:p>
            <a:pPr/>
            <a:r>
              <a:t>Title Text</a:t>
            </a:r>
          </a:p>
        </p:txBody>
      </p:sp>
      <p:sp>
        <p:nvSpPr>
          <p:cNvPr id="25" name="Body Level One…"/>
          <p:cNvSpPr txBox="1"/>
          <p:nvPr>
            <p:ph type="body" sz="quarter" idx="1"/>
          </p:nvPr>
        </p:nvSpPr>
        <p:spPr>
          <a:xfrm>
            <a:off x="406400" y="4267200"/>
            <a:ext cx="12192000" cy="1803400"/>
          </a:xfrm>
          <a:prstGeom prst="rect">
            <a:avLst/>
          </a:prstGeom>
        </p:spPr>
        <p:txBody>
          <a:bodyPr anchor="b"/>
          <a:lstStyle>
            <a:lvl1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1pPr>
            <a:lvl2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2pPr>
            <a:lvl3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3pPr>
            <a:lvl4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4pPr>
            <a:lvl5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5pPr>
          </a:lstStyle>
          <a:p>
            <a:pPr/>
            <a:r>
              <a:t>Body Level One</a:t>
            </a:r>
          </a:p>
          <a:p>
            <a:pPr lvl="1"/>
            <a:r>
              <a:t>Body Level Two</a:t>
            </a:r>
          </a:p>
          <a:p>
            <a:pPr lvl="2"/>
            <a:r>
              <a:t>Body Level Three</a:t>
            </a:r>
          </a:p>
          <a:p>
            <a:pPr lvl="3"/>
            <a:r>
              <a:t>Body Level Four</a:t>
            </a:r>
          </a:p>
          <a:p>
            <a:pPr lvl="4"/>
            <a:r>
              <a:t>Body Level Five</a:t>
            </a:r>
          </a:p>
        </p:txBody>
      </p:sp>
      <p:sp>
        <p:nvSpPr>
          <p:cNvPr id="26" name="Slide Number"/>
          <p:cNvSpPr txBox="1"/>
          <p:nvPr>
            <p:ph type="sldNum" sz="quarter" idx="2"/>
          </p:nvPr>
        </p:nvSpPr>
        <p:spPr>
          <a:xfrm>
            <a:off x="12194440"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mp; Subtitle Alt">
    <p:spTree>
      <p:nvGrpSpPr>
        <p:cNvPr id="1" name=""/>
        <p:cNvGrpSpPr/>
        <p:nvPr/>
      </p:nvGrpSpPr>
      <p:grpSpPr>
        <a:xfrm>
          <a:off x="0" y="0"/>
          <a:ext cx="0" cy="0"/>
          <a:chOff x="0" y="0"/>
          <a:chExt cx="0" cy="0"/>
        </a:xfrm>
      </p:grpSpPr>
      <p:sp>
        <p:nvSpPr>
          <p:cNvPr id="33" name="Line"/>
          <p:cNvSpPr/>
          <p:nvPr/>
        </p:nvSpPr>
        <p:spPr>
          <a:xfrm flipV="1">
            <a:off x="406400" y="6140894"/>
            <a:ext cx="12192000" cy="263"/>
          </a:xfrm>
          <a:prstGeom prst="line">
            <a:avLst/>
          </a:prstGeom>
          <a:ln w="38100">
            <a:solidFill>
              <a:srgbClr val="A6AAA9"/>
            </a:solidFill>
            <a:miter lim="400000"/>
          </a:ln>
        </p:spPr>
        <p:txBody>
          <a:bodyPr lIns="50800" tIns="50800" rIns="50800" bIns="50800" anchor="ctr"/>
          <a:lstStyle/>
          <a:p>
            <a:pPr defTabSz="457200">
              <a:lnSpc>
                <a:spcPts val="8800"/>
              </a:lnSpc>
              <a:spcBef>
                <a:spcPts val="0"/>
              </a:spcBef>
              <a:defRPr sz="3600">
                <a:solidFill>
                  <a:srgbClr val="669999"/>
                </a:solidFill>
                <a:latin typeface="Georgia"/>
                <a:ea typeface="Georgia"/>
                <a:cs typeface="Georgia"/>
                <a:sym typeface="Georgia"/>
              </a:defRPr>
            </a:pPr>
          </a:p>
        </p:txBody>
      </p:sp>
      <p:sp>
        <p:nvSpPr>
          <p:cNvPr id="34" name="Title Text"/>
          <p:cNvSpPr txBox="1"/>
          <p:nvPr>
            <p:ph type="title"/>
          </p:nvPr>
        </p:nvSpPr>
        <p:spPr>
          <a:xfrm>
            <a:off x="406400" y="6426200"/>
            <a:ext cx="12192000" cy="2705100"/>
          </a:xfrm>
          <a:prstGeom prst="rect">
            <a:avLst/>
          </a:prstGeom>
        </p:spPr>
        <p:txBody>
          <a:bodyPr/>
          <a:lstStyle>
            <a:lvl1pPr>
              <a:spcBef>
                <a:spcPts val="0"/>
              </a:spcBef>
              <a:defRPr sz="17000"/>
            </a:lvl1pPr>
          </a:lstStyle>
          <a:p>
            <a:pPr/>
            <a:r>
              <a:t>Title Text</a:t>
            </a:r>
          </a:p>
        </p:txBody>
      </p:sp>
      <p:sp>
        <p:nvSpPr>
          <p:cNvPr id="35" name="Body Level One…"/>
          <p:cNvSpPr txBox="1"/>
          <p:nvPr>
            <p:ph type="body" sz="quarter" idx="1"/>
          </p:nvPr>
        </p:nvSpPr>
        <p:spPr>
          <a:xfrm>
            <a:off x="406400" y="4267200"/>
            <a:ext cx="12192000" cy="1803400"/>
          </a:xfrm>
          <a:prstGeom prst="rect">
            <a:avLst/>
          </a:prstGeom>
        </p:spPr>
        <p:txBody>
          <a:bodyPr anchor="b"/>
          <a:lstStyle>
            <a:lvl1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1pPr>
            <a:lvl2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2pPr>
            <a:lvl3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3pPr>
            <a:lvl4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4pPr>
            <a:lvl5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5pPr>
          </a:lstStyle>
          <a:p>
            <a:pPr/>
            <a:r>
              <a:t>Body Level One</a:t>
            </a:r>
          </a:p>
          <a:p>
            <a:pPr lvl="1"/>
            <a:r>
              <a:t>Body Level Two</a:t>
            </a:r>
          </a:p>
          <a:p>
            <a:pPr lvl="2"/>
            <a:r>
              <a:t>Body Level Three</a:t>
            </a:r>
          </a:p>
          <a:p>
            <a:pPr lvl="3"/>
            <a:r>
              <a:t>Body Level Four</a:t>
            </a:r>
          </a:p>
          <a:p>
            <a:pPr lvl="4"/>
            <a:r>
              <a:t>Body Level Five</a:t>
            </a:r>
          </a:p>
        </p:txBody>
      </p:sp>
      <p:sp>
        <p:nvSpPr>
          <p:cNvPr id="36" name="Slide Number"/>
          <p:cNvSpPr txBox="1"/>
          <p:nvPr>
            <p:ph type="sldNum" sz="quarter" idx="2"/>
          </p:nvPr>
        </p:nvSpPr>
        <p:spPr>
          <a:xfrm>
            <a:off x="12161859" y="4191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 Center">
    <p:bg>
      <p:bgPr>
        <a:solidFill>
          <a:srgbClr val="222222"/>
        </a:solidFill>
      </p:bgPr>
    </p:bg>
    <p:spTree>
      <p:nvGrpSpPr>
        <p:cNvPr id="1" name=""/>
        <p:cNvGrpSpPr/>
        <p:nvPr/>
      </p:nvGrpSpPr>
      <p:grpSpPr>
        <a:xfrm>
          <a:off x="0" y="0"/>
          <a:ext cx="0" cy="0"/>
          <a:chOff x="0" y="0"/>
          <a:chExt cx="0" cy="0"/>
        </a:xfrm>
      </p:grpSpPr>
      <p:sp>
        <p:nvSpPr>
          <p:cNvPr id="43" name="Title Text"/>
          <p:cNvSpPr txBox="1"/>
          <p:nvPr>
            <p:ph type="title"/>
          </p:nvPr>
        </p:nvSpPr>
        <p:spPr>
          <a:xfrm>
            <a:off x="406400" y="4038600"/>
            <a:ext cx="12192000" cy="4521200"/>
          </a:xfrm>
          <a:prstGeom prst="rect">
            <a:avLst/>
          </a:prstGeom>
        </p:spPr>
        <p:txBody>
          <a:bodyPr/>
          <a:lstStyle>
            <a:lvl1pPr>
              <a:spcBef>
                <a:spcPts val="0"/>
              </a:spcBef>
              <a:defRPr sz="17000"/>
            </a:lvl1pPr>
          </a:lstStyle>
          <a:p>
            <a:pPr/>
            <a:r>
              <a:t>Title Text</a:t>
            </a:r>
          </a:p>
        </p:txBody>
      </p:sp>
      <p:sp>
        <p:nvSpPr>
          <p:cNvPr id="44" name="Slide Number"/>
          <p:cNvSpPr txBox="1"/>
          <p:nvPr>
            <p:ph type="sldNum" sz="quarter" idx="2"/>
          </p:nvPr>
        </p:nvSpPr>
        <p:spPr>
          <a:xfrm>
            <a:off x="12194440"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 Vertical">
    <p:bg>
      <p:bgPr>
        <a:solidFill>
          <a:srgbClr val="222222"/>
        </a:solidFill>
      </p:bgPr>
    </p:bg>
    <p:spTree>
      <p:nvGrpSpPr>
        <p:cNvPr id="1" name=""/>
        <p:cNvGrpSpPr/>
        <p:nvPr/>
      </p:nvGrpSpPr>
      <p:grpSpPr>
        <a:xfrm>
          <a:off x="0" y="0"/>
          <a:ext cx="0" cy="0"/>
          <a:chOff x="0" y="0"/>
          <a:chExt cx="0" cy="0"/>
        </a:xfrm>
      </p:grpSpPr>
      <p:sp>
        <p:nvSpPr>
          <p:cNvPr id="51" name="Line"/>
          <p:cNvSpPr/>
          <p:nvPr/>
        </p:nvSpPr>
        <p:spPr>
          <a:xfrm flipV="1">
            <a:off x="5892800" y="6141012"/>
            <a:ext cx="6705600" cy="145"/>
          </a:xfrm>
          <a:prstGeom prst="line">
            <a:avLst/>
          </a:prstGeom>
          <a:ln w="38100">
            <a:solidFill>
              <a:srgbClr val="A6AAA9"/>
            </a:solidFill>
            <a:miter lim="400000"/>
          </a:ln>
        </p:spPr>
        <p:txBody>
          <a:bodyPr lIns="50800" tIns="50800" rIns="50800" bIns="50800" anchor="ctr"/>
          <a:lstStyle/>
          <a:p>
            <a:pPr defTabSz="457200">
              <a:lnSpc>
                <a:spcPts val="8800"/>
              </a:lnSpc>
              <a:spcBef>
                <a:spcPts val="0"/>
              </a:spcBef>
              <a:defRPr sz="3600">
                <a:solidFill>
                  <a:srgbClr val="669999"/>
                </a:solidFill>
                <a:latin typeface="Georgia"/>
                <a:ea typeface="Georgia"/>
                <a:cs typeface="Georgia"/>
                <a:sym typeface="Georgia"/>
              </a:defRPr>
            </a:pPr>
          </a:p>
        </p:txBody>
      </p:sp>
      <p:sp>
        <p:nvSpPr>
          <p:cNvPr id="52" name="Image"/>
          <p:cNvSpPr/>
          <p:nvPr>
            <p:ph type="pic" idx="13"/>
          </p:nvPr>
        </p:nvSpPr>
        <p:spPr>
          <a:xfrm>
            <a:off x="0" y="0"/>
            <a:ext cx="5486400" cy="9753600"/>
          </a:xfrm>
          <a:prstGeom prst="rect">
            <a:avLst/>
          </a:prstGeom>
        </p:spPr>
        <p:txBody>
          <a:bodyPr lIns="91439" tIns="45719" rIns="91439" bIns="45719">
            <a:noAutofit/>
          </a:bodyPr>
          <a:lstStyle/>
          <a:p>
            <a:pPr/>
          </a:p>
        </p:txBody>
      </p:sp>
      <p:sp>
        <p:nvSpPr>
          <p:cNvPr id="53" name="Title Text"/>
          <p:cNvSpPr txBox="1"/>
          <p:nvPr>
            <p:ph type="title"/>
          </p:nvPr>
        </p:nvSpPr>
        <p:spPr>
          <a:xfrm>
            <a:off x="5892800" y="6426200"/>
            <a:ext cx="6705600" cy="2705100"/>
          </a:xfrm>
          <a:prstGeom prst="rect">
            <a:avLst/>
          </a:prstGeom>
        </p:spPr>
        <p:txBody>
          <a:bodyPr/>
          <a:lstStyle>
            <a:lvl1pPr>
              <a:spcBef>
                <a:spcPts val="0"/>
              </a:spcBef>
              <a:defRPr sz="17000"/>
            </a:lvl1pPr>
          </a:lstStyle>
          <a:p>
            <a:pPr/>
            <a:r>
              <a:t>Title Text</a:t>
            </a:r>
          </a:p>
        </p:txBody>
      </p:sp>
      <p:sp>
        <p:nvSpPr>
          <p:cNvPr id="54" name="Body Level One…"/>
          <p:cNvSpPr txBox="1"/>
          <p:nvPr>
            <p:ph type="body" sz="quarter" idx="1"/>
          </p:nvPr>
        </p:nvSpPr>
        <p:spPr>
          <a:xfrm>
            <a:off x="5892800" y="4267200"/>
            <a:ext cx="6705600" cy="1803400"/>
          </a:xfrm>
          <a:prstGeom prst="rect">
            <a:avLst/>
          </a:prstGeom>
        </p:spPr>
        <p:txBody>
          <a:bodyPr anchor="b"/>
          <a:lstStyle>
            <a:lvl1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1pPr>
            <a:lvl2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2pPr>
            <a:lvl3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3pPr>
            <a:lvl4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4pPr>
            <a:lvl5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5pPr>
          </a:lstStyle>
          <a:p>
            <a:pPr/>
            <a:r>
              <a:t>Body Level One</a:t>
            </a:r>
          </a:p>
          <a:p>
            <a:pPr lvl="1"/>
            <a:r>
              <a:t>Body Level Two</a:t>
            </a:r>
          </a:p>
          <a:p>
            <a:pPr lvl="2"/>
            <a:r>
              <a:t>Body Level Three</a:t>
            </a:r>
          </a:p>
          <a:p>
            <a:pPr lvl="3"/>
            <a:r>
              <a:t>Body Level Four</a:t>
            </a:r>
          </a:p>
          <a:p>
            <a:pPr lvl="4"/>
            <a:r>
              <a:t>Body Level Five</a:t>
            </a:r>
          </a:p>
        </p:txBody>
      </p:sp>
      <p:sp>
        <p:nvSpPr>
          <p:cNvPr id="55" name="Slide Number"/>
          <p:cNvSpPr txBox="1"/>
          <p:nvPr>
            <p:ph type="sldNum" sz="quarter" idx="2"/>
          </p:nvPr>
        </p:nvSpPr>
        <p:spPr>
          <a:xfrm>
            <a:off x="12194440"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62" name="Text"/>
          <p:cNvSpPr txBox="1"/>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Text</a:t>
            </a:r>
          </a:p>
        </p:txBody>
      </p:sp>
      <p:sp>
        <p:nvSpPr>
          <p:cNvPr id="63" name="Title Text"/>
          <p:cNvSpPr txBox="1"/>
          <p:nvPr>
            <p:ph type="title"/>
          </p:nvPr>
        </p:nvSpPr>
        <p:spPr>
          <a:prstGeom prst="rect">
            <a:avLst/>
          </a:prstGeom>
        </p:spPr>
        <p:txBody>
          <a:bodyPr/>
          <a:lstStyle/>
          <a:p>
            <a:pPr/>
            <a:r>
              <a:t>Title Text</a:t>
            </a: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bg>
      <p:bgPr>
        <a:solidFill>
          <a:srgbClr val="222222"/>
        </a:solidFill>
      </p:bgPr>
    </p:bg>
    <p:spTree>
      <p:nvGrpSpPr>
        <p:cNvPr id="1" name=""/>
        <p:cNvGrpSpPr/>
        <p:nvPr/>
      </p:nvGrpSpPr>
      <p:grpSpPr>
        <a:xfrm>
          <a:off x="0" y="0"/>
          <a:ext cx="0" cy="0"/>
          <a:chOff x="0" y="0"/>
          <a:chExt cx="0" cy="0"/>
        </a:xfrm>
      </p:grpSpPr>
      <p:sp>
        <p:nvSpPr>
          <p:cNvPr id="71" name="Text"/>
          <p:cNvSpPr txBox="1"/>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Text</a:t>
            </a:r>
          </a:p>
        </p:txBody>
      </p:sp>
      <p:sp>
        <p:nvSpPr>
          <p:cNvPr id="72" name="Title Text"/>
          <p:cNvSpPr txBox="1"/>
          <p:nvPr>
            <p:ph type="title"/>
          </p:nvPr>
        </p:nvSpPr>
        <p:spPr>
          <a:prstGeom prst="rect">
            <a:avLst/>
          </a:prstGeom>
        </p:spPr>
        <p:txBody>
          <a:bodyPr/>
          <a:lstStyle/>
          <a:p>
            <a:pPr/>
            <a:r>
              <a:t>Title Text</a:t>
            </a:r>
          </a:p>
        </p:txBody>
      </p:sp>
      <p:sp>
        <p:nvSpPr>
          <p:cNvPr id="73" name="Body Level One…"/>
          <p:cNvSpPr txBox="1"/>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pPr/>
            <a:r>
              <a:t>Body Level One</a:t>
            </a:r>
          </a:p>
          <a:p>
            <a:pPr lvl="1"/>
            <a:r>
              <a:t>Body Level Two</a:t>
            </a:r>
          </a:p>
          <a:p>
            <a:pPr lvl="2"/>
            <a:r>
              <a:t>Body Level Three</a:t>
            </a:r>
          </a:p>
          <a:p>
            <a:pPr lvl="3"/>
            <a:r>
              <a:t>Body Level Four</a:t>
            </a:r>
          </a:p>
          <a:p>
            <a:pPr lvl="4"/>
            <a:r>
              <a:t>Body Level Five</a:t>
            </a:r>
          </a:p>
        </p:txBody>
      </p:sp>
      <p:sp>
        <p:nvSpPr>
          <p:cNvPr id="7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Alt">
    <p:spTree>
      <p:nvGrpSpPr>
        <p:cNvPr id="1" name=""/>
        <p:cNvGrpSpPr/>
        <p:nvPr/>
      </p:nvGrpSpPr>
      <p:grpSpPr>
        <a:xfrm>
          <a:off x="0" y="0"/>
          <a:ext cx="0" cy="0"/>
          <a:chOff x="0" y="0"/>
          <a:chExt cx="0" cy="0"/>
        </a:xfrm>
      </p:grpSpPr>
      <p:sp>
        <p:nvSpPr>
          <p:cNvPr id="81" name="Text"/>
          <p:cNvSpPr txBox="1"/>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Text</a:t>
            </a:r>
          </a:p>
        </p:txBody>
      </p:sp>
      <p:sp>
        <p:nvSpPr>
          <p:cNvPr id="82" name="Title Text"/>
          <p:cNvSpPr txBox="1"/>
          <p:nvPr>
            <p:ph type="title"/>
          </p:nvPr>
        </p:nvSpPr>
        <p:spPr>
          <a:prstGeom prst="rect">
            <a:avLst/>
          </a:prstGeom>
        </p:spPr>
        <p:txBody>
          <a:bodyPr/>
          <a:lstStyle/>
          <a:p>
            <a:pPr/>
            <a:r>
              <a:t>Title Text</a:t>
            </a:r>
          </a:p>
        </p:txBody>
      </p:sp>
      <p:sp>
        <p:nvSpPr>
          <p:cNvPr id="83" name="Body Level One…"/>
          <p:cNvSpPr txBox="1"/>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pPr/>
            <a:r>
              <a:t>Body Level One</a:t>
            </a:r>
          </a:p>
          <a:p>
            <a:pPr lvl="1"/>
            <a:r>
              <a:t>Body Level Two</a:t>
            </a:r>
          </a:p>
          <a:p>
            <a:pPr lvl="2"/>
            <a:r>
              <a:t>Body Level Three</a:t>
            </a:r>
          </a:p>
          <a:p>
            <a:pPr lvl="3"/>
            <a:r>
              <a:t>Body Level Four</a:t>
            </a:r>
          </a:p>
          <a:p>
            <a:pPr lvl="4"/>
            <a:r>
              <a:t>Body Level Five</a:t>
            </a:r>
          </a:p>
        </p:txBody>
      </p:sp>
      <p:sp>
        <p:nvSpPr>
          <p:cNvPr id="8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bg>
      <p:bgPr>
        <a:solidFill>
          <a:srgbClr val="222222"/>
        </a:solidFill>
      </p:bgPr>
    </p:bg>
    <p:spTree>
      <p:nvGrpSpPr>
        <p:cNvPr id="1" name=""/>
        <p:cNvGrpSpPr/>
        <p:nvPr/>
      </p:nvGrpSpPr>
      <p:grpSpPr>
        <a:xfrm>
          <a:off x="0" y="0"/>
          <a:ext cx="0" cy="0"/>
          <a:chOff x="0" y="0"/>
          <a:chExt cx="0" cy="0"/>
        </a:xfrm>
      </p:grpSpPr>
      <p:sp>
        <p:nvSpPr>
          <p:cNvPr id="91" name="Text"/>
          <p:cNvSpPr txBox="1"/>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Text</a:t>
            </a:r>
          </a:p>
        </p:txBody>
      </p:sp>
      <p:sp>
        <p:nvSpPr>
          <p:cNvPr id="92" name="Image"/>
          <p:cNvSpPr/>
          <p:nvPr>
            <p:ph type="pic" sz="half" idx="14"/>
          </p:nvPr>
        </p:nvSpPr>
        <p:spPr>
          <a:xfrm>
            <a:off x="7112000" y="1536700"/>
            <a:ext cx="5486400" cy="7797800"/>
          </a:xfrm>
          <a:prstGeom prst="rect">
            <a:avLst/>
          </a:prstGeom>
        </p:spPr>
        <p:txBody>
          <a:bodyPr lIns="91439" tIns="45719" rIns="91439" bIns="45719">
            <a:noAutofit/>
          </a:bodyPr>
          <a:lstStyle/>
          <a:p>
            <a:pPr/>
          </a:p>
        </p:txBody>
      </p:sp>
      <p:sp>
        <p:nvSpPr>
          <p:cNvPr id="93" name="Title Text"/>
          <p:cNvSpPr txBox="1"/>
          <p:nvPr>
            <p:ph type="title"/>
          </p:nvPr>
        </p:nvSpPr>
        <p:spPr>
          <a:xfrm>
            <a:off x="406400" y="1536700"/>
            <a:ext cx="6299200" cy="723900"/>
          </a:xfrm>
          <a:prstGeom prst="rect">
            <a:avLst/>
          </a:prstGeom>
        </p:spPr>
        <p:txBody>
          <a:bodyPr/>
          <a:lstStyle/>
          <a:p>
            <a:pPr/>
            <a:r>
              <a:t>Title Text</a:t>
            </a:r>
          </a:p>
        </p:txBody>
      </p:sp>
      <p:sp>
        <p:nvSpPr>
          <p:cNvPr id="94" name="Body Level One…"/>
          <p:cNvSpPr txBox="1"/>
          <p:nvPr>
            <p:ph type="body" sz="half" idx="1"/>
          </p:nvPr>
        </p:nvSpPr>
        <p:spPr>
          <a:xfrm>
            <a:off x="406400" y="2743200"/>
            <a:ext cx="6299200" cy="6108700"/>
          </a:xfrm>
          <a:prstGeom prst="rect">
            <a:avLst/>
          </a:prstGeom>
        </p:spPr>
        <p:txBody>
          <a:bodyPr/>
          <a:lstStyle>
            <a:lvl1pPr>
              <a:buClr>
                <a:schemeClr val="accent1"/>
              </a:buClr>
              <a:buChar char="▸"/>
              <a:defRPr sz="2800"/>
            </a:lvl1pPr>
            <a:lvl2pPr>
              <a:buClr>
                <a:schemeClr val="accent1"/>
              </a:buClr>
              <a:buChar char="▸"/>
              <a:defRPr sz="2800"/>
            </a:lvl2pPr>
            <a:lvl3pPr>
              <a:buClr>
                <a:schemeClr val="accent1"/>
              </a:buClr>
              <a:buChar char="▸"/>
              <a:defRPr sz="2800"/>
            </a:lvl3pPr>
            <a:lvl4pPr>
              <a:buClr>
                <a:schemeClr val="accent1"/>
              </a:buClr>
              <a:buChar char="▸"/>
              <a:defRPr sz="2800"/>
            </a:lvl4pPr>
            <a:lvl5pPr>
              <a:buClr>
                <a:schemeClr val="accent1"/>
              </a:buClr>
              <a:buChar char="▸"/>
              <a:defRPr sz="2800"/>
            </a:lvl5pPr>
          </a:lstStyle>
          <a:p>
            <a:pPr/>
            <a:r>
              <a:t>Body Level One</a:t>
            </a:r>
          </a:p>
          <a:p>
            <a:pPr lvl="1"/>
            <a:r>
              <a:t>Body Level Two</a:t>
            </a:r>
          </a:p>
          <a:p>
            <a:pPr lvl="2"/>
            <a:r>
              <a:t>Body Level Three</a:t>
            </a:r>
          </a:p>
          <a:p>
            <a:pPr lvl="3"/>
            <a:r>
              <a:t>Body Level Four</a:t>
            </a:r>
          </a:p>
          <a:p>
            <a:pPr lvl="4"/>
            <a:r>
              <a:t>Body Level Five</a:t>
            </a: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Line"/>
          <p:cNvSpPr/>
          <p:nvPr/>
        </p:nvSpPr>
        <p:spPr>
          <a:xfrm flipV="1">
            <a:off x="406400" y="993160"/>
            <a:ext cx="12192000" cy="263"/>
          </a:xfrm>
          <a:prstGeom prst="line">
            <a:avLst/>
          </a:prstGeom>
          <a:ln w="25400">
            <a:solidFill>
              <a:srgbClr val="A6AAA9"/>
            </a:solidFill>
            <a:miter lim="400000"/>
          </a:ln>
        </p:spPr>
        <p:txBody>
          <a:bodyPr lIns="50800" tIns="50800" rIns="50800" bIns="50800" anchor="ctr"/>
          <a:lstStyle/>
          <a:p>
            <a:pPr defTabSz="457200">
              <a:lnSpc>
                <a:spcPts val="8800"/>
              </a:lnSpc>
              <a:spcBef>
                <a:spcPts val="0"/>
              </a:spcBef>
              <a:defRPr sz="3600">
                <a:solidFill>
                  <a:srgbClr val="669999"/>
                </a:solidFill>
                <a:latin typeface="Georgia"/>
                <a:ea typeface="Georgia"/>
                <a:cs typeface="Georgia"/>
                <a:sym typeface="Georgia"/>
              </a:defRPr>
            </a:pPr>
          </a:p>
        </p:txBody>
      </p:sp>
      <p:sp>
        <p:nvSpPr>
          <p:cNvPr id="3" name="Title Text"/>
          <p:cNvSpPr txBox="1"/>
          <p:nvPr>
            <p:ph type="title"/>
          </p:nvPr>
        </p:nvSpPr>
        <p:spPr>
          <a:xfrm>
            <a:off x="406400" y="1536700"/>
            <a:ext cx="12192000" cy="7239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Title Text</a:t>
            </a:r>
          </a:p>
        </p:txBody>
      </p:sp>
      <p:sp>
        <p:nvSpPr>
          <p:cNvPr id="4" name="Body Level One…"/>
          <p:cNvSpPr txBox="1"/>
          <p:nvPr>
            <p:ph type="body" idx="1"/>
          </p:nvPr>
        </p:nvSpPr>
        <p:spPr>
          <a:xfrm>
            <a:off x="406400" y="2743200"/>
            <a:ext cx="12192000" cy="61087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5" name="Slide Number"/>
          <p:cNvSpPr txBox="1"/>
          <p:nvPr>
            <p:ph type="sldNum" sz="quarter" idx="2"/>
          </p:nvPr>
        </p:nvSpPr>
        <p:spPr>
          <a:xfrm>
            <a:off x="12186622" y="431800"/>
            <a:ext cx="406897" cy="457200"/>
          </a:xfrm>
          <a:prstGeom prst="rect">
            <a:avLst/>
          </a:prstGeom>
          <a:ln w="12700">
            <a:miter lim="400000"/>
          </a:ln>
        </p:spPr>
        <p:txBody>
          <a:bodyPr wrap="none" lIns="50800" tIns="50800" rIns="50800" bIns="50800">
            <a:spAutoFit/>
          </a:bodyPr>
          <a:lstStyle>
            <a:lvl1pPr algn="r">
              <a:lnSpc>
                <a:spcPct val="80000"/>
              </a:lnSpc>
              <a:spcBef>
                <a:spcPts val="0"/>
              </a:spcBef>
              <a:defRPr sz="2400">
                <a:latin typeface="DIN Alternate"/>
                <a:ea typeface="DIN Alternate"/>
                <a:cs typeface="DIN Alternate"/>
                <a:sym typeface="DIN Alternate"/>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transition xmlns:p14="http://schemas.microsoft.com/office/powerpoint/2010/main" spd="med" advClick="1"/>
  <p:txStyles>
    <p:titleStyle>
      <a:lvl1pPr marL="0" marR="0" indent="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1pPr>
      <a:lvl2pPr marL="0" marR="0" indent="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2pPr>
      <a:lvl3pPr marL="0" marR="0" indent="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3pPr>
      <a:lvl4pPr marL="0" marR="0" indent="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4pPr>
      <a:lvl5pPr marL="0" marR="0" indent="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5pPr>
      <a:lvl6pPr marL="0" marR="0" indent="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6pPr>
      <a:lvl7pPr marL="0" marR="0" indent="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7pPr>
      <a:lvl8pPr marL="0" marR="0" indent="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8pPr>
      <a:lvl9pPr marL="0" marR="0" indent="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9pPr>
    </p:titleStyle>
    <p:bodyStyle>
      <a:lvl1pPr marL="444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1pPr>
      <a:lvl2pPr marL="889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2pPr>
      <a:lvl3pPr marL="1333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3pPr>
      <a:lvl4pPr marL="1778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4pPr>
      <a:lvl5pPr marL="2222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5pPr>
      <a:lvl6pPr marL="2667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6pPr>
      <a:lvl7pPr marL="3111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7pPr>
      <a:lvl8pPr marL="3556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8pPr>
      <a:lvl9pPr marL="4000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9pPr>
    </p:bodyStyle>
    <p:otherStyle>
      <a:lvl1pPr marL="0" marR="0" indent="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1pPr>
      <a:lvl2pPr marL="0" marR="0" indent="2286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2pPr>
      <a:lvl3pPr marL="0" marR="0" indent="4572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3pPr>
      <a:lvl4pPr marL="0" marR="0" indent="6858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4pPr>
      <a:lvl5pPr marL="0" marR="0" indent="9144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5pPr>
      <a:lvl6pPr marL="0" marR="0" indent="11430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6pPr>
      <a:lvl7pPr marL="0" marR="0" indent="13716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7pPr>
      <a:lvl8pPr marL="0" marR="0" indent="16002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8pPr>
      <a:lvl9pPr marL="0" marR="0" indent="18288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developer.mozilla.org/en-US/docs/Learn/CSS/Introduction_to_CSS/How_CSS_works#What_is_CSS" TargetMode="External"/></Relationships>

</file>

<file path=ppt/slides/_rels/slide10.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5.jpeg"/></Relationships>

</file>

<file path=ppt/slides/_rels/slide12.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jpeg"/></Relationships>

</file>

<file path=ppt/slides/_rels/slide13.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7.jpeg"/><Relationship Id="rId4" Type="http://schemas.openxmlformats.org/officeDocument/2006/relationships/image" Target="../media/image8.jpeg"/></Relationships>

</file>

<file path=ppt/slides/_rels/slide14.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s://developer.mozilla.org/en-US/docs/Web/HTML/Element/link" TargetMode="External"/><Relationship Id="rId3" Type="http://schemas.openxmlformats.org/officeDocument/2006/relationships/image" Target="../media/image9.jpeg"/></Relationships>

</file>

<file path=ppt/slides/_rels/slide17.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10.jpeg"/></Relationships>

</file>

<file path=ppt/slides/_rels/slide18.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0.xml"/><Relationship Id="rId3" Type="http://schemas.openxmlformats.org/officeDocument/2006/relationships/image" Target="../media/image11.jpeg"/></Relationships>

</file>

<file path=ppt/slides/_rels/slide2.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 Id="rId3" Type="http://schemas.openxmlformats.org/officeDocument/2006/relationships/hyperlink" Target="https://developer.mozilla.org/en-US/docs/Glossary/HTML" TargetMode="External"/><Relationship Id="rId4" Type="http://schemas.openxmlformats.org/officeDocument/2006/relationships/hyperlink" Target="https://developer.mozilla.org/en-US/docs/Glossary/SVG" TargetMode="External"/><Relationship Id="rId5" Type="http://schemas.openxmlformats.org/officeDocument/2006/relationships/hyperlink" Target="https://developer.mozilla.org/en-US/docs/Glossary/XML" TargetMode="External"/></Relationships>

</file>

<file path=ppt/slides/_rels/slide20.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12.jpeg"/></Relationships>

</file>

<file path=ppt/slides/_rels/slide21.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13.jpeg"/></Relationships>

</file>

<file path=ppt/slides/_rels/slide24.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14.jpeg"/></Relationships>

</file>

<file path=ppt/slides/_rels/slide25.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15.jpeg"/></Relationships>

</file>

<file path=ppt/slides/_rels/slide26.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16.jpeg"/></Relationships>

</file>

<file path=ppt/slides/_rels/slide27.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28.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image" Target="../media/image17.jpeg"/></Relationships>

</file>

<file path=ppt/slides/_rels/slide29.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 Id="rId3" Type="http://schemas.openxmlformats.org/officeDocument/2006/relationships/image" Target="../media/image18.jpeg"/></Relationships>

</file>

<file path=ppt/slides/_rels/slide3.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hyperlink" Target="https://developer.mozilla.org/en-US/docs/Glossary/property/CSS" TargetMode="External"/><Relationship Id="rId4" Type="http://schemas.openxmlformats.org/officeDocument/2006/relationships/hyperlink" Target="https://developer.mozilla.org/en-US/docs/Glossary/CSS_Selector" TargetMode="External"/></Relationships>

</file>

<file path=ppt/slides/_rels/slide30.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 Id="rId3" Type="http://schemas.openxmlformats.org/officeDocument/2006/relationships/image" Target="../media/image19.jpeg"/></Relationships>

</file>

<file path=ppt/slides/_rels/slide31.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s>

</file>

<file path=ppt/slides/_rels/slide32.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 Id="rId3" Type="http://schemas.openxmlformats.org/officeDocument/2006/relationships/image" Target="../media/image20.jpeg"/></Relationships>

</file>

<file path=ppt/slides/_rels/slide33.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 Id="rId3" Type="http://schemas.openxmlformats.org/officeDocument/2006/relationships/image" Target="../media/image21.jpeg"/></Relationships>

</file>

<file path=ppt/slides/_rels/slide34.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 Id="rId3" Type="http://schemas.openxmlformats.org/officeDocument/2006/relationships/image" Target="../media/image22.jpeg"/></Relationships>

</file>

<file path=ppt/slides/_rels/slide35.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 Id="rId3" Type="http://schemas.openxmlformats.org/officeDocument/2006/relationships/image" Target="../media/image23.jpeg"/></Relationships>

</file>

<file path=ppt/slides/_rels/slide36.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 Id="rId3" Type="http://schemas.openxmlformats.org/officeDocument/2006/relationships/image" Target="../media/image24.jpeg"/></Relationships>

</file>

<file path=ppt/slides/_rels/slide37.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s>

</file>

<file path=ppt/slides/_rels/slide39.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 Id="rId3" Type="http://schemas.openxmlformats.org/officeDocument/2006/relationships/image" Target="../media/image25.jpeg"/></Relationships>

</file>

<file path=ppt/slides/_rels/slide4.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s://developer.mozilla.org/en-US/docs/Web/HTML/Element/h1" TargetMode="External"/><Relationship Id="rId3" Type="http://schemas.openxmlformats.org/officeDocument/2006/relationships/hyperlink" Target="https://developer.mozilla.org/en-US/docs/Web/HTML/Element/p" TargetMode="External"/><Relationship Id="rId4" Type="http://schemas.openxmlformats.org/officeDocument/2006/relationships/hyperlink" Target="https://developer.mozilla.org/en-US/docs/Web/HTML/Element/link" TargetMode="External"/><Relationship Id="rId5" Type="http://schemas.openxmlformats.org/officeDocument/2006/relationships/image" Target="../media/image1.jpeg"/></Relationships>

</file>

<file path=ppt/slides/_rels/slide40.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s>

</file>

<file path=ppt/slides/_rels/slide41.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xml"/><Relationship Id="rId3" Type="http://schemas.openxmlformats.org/officeDocument/2006/relationships/image" Target="../media/image26.jpeg"/></Relationships>

</file>

<file path=ppt/slides/_rels/slide42.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1.xml"/><Relationship Id="rId3" Type="http://schemas.openxmlformats.org/officeDocument/2006/relationships/image" Target="../media/image27.jpeg"/></Relationships>

</file>

<file path=ppt/slides/_rels/slide43.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8.jpeg"/></Relationships>

</file>

<file path=ppt/slides/_rels/slide44.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2.xml"/></Relationships>

</file>

<file path=ppt/slides/_rels/slide45.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9.jpeg"/><Relationship Id="rId3" Type="http://schemas.openxmlformats.org/officeDocument/2006/relationships/image" Target="../media/image30.jpeg"/></Relationships>

</file>

<file path=ppt/slides/_rels/slide46.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3.xml"/><Relationship Id="rId3" Type="http://schemas.openxmlformats.org/officeDocument/2006/relationships/image" Target="../media/image31.jpeg"/></Relationships>

</file>

<file path=ppt/slides/_rels/slide47.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4.xml"/><Relationship Id="rId3" Type="http://schemas.openxmlformats.org/officeDocument/2006/relationships/image" Target="../media/image32.jpeg"/></Relationships>

</file>

<file path=ppt/slides/_rels/slide48.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3.jpeg"/></Relationships>

</file>

<file path=ppt/slides/_rels/slide49.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4.jpeg"/><Relationship Id="rId3" Type="http://schemas.openxmlformats.org/officeDocument/2006/relationships/image" Target="../media/image32.jpeg"/></Relationships>

</file>

<file path=ppt/slides/_rels/slide5.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2.jpeg"/></Relationships>

</file>

<file path=ppt/slides/_rels/slide50.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5.xml"/></Relationships>

</file>

<file path=ppt/slides/_rels/slide51.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6.xml"/><Relationship Id="rId3" Type="http://schemas.openxmlformats.org/officeDocument/2006/relationships/image" Target="../media/image35.jpeg"/><Relationship Id="rId4" Type="http://schemas.openxmlformats.org/officeDocument/2006/relationships/image" Target="../media/image36.jpeg"/></Relationships>

</file>

<file path=ppt/slides/_rels/slide52.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7.jpeg"/></Relationships>

</file>

<file path=ppt/slides/_rels/slide6.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3.jpeg"/></Relationships>

</file>

<file path=ppt/slides/_rels/slide7.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s://developer.mozilla.org/en-US/docs/Learn/CSS/Introduction_to_CSS/How_CSS_works#How_does_CSS_actually_work" TargetMode="External"/></Relationships>

</file>

<file path=ppt/slides/_rels/slide8.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4.jpeg"/></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6" name="Styling approach"/>
          <p:cNvSpPr txBox="1"/>
          <p:nvPr>
            <p:ph type="ctrTitle"/>
          </p:nvPr>
        </p:nvSpPr>
        <p:spPr>
          <a:prstGeom prst="rect">
            <a:avLst/>
          </a:prstGeom>
        </p:spPr>
        <p:txBody>
          <a:bodyPr/>
          <a:lstStyle>
            <a:lvl1pPr defTabSz="537463">
              <a:defRPr sz="15640">
                <a:hlinkClick r:id="rId2" invalidUrl="" action="" tgtFrame="" tooltip="" history="1" highlightClick="0" endSnd="0"/>
              </a:defRPr>
            </a:lvl1pPr>
          </a:lstStyle>
          <a:p>
            <a:pPr/>
            <a:r>
              <a:rPr>
                <a:hlinkClick r:id="rId2" invalidUrl="" action="" tgtFrame="" tooltip="" history="1" highlightClick="0" endSnd="0"/>
              </a:rPr>
              <a:t>Styling approach</a:t>
            </a:r>
          </a:p>
        </p:txBody>
      </p:sp>
      <p:sp>
        <p:nvSpPr>
          <p:cNvPr id="167" name="(CSS, Sass)"/>
          <p:cNvSpPr txBox="1"/>
          <p:nvPr>
            <p:ph type="subTitle" sz="quarter" idx="1"/>
          </p:nvPr>
        </p:nvSpPr>
        <p:spPr>
          <a:prstGeom prst="rect">
            <a:avLst/>
          </a:prstGeom>
        </p:spPr>
        <p:txBody>
          <a:bodyPr/>
          <a:lstStyle/>
          <a:p>
            <a:pPr/>
            <a:r>
              <a:t> (CSS, Sass)</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8" name="Text"/>
          <p:cNvSpPr txBox="1"/>
          <p:nvPr>
            <p:ph type="body" idx="13"/>
          </p:nvPr>
        </p:nvSpPr>
        <p:spPr>
          <a:prstGeom prst="rect">
            <a:avLst/>
          </a:prstGeom>
        </p:spPr>
        <p:txBody>
          <a:bodyPr/>
          <a:lstStyle/>
          <a:p>
            <a:pPr/>
            <a:r>
              <a:t>Text</a:t>
            </a:r>
          </a:p>
        </p:txBody>
      </p:sp>
      <p:sp>
        <p:nvSpPr>
          <p:cNvPr id="209" name="Document object model"/>
          <p:cNvSpPr txBox="1"/>
          <p:nvPr>
            <p:ph type="title"/>
          </p:nvPr>
        </p:nvSpPr>
        <p:spPr>
          <a:prstGeom prst="rect">
            <a:avLst/>
          </a:prstGeom>
        </p:spPr>
        <p:txBody>
          <a:bodyPr/>
          <a:lstStyle>
            <a:lvl1pPr defTabSz="467359">
              <a:spcBef>
                <a:spcPts val="2200"/>
              </a:spcBef>
              <a:defRPr sz="4800"/>
            </a:lvl1pPr>
          </a:lstStyle>
          <a:p>
            <a:pPr/>
            <a:r>
              <a:t>Document object model</a:t>
            </a:r>
          </a:p>
        </p:txBody>
      </p:sp>
      <p:sp>
        <p:nvSpPr>
          <p:cNvPr id="210" name="A DOM has a tree-like structure. Each element, attribute and piece of text in the markup language becomes a DOM node in the tree structure. The nodes are defined by their relationship to other DOM nodes. Some elements are parents of child nodes, and child nodes have siblings."/>
          <p:cNvSpPr txBox="1"/>
          <p:nvPr/>
        </p:nvSpPr>
        <p:spPr>
          <a:xfrm>
            <a:off x="447826" y="2791177"/>
            <a:ext cx="12109148" cy="3022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spcBef>
                <a:spcPts val="2800"/>
              </a:spcBef>
              <a:defRPr sz="3400"/>
            </a:lvl1pPr>
          </a:lstStyle>
          <a:p>
            <a:pPr/>
            <a:r>
              <a:t>A DOM has a tree-like structure. Each element, attribute and piece of text in the markup language becomes a DOM node in the tree structure. The nodes are defined by their relationship to other DOM nodes. Some elements are parents of child nodes, and child nodes have siblings.</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4" name="Text"/>
          <p:cNvSpPr txBox="1"/>
          <p:nvPr>
            <p:ph type="body" idx="13"/>
          </p:nvPr>
        </p:nvSpPr>
        <p:spPr>
          <a:prstGeom prst="rect">
            <a:avLst/>
          </a:prstGeom>
        </p:spPr>
        <p:txBody>
          <a:bodyPr/>
          <a:lstStyle/>
          <a:p>
            <a:pPr/>
            <a:r>
              <a:t>Text</a:t>
            </a:r>
          </a:p>
        </p:txBody>
      </p:sp>
      <p:sp>
        <p:nvSpPr>
          <p:cNvPr id="215" name="DOM representation"/>
          <p:cNvSpPr txBox="1"/>
          <p:nvPr>
            <p:ph type="title"/>
          </p:nvPr>
        </p:nvSpPr>
        <p:spPr>
          <a:prstGeom prst="rect">
            <a:avLst/>
          </a:prstGeom>
        </p:spPr>
        <p:txBody>
          <a:bodyPr/>
          <a:lstStyle>
            <a:lvl1pPr defTabSz="233679">
              <a:spcBef>
                <a:spcPts val="0"/>
              </a:spcBef>
              <a:defRPr sz="6800"/>
            </a:lvl1pPr>
          </a:lstStyle>
          <a:p>
            <a:pPr/>
            <a:r>
              <a:t>DOM representation</a:t>
            </a:r>
            <a:endParaRPr>
              <a:solidFill>
                <a:srgbClr val="333333"/>
              </a:solidFill>
            </a:endParaRPr>
          </a:p>
        </p:txBody>
      </p:sp>
      <p:pic>
        <p:nvPicPr>
          <p:cNvPr id="216" name="Screen Shot 2019-01-22 at 19.43.11.jpg" descr="Screen Shot 2019-01-22 at 19.43.11.jpg"/>
          <p:cNvPicPr>
            <a:picLocks noChangeAspect="1"/>
          </p:cNvPicPr>
          <p:nvPr/>
        </p:nvPicPr>
        <p:blipFill>
          <a:blip r:embed="rId3">
            <a:extLst/>
          </a:blip>
          <a:stretch>
            <a:fillRect/>
          </a:stretch>
        </p:blipFill>
        <p:spPr>
          <a:xfrm>
            <a:off x="1615490" y="4007554"/>
            <a:ext cx="8757820" cy="4495681"/>
          </a:xfrm>
          <a:prstGeom prst="rect">
            <a:avLst/>
          </a:prstGeom>
          <a:ln w="12700">
            <a:miter lim="400000"/>
          </a:ln>
        </p:spPr>
      </p:pic>
      <p:sp>
        <p:nvSpPr>
          <p:cNvPr id="217" name="Let's assume the following HTML code:"/>
          <p:cNvSpPr txBox="1"/>
          <p:nvPr/>
        </p:nvSpPr>
        <p:spPr>
          <a:xfrm>
            <a:off x="388890" y="2791177"/>
            <a:ext cx="7845680"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spcBef>
                <a:spcPts val="2800"/>
              </a:spcBef>
              <a:defRPr sz="3400"/>
            </a:lvl1pPr>
          </a:lstStyle>
          <a:p>
            <a:pPr/>
            <a:r>
              <a:t>Let's assume the following HTML code:</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1" name="Text"/>
          <p:cNvSpPr txBox="1"/>
          <p:nvPr>
            <p:ph type="body" idx="13"/>
          </p:nvPr>
        </p:nvSpPr>
        <p:spPr>
          <a:prstGeom prst="rect">
            <a:avLst/>
          </a:prstGeom>
        </p:spPr>
        <p:txBody>
          <a:bodyPr/>
          <a:lstStyle/>
          <a:p>
            <a:pPr/>
            <a:r>
              <a:t>Text</a:t>
            </a:r>
          </a:p>
        </p:txBody>
      </p:sp>
      <p:pic>
        <p:nvPicPr>
          <p:cNvPr id="222" name="Screen Shot 2019-01-22 at 19.44.46.jpg" descr="Screen Shot 2019-01-22 at 19.44.46.jpg"/>
          <p:cNvPicPr>
            <a:picLocks noChangeAspect="1"/>
          </p:cNvPicPr>
          <p:nvPr/>
        </p:nvPicPr>
        <p:blipFill>
          <a:blip r:embed="rId2">
            <a:extLst/>
          </a:blip>
          <a:stretch>
            <a:fillRect/>
          </a:stretch>
        </p:blipFill>
        <p:spPr>
          <a:xfrm>
            <a:off x="2798225" y="2870200"/>
            <a:ext cx="6392350" cy="5941788"/>
          </a:xfrm>
          <a:prstGeom prst="rect">
            <a:avLst/>
          </a:prstGeom>
          <a:ln w="12700">
            <a:miter lim="400000"/>
          </a:ln>
        </p:spPr>
      </p:pic>
      <p:sp>
        <p:nvSpPr>
          <p:cNvPr id="223" name="And here is DOM tree as browser see it:"/>
          <p:cNvSpPr txBox="1"/>
          <p:nvPr/>
        </p:nvSpPr>
        <p:spPr>
          <a:xfrm>
            <a:off x="381339" y="1549399"/>
            <a:ext cx="7991628"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spcBef>
                <a:spcPts val="2800"/>
              </a:spcBef>
              <a:defRPr sz="3400"/>
            </a:lvl1pPr>
          </a:lstStyle>
          <a:p>
            <a:pPr/>
            <a:r>
              <a:t>And here is DOM tree as browser see it:</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5" name="Text"/>
          <p:cNvSpPr txBox="1"/>
          <p:nvPr>
            <p:ph type="body" idx="13"/>
          </p:nvPr>
        </p:nvSpPr>
        <p:spPr>
          <a:prstGeom prst="rect">
            <a:avLst/>
          </a:prstGeom>
        </p:spPr>
        <p:txBody>
          <a:bodyPr/>
          <a:lstStyle/>
          <a:p>
            <a:pPr/>
            <a:r>
              <a:t>Text</a:t>
            </a:r>
          </a:p>
        </p:txBody>
      </p:sp>
      <p:sp>
        <p:nvSpPr>
          <p:cNvPr id="226" name="Now lets apply some CSS to it:"/>
          <p:cNvSpPr txBox="1"/>
          <p:nvPr/>
        </p:nvSpPr>
        <p:spPr>
          <a:xfrm>
            <a:off x="472406" y="1549399"/>
            <a:ext cx="6169001"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spcBef>
                <a:spcPts val="2800"/>
              </a:spcBef>
              <a:defRPr sz="3400"/>
            </a:lvl1pPr>
          </a:lstStyle>
          <a:p>
            <a:pPr/>
            <a:r>
              <a:t>Now lets apply some CSS to it:</a:t>
            </a:r>
          </a:p>
        </p:txBody>
      </p:sp>
      <p:pic>
        <p:nvPicPr>
          <p:cNvPr id="227" name="Screen Shot 2019-01-22 at 19.47.58.jpg" descr="Screen Shot 2019-01-22 at 19.47.58.jpg"/>
          <p:cNvPicPr>
            <a:picLocks noChangeAspect="1"/>
          </p:cNvPicPr>
          <p:nvPr/>
        </p:nvPicPr>
        <p:blipFill>
          <a:blip r:embed="rId3">
            <a:extLst/>
          </a:blip>
          <a:stretch>
            <a:fillRect/>
          </a:stretch>
        </p:blipFill>
        <p:spPr>
          <a:xfrm>
            <a:off x="1569558" y="2778477"/>
            <a:ext cx="8849684" cy="3015035"/>
          </a:xfrm>
          <a:prstGeom prst="rect">
            <a:avLst/>
          </a:prstGeom>
          <a:ln w="12700">
            <a:miter lim="400000"/>
          </a:ln>
        </p:spPr>
      </p:pic>
      <p:pic>
        <p:nvPicPr>
          <p:cNvPr id="228" name="Screen Shot 2019-01-22 at 19.48.34.jpg" descr="Screen Shot 2019-01-22 at 19.48.34.jpg"/>
          <p:cNvPicPr>
            <a:picLocks noChangeAspect="1"/>
          </p:cNvPicPr>
          <p:nvPr/>
        </p:nvPicPr>
        <p:blipFill>
          <a:blip r:embed="rId4">
            <a:extLst/>
          </a:blip>
          <a:stretch>
            <a:fillRect/>
          </a:stretch>
        </p:blipFill>
        <p:spPr>
          <a:xfrm>
            <a:off x="1448589" y="7382527"/>
            <a:ext cx="9091622" cy="1730240"/>
          </a:xfrm>
          <a:prstGeom prst="rect">
            <a:avLst/>
          </a:prstGeom>
          <a:ln w="12700">
            <a:miter lim="400000"/>
          </a:ln>
        </p:spPr>
      </p:pic>
      <p:sp>
        <p:nvSpPr>
          <p:cNvPr id="229" name="Result:"/>
          <p:cNvSpPr txBox="1"/>
          <p:nvPr/>
        </p:nvSpPr>
        <p:spPr>
          <a:xfrm>
            <a:off x="632252" y="6568368"/>
            <a:ext cx="1448563"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spcBef>
                <a:spcPts val="2800"/>
              </a:spcBef>
              <a:defRPr sz="3400"/>
            </a:lvl1pPr>
          </a:lstStyle>
          <a:p>
            <a:pPr/>
            <a:r>
              <a:t>Result:</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3" name="How to apply your CSS to your HTML"/>
          <p:cNvSpPr txBox="1"/>
          <p:nvPr>
            <p:ph type="title"/>
          </p:nvPr>
        </p:nvSpPr>
        <p:spPr>
          <a:prstGeom prst="rect">
            <a:avLst/>
          </a:prstGeom>
        </p:spPr>
        <p:txBody>
          <a:bodyPr/>
          <a:lstStyle>
            <a:lvl1pPr defTabSz="519937">
              <a:defRPr sz="15130"/>
            </a:lvl1pPr>
          </a:lstStyle>
          <a:p>
            <a:pPr/>
            <a:r>
              <a:t>How to apply your CSS to your HTML</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5" name="Text"/>
          <p:cNvSpPr txBox="1"/>
          <p:nvPr>
            <p:ph type="body" idx="13"/>
          </p:nvPr>
        </p:nvSpPr>
        <p:spPr>
          <a:prstGeom prst="rect">
            <a:avLst/>
          </a:prstGeom>
        </p:spPr>
        <p:txBody>
          <a:bodyPr/>
          <a:lstStyle/>
          <a:p>
            <a:pPr/>
            <a:r>
              <a:t>Text</a:t>
            </a:r>
          </a:p>
        </p:txBody>
      </p:sp>
      <p:sp>
        <p:nvSpPr>
          <p:cNvPr id="236" name="There are three different ways to apply CSS to an HTML document that you'll commonly come across, some more useful than others"/>
          <p:cNvSpPr txBox="1"/>
          <p:nvPr>
            <p:ph type="title"/>
          </p:nvPr>
        </p:nvSpPr>
        <p:spPr>
          <a:prstGeom prst="rect">
            <a:avLst/>
          </a:prstGeom>
        </p:spPr>
        <p:txBody>
          <a:bodyPr/>
          <a:lstStyle>
            <a:lvl1pPr defTabSz="233679">
              <a:spcBef>
                <a:spcPts val="1100"/>
              </a:spcBef>
              <a:defRPr sz="2400"/>
            </a:lvl1pPr>
          </a:lstStyle>
          <a:p>
            <a:pPr/>
            <a:r>
              <a:t>There are three different ways to apply CSS to an HTML document that you'll commonly come across, some more useful than others</a:t>
            </a:r>
          </a:p>
        </p:txBody>
      </p:sp>
      <p:sp>
        <p:nvSpPr>
          <p:cNvPr id="237" name="External stylesheet…"/>
          <p:cNvSpPr txBox="1"/>
          <p:nvPr>
            <p:ph type="body" idx="1"/>
          </p:nvPr>
        </p:nvSpPr>
        <p:spPr>
          <a:prstGeom prst="rect">
            <a:avLst/>
          </a:prstGeom>
        </p:spPr>
        <p:txBody>
          <a:bodyPr/>
          <a:lstStyle/>
          <a:p>
            <a:pPr/>
            <a:r>
              <a:t>External stylesheet</a:t>
            </a:r>
          </a:p>
          <a:p>
            <a:pPr/>
            <a:r>
              <a:t>Internal stylesheet</a:t>
            </a:r>
          </a:p>
          <a:p>
            <a:pPr/>
            <a:r>
              <a:t>Inline styles</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9" name="Text"/>
          <p:cNvSpPr txBox="1"/>
          <p:nvPr>
            <p:ph type="body" idx="13"/>
          </p:nvPr>
        </p:nvSpPr>
        <p:spPr>
          <a:prstGeom prst="rect">
            <a:avLst/>
          </a:prstGeom>
        </p:spPr>
        <p:txBody>
          <a:bodyPr/>
          <a:lstStyle/>
          <a:p>
            <a:pPr/>
            <a:r>
              <a:t>Text</a:t>
            </a:r>
          </a:p>
        </p:txBody>
      </p:sp>
      <p:sp>
        <p:nvSpPr>
          <p:cNvPr id="240" name="External stylesheet"/>
          <p:cNvSpPr txBox="1"/>
          <p:nvPr>
            <p:ph type="title"/>
          </p:nvPr>
        </p:nvSpPr>
        <p:spPr>
          <a:prstGeom prst="rect">
            <a:avLst/>
          </a:prstGeom>
        </p:spPr>
        <p:txBody>
          <a:bodyPr/>
          <a:lstStyle>
            <a:lvl1pPr defTabSz="467359">
              <a:spcBef>
                <a:spcPts val="2200"/>
              </a:spcBef>
              <a:defRPr sz="4800"/>
            </a:lvl1pPr>
          </a:lstStyle>
          <a:p>
            <a:pPr/>
            <a:r>
              <a:t>External stylesheet</a:t>
            </a:r>
          </a:p>
        </p:txBody>
      </p:sp>
      <p:sp>
        <p:nvSpPr>
          <p:cNvPr id="241" name="An external stylesheet is when you have your CSS written in a separate file with a .css extension, and you reference it from an HTML &lt;link&gt; element."/>
          <p:cNvSpPr txBox="1"/>
          <p:nvPr/>
        </p:nvSpPr>
        <p:spPr>
          <a:xfrm>
            <a:off x="406399" y="2446325"/>
            <a:ext cx="12192002" cy="1854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spcBef>
                <a:spcPts val="2800"/>
              </a:spcBef>
              <a:defRPr sz="3400"/>
            </a:pPr>
            <a:r>
              <a:t>An external stylesheet is when you have your CSS written in a separate file with a </a:t>
            </a:r>
            <a:r>
              <a:rPr>
                <a:latin typeface="Courier"/>
                <a:ea typeface="Courier"/>
                <a:cs typeface="Courier"/>
                <a:sym typeface="Courier"/>
              </a:rPr>
              <a:t>.css</a:t>
            </a:r>
            <a:r>
              <a:t> extension, and you reference it from an HTML </a:t>
            </a:r>
            <a:r>
              <a:rPr>
                <a:solidFill>
                  <a:srgbClr val="3D7E9A"/>
                </a:solidFill>
                <a:latin typeface="Courier"/>
                <a:ea typeface="Courier"/>
                <a:cs typeface="Courier"/>
                <a:sym typeface="Courier"/>
                <a:hlinkClick r:id="rId2" invalidUrl="" action="" tgtFrame="" tooltip="" history="1" highlightClick="0" endSnd="0"/>
              </a:rPr>
              <a:t>&lt;link&gt;</a:t>
            </a:r>
            <a:r>
              <a:t> element.</a:t>
            </a:r>
          </a:p>
        </p:txBody>
      </p:sp>
      <p:pic>
        <p:nvPicPr>
          <p:cNvPr id="242" name="Screen Shot 2019-01-22 at 19.54.48.jpg" descr="Screen Shot 2019-01-22 at 19.54.48.jpg"/>
          <p:cNvPicPr>
            <a:picLocks noChangeAspect="1"/>
          </p:cNvPicPr>
          <p:nvPr/>
        </p:nvPicPr>
        <p:blipFill>
          <a:blip r:embed="rId3">
            <a:extLst/>
          </a:blip>
          <a:stretch>
            <a:fillRect/>
          </a:stretch>
        </p:blipFill>
        <p:spPr>
          <a:xfrm>
            <a:off x="2008146" y="4486250"/>
            <a:ext cx="7972508" cy="4896248"/>
          </a:xfrm>
          <a:prstGeom prst="rect">
            <a:avLst/>
          </a:prstGeom>
          <a:ln w="12700">
            <a:miter lim="400000"/>
          </a:ln>
        </p:spPr>
      </p:pic>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4" name="Text"/>
          <p:cNvSpPr txBox="1"/>
          <p:nvPr>
            <p:ph type="body" idx="13"/>
          </p:nvPr>
        </p:nvSpPr>
        <p:spPr>
          <a:prstGeom prst="rect">
            <a:avLst/>
          </a:prstGeom>
        </p:spPr>
        <p:txBody>
          <a:bodyPr/>
          <a:lstStyle/>
          <a:p>
            <a:pPr/>
            <a:r>
              <a:t>Text</a:t>
            </a:r>
          </a:p>
        </p:txBody>
      </p:sp>
      <p:sp>
        <p:nvSpPr>
          <p:cNvPr id="245" name="And the CSS file (style.css):"/>
          <p:cNvSpPr txBox="1"/>
          <p:nvPr>
            <p:ph type="title"/>
          </p:nvPr>
        </p:nvSpPr>
        <p:spPr>
          <a:prstGeom prst="rect">
            <a:avLst/>
          </a:prstGeom>
        </p:spPr>
        <p:txBody>
          <a:bodyPr/>
          <a:lstStyle>
            <a:lvl1pPr>
              <a:lnSpc>
                <a:spcPct val="100000"/>
              </a:lnSpc>
              <a:defRPr cap="none" sz="3400">
                <a:solidFill>
                  <a:srgbClr val="838787"/>
                </a:solidFill>
                <a:latin typeface="Avenir Next Medium"/>
                <a:ea typeface="Avenir Next Medium"/>
                <a:cs typeface="Avenir Next Medium"/>
                <a:sym typeface="Avenir Next Medium"/>
              </a:defRPr>
            </a:lvl1pPr>
          </a:lstStyle>
          <a:p>
            <a:pPr/>
            <a:r>
              <a:t>And the CSS file (style.css):</a:t>
            </a:r>
          </a:p>
        </p:txBody>
      </p:sp>
      <p:pic>
        <p:nvPicPr>
          <p:cNvPr id="246" name="Screen Shot 2019-01-22 at 19.56.28.jpg" descr="Screen Shot 2019-01-22 at 19.56.28.jpg"/>
          <p:cNvPicPr>
            <a:picLocks noChangeAspect="1"/>
          </p:cNvPicPr>
          <p:nvPr/>
        </p:nvPicPr>
        <p:blipFill>
          <a:blip r:embed="rId3">
            <a:extLst/>
          </a:blip>
          <a:stretch>
            <a:fillRect/>
          </a:stretch>
        </p:blipFill>
        <p:spPr>
          <a:xfrm>
            <a:off x="2427394" y="2882900"/>
            <a:ext cx="7549810" cy="5271056"/>
          </a:xfrm>
          <a:prstGeom prst="rect">
            <a:avLst/>
          </a:prstGeom>
          <a:ln w="12700">
            <a:miter lim="400000"/>
          </a:ln>
        </p:spPr>
      </p:pic>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0" name="Text"/>
          <p:cNvSpPr txBox="1"/>
          <p:nvPr>
            <p:ph type="body" idx="13"/>
          </p:nvPr>
        </p:nvSpPr>
        <p:spPr>
          <a:prstGeom prst="rect">
            <a:avLst/>
          </a:prstGeom>
        </p:spPr>
        <p:txBody>
          <a:bodyPr/>
          <a:lstStyle/>
          <a:p>
            <a:pPr/>
            <a:r>
              <a:t>Text</a:t>
            </a:r>
          </a:p>
        </p:txBody>
      </p:sp>
      <p:sp>
        <p:nvSpPr>
          <p:cNvPr id="251" name="Internal stylesheet"/>
          <p:cNvSpPr txBox="1"/>
          <p:nvPr>
            <p:ph type="title"/>
          </p:nvPr>
        </p:nvSpPr>
        <p:spPr>
          <a:prstGeom prst="rect">
            <a:avLst/>
          </a:prstGeom>
        </p:spPr>
        <p:txBody>
          <a:bodyPr/>
          <a:lstStyle>
            <a:lvl1pPr defTabSz="467359">
              <a:spcBef>
                <a:spcPts val="2200"/>
              </a:spcBef>
              <a:defRPr sz="4800"/>
            </a:lvl1pPr>
          </a:lstStyle>
          <a:p>
            <a:pPr/>
            <a:r>
              <a:t>Internal stylesheet</a:t>
            </a:r>
          </a:p>
        </p:txBody>
      </p:sp>
      <p:sp>
        <p:nvSpPr>
          <p:cNvPr id="252" name="An internal stylesheet is where you don't have an external CSS file, but instead place your CSS inside a &lt;style&gt; element, contained inside the HTML head."/>
          <p:cNvSpPr txBox="1"/>
          <p:nvPr>
            <p:ph type="body" idx="1"/>
          </p:nvPr>
        </p:nvSpPr>
        <p:spPr>
          <a:prstGeom prst="rect">
            <a:avLst/>
          </a:prstGeom>
        </p:spPr>
        <p:txBody>
          <a:bodyPr/>
          <a:lstStyle/>
          <a:p>
            <a:pPr/>
            <a:r>
              <a:t>An internal stylesheet is where you don't have an external CSS file, but instead place your CSS inside a &lt;style&gt; element, contained inside the HTML head.</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54" name="Screen Shot 2019-01-22 at 19.58.19.jpg" descr="Screen Shot 2019-01-22 at 19.58.19.jpg"/>
          <p:cNvPicPr>
            <a:picLocks noChangeAspect="1"/>
          </p:cNvPicPr>
          <p:nvPr/>
        </p:nvPicPr>
        <p:blipFill>
          <a:blip r:embed="rId3">
            <a:extLst/>
          </a:blip>
          <a:stretch>
            <a:fillRect/>
          </a:stretch>
        </p:blipFill>
        <p:spPr>
          <a:xfrm>
            <a:off x="2566001" y="620127"/>
            <a:ext cx="7393999" cy="8513346"/>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9" name="Text"/>
          <p:cNvSpPr txBox="1"/>
          <p:nvPr>
            <p:ph type="body" idx="13"/>
          </p:nvPr>
        </p:nvSpPr>
        <p:spPr>
          <a:prstGeom prst="rect">
            <a:avLst/>
          </a:prstGeom>
        </p:spPr>
        <p:txBody>
          <a:bodyPr/>
          <a:lstStyle/>
          <a:p>
            <a:pPr/>
            <a:r>
              <a:t>Text</a:t>
            </a:r>
          </a:p>
        </p:txBody>
      </p:sp>
      <p:sp>
        <p:nvSpPr>
          <p:cNvPr id="170" name="What is CSS?"/>
          <p:cNvSpPr txBox="1"/>
          <p:nvPr>
            <p:ph type="title"/>
          </p:nvPr>
        </p:nvSpPr>
        <p:spPr>
          <a:prstGeom prst="rect">
            <a:avLst/>
          </a:prstGeom>
        </p:spPr>
        <p:txBody>
          <a:bodyPr/>
          <a:lstStyle>
            <a:lvl1pPr defTabSz="467359">
              <a:spcBef>
                <a:spcPts val="2200"/>
              </a:spcBef>
              <a:defRPr sz="4800"/>
            </a:lvl1pPr>
          </a:lstStyle>
          <a:p>
            <a:pPr/>
            <a:r>
              <a:t>What is CSS?</a:t>
            </a:r>
          </a:p>
        </p:txBody>
      </p:sp>
      <p:sp>
        <p:nvSpPr>
          <p:cNvPr id="171" name="CSS(Cascading Style Sheets) is a language for specifying how documents are presented to users — how they are styled, laid out, etc.…"/>
          <p:cNvSpPr txBox="1"/>
          <p:nvPr/>
        </p:nvSpPr>
        <p:spPr>
          <a:xfrm>
            <a:off x="558725" y="2463800"/>
            <a:ext cx="11887349" cy="4546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spcBef>
                <a:spcPts val="2800"/>
              </a:spcBef>
              <a:defRPr sz="3400"/>
            </a:pPr>
            <a:r>
              <a:t>CSS(Cascading Style Sheets) is a language for specifying how documents are presented to users — how they are styled, laid out, etc.</a:t>
            </a:r>
          </a:p>
          <a:p>
            <a:pPr>
              <a:spcBef>
                <a:spcPts val="2800"/>
              </a:spcBef>
              <a:defRPr sz="3400"/>
            </a:pPr>
            <a:r>
              <a:t>A </a:t>
            </a:r>
            <a:r>
              <a:rPr b="1">
                <a:latin typeface="Avenir Next"/>
                <a:ea typeface="Avenir Next"/>
                <a:cs typeface="Avenir Next"/>
                <a:sym typeface="Avenir Next"/>
              </a:rPr>
              <a:t>document</a:t>
            </a:r>
            <a:r>
              <a:t> is usually a text file structured using a </a:t>
            </a:r>
            <a:r>
              <a:rPr i="1">
                <a:latin typeface="Avenir Next"/>
                <a:ea typeface="Avenir Next"/>
                <a:cs typeface="Avenir Next"/>
                <a:sym typeface="Avenir Next"/>
              </a:rPr>
              <a:t>markup language</a:t>
            </a:r>
            <a:r>
              <a:t> — </a:t>
            </a:r>
            <a:r>
              <a:rPr u="sng">
                <a:solidFill>
                  <a:schemeClr val="accent1"/>
                </a:solidFill>
                <a:hlinkClick r:id="rId3" invalidUrl="" action="" tgtFrame="" tooltip="" history="1" highlightClick="0" endSnd="0"/>
              </a:rPr>
              <a:t>HTML</a:t>
            </a:r>
            <a:r>
              <a:t> is the most common markup language, but you will also come across other markup languages such as </a:t>
            </a:r>
            <a:r>
              <a:rPr u="sng">
                <a:solidFill>
                  <a:schemeClr val="accent1"/>
                </a:solidFill>
                <a:hlinkClick r:id="rId4" invalidUrl="" action="" tgtFrame="" tooltip="" history="1" highlightClick="0" endSnd="0"/>
              </a:rPr>
              <a:t>SVG</a:t>
            </a:r>
            <a:r>
              <a:t> or </a:t>
            </a:r>
            <a:r>
              <a:rPr u="sng">
                <a:solidFill>
                  <a:schemeClr val="accent1"/>
                </a:solidFill>
                <a:hlinkClick r:id="rId5" invalidUrl="" action="" tgtFrame="" tooltip="" history="1" highlightClick="0" endSnd="0"/>
              </a:rPr>
              <a:t>XML</a:t>
            </a:r>
            <a:r>
              <a:t>.</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8" name="Text"/>
          <p:cNvSpPr txBox="1"/>
          <p:nvPr>
            <p:ph type="body" idx="13"/>
          </p:nvPr>
        </p:nvSpPr>
        <p:spPr>
          <a:prstGeom prst="rect">
            <a:avLst/>
          </a:prstGeom>
        </p:spPr>
        <p:txBody>
          <a:bodyPr/>
          <a:lstStyle/>
          <a:p>
            <a:pPr/>
            <a:r>
              <a:t>Text</a:t>
            </a:r>
          </a:p>
        </p:txBody>
      </p:sp>
      <p:sp>
        <p:nvSpPr>
          <p:cNvPr id="259" name="Inline styles"/>
          <p:cNvSpPr txBox="1"/>
          <p:nvPr>
            <p:ph type="title"/>
          </p:nvPr>
        </p:nvSpPr>
        <p:spPr>
          <a:prstGeom prst="rect">
            <a:avLst/>
          </a:prstGeom>
        </p:spPr>
        <p:txBody>
          <a:bodyPr/>
          <a:lstStyle>
            <a:lvl1pPr defTabSz="467359">
              <a:spcBef>
                <a:spcPts val="2200"/>
              </a:spcBef>
              <a:defRPr sz="4800"/>
            </a:lvl1pPr>
          </a:lstStyle>
          <a:p>
            <a:pPr/>
            <a:r>
              <a:t>Inline styles</a:t>
            </a:r>
          </a:p>
        </p:txBody>
      </p:sp>
      <p:sp>
        <p:nvSpPr>
          <p:cNvPr id="260" name="Inline styles are CSS declarations that affect one element only, contained within a style attribute:"/>
          <p:cNvSpPr txBox="1"/>
          <p:nvPr/>
        </p:nvSpPr>
        <p:spPr>
          <a:xfrm>
            <a:off x="292531" y="2536753"/>
            <a:ext cx="12419738" cy="1270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spcBef>
                <a:spcPts val="2800"/>
              </a:spcBef>
              <a:defRPr sz="3400"/>
            </a:lvl1pPr>
          </a:lstStyle>
          <a:p>
            <a:pPr/>
            <a:r>
              <a:t>Inline styles are CSS declarations that affect one element only, contained within a style attribute:</a:t>
            </a:r>
          </a:p>
        </p:txBody>
      </p:sp>
      <p:pic>
        <p:nvPicPr>
          <p:cNvPr id="261" name="Screen Shot 2019-01-22 at 20.00.40.jpg" descr="Screen Shot 2019-01-22 at 20.00.40.jpg"/>
          <p:cNvPicPr>
            <a:picLocks noChangeAspect="1"/>
          </p:cNvPicPr>
          <p:nvPr/>
        </p:nvPicPr>
        <p:blipFill>
          <a:blip r:embed="rId3">
            <a:extLst/>
          </a:blip>
          <a:stretch>
            <a:fillRect/>
          </a:stretch>
        </p:blipFill>
        <p:spPr>
          <a:xfrm>
            <a:off x="323850" y="4682862"/>
            <a:ext cx="12357100" cy="3505201"/>
          </a:xfrm>
          <a:prstGeom prst="rect">
            <a:avLst/>
          </a:prstGeom>
          <a:ln w="12700">
            <a:miter lim="400000"/>
          </a:ln>
        </p:spPr>
      </p:pic>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5" name="Sass (Scss)"/>
          <p:cNvSpPr txBox="1"/>
          <p:nvPr>
            <p:ph type="title"/>
          </p:nvPr>
        </p:nvSpPr>
        <p:spPr>
          <a:prstGeom prst="rect">
            <a:avLst/>
          </a:prstGeom>
        </p:spPr>
        <p:txBody>
          <a:bodyPr/>
          <a:lstStyle/>
          <a:p>
            <a:pPr/>
            <a:r>
              <a:t>Sass (Scss)</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7" name="Text"/>
          <p:cNvSpPr txBox="1"/>
          <p:nvPr>
            <p:ph type="body" idx="13"/>
          </p:nvPr>
        </p:nvSpPr>
        <p:spPr>
          <a:prstGeom prst="rect">
            <a:avLst/>
          </a:prstGeom>
        </p:spPr>
        <p:txBody>
          <a:bodyPr/>
          <a:lstStyle/>
          <a:p>
            <a:pPr/>
            <a:r>
              <a:t>Text</a:t>
            </a:r>
          </a:p>
        </p:txBody>
      </p:sp>
      <p:sp>
        <p:nvSpPr>
          <p:cNvPr id="268" name="Preprocessing"/>
          <p:cNvSpPr txBox="1"/>
          <p:nvPr>
            <p:ph type="title"/>
          </p:nvPr>
        </p:nvSpPr>
        <p:spPr>
          <a:prstGeom prst="rect">
            <a:avLst/>
          </a:prstGeom>
        </p:spPr>
        <p:txBody>
          <a:bodyPr/>
          <a:lstStyle>
            <a:lvl1pPr defTabSz="233679">
              <a:spcBef>
                <a:spcPts val="0"/>
              </a:spcBef>
              <a:defRPr sz="6800"/>
            </a:lvl1pPr>
          </a:lstStyle>
          <a:p>
            <a:pPr/>
            <a:r>
              <a:t>Preprocessing</a:t>
            </a:r>
          </a:p>
        </p:txBody>
      </p:sp>
      <p:sp>
        <p:nvSpPr>
          <p:cNvPr id="269" name="Sass lets you use features that don't exist in CSS yet like variables, nesting, mixins, inheritance…"/>
          <p:cNvSpPr txBox="1"/>
          <p:nvPr>
            <p:ph type="body" idx="1"/>
          </p:nvPr>
        </p:nvSpPr>
        <p:spPr>
          <a:prstGeom prst="rect">
            <a:avLst/>
          </a:prstGeom>
        </p:spPr>
        <p:txBody>
          <a:bodyPr/>
          <a:lstStyle/>
          <a:p>
            <a:pPr marL="0" indent="0">
              <a:buClrTx/>
              <a:buSzTx/>
              <a:buFontTx/>
              <a:buNone/>
            </a:pPr>
            <a:r>
              <a:t>Sass lets you use features that don't exist in CSS yet like variables, nesting, mixins, inheritance</a:t>
            </a:r>
          </a:p>
          <a:p>
            <a:pPr marL="0" indent="0">
              <a:buClrTx/>
              <a:buSzTx/>
              <a:buFontTx/>
              <a:buNone/>
            </a:pPr>
          </a:p>
          <a:p>
            <a:pPr marL="0" indent="0">
              <a:buClrTx/>
              <a:buSzTx/>
              <a:buFontTx/>
              <a:buNone/>
            </a:pPr>
            <a:r>
              <a:t>Once you start tinkering with Sass, it will take your preprocessed Sass file and save it as a normal CSS file that you can use</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3" name="Text"/>
          <p:cNvSpPr txBox="1"/>
          <p:nvPr>
            <p:ph type="body" idx="13"/>
          </p:nvPr>
        </p:nvSpPr>
        <p:spPr>
          <a:prstGeom prst="rect">
            <a:avLst/>
          </a:prstGeom>
        </p:spPr>
        <p:txBody>
          <a:bodyPr/>
          <a:lstStyle/>
          <a:p>
            <a:pPr/>
            <a:r>
              <a:t>Text</a:t>
            </a:r>
          </a:p>
        </p:txBody>
      </p:sp>
      <p:sp>
        <p:nvSpPr>
          <p:cNvPr id="274" name="Variables"/>
          <p:cNvSpPr txBox="1"/>
          <p:nvPr>
            <p:ph type="title"/>
          </p:nvPr>
        </p:nvSpPr>
        <p:spPr>
          <a:prstGeom prst="rect">
            <a:avLst/>
          </a:prstGeom>
        </p:spPr>
        <p:txBody>
          <a:bodyPr/>
          <a:lstStyle>
            <a:lvl1pPr defTabSz="233679">
              <a:spcBef>
                <a:spcPts val="0"/>
              </a:spcBef>
              <a:defRPr sz="6800"/>
            </a:lvl1pPr>
          </a:lstStyle>
          <a:p>
            <a:pPr/>
            <a:r>
              <a:t>Variables</a:t>
            </a:r>
          </a:p>
        </p:txBody>
      </p:sp>
      <p:pic>
        <p:nvPicPr>
          <p:cNvPr id="275" name="Screen Shot 2019-01-28 at 13.17.18.jpg" descr="Screen Shot 2019-01-28 at 13.17.18.jpg"/>
          <p:cNvPicPr>
            <a:picLocks noChangeAspect="1"/>
          </p:cNvPicPr>
          <p:nvPr/>
        </p:nvPicPr>
        <p:blipFill>
          <a:blip r:embed="rId3">
            <a:extLst/>
          </a:blip>
          <a:stretch>
            <a:fillRect/>
          </a:stretch>
        </p:blipFill>
        <p:spPr>
          <a:xfrm>
            <a:off x="495190" y="3346507"/>
            <a:ext cx="12014420" cy="4786699"/>
          </a:xfrm>
          <a:prstGeom prst="rect">
            <a:avLst/>
          </a:prstGeom>
          <a:ln w="12700">
            <a:miter lim="400000"/>
          </a:ln>
        </p:spPr>
      </p:pic>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9" name="Text"/>
          <p:cNvSpPr txBox="1"/>
          <p:nvPr>
            <p:ph type="body" idx="13"/>
          </p:nvPr>
        </p:nvSpPr>
        <p:spPr>
          <a:prstGeom prst="rect">
            <a:avLst/>
          </a:prstGeom>
        </p:spPr>
        <p:txBody>
          <a:bodyPr/>
          <a:lstStyle/>
          <a:p>
            <a:pPr/>
            <a:r>
              <a:t>Text</a:t>
            </a:r>
          </a:p>
        </p:txBody>
      </p:sp>
      <p:pic>
        <p:nvPicPr>
          <p:cNvPr id="280" name="Screen Shot 2019-01-28 at 13.18.18.jpg" descr="Screen Shot 2019-01-28 at 13.18.18.jpg"/>
          <p:cNvPicPr>
            <a:picLocks noChangeAspect="1"/>
          </p:cNvPicPr>
          <p:nvPr/>
        </p:nvPicPr>
        <p:blipFill>
          <a:blip r:embed="rId3">
            <a:extLst/>
          </a:blip>
          <a:stretch>
            <a:fillRect/>
          </a:stretch>
        </p:blipFill>
        <p:spPr>
          <a:xfrm>
            <a:off x="405198" y="1376384"/>
            <a:ext cx="12194404" cy="5094114"/>
          </a:xfrm>
          <a:prstGeom prst="rect">
            <a:avLst/>
          </a:prstGeom>
          <a:ln w="12700">
            <a:miter lim="400000"/>
          </a:ln>
        </p:spPr>
      </p:pic>
      <p:sp>
        <p:nvSpPr>
          <p:cNvPr id="281" name="This can be extremely powerful when working with brand colors and keeping them consistent throughout the site."/>
          <p:cNvSpPr txBox="1"/>
          <p:nvPr/>
        </p:nvSpPr>
        <p:spPr>
          <a:xfrm>
            <a:off x="473380" y="7358551"/>
            <a:ext cx="12058041" cy="1270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spcBef>
                <a:spcPts val="2800"/>
              </a:spcBef>
              <a:defRPr sz="3400"/>
            </a:lvl1pPr>
          </a:lstStyle>
          <a:p>
            <a:pPr/>
            <a:r>
              <a:t>This can be extremely powerful when working with brand colors and keeping them consistent throughout the site.</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5" name="Text"/>
          <p:cNvSpPr txBox="1"/>
          <p:nvPr>
            <p:ph type="body" idx="13"/>
          </p:nvPr>
        </p:nvSpPr>
        <p:spPr>
          <a:prstGeom prst="rect">
            <a:avLst/>
          </a:prstGeom>
        </p:spPr>
        <p:txBody>
          <a:bodyPr/>
          <a:lstStyle/>
          <a:p>
            <a:pPr/>
            <a:r>
              <a:t>Text</a:t>
            </a:r>
          </a:p>
        </p:txBody>
      </p:sp>
      <p:sp>
        <p:nvSpPr>
          <p:cNvPr id="286" name="Nesting"/>
          <p:cNvSpPr txBox="1"/>
          <p:nvPr>
            <p:ph type="title"/>
          </p:nvPr>
        </p:nvSpPr>
        <p:spPr>
          <a:prstGeom prst="rect">
            <a:avLst/>
          </a:prstGeom>
        </p:spPr>
        <p:txBody>
          <a:bodyPr/>
          <a:lstStyle>
            <a:lvl1pPr defTabSz="233679">
              <a:spcBef>
                <a:spcPts val="0"/>
              </a:spcBef>
              <a:defRPr sz="6800"/>
            </a:lvl1pPr>
          </a:lstStyle>
          <a:p>
            <a:pPr/>
            <a:r>
              <a:t>Nesting</a:t>
            </a:r>
          </a:p>
        </p:txBody>
      </p:sp>
      <p:pic>
        <p:nvPicPr>
          <p:cNvPr id="287" name="Screen Shot 2019-01-28 at 13.23.33.jpg" descr="Screen Shot 2019-01-28 at 13.23.33.jpg"/>
          <p:cNvPicPr>
            <a:picLocks noChangeAspect="1"/>
          </p:cNvPicPr>
          <p:nvPr/>
        </p:nvPicPr>
        <p:blipFill>
          <a:blip r:embed="rId3">
            <a:extLst/>
          </a:blip>
          <a:stretch>
            <a:fillRect/>
          </a:stretch>
        </p:blipFill>
        <p:spPr>
          <a:xfrm>
            <a:off x="1767365" y="2507433"/>
            <a:ext cx="9470070" cy="6710480"/>
          </a:xfrm>
          <a:prstGeom prst="rect">
            <a:avLst/>
          </a:prstGeom>
          <a:ln w="12700">
            <a:miter lim="400000"/>
          </a:ln>
        </p:spPr>
      </p:pic>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1" name="Text"/>
          <p:cNvSpPr txBox="1"/>
          <p:nvPr>
            <p:ph type="body" idx="13"/>
          </p:nvPr>
        </p:nvSpPr>
        <p:spPr>
          <a:prstGeom prst="rect">
            <a:avLst/>
          </a:prstGeom>
        </p:spPr>
        <p:txBody>
          <a:bodyPr/>
          <a:lstStyle/>
          <a:p>
            <a:pPr/>
            <a:r>
              <a:t>Text</a:t>
            </a:r>
          </a:p>
        </p:txBody>
      </p:sp>
      <p:pic>
        <p:nvPicPr>
          <p:cNvPr id="292" name="Screen Shot 2019-01-28 at 13.27.35.jpg" descr="Screen Shot 2019-01-28 at 13.27.35.jpg"/>
          <p:cNvPicPr>
            <a:picLocks noChangeAspect="1"/>
          </p:cNvPicPr>
          <p:nvPr/>
        </p:nvPicPr>
        <p:blipFill>
          <a:blip r:embed="rId3">
            <a:extLst/>
          </a:blip>
          <a:stretch>
            <a:fillRect/>
          </a:stretch>
        </p:blipFill>
        <p:spPr>
          <a:xfrm>
            <a:off x="1309531" y="1597621"/>
            <a:ext cx="10385738" cy="7401714"/>
          </a:xfrm>
          <a:prstGeom prst="rect">
            <a:avLst/>
          </a:prstGeom>
          <a:ln w="12700">
            <a:miter lim="400000"/>
          </a:ln>
        </p:spPr>
      </p:pic>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6" name="Text"/>
          <p:cNvSpPr txBox="1"/>
          <p:nvPr>
            <p:ph type="body" idx="13"/>
          </p:nvPr>
        </p:nvSpPr>
        <p:spPr>
          <a:prstGeom prst="rect">
            <a:avLst/>
          </a:prstGeom>
        </p:spPr>
        <p:txBody>
          <a:bodyPr/>
          <a:lstStyle/>
          <a:p>
            <a:pPr/>
            <a:r>
              <a:t>Text</a:t>
            </a:r>
          </a:p>
        </p:txBody>
      </p:sp>
      <p:sp>
        <p:nvSpPr>
          <p:cNvPr id="297" name="Partials"/>
          <p:cNvSpPr txBox="1"/>
          <p:nvPr>
            <p:ph type="title"/>
          </p:nvPr>
        </p:nvSpPr>
        <p:spPr>
          <a:prstGeom prst="rect">
            <a:avLst/>
          </a:prstGeom>
        </p:spPr>
        <p:txBody>
          <a:bodyPr/>
          <a:lstStyle>
            <a:lvl1pPr defTabSz="233679">
              <a:spcBef>
                <a:spcPts val="0"/>
              </a:spcBef>
              <a:defRPr sz="6800"/>
            </a:lvl1pPr>
          </a:lstStyle>
          <a:p>
            <a:pPr/>
            <a:r>
              <a:t>Partials</a:t>
            </a:r>
          </a:p>
        </p:txBody>
      </p:sp>
      <p:sp>
        <p:nvSpPr>
          <p:cNvPr id="298" name="You can create partial Sass files that contain little snippets of CSS that you can include in other Sass files.…"/>
          <p:cNvSpPr txBox="1"/>
          <p:nvPr/>
        </p:nvSpPr>
        <p:spPr>
          <a:xfrm>
            <a:off x="442846" y="3009899"/>
            <a:ext cx="11782153" cy="3733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spcBef>
                <a:spcPts val="2800"/>
              </a:spcBef>
              <a:defRPr sz="3400"/>
            </a:pPr>
            <a:r>
              <a:t>You can create partial Sass files that contain little snippets of CSS that you can include in other Sass files. </a:t>
            </a:r>
          </a:p>
          <a:p>
            <a:pPr>
              <a:spcBef>
                <a:spcPts val="2800"/>
              </a:spcBef>
              <a:defRPr sz="3400"/>
            </a:pPr>
          </a:p>
          <a:p>
            <a:pPr>
              <a:spcBef>
                <a:spcPts val="2800"/>
              </a:spcBef>
              <a:defRPr sz="3400"/>
            </a:pPr>
            <a:r>
              <a:t>You might name it something like </a:t>
            </a:r>
            <a:r>
              <a:rPr i="1">
                <a:latin typeface="Avenir Next"/>
                <a:ea typeface="Avenir Next"/>
                <a:cs typeface="Avenir Next"/>
                <a:sym typeface="Avenir Next"/>
              </a:rPr>
              <a:t>_partial.scss</a:t>
            </a:r>
            <a:r>
              <a:t>. Sass partials are used with the </a:t>
            </a:r>
            <a:r>
              <a:rPr i="1">
                <a:latin typeface="Avenir Next"/>
                <a:ea typeface="Avenir Next"/>
                <a:cs typeface="Avenir Next"/>
                <a:sym typeface="Avenir Next"/>
              </a:rPr>
              <a:t>@import</a:t>
            </a:r>
            <a:r>
              <a:t> directive.</a:t>
            </a: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2" name="Text"/>
          <p:cNvSpPr txBox="1"/>
          <p:nvPr>
            <p:ph type="body" idx="13"/>
          </p:nvPr>
        </p:nvSpPr>
        <p:spPr>
          <a:prstGeom prst="rect">
            <a:avLst/>
          </a:prstGeom>
        </p:spPr>
        <p:txBody>
          <a:bodyPr/>
          <a:lstStyle/>
          <a:p>
            <a:pPr/>
            <a:r>
              <a:t>Text</a:t>
            </a:r>
          </a:p>
        </p:txBody>
      </p:sp>
      <p:sp>
        <p:nvSpPr>
          <p:cNvPr id="303" name="@Import"/>
          <p:cNvSpPr txBox="1"/>
          <p:nvPr>
            <p:ph type="title"/>
          </p:nvPr>
        </p:nvSpPr>
        <p:spPr>
          <a:prstGeom prst="rect">
            <a:avLst/>
          </a:prstGeom>
        </p:spPr>
        <p:txBody>
          <a:bodyPr/>
          <a:lstStyle>
            <a:lvl1pPr defTabSz="233679">
              <a:spcBef>
                <a:spcPts val="0"/>
              </a:spcBef>
              <a:defRPr sz="6800"/>
            </a:lvl1pPr>
          </a:lstStyle>
          <a:p>
            <a:pPr/>
            <a:r>
              <a:t>@Import</a:t>
            </a:r>
          </a:p>
        </p:txBody>
      </p:sp>
      <p:pic>
        <p:nvPicPr>
          <p:cNvPr id="304" name="Screen Shot 2019-01-28 at 13.36.26.jpg" descr="Screen Shot 2019-01-28 at 13.36.26.jpg"/>
          <p:cNvPicPr>
            <a:picLocks noChangeAspect="1"/>
          </p:cNvPicPr>
          <p:nvPr/>
        </p:nvPicPr>
        <p:blipFill>
          <a:blip r:embed="rId3">
            <a:extLst/>
          </a:blip>
          <a:stretch>
            <a:fillRect/>
          </a:stretch>
        </p:blipFill>
        <p:spPr>
          <a:xfrm>
            <a:off x="2334460" y="2427203"/>
            <a:ext cx="7797801" cy="6807201"/>
          </a:xfrm>
          <a:prstGeom prst="rect">
            <a:avLst/>
          </a:prstGeom>
          <a:ln w="12700">
            <a:miter lim="400000"/>
          </a:ln>
        </p:spPr>
      </p:pic>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8" name="Text"/>
          <p:cNvSpPr txBox="1"/>
          <p:nvPr>
            <p:ph type="body" idx="13"/>
          </p:nvPr>
        </p:nvSpPr>
        <p:spPr>
          <a:prstGeom prst="rect">
            <a:avLst/>
          </a:prstGeom>
        </p:spPr>
        <p:txBody>
          <a:bodyPr/>
          <a:lstStyle/>
          <a:p>
            <a:pPr/>
            <a:r>
              <a:t>Text</a:t>
            </a:r>
          </a:p>
        </p:txBody>
      </p:sp>
      <p:sp>
        <p:nvSpPr>
          <p:cNvPr id="309" name="Mixins"/>
          <p:cNvSpPr txBox="1"/>
          <p:nvPr>
            <p:ph type="title"/>
          </p:nvPr>
        </p:nvSpPr>
        <p:spPr>
          <a:prstGeom prst="rect">
            <a:avLst/>
          </a:prstGeom>
        </p:spPr>
        <p:txBody>
          <a:bodyPr/>
          <a:lstStyle>
            <a:lvl1pPr defTabSz="233679">
              <a:spcBef>
                <a:spcPts val="0"/>
              </a:spcBef>
              <a:defRPr sz="6800"/>
            </a:lvl1pPr>
          </a:lstStyle>
          <a:p>
            <a:pPr/>
            <a:r>
              <a:t>Mixins</a:t>
            </a:r>
          </a:p>
        </p:txBody>
      </p:sp>
      <p:sp>
        <p:nvSpPr>
          <p:cNvPr id="310" name="A mixin lets you make groups of CSS declarations that you want to reuse throughout your site. You can even pass in values to make your mixin more flexible."/>
          <p:cNvSpPr txBox="1"/>
          <p:nvPr/>
        </p:nvSpPr>
        <p:spPr>
          <a:xfrm>
            <a:off x="598057" y="2537994"/>
            <a:ext cx="11808687" cy="1854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spcBef>
                <a:spcPts val="2800"/>
              </a:spcBef>
              <a:defRPr sz="3400"/>
            </a:lvl1pPr>
          </a:lstStyle>
          <a:p>
            <a:pPr/>
            <a:r>
              <a:t>A mixin lets you make groups of CSS declarations that you want to reuse throughout your site. You can even pass in values to make your mixin more flexible.</a:t>
            </a:r>
          </a:p>
        </p:txBody>
      </p:sp>
      <p:pic>
        <p:nvPicPr>
          <p:cNvPr id="311" name="Screen Shot 2019-01-28 at 13.40.45.jpg" descr="Screen Shot 2019-01-28 at 13.40.45.jpg"/>
          <p:cNvPicPr>
            <a:picLocks noChangeAspect="1"/>
          </p:cNvPicPr>
          <p:nvPr/>
        </p:nvPicPr>
        <p:blipFill>
          <a:blip r:embed="rId3">
            <a:extLst/>
          </a:blip>
          <a:stretch>
            <a:fillRect/>
          </a:stretch>
        </p:blipFill>
        <p:spPr>
          <a:xfrm>
            <a:off x="1410303" y="4915341"/>
            <a:ext cx="10184194" cy="4099918"/>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5" name="Text"/>
          <p:cNvSpPr txBox="1"/>
          <p:nvPr>
            <p:ph type="body" idx="13"/>
          </p:nvPr>
        </p:nvSpPr>
        <p:spPr>
          <a:prstGeom prst="rect">
            <a:avLst/>
          </a:prstGeom>
        </p:spPr>
        <p:txBody>
          <a:bodyPr/>
          <a:lstStyle/>
          <a:p>
            <a:pPr/>
            <a:r>
              <a:t>Text</a:t>
            </a:r>
          </a:p>
        </p:txBody>
      </p:sp>
      <p:sp>
        <p:nvSpPr>
          <p:cNvPr id="176" name="How does CSS affect HTML?"/>
          <p:cNvSpPr txBox="1"/>
          <p:nvPr>
            <p:ph type="title"/>
          </p:nvPr>
        </p:nvSpPr>
        <p:spPr>
          <a:prstGeom prst="rect">
            <a:avLst/>
          </a:prstGeom>
        </p:spPr>
        <p:txBody>
          <a:bodyPr/>
          <a:lstStyle>
            <a:lvl1pPr defTabSz="233679">
              <a:spcBef>
                <a:spcPts val="0"/>
              </a:spcBef>
              <a:defRPr sz="6800"/>
            </a:lvl1pPr>
          </a:lstStyle>
          <a:p>
            <a:pPr/>
            <a:r>
              <a:t>How does CSS affect HTML?</a:t>
            </a:r>
          </a:p>
        </p:txBody>
      </p:sp>
      <p:sp>
        <p:nvSpPr>
          <p:cNvPr id="177" name="Web browsers apply CSS rules to a document to affect how they are displayed. A CSS rule is formed from:…"/>
          <p:cNvSpPr txBox="1"/>
          <p:nvPr/>
        </p:nvSpPr>
        <p:spPr>
          <a:xfrm>
            <a:off x="500869" y="2791177"/>
            <a:ext cx="12003062" cy="6654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spcBef>
                <a:spcPts val="2800"/>
              </a:spcBef>
              <a:defRPr sz="3400"/>
            </a:pPr>
            <a:r>
              <a:t>Web browsers apply </a:t>
            </a:r>
            <a:r>
              <a:rPr b="1">
                <a:latin typeface="Avenir Next"/>
                <a:ea typeface="Avenir Next"/>
                <a:cs typeface="Avenir Next"/>
                <a:sym typeface="Avenir Next"/>
              </a:rPr>
              <a:t>CSS rules</a:t>
            </a:r>
            <a:r>
              <a:t> to a document to affect how they are displayed. A CSS rule is formed from:</a:t>
            </a:r>
          </a:p>
          <a:p>
            <a:pPr marL="814387" indent="-674687">
              <a:spcBef>
                <a:spcPts val="2800"/>
              </a:spcBef>
              <a:buClr>
                <a:srgbClr val="333333"/>
              </a:buClr>
              <a:buSzPct val="104999"/>
              <a:buFont typeface="Arial"/>
              <a:buChar char="•"/>
              <a:defRPr sz="3400"/>
            </a:pPr>
            <a:r>
              <a:t>A set of </a:t>
            </a:r>
            <a:r>
              <a:rPr u="sng">
                <a:solidFill>
                  <a:schemeClr val="accent1"/>
                </a:solidFill>
                <a:hlinkClick r:id="rId3" invalidUrl="" action="" tgtFrame="" tooltip="" history="1" highlightClick="0" endSnd="0"/>
              </a:rPr>
              <a:t>properties</a:t>
            </a:r>
            <a:r>
              <a:t>, which have values set to update how the HTML content is displayed, for example, </a:t>
            </a:r>
            <a:r>
              <a:rPr i="1">
                <a:latin typeface="Avenir Next"/>
                <a:ea typeface="Avenir Next"/>
                <a:cs typeface="Avenir Next"/>
                <a:sym typeface="Avenir Next"/>
              </a:rPr>
              <a:t>I want my element's width to be 50% of its parent element, and its background to be red</a:t>
            </a:r>
            <a:r>
              <a:t>.</a:t>
            </a:r>
          </a:p>
          <a:p>
            <a:pPr marL="814387" indent="-674687">
              <a:spcBef>
                <a:spcPts val="2800"/>
              </a:spcBef>
              <a:buClr>
                <a:srgbClr val="333333"/>
              </a:buClr>
              <a:buSzPct val="104999"/>
              <a:buFont typeface="Arial"/>
              <a:buChar char="•"/>
              <a:defRPr sz="3400"/>
            </a:pPr>
            <a:r>
              <a:t>A </a:t>
            </a:r>
            <a:r>
              <a:rPr u="sng">
                <a:solidFill>
                  <a:schemeClr val="accent1"/>
                </a:solidFill>
                <a:hlinkClick r:id="rId4" invalidUrl="" action="" tgtFrame="" tooltip="" history="1" highlightClick="0" endSnd="0"/>
              </a:rPr>
              <a:t>selector</a:t>
            </a:r>
            <a:r>
              <a:t>, which </a:t>
            </a:r>
            <a:r>
              <a:rPr i="1">
                <a:latin typeface="Avenir Next"/>
                <a:ea typeface="Avenir Next"/>
                <a:cs typeface="Avenir Next"/>
                <a:sym typeface="Avenir Next"/>
              </a:rPr>
              <a:t>selects</a:t>
            </a:r>
            <a:r>
              <a:t> the element(s) you want to apply the updated property values to. For example, </a:t>
            </a:r>
            <a:r>
              <a:rPr i="1">
                <a:latin typeface="Avenir Next"/>
                <a:ea typeface="Avenir Next"/>
                <a:cs typeface="Avenir Next"/>
                <a:sym typeface="Avenir Next"/>
              </a:rPr>
              <a:t>I want to apply my CSS rule to all the paragraphs in my HTML document</a:t>
            </a:r>
            <a:r>
              <a:t>.</a:t>
            </a:r>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5" name="Text"/>
          <p:cNvSpPr txBox="1"/>
          <p:nvPr>
            <p:ph type="body" idx="13"/>
          </p:nvPr>
        </p:nvSpPr>
        <p:spPr>
          <a:prstGeom prst="rect">
            <a:avLst/>
          </a:prstGeom>
        </p:spPr>
        <p:txBody>
          <a:bodyPr/>
          <a:lstStyle/>
          <a:p>
            <a:pPr/>
            <a:r>
              <a:t>Text</a:t>
            </a:r>
          </a:p>
        </p:txBody>
      </p:sp>
      <p:pic>
        <p:nvPicPr>
          <p:cNvPr id="316" name="Screen Shot 2019-01-28 at 13.41.37.jpg" descr="Screen Shot 2019-01-28 at 13.41.37.jpg"/>
          <p:cNvPicPr>
            <a:picLocks noChangeAspect="1"/>
          </p:cNvPicPr>
          <p:nvPr/>
        </p:nvPicPr>
        <p:blipFill>
          <a:blip r:embed="rId3">
            <a:extLst/>
          </a:blip>
          <a:stretch>
            <a:fillRect/>
          </a:stretch>
        </p:blipFill>
        <p:spPr>
          <a:xfrm>
            <a:off x="914400" y="3692978"/>
            <a:ext cx="11176000" cy="4455911"/>
          </a:xfrm>
          <a:prstGeom prst="rect">
            <a:avLst/>
          </a:prstGeom>
          <a:ln w="12700">
            <a:miter lim="400000"/>
          </a:ln>
        </p:spPr>
      </p:pic>
      <p:sp>
        <p:nvSpPr>
          <p:cNvPr id="317" name="To create a mixin you use the @mixin directive and give it a name"/>
          <p:cNvSpPr txBox="1"/>
          <p:nvPr/>
        </p:nvSpPr>
        <p:spPr>
          <a:xfrm>
            <a:off x="677387" y="1528392"/>
            <a:ext cx="11650026" cy="1270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spcBef>
                <a:spcPts val="2800"/>
              </a:spcBef>
              <a:defRPr sz="3400"/>
            </a:lvl1pPr>
          </a:lstStyle>
          <a:p>
            <a:pPr/>
            <a:r>
              <a:t>To create a mixin you use the @mixin directive and give it a name</a:t>
            </a:r>
          </a:p>
        </p:txBody>
      </p:sp>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1" name="Text"/>
          <p:cNvSpPr txBox="1"/>
          <p:nvPr>
            <p:ph type="body" idx="13"/>
          </p:nvPr>
        </p:nvSpPr>
        <p:spPr>
          <a:prstGeom prst="rect">
            <a:avLst/>
          </a:prstGeom>
        </p:spPr>
        <p:txBody>
          <a:bodyPr/>
          <a:lstStyle/>
          <a:p>
            <a:pPr/>
            <a:r>
              <a:t>Text</a:t>
            </a:r>
          </a:p>
        </p:txBody>
      </p:sp>
      <p:sp>
        <p:nvSpPr>
          <p:cNvPr id="322" name="Extend/Inheritance"/>
          <p:cNvSpPr txBox="1"/>
          <p:nvPr>
            <p:ph type="title"/>
          </p:nvPr>
        </p:nvSpPr>
        <p:spPr>
          <a:prstGeom prst="rect">
            <a:avLst/>
          </a:prstGeom>
        </p:spPr>
        <p:txBody>
          <a:bodyPr/>
          <a:lstStyle>
            <a:lvl1pPr defTabSz="233679">
              <a:spcBef>
                <a:spcPts val="0"/>
              </a:spcBef>
              <a:defRPr sz="6800"/>
            </a:lvl1pPr>
          </a:lstStyle>
          <a:p>
            <a:pPr/>
            <a:r>
              <a:t>Extend/Inheritance</a:t>
            </a:r>
          </a:p>
        </p:txBody>
      </p:sp>
      <p:sp>
        <p:nvSpPr>
          <p:cNvPr id="323" name="Using @extend lets you share a set of CSS properties from one selector to another."/>
          <p:cNvSpPr txBox="1"/>
          <p:nvPr/>
        </p:nvSpPr>
        <p:spPr>
          <a:xfrm>
            <a:off x="406399" y="2791177"/>
            <a:ext cx="12192001" cy="1270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spcBef>
                <a:spcPts val="2800"/>
              </a:spcBef>
              <a:defRPr sz="3400"/>
            </a:lvl1pPr>
          </a:lstStyle>
          <a:p>
            <a:pPr/>
            <a:r>
              <a:t>Using @extend lets you share a set of CSS properties from one selector to another.</a:t>
            </a:r>
          </a:p>
        </p:txBody>
      </p:sp>
      <p:sp>
        <p:nvSpPr>
          <p:cNvPr id="324" name="A placeholder class is a special type of class that only prints when it is extended, and can help keep your compiled CSS neat and clean."/>
          <p:cNvSpPr txBox="1"/>
          <p:nvPr/>
        </p:nvSpPr>
        <p:spPr>
          <a:xfrm>
            <a:off x="406399" y="4591754"/>
            <a:ext cx="12192002" cy="1854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spcBef>
                <a:spcPts val="2800"/>
              </a:spcBef>
              <a:defRPr sz="3400"/>
            </a:lvl1pPr>
          </a:lstStyle>
          <a:p>
            <a:pPr/>
            <a:r>
              <a:t>A placeholder class is a special type of class that only prints when it is extended, and can help keep your compiled CSS neat and clean.</a:t>
            </a:r>
          </a:p>
        </p:txBody>
      </p:sp>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8" name="Text"/>
          <p:cNvSpPr txBox="1"/>
          <p:nvPr>
            <p:ph type="body" idx="13"/>
          </p:nvPr>
        </p:nvSpPr>
        <p:spPr>
          <a:prstGeom prst="rect">
            <a:avLst/>
          </a:prstGeom>
        </p:spPr>
        <p:txBody>
          <a:bodyPr/>
          <a:lstStyle/>
          <a:p>
            <a:pPr/>
            <a:r>
              <a:t>Text</a:t>
            </a:r>
          </a:p>
        </p:txBody>
      </p:sp>
      <p:pic>
        <p:nvPicPr>
          <p:cNvPr id="329" name="Screen Shot 2019-01-28 at 13.48.03.jpg" descr="Screen Shot 2019-01-28 at 13.48.03.jpg"/>
          <p:cNvPicPr>
            <a:picLocks noChangeAspect="1"/>
          </p:cNvPicPr>
          <p:nvPr/>
        </p:nvPicPr>
        <p:blipFill>
          <a:blip r:embed="rId3">
            <a:extLst/>
          </a:blip>
          <a:stretch>
            <a:fillRect/>
          </a:stretch>
        </p:blipFill>
        <p:spPr>
          <a:xfrm>
            <a:off x="2922233" y="1281605"/>
            <a:ext cx="7160334" cy="7945662"/>
          </a:xfrm>
          <a:prstGeom prst="rect">
            <a:avLst/>
          </a:prstGeom>
          <a:ln w="12700">
            <a:miter lim="400000"/>
          </a:ln>
        </p:spPr>
      </p:pic>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3" name="Text"/>
          <p:cNvSpPr txBox="1"/>
          <p:nvPr>
            <p:ph type="body" idx="13"/>
          </p:nvPr>
        </p:nvSpPr>
        <p:spPr>
          <a:prstGeom prst="rect">
            <a:avLst/>
          </a:prstGeom>
        </p:spPr>
        <p:txBody>
          <a:bodyPr/>
          <a:lstStyle/>
          <a:p>
            <a:pPr/>
            <a:r>
              <a:t>Text</a:t>
            </a:r>
          </a:p>
        </p:txBody>
      </p:sp>
      <p:pic>
        <p:nvPicPr>
          <p:cNvPr id="334" name="Screen Shot 2019-01-28 at 13.53.08.jpg" descr="Screen Shot 2019-01-28 at 13.53.08.jpg"/>
          <p:cNvPicPr>
            <a:picLocks noChangeAspect="1"/>
          </p:cNvPicPr>
          <p:nvPr/>
        </p:nvPicPr>
        <p:blipFill>
          <a:blip r:embed="rId3">
            <a:extLst/>
          </a:blip>
          <a:stretch>
            <a:fillRect/>
          </a:stretch>
        </p:blipFill>
        <p:spPr>
          <a:xfrm>
            <a:off x="1678266" y="1515668"/>
            <a:ext cx="8632268" cy="7499021"/>
          </a:xfrm>
          <a:prstGeom prst="rect">
            <a:avLst/>
          </a:prstGeom>
          <a:ln w="12700">
            <a:miter lim="400000"/>
          </a:ln>
        </p:spPr>
      </p:pic>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8" name="Text"/>
          <p:cNvSpPr txBox="1"/>
          <p:nvPr>
            <p:ph type="body" idx="13"/>
          </p:nvPr>
        </p:nvSpPr>
        <p:spPr>
          <a:prstGeom prst="rect">
            <a:avLst/>
          </a:prstGeom>
        </p:spPr>
        <p:txBody>
          <a:bodyPr/>
          <a:lstStyle/>
          <a:p>
            <a:pPr/>
            <a:r>
              <a:t>Text</a:t>
            </a:r>
          </a:p>
        </p:txBody>
      </p:sp>
      <p:sp>
        <p:nvSpPr>
          <p:cNvPr id="339" name="Operators"/>
          <p:cNvSpPr txBox="1"/>
          <p:nvPr>
            <p:ph type="title"/>
          </p:nvPr>
        </p:nvSpPr>
        <p:spPr>
          <a:prstGeom prst="rect">
            <a:avLst/>
          </a:prstGeom>
        </p:spPr>
        <p:txBody>
          <a:bodyPr/>
          <a:lstStyle>
            <a:lvl1pPr defTabSz="233679">
              <a:spcBef>
                <a:spcPts val="0"/>
              </a:spcBef>
              <a:defRPr sz="6800"/>
            </a:lvl1pPr>
          </a:lstStyle>
          <a:p>
            <a:pPr/>
            <a:r>
              <a:t>Operators</a:t>
            </a:r>
          </a:p>
        </p:txBody>
      </p:sp>
      <p:sp>
        <p:nvSpPr>
          <p:cNvPr id="340" name="Doing math in your CSS is very helpful. Sass has a handful of standard math operators like + - * / and %."/>
          <p:cNvSpPr txBox="1"/>
          <p:nvPr/>
        </p:nvSpPr>
        <p:spPr>
          <a:xfrm>
            <a:off x="129207" y="2621180"/>
            <a:ext cx="12118341" cy="1270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spcBef>
                <a:spcPts val="2800"/>
              </a:spcBef>
              <a:defRPr sz="3400"/>
            </a:pPr>
            <a:r>
              <a:t>Doing math in your CSS is very helpful. Sass has a handful of standard math operators like </a:t>
            </a:r>
            <a:r>
              <a:rPr b="1">
                <a:latin typeface="Avenir Next"/>
                <a:ea typeface="Avenir Next"/>
                <a:cs typeface="Avenir Next"/>
                <a:sym typeface="Avenir Next"/>
              </a:rPr>
              <a:t>+ - * /</a:t>
            </a:r>
            <a:r>
              <a:t> and </a:t>
            </a:r>
            <a:r>
              <a:rPr b="1">
                <a:latin typeface="Avenir Next"/>
                <a:ea typeface="Avenir Next"/>
                <a:cs typeface="Avenir Next"/>
                <a:sym typeface="Avenir Next"/>
              </a:rPr>
              <a:t>%</a:t>
            </a:r>
            <a:r>
              <a:t>.</a:t>
            </a:r>
          </a:p>
        </p:txBody>
      </p:sp>
      <p:pic>
        <p:nvPicPr>
          <p:cNvPr id="341" name="Screen Shot 2019-01-28 at 13.59.55.jpg" descr="Screen Shot 2019-01-28 at 13.59.55.jpg"/>
          <p:cNvPicPr>
            <a:picLocks noChangeAspect="1"/>
          </p:cNvPicPr>
          <p:nvPr/>
        </p:nvPicPr>
        <p:blipFill>
          <a:blip r:embed="rId3">
            <a:extLst/>
          </a:blip>
          <a:stretch>
            <a:fillRect/>
          </a:stretch>
        </p:blipFill>
        <p:spPr>
          <a:xfrm>
            <a:off x="2590800" y="4251760"/>
            <a:ext cx="7823200" cy="4838701"/>
          </a:xfrm>
          <a:prstGeom prst="rect">
            <a:avLst/>
          </a:prstGeom>
          <a:ln w="12700">
            <a:miter lim="400000"/>
          </a:ln>
        </p:spPr>
      </p:pic>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5" name="Text"/>
          <p:cNvSpPr txBox="1"/>
          <p:nvPr>
            <p:ph type="body" idx="13"/>
          </p:nvPr>
        </p:nvSpPr>
        <p:spPr>
          <a:prstGeom prst="rect">
            <a:avLst/>
          </a:prstGeom>
        </p:spPr>
        <p:txBody>
          <a:bodyPr/>
          <a:lstStyle/>
          <a:p>
            <a:pPr/>
            <a:r>
              <a:t>Text</a:t>
            </a:r>
          </a:p>
        </p:txBody>
      </p:sp>
      <p:pic>
        <p:nvPicPr>
          <p:cNvPr id="346" name="Screen Shot 2019-01-28 at 14.00.47.jpg" descr="Screen Shot 2019-01-28 at 14.00.47.jpg"/>
          <p:cNvPicPr>
            <a:picLocks noChangeAspect="1"/>
          </p:cNvPicPr>
          <p:nvPr/>
        </p:nvPicPr>
        <p:blipFill>
          <a:blip r:embed="rId3">
            <a:extLst/>
          </a:blip>
          <a:stretch>
            <a:fillRect/>
          </a:stretch>
        </p:blipFill>
        <p:spPr>
          <a:xfrm>
            <a:off x="1005292" y="1795904"/>
            <a:ext cx="10994216" cy="6929580"/>
          </a:xfrm>
          <a:prstGeom prst="rect">
            <a:avLst/>
          </a:prstGeom>
          <a:ln w="12700">
            <a:miter lim="400000"/>
          </a:ln>
        </p:spPr>
      </p:pic>
    </p:spTree>
  </p:cSld>
  <p:clrMapOvr>
    <a:masterClrMapping/>
  </p:clrMapOvr>
  <p:transition xmlns:p14="http://schemas.microsoft.com/office/powerpoint/2010/main" spd="med" advClick="1"/>
</p:sld>
</file>

<file path=ppt/slides/slide3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0" name="Text"/>
          <p:cNvSpPr txBox="1"/>
          <p:nvPr>
            <p:ph type="body" idx="13"/>
          </p:nvPr>
        </p:nvSpPr>
        <p:spPr>
          <a:prstGeom prst="rect">
            <a:avLst/>
          </a:prstGeom>
        </p:spPr>
        <p:txBody>
          <a:bodyPr/>
          <a:lstStyle/>
          <a:p>
            <a:pPr/>
            <a:r>
              <a:t>Text</a:t>
            </a:r>
          </a:p>
        </p:txBody>
      </p:sp>
      <p:pic>
        <p:nvPicPr>
          <p:cNvPr id="351" name="Screen Shot 2019-01-28 at 13.36.58.jpg" descr="Screen Shot 2019-01-28 at 13.36.58.jpg"/>
          <p:cNvPicPr>
            <a:picLocks noChangeAspect="1"/>
          </p:cNvPicPr>
          <p:nvPr/>
        </p:nvPicPr>
        <p:blipFill>
          <a:blip r:embed="rId3">
            <a:extLst/>
          </a:blip>
          <a:stretch>
            <a:fillRect/>
          </a:stretch>
        </p:blipFill>
        <p:spPr>
          <a:xfrm>
            <a:off x="492178" y="1532481"/>
            <a:ext cx="11823231" cy="7186307"/>
          </a:xfrm>
          <a:prstGeom prst="rect">
            <a:avLst/>
          </a:prstGeom>
          <a:ln w="12700">
            <a:miter lim="400000"/>
          </a:ln>
        </p:spPr>
      </p:pic>
    </p:spTree>
  </p:cSld>
  <p:clrMapOvr>
    <a:masterClrMapping/>
  </p:clrMapOvr>
  <p:transition xmlns:p14="http://schemas.microsoft.com/office/powerpoint/2010/main" spd="med" advClick="1"/>
</p:sld>
</file>

<file path=ppt/slides/slide3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5" name="styling in React"/>
          <p:cNvSpPr txBox="1"/>
          <p:nvPr>
            <p:ph type="title"/>
          </p:nvPr>
        </p:nvSpPr>
        <p:spPr>
          <a:prstGeom prst="rect">
            <a:avLst/>
          </a:prstGeom>
        </p:spPr>
        <p:txBody>
          <a:bodyPr/>
          <a:lstStyle/>
          <a:p>
            <a:pPr/>
            <a:r>
              <a:t>styling in React</a:t>
            </a:r>
          </a:p>
        </p:txBody>
      </p:sp>
    </p:spTree>
  </p:cSld>
  <p:clrMapOvr>
    <a:masterClrMapping/>
  </p:clrMapOvr>
  <p:transition xmlns:p14="http://schemas.microsoft.com/office/powerpoint/2010/main" spd="med" advClick="1"/>
</p:sld>
</file>

<file path=ppt/slides/slide3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7" name="Text"/>
          <p:cNvSpPr txBox="1"/>
          <p:nvPr>
            <p:ph type="body" idx="13"/>
          </p:nvPr>
        </p:nvSpPr>
        <p:spPr>
          <a:prstGeom prst="rect">
            <a:avLst/>
          </a:prstGeom>
        </p:spPr>
        <p:txBody>
          <a:bodyPr/>
          <a:lstStyle/>
          <a:p>
            <a:pPr/>
            <a:r>
              <a:t>Text</a:t>
            </a:r>
          </a:p>
        </p:txBody>
      </p:sp>
      <p:sp>
        <p:nvSpPr>
          <p:cNvPr id="358" name="methods of styling"/>
          <p:cNvSpPr txBox="1"/>
          <p:nvPr>
            <p:ph type="title"/>
          </p:nvPr>
        </p:nvSpPr>
        <p:spPr>
          <a:prstGeom prst="rect">
            <a:avLst/>
          </a:prstGeom>
        </p:spPr>
        <p:txBody>
          <a:bodyPr/>
          <a:lstStyle>
            <a:lvl1pPr defTabSz="233679">
              <a:spcBef>
                <a:spcPts val="0"/>
              </a:spcBef>
              <a:defRPr sz="6800"/>
            </a:lvl1pPr>
          </a:lstStyle>
          <a:p>
            <a:pPr/>
            <a:r>
              <a:t>methods of styling </a:t>
            </a:r>
          </a:p>
        </p:txBody>
      </p:sp>
      <p:sp>
        <p:nvSpPr>
          <p:cNvPr id="359" name="The methods of styling we will explore are:…"/>
          <p:cNvSpPr txBox="1"/>
          <p:nvPr/>
        </p:nvSpPr>
        <p:spPr>
          <a:xfrm>
            <a:off x="1963567" y="2882900"/>
            <a:ext cx="8696758" cy="44450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spcBef>
                <a:spcPts val="2800"/>
              </a:spcBef>
              <a:defRPr sz="3400"/>
            </a:pPr>
            <a:r>
              <a:t>The methods of styling we will explore are:</a:t>
            </a:r>
          </a:p>
          <a:p>
            <a:pPr marL="653747" indent="-514047">
              <a:spcBef>
                <a:spcPts val="2800"/>
              </a:spcBef>
              <a:buClr>
                <a:srgbClr val="000000">
                  <a:alpha val="84313"/>
                </a:srgbClr>
              </a:buClr>
              <a:buSzPct val="104999"/>
              <a:buFont typeface="Georgia"/>
              <a:buChar char="•"/>
              <a:defRPr sz="3400"/>
            </a:pPr>
            <a:r>
              <a:t>	Inline styling</a:t>
            </a:r>
          </a:p>
          <a:p>
            <a:pPr marL="653747" indent="-514047">
              <a:spcBef>
                <a:spcPts val="2800"/>
              </a:spcBef>
              <a:buClr>
                <a:srgbClr val="000000">
                  <a:alpha val="84313"/>
                </a:srgbClr>
              </a:buClr>
              <a:buSzPct val="104999"/>
              <a:buFont typeface="Georgia"/>
              <a:buChar char="•"/>
              <a:defRPr sz="3400"/>
            </a:pPr>
            <a:r>
              <a:t>	Styled Components</a:t>
            </a:r>
          </a:p>
          <a:p>
            <a:pPr marL="653747" indent="-514047">
              <a:spcBef>
                <a:spcPts val="2800"/>
              </a:spcBef>
              <a:buClr>
                <a:srgbClr val="000000">
                  <a:alpha val="84313"/>
                </a:srgbClr>
              </a:buClr>
              <a:buSzPct val="104999"/>
              <a:buFont typeface="Georgia"/>
              <a:buChar char="•"/>
              <a:defRPr sz="3400"/>
            </a:pPr>
            <a:r>
              <a:t>	CSS Modules</a:t>
            </a:r>
          </a:p>
        </p:txBody>
      </p:sp>
    </p:spTree>
  </p:cSld>
  <p:clrMapOvr>
    <a:masterClrMapping/>
  </p:clrMapOvr>
  <p:transition xmlns:p14="http://schemas.microsoft.com/office/powerpoint/2010/main" spd="med" advClick="1"/>
</p:sld>
</file>

<file path=ppt/slides/slide3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3" name="Text"/>
          <p:cNvSpPr txBox="1"/>
          <p:nvPr>
            <p:ph type="body" idx="13"/>
          </p:nvPr>
        </p:nvSpPr>
        <p:spPr>
          <a:prstGeom prst="rect">
            <a:avLst/>
          </a:prstGeom>
        </p:spPr>
        <p:txBody>
          <a:bodyPr/>
          <a:lstStyle/>
          <a:p>
            <a:pPr/>
            <a:r>
              <a:t>Text</a:t>
            </a:r>
          </a:p>
        </p:txBody>
      </p:sp>
      <p:sp>
        <p:nvSpPr>
          <p:cNvPr id="364" name="№1 Inline styling of React components"/>
          <p:cNvSpPr txBox="1"/>
          <p:nvPr>
            <p:ph type="title"/>
          </p:nvPr>
        </p:nvSpPr>
        <p:spPr>
          <a:prstGeom prst="rect">
            <a:avLst/>
          </a:prstGeom>
        </p:spPr>
        <p:txBody>
          <a:bodyPr/>
          <a:lstStyle>
            <a:lvl1pPr defTabSz="233679">
              <a:spcBef>
                <a:spcPts val="0"/>
              </a:spcBef>
              <a:defRPr sz="6800"/>
            </a:lvl1pPr>
          </a:lstStyle>
          <a:p>
            <a:pPr/>
            <a:r>
              <a:t>№1 Inline styling of React components</a:t>
            </a:r>
          </a:p>
        </p:txBody>
      </p:sp>
      <p:sp>
        <p:nvSpPr>
          <p:cNvPr id="365" name="These styles are written as attributes and are passed to the element"/>
          <p:cNvSpPr txBox="1"/>
          <p:nvPr/>
        </p:nvSpPr>
        <p:spPr>
          <a:xfrm>
            <a:off x="464864" y="2791177"/>
            <a:ext cx="11407031" cy="1270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spcBef>
                <a:spcPts val="2800"/>
              </a:spcBef>
              <a:defRPr sz="3400"/>
            </a:lvl1pPr>
          </a:lstStyle>
          <a:p>
            <a:pPr/>
            <a:r>
              <a:t>These styles are written as attributes and are passed to the element</a:t>
            </a:r>
          </a:p>
        </p:txBody>
      </p:sp>
      <p:pic>
        <p:nvPicPr>
          <p:cNvPr id="366" name="Screen Shot 2019-01-28 at 14.43.03.jpg" descr="Screen Shot 2019-01-28 at 14.43.03.jpg"/>
          <p:cNvPicPr>
            <a:picLocks noChangeAspect="1"/>
          </p:cNvPicPr>
          <p:nvPr/>
        </p:nvPicPr>
        <p:blipFill>
          <a:blip r:embed="rId3">
            <a:extLst/>
          </a:blip>
          <a:stretch>
            <a:fillRect/>
          </a:stretch>
        </p:blipFill>
        <p:spPr>
          <a:xfrm>
            <a:off x="1659880" y="4239747"/>
            <a:ext cx="9017001" cy="5207001"/>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1" name="Text"/>
          <p:cNvSpPr txBox="1"/>
          <p:nvPr>
            <p:ph type="body" idx="13"/>
          </p:nvPr>
        </p:nvSpPr>
        <p:spPr>
          <a:prstGeom prst="rect">
            <a:avLst/>
          </a:prstGeom>
        </p:spPr>
        <p:txBody>
          <a:bodyPr/>
          <a:lstStyle/>
          <a:p>
            <a:pPr/>
            <a:r>
              <a:t>Text</a:t>
            </a:r>
          </a:p>
        </p:txBody>
      </p:sp>
      <p:sp>
        <p:nvSpPr>
          <p:cNvPr id="182" name="A quick CSS example"/>
          <p:cNvSpPr txBox="1"/>
          <p:nvPr>
            <p:ph type="title"/>
          </p:nvPr>
        </p:nvSpPr>
        <p:spPr>
          <a:prstGeom prst="rect">
            <a:avLst/>
          </a:prstGeom>
        </p:spPr>
        <p:txBody>
          <a:bodyPr/>
          <a:lstStyle>
            <a:lvl1pPr defTabSz="233679">
              <a:spcBef>
                <a:spcPts val="0"/>
              </a:spcBef>
              <a:defRPr sz="6800"/>
            </a:lvl1pPr>
          </a:lstStyle>
          <a:p>
            <a:pPr/>
            <a:r>
              <a:t>A quick CSS example</a:t>
            </a:r>
            <a:endParaRPr>
              <a:solidFill>
                <a:srgbClr val="333333"/>
              </a:solidFill>
            </a:endParaRPr>
          </a:p>
        </p:txBody>
      </p:sp>
      <p:sp>
        <p:nvSpPr>
          <p:cNvPr id="183" name="First of all, let's take a simple HTML document, containing an &lt;h1&gt; and a &lt;p&gt; (notice that a stylesheet is applied to the HTML using a &lt;link&gt; element):"/>
          <p:cNvSpPr txBox="1"/>
          <p:nvPr/>
        </p:nvSpPr>
        <p:spPr>
          <a:xfrm>
            <a:off x="479569" y="2581179"/>
            <a:ext cx="12045662" cy="185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spcBef>
                <a:spcPts val="2800"/>
              </a:spcBef>
              <a:defRPr sz="3400"/>
            </a:pPr>
            <a:r>
              <a:t>First of all, let's take a simple HTML document, containing an </a:t>
            </a:r>
            <a:r>
              <a:rPr>
                <a:solidFill>
                  <a:srgbClr val="3D7E9A"/>
                </a:solidFill>
                <a:latin typeface="Courier"/>
                <a:ea typeface="Courier"/>
                <a:cs typeface="Courier"/>
                <a:sym typeface="Courier"/>
                <a:hlinkClick r:id="rId2" invalidUrl="" action="" tgtFrame="" tooltip="" history="1" highlightClick="0" endSnd="0"/>
              </a:rPr>
              <a:t>&lt;h1&gt;</a:t>
            </a:r>
            <a:r>
              <a:t> and a </a:t>
            </a:r>
            <a:r>
              <a:rPr>
                <a:solidFill>
                  <a:srgbClr val="3D7E9A"/>
                </a:solidFill>
                <a:latin typeface="Courier"/>
                <a:ea typeface="Courier"/>
                <a:cs typeface="Courier"/>
                <a:sym typeface="Courier"/>
                <a:hlinkClick r:id="rId3" invalidUrl="" action="" tgtFrame="" tooltip="" history="1" highlightClick="0" endSnd="0"/>
              </a:rPr>
              <a:t>&lt;p&gt;</a:t>
            </a:r>
            <a:r>
              <a:t> (notice that a stylesheet is applied to the HTML using a </a:t>
            </a:r>
            <a:r>
              <a:rPr>
                <a:solidFill>
                  <a:srgbClr val="3D7E9A"/>
                </a:solidFill>
                <a:latin typeface="Courier"/>
                <a:ea typeface="Courier"/>
                <a:cs typeface="Courier"/>
                <a:sym typeface="Courier"/>
                <a:hlinkClick r:id="rId4" invalidUrl="" action="" tgtFrame="" tooltip="" history="1" highlightClick="0" endSnd="0"/>
              </a:rPr>
              <a:t>&lt;link&gt;</a:t>
            </a:r>
            <a:r>
              <a:t> element):</a:t>
            </a:r>
          </a:p>
        </p:txBody>
      </p:sp>
      <p:pic>
        <p:nvPicPr>
          <p:cNvPr id="184" name="Screen Shot 2019-01-22 at 19.24.31.jpg" descr="Screen Shot 2019-01-22 at 19.24.31.jpg"/>
          <p:cNvPicPr>
            <a:picLocks noChangeAspect="1"/>
          </p:cNvPicPr>
          <p:nvPr/>
        </p:nvPicPr>
        <p:blipFill>
          <a:blip r:embed="rId5">
            <a:extLst/>
          </a:blip>
          <a:stretch>
            <a:fillRect/>
          </a:stretch>
        </p:blipFill>
        <p:spPr>
          <a:xfrm>
            <a:off x="2286710" y="4755958"/>
            <a:ext cx="7415380" cy="4607912"/>
          </a:xfrm>
          <a:prstGeom prst="rect">
            <a:avLst/>
          </a:prstGeom>
          <a:ln w="12700">
            <a:miter lim="400000"/>
          </a:ln>
        </p:spPr>
      </p:pic>
    </p:spTree>
  </p:cSld>
  <p:clrMapOvr>
    <a:masterClrMapping/>
  </p:clrMapOvr>
  <p:transition xmlns:p14="http://schemas.microsoft.com/office/powerpoint/2010/main" spd="med" advClick="1"/>
</p:sld>
</file>

<file path=ppt/slides/slide4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0" name="Text"/>
          <p:cNvSpPr txBox="1"/>
          <p:nvPr>
            <p:ph type="body" idx="13"/>
          </p:nvPr>
        </p:nvSpPr>
        <p:spPr>
          <a:prstGeom prst="rect">
            <a:avLst/>
          </a:prstGeom>
        </p:spPr>
        <p:txBody>
          <a:bodyPr/>
          <a:lstStyle/>
          <a:p>
            <a:pPr/>
            <a:r>
              <a:t>Text</a:t>
            </a:r>
          </a:p>
        </p:txBody>
      </p:sp>
      <p:sp>
        <p:nvSpPr>
          <p:cNvPr id="371" name="Creating a style object variable"/>
          <p:cNvSpPr txBox="1"/>
          <p:nvPr>
            <p:ph type="title"/>
          </p:nvPr>
        </p:nvSpPr>
        <p:spPr>
          <a:prstGeom prst="rect">
            <a:avLst/>
          </a:prstGeom>
        </p:spPr>
        <p:txBody>
          <a:bodyPr/>
          <a:lstStyle>
            <a:lvl1pPr defTabSz="233679">
              <a:spcBef>
                <a:spcPts val="0"/>
              </a:spcBef>
            </a:lvl1pPr>
          </a:lstStyle>
          <a:p>
            <a:pPr/>
            <a:r>
              <a:t>Creating a style object variable</a:t>
            </a:r>
          </a:p>
        </p:txBody>
      </p:sp>
      <p:sp>
        <p:nvSpPr>
          <p:cNvPr id="372" name="We create a style object variable same way we create a JavaScript object. This object is then passed to the style attribute of the element we want to style."/>
          <p:cNvSpPr txBox="1"/>
          <p:nvPr/>
        </p:nvSpPr>
        <p:spPr>
          <a:xfrm>
            <a:off x="470351" y="2791177"/>
            <a:ext cx="12064098" cy="1854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spcBef>
                <a:spcPts val="2800"/>
              </a:spcBef>
              <a:defRPr sz="3400"/>
            </a:lvl1pPr>
          </a:lstStyle>
          <a:p>
            <a:pPr/>
            <a:r>
              <a:t>We create a style object variable same way we create a JavaScript object. This object is then passed to the style attribute of the element we want to style.</a:t>
            </a:r>
          </a:p>
        </p:txBody>
      </p:sp>
    </p:spTree>
  </p:cSld>
  <p:clrMapOvr>
    <a:masterClrMapping/>
  </p:clrMapOvr>
  <p:transition xmlns:p14="http://schemas.microsoft.com/office/powerpoint/2010/main" spd="med" advClick="1"/>
</p:sld>
</file>

<file path=ppt/slides/slide4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6" name="Text"/>
          <p:cNvSpPr txBox="1"/>
          <p:nvPr>
            <p:ph type="body" idx="13"/>
          </p:nvPr>
        </p:nvSpPr>
        <p:spPr>
          <a:prstGeom prst="rect">
            <a:avLst/>
          </a:prstGeom>
        </p:spPr>
        <p:txBody>
          <a:bodyPr/>
          <a:lstStyle/>
          <a:p>
            <a:pPr/>
            <a:r>
              <a:t>Text</a:t>
            </a:r>
          </a:p>
        </p:txBody>
      </p:sp>
      <p:pic>
        <p:nvPicPr>
          <p:cNvPr id="377" name="Screen Shot 2019-01-28 at 14.51.04.jpg" descr="Screen Shot 2019-01-28 at 14.51.04.jpg"/>
          <p:cNvPicPr>
            <a:picLocks noChangeAspect="1"/>
          </p:cNvPicPr>
          <p:nvPr/>
        </p:nvPicPr>
        <p:blipFill>
          <a:blip r:embed="rId3">
            <a:extLst/>
          </a:blip>
          <a:stretch>
            <a:fillRect/>
          </a:stretch>
        </p:blipFill>
        <p:spPr>
          <a:xfrm>
            <a:off x="2715263" y="1072183"/>
            <a:ext cx="7574274" cy="8619737"/>
          </a:xfrm>
          <a:prstGeom prst="rect">
            <a:avLst/>
          </a:prstGeom>
          <a:ln w="12700">
            <a:miter lim="400000"/>
          </a:ln>
        </p:spPr>
      </p:pic>
    </p:spTree>
  </p:cSld>
  <p:clrMapOvr>
    <a:masterClrMapping/>
  </p:clrMapOvr>
  <p:transition xmlns:p14="http://schemas.microsoft.com/office/powerpoint/2010/main" spd="med" advClick="1"/>
</p:sld>
</file>

<file path=ppt/slides/slide4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1" name="Text"/>
          <p:cNvSpPr txBox="1"/>
          <p:nvPr>
            <p:ph type="body" idx="13"/>
          </p:nvPr>
        </p:nvSpPr>
        <p:spPr>
          <a:prstGeom prst="rect">
            <a:avLst/>
          </a:prstGeom>
        </p:spPr>
        <p:txBody>
          <a:bodyPr/>
          <a:lstStyle/>
          <a:p>
            <a:pPr/>
            <a:r>
              <a:t>Text</a:t>
            </a:r>
          </a:p>
        </p:txBody>
      </p:sp>
      <p:sp>
        <p:nvSpPr>
          <p:cNvPr id="382" name="Sharing styles across many components"/>
          <p:cNvSpPr txBox="1"/>
          <p:nvPr>
            <p:ph type="title"/>
          </p:nvPr>
        </p:nvSpPr>
        <p:spPr>
          <a:prstGeom prst="rect">
            <a:avLst/>
          </a:prstGeom>
        </p:spPr>
        <p:txBody>
          <a:bodyPr/>
          <a:lstStyle>
            <a:lvl1pPr defTabSz="233679">
              <a:spcBef>
                <a:spcPts val="0"/>
              </a:spcBef>
            </a:lvl1pPr>
          </a:lstStyle>
          <a:p>
            <a:pPr/>
            <a:r>
              <a:t>Sharing styles across many components</a:t>
            </a:r>
          </a:p>
        </p:txBody>
      </p:sp>
      <p:pic>
        <p:nvPicPr>
          <p:cNvPr id="383" name="Screen Shot 2019-01-28 at 14.53.38.jpg" descr="Screen Shot 2019-01-28 at 14.53.38.jpg"/>
          <p:cNvPicPr>
            <a:picLocks noChangeAspect="1"/>
          </p:cNvPicPr>
          <p:nvPr/>
        </p:nvPicPr>
        <p:blipFill>
          <a:blip r:embed="rId3">
            <a:extLst/>
          </a:blip>
          <a:stretch>
            <a:fillRect/>
          </a:stretch>
        </p:blipFill>
        <p:spPr>
          <a:xfrm>
            <a:off x="2187569" y="2529811"/>
            <a:ext cx="8629662" cy="7016866"/>
          </a:xfrm>
          <a:prstGeom prst="rect">
            <a:avLst/>
          </a:prstGeom>
          <a:ln w="12700">
            <a:miter lim="400000"/>
          </a:ln>
        </p:spPr>
      </p:pic>
    </p:spTree>
  </p:cSld>
  <p:clrMapOvr>
    <a:masterClrMapping/>
  </p:clrMapOvr>
  <p:transition xmlns:p14="http://schemas.microsoft.com/office/powerpoint/2010/main" spd="med" advClick="1"/>
</p:sld>
</file>

<file path=ppt/slides/slide4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7" name="Text"/>
          <p:cNvSpPr txBox="1"/>
          <p:nvPr>
            <p:ph type="body" idx="13"/>
          </p:nvPr>
        </p:nvSpPr>
        <p:spPr>
          <a:prstGeom prst="rect">
            <a:avLst/>
          </a:prstGeom>
        </p:spPr>
        <p:txBody>
          <a:bodyPr/>
          <a:lstStyle/>
          <a:p>
            <a:pPr/>
            <a:r>
              <a:t>Text</a:t>
            </a:r>
          </a:p>
        </p:txBody>
      </p:sp>
      <p:pic>
        <p:nvPicPr>
          <p:cNvPr id="388" name="Screen Shot 2019-01-28 at 14.54.38.jpg" descr="Screen Shot 2019-01-28 at 14.54.38.jpg"/>
          <p:cNvPicPr>
            <a:picLocks noChangeAspect="1"/>
          </p:cNvPicPr>
          <p:nvPr/>
        </p:nvPicPr>
        <p:blipFill>
          <a:blip r:embed="rId2">
            <a:extLst/>
          </a:blip>
          <a:stretch>
            <a:fillRect/>
          </a:stretch>
        </p:blipFill>
        <p:spPr>
          <a:xfrm>
            <a:off x="626310" y="1494572"/>
            <a:ext cx="11641687" cy="7685141"/>
          </a:xfrm>
          <a:prstGeom prst="rect">
            <a:avLst/>
          </a:prstGeom>
          <a:ln w="12700">
            <a:miter lim="400000"/>
          </a:ln>
        </p:spPr>
      </p:pic>
    </p:spTree>
  </p:cSld>
  <p:clrMapOvr>
    <a:masterClrMapping/>
  </p:clrMapOvr>
  <p:transition xmlns:p14="http://schemas.microsoft.com/office/powerpoint/2010/main" spd="med" advClick="1"/>
</p:sld>
</file>

<file path=ppt/slides/slide4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0" name="Text"/>
          <p:cNvSpPr txBox="1"/>
          <p:nvPr>
            <p:ph type="body" idx="13"/>
          </p:nvPr>
        </p:nvSpPr>
        <p:spPr>
          <a:prstGeom prst="rect">
            <a:avLst/>
          </a:prstGeom>
        </p:spPr>
        <p:txBody>
          <a:bodyPr/>
          <a:lstStyle/>
          <a:p>
            <a:pPr/>
            <a:r>
              <a:t>Text</a:t>
            </a:r>
          </a:p>
        </p:txBody>
      </p:sp>
      <p:sp>
        <p:nvSpPr>
          <p:cNvPr id="391" name="№2 Styled components"/>
          <p:cNvSpPr txBox="1"/>
          <p:nvPr>
            <p:ph type="title"/>
          </p:nvPr>
        </p:nvSpPr>
        <p:spPr>
          <a:prstGeom prst="rect">
            <a:avLst/>
          </a:prstGeom>
        </p:spPr>
        <p:txBody>
          <a:bodyPr/>
          <a:lstStyle>
            <a:lvl1pPr defTabSz="233679">
              <a:spcBef>
                <a:spcPts val="0"/>
              </a:spcBef>
              <a:defRPr sz="6800"/>
            </a:lvl1pPr>
          </a:lstStyle>
          <a:p>
            <a:pPr/>
            <a:r>
              <a:t>№2 Styled components</a:t>
            </a:r>
          </a:p>
        </p:txBody>
      </p:sp>
      <p:sp>
        <p:nvSpPr>
          <p:cNvPr id="392" name="With styled components we can write actual CSS in our JavaScript file.…"/>
          <p:cNvSpPr txBox="1"/>
          <p:nvPr/>
        </p:nvSpPr>
        <p:spPr>
          <a:xfrm>
            <a:off x="400979" y="2882899"/>
            <a:ext cx="12202843" cy="3378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spcBef>
                <a:spcPts val="2800"/>
              </a:spcBef>
              <a:defRPr sz="3400"/>
            </a:pPr>
            <a:r>
              <a:t>With styled components we can write actual CSS in our JavaScript file.</a:t>
            </a:r>
          </a:p>
          <a:p>
            <a:pPr>
              <a:spcBef>
                <a:spcPts val="2800"/>
              </a:spcBef>
              <a:defRPr sz="3400"/>
            </a:pPr>
            <a:r>
              <a:t>This means that when you’re defining your styles, you’re actually creating a normal React component that has your styles attached to it.</a:t>
            </a:r>
          </a:p>
        </p:txBody>
      </p:sp>
    </p:spTree>
  </p:cSld>
  <p:clrMapOvr>
    <a:masterClrMapping/>
  </p:clrMapOvr>
  <p:transition xmlns:p14="http://schemas.microsoft.com/office/powerpoint/2010/main" spd="med" advClick="1"/>
</p:sld>
</file>

<file path=ppt/slides/slide4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6" name="Text"/>
          <p:cNvSpPr txBox="1"/>
          <p:nvPr>
            <p:ph type="body" idx="13"/>
          </p:nvPr>
        </p:nvSpPr>
        <p:spPr>
          <a:prstGeom prst="rect">
            <a:avLst/>
          </a:prstGeom>
        </p:spPr>
        <p:txBody>
          <a:bodyPr/>
          <a:lstStyle/>
          <a:p>
            <a:pPr/>
            <a:r>
              <a:t>Text</a:t>
            </a:r>
          </a:p>
        </p:txBody>
      </p:sp>
      <p:sp>
        <p:nvSpPr>
          <p:cNvPr id="397" name="First, we need to install it."/>
          <p:cNvSpPr txBox="1"/>
          <p:nvPr/>
        </p:nvSpPr>
        <p:spPr>
          <a:xfrm>
            <a:off x="446733" y="1549399"/>
            <a:ext cx="5121454"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spcBef>
                <a:spcPts val="2800"/>
              </a:spcBef>
              <a:defRPr sz="3400"/>
            </a:lvl1pPr>
          </a:lstStyle>
          <a:p>
            <a:pPr/>
            <a:r>
              <a:t>First, we need to install it.</a:t>
            </a:r>
          </a:p>
        </p:txBody>
      </p:sp>
      <p:pic>
        <p:nvPicPr>
          <p:cNvPr id="398" name="Screen Shot 2019-02-06 at 13.28.24.jpg" descr="Screen Shot 2019-02-06 at 13.28.24.jpg"/>
          <p:cNvPicPr>
            <a:picLocks noChangeAspect="1"/>
          </p:cNvPicPr>
          <p:nvPr/>
        </p:nvPicPr>
        <p:blipFill>
          <a:blip r:embed="rId2">
            <a:extLst/>
          </a:blip>
          <a:stretch>
            <a:fillRect/>
          </a:stretch>
        </p:blipFill>
        <p:spPr>
          <a:xfrm>
            <a:off x="474650" y="2778477"/>
            <a:ext cx="12055500" cy="1019019"/>
          </a:xfrm>
          <a:prstGeom prst="rect">
            <a:avLst/>
          </a:prstGeom>
          <a:ln w="12700">
            <a:miter lim="400000"/>
          </a:ln>
        </p:spPr>
      </p:pic>
      <p:pic>
        <p:nvPicPr>
          <p:cNvPr id="399" name="Screen Shot 2019-02-06 at 13.29.03.jpg" descr="Screen Shot 2019-02-06 at 13.29.03.jpg"/>
          <p:cNvPicPr>
            <a:picLocks noChangeAspect="1"/>
          </p:cNvPicPr>
          <p:nvPr/>
        </p:nvPicPr>
        <p:blipFill>
          <a:blip r:embed="rId3">
            <a:extLst/>
          </a:blip>
          <a:stretch>
            <a:fillRect/>
          </a:stretch>
        </p:blipFill>
        <p:spPr>
          <a:xfrm>
            <a:off x="495228" y="5661572"/>
            <a:ext cx="11959814" cy="1005318"/>
          </a:xfrm>
          <a:prstGeom prst="rect">
            <a:avLst/>
          </a:prstGeom>
          <a:ln w="12700">
            <a:miter lim="400000"/>
          </a:ln>
        </p:spPr>
      </p:pic>
      <p:sp>
        <p:nvSpPr>
          <p:cNvPr id="400" name="Then, we need to import it."/>
          <p:cNvSpPr txBox="1"/>
          <p:nvPr/>
        </p:nvSpPr>
        <p:spPr>
          <a:xfrm>
            <a:off x="446733" y="4533899"/>
            <a:ext cx="5535550"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spcBef>
                <a:spcPts val="2800"/>
              </a:spcBef>
              <a:defRPr sz="3400"/>
            </a:lvl1pPr>
          </a:lstStyle>
          <a:p>
            <a:pPr/>
            <a:r>
              <a:t>Then, we need to import it. </a:t>
            </a:r>
          </a:p>
        </p:txBody>
      </p:sp>
    </p:spTree>
  </p:cSld>
  <p:clrMapOvr>
    <a:masterClrMapping/>
  </p:clrMapOvr>
  <p:transition xmlns:p14="http://schemas.microsoft.com/office/powerpoint/2010/main" spd="med" advClick="1"/>
</p:sld>
</file>

<file path=ppt/slides/slide4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2" name="Text"/>
          <p:cNvSpPr txBox="1"/>
          <p:nvPr>
            <p:ph type="body" idx="13"/>
          </p:nvPr>
        </p:nvSpPr>
        <p:spPr>
          <a:prstGeom prst="rect">
            <a:avLst/>
          </a:prstGeom>
        </p:spPr>
        <p:txBody>
          <a:bodyPr/>
          <a:lstStyle/>
          <a:p>
            <a:pPr/>
            <a:r>
              <a:t>Text</a:t>
            </a:r>
          </a:p>
        </p:txBody>
      </p:sp>
      <p:sp>
        <p:nvSpPr>
          <p:cNvPr id="403" name="We can start using it right away. We’ll first create a styled component then see how we’ll use it:"/>
          <p:cNvSpPr txBox="1"/>
          <p:nvPr/>
        </p:nvSpPr>
        <p:spPr>
          <a:xfrm>
            <a:off x="406399" y="1565060"/>
            <a:ext cx="12192001" cy="1270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spcBef>
                <a:spcPts val="2800"/>
              </a:spcBef>
              <a:defRPr sz="3400"/>
            </a:lvl1pPr>
          </a:lstStyle>
          <a:p>
            <a:pPr/>
            <a:r>
              <a:t>We can start using it right away. We’ll first create a styled component then see how we’ll use it:</a:t>
            </a:r>
          </a:p>
        </p:txBody>
      </p:sp>
      <p:pic>
        <p:nvPicPr>
          <p:cNvPr id="404" name="Screen Shot 2019-02-06 at 13.31.40.jpg" descr="Screen Shot 2019-02-06 at 13.31.40.jpg"/>
          <p:cNvPicPr>
            <a:picLocks noChangeAspect="1"/>
          </p:cNvPicPr>
          <p:nvPr/>
        </p:nvPicPr>
        <p:blipFill>
          <a:blip r:embed="rId3">
            <a:extLst/>
          </a:blip>
          <a:stretch>
            <a:fillRect/>
          </a:stretch>
        </p:blipFill>
        <p:spPr>
          <a:xfrm>
            <a:off x="445836" y="3253539"/>
            <a:ext cx="12113128" cy="5784851"/>
          </a:xfrm>
          <a:prstGeom prst="rect">
            <a:avLst/>
          </a:prstGeom>
          <a:ln w="12700">
            <a:miter lim="400000"/>
          </a:ln>
        </p:spPr>
      </p:pic>
    </p:spTree>
  </p:cSld>
  <p:clrMapOvr>
    <a:masterClrMapping/>
  </p:clrMapOvr>
  <p:transition xmlns:p14="http://schemas.microsoft.com/office/powerpoint/2010/main" spd="med" advClick="1"/>
</p:sld>
</file>

<file path=ppt/slides/slide4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8" name="Text"/>
          <p:cNvSpPr txBox="1"/>
          <p:nvPr>
            <p:ph type="body" idx="13"/>
          </p:nvPr>
        </p:nvSpPr>
        <p:spPr>
          <a:prstGeom prst="rect">
            <a:avLst/>
          </a:prstGeom>
        </p:spPr>
        <p:txBody>
          <a:bodyPr/>
          <a:lstStyle/>
          <a:p>
            <a:pPr/>
            <a:r>
              <a:t>Text</a:t>
            </a:r>
          </a:p>
        </p:txBody>
      </p:sp>
      <p:sp>
        <p:nvSpPr>
          <p:cNvPr id="409" name="Next, let’s put this component to use:"/>
          <p:cNvSpPr txBox="1"/>
          <p:nvPr/>
        </p:nvSpPr>
        <p:spPr>
          <a:xfrm>
            <a:off x="406399" y="1549399"/>
            <a:ext cx="12192002" cy="685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spcBef>
                <a:spcPts val="2800"/>
              </a:spcBef>
              <a:defRPr sz="3400"/>
            </a:lvl1pPr>
          </a:lstStyle>
          <a:p>
            <a:pPr/>
            <a:r>
              <a:t>Next, let’s put this component to use:</a:t>
            </a:r>
          </a:p>
        </p:txBody>
      </p:sp>
      <p:pic>
        <p:nvPicPr>
          <p:cNvPr id="410" name="Screen Shot 2019-02-06 at 13.34.23.jpg" descr="Screen Shot 2019-02-06 at 13.34.23.jpg"/>
          <p:cNvPicPr>
            <a:picLocks noChangeAspect="1"/>
          </p:cNvPicPr>
          <p:nvPr/>
        </p:nvPicPr>
        <p:blipFill>
          <a:blip r:embed="rId3">
            <a:extLst/>
          </a:blip>
          <a:stretch>
            <a:fillRect/>
          </a:stretch>
        </p:blipFill>
        <p:spPr>
          <a:xfrm>
            <a:off x="2462871" y="2778477"/>
            <a:ext cx="7749617" cy="6278624"/>
          </a:xfrm>
          <a:prstGeom prst="rect">
            <a:avLst/>
          </a:prstGeom>
          <a:ln w="12700">
            <a:miter lim="400000"/>
          </a:ln>
        </p:spPr>
      </p:pic>
    </p:spTree>
  </p:cSld>
  <p:clrMapOvr>
    <a:masterClrMapping/>
  </p:clrMapOvr>
  <p:transition xmlns:p14="http://schemas.microsoft.com/office/powerpoint/2010/main" spd="med" advClick="1"/>
</p:sld>
</file>

<file path=ppt/slides/slide4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4" name="Text"/>
          <p:cNvSpPr txBox="1"/>
          <p:nvPr>
            <p:ph type="body" idx="13"/>
          </p:nvPr>
        </p:nvSpPr>
        <p:spPr>
          <a:prstGeom prst="rect">
            <a:avLst/>
          </a:prstGeom>
        </p:spPr>
        <p:txBody>
          <a:bodyPr/>
          <a:lstStyle/>
          <a:p>
            <a:pPr/>
            <a:r>
              <a:t>Text</a:t>
            </a:r>
          </a:p>
        </p:txBody>
      </p:sp>
      <p:pic>
        <p:nvPicPr>
          <p:cNvPr id="415" name="Screen Shot 2019-02-06 at 13.35.59.jpg" descr="Screen Shot 2019-02-06 at 13.35.59.jpg"/>
          <p:cNvPicPr>
            <a:picLocks noChangeAspect="1"/>
          </p:cNvPicPr>
          <p:nvPr/>
        </p:nvPicPr>
        <p:blipFill>
          <a:blip r:embed="rId2">
            <a:extLst/>
          </a:blip>
          <a:stretch>
            <a:fillRect/>
          </a:stretch>
        </p:blipFill>
        <p:spPr>
          <a:xfrm>
            <a:off x="3512552" y="2427514"/>
            <a:ext cx="5702301" cy="6324601"/>
          </a:xfrm>
          <a:prstGeom prst="rect">
            <a:avLst/>
          </a:prstGeom>
          <a:ln w="12700">
            <a:miter lim="400000"/>
          </a:ln>
        </p:spPr>
      </p:pic>
      <p:sp>
        <p:nvSpPr>
          <p:cNvPr id="416" name="We can do the same for other parts of the component:"/>
          <p:cNvSpPr txBox="1"/>
          <p:nvPr/>
        </p:nvSpPr>
        <p:spPr>
          <a:xfrm>
            <a:off x="421885" y="1328057"/>
            <a:ext cx="10861803"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spcBef>
                <a:spcPts val="2800"/>
              </a:spcBef>
              <a:defRPr sz="3400"/>
            </a:lvl1pPr>
          </a:lstStyle>
          <a:p>
            <a:pPr/>
            <a:r>
              <a:t>We can do the same for other parts of the component:</a:t>
            </a:r>
          </a:p>
        </p:txBody>
      </p:sp>
    </p:spTree>
  </p:cSld>
  <p:clrMapOvr>
    <a:masterClrMapping/>
  </p:clrMapOvr>
  <p:transition xmlns:p14="http://schemas.microsoft.com/office/powerpoint/2010/main" spd="med" advClick="1"/>
</p:sld>
</file>

<file path=ppt/slides/slide4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8" name="Text"/>
          <p:cNvSpPr txBox="1"/>
          <p:nvPr>
            <p:ph type="body" idx="13"/>
          </p:nvPr>
        </p:nvSpPr>
        <p:spPr>
          <a:prstGeom prst="rect">
            <a:avLst/>
          </a:prstGeom>
        </p:spPr>
        <p:txBody>
          <a:bodyPr/>
          <a:lstStyle/>
          <a:p>
            <a:pPr/>
            <a:r>
              <a:t>Text</a:t>
            </a:r>
          </a:p>
        </p:txBody>
      </p:sp>
      <p:pic>
        <p:nvPicPr>
          <p:cNvPr id="419" name="Screen Shot 2019-02-06 at 13.37.02.jpg" descr="Screen Shot 2019-02-06 at 13.37.02.jpg"/>
          <p:cNvPicPr>
            <a:picLocks noChangeAspect="1"/>
          </p:cNvPicPr>
          <p:nvPr/>
        </p:nvPicPr>
        <p:blipFill>
          <a:blip r:embed="rId2">
            <a:extLst/>
          </a:blip>
          <a:stretch>
            <a:fillRect/>
          </a:stretch>
        </p:blipFill>
        <p:spPr>
          <a:xfrm>
            <a:off x="6478026" y="2656042"/>
            <a:ext cx="6594977" cy="4441516"/>
          </a:xfrm>
          <a:prstGeom prst="rect">
            <a:avLst/>
          </a:prstGeom>
          <a:ln w="12700">
            <a:miter lim="400000"/>
          </a:ln>
        </p:spPr>
      </p:pic>
      <p:pic>
        <p:nvPicPr>
          <p:cNvPr id="420" name="Screen Shot 2019-02-06 at 13.34.23.jpg" descr="Screen Shot 2019-02-06 at 13.34.23.jpg"/>
          <p:cNvPicPr>
            <a:picLocks noChangeAspect="1"/>
          </p:cNvPicPr>
          <p:nvPr/>
        </p:nvPicPr>
        <p:blipFill>
          <a:blip r:embed="rId3">
            <a:extLst/>
          </a:blip>
          <a:stretch>
            <a:fillRect/>
          </a:stretch>
        </p:blipFill>
        <p:spPr>
          <a:xfrm>
            <a:off x="121393" y="2528995"/>
            <a:ext cx="5795726" cy="4695610"/>
          </a:xfrm>
          <a:prstGeom prst="rect">
            <a:avLst/>
          </a:prstGeom>
          <a:ln w="12700">
            <a:miter lim="400000"/>
          </a:ln>
        </p:spPr>
      </p:pic>
      <p:sp>
        <p:nvSpPr>
          <p:cNvPr id="421" name="Before:                                            After:"/>
          <p:cNvSpPr txBox="1"/>
          <p:nvPr/>
        </p:nvSpPr>
        <p:spPr>
          <a:xfrm>
            <a:off x="376838" y="1424658"/>
            <a:ext cx="10746890" cy="685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spcBef>
                <a:spcPts val="2800"/>
              </a:spcBef>
              <a:defRPr sz="3400"/>
            </a:lvl1pPr>
          </a:lstStyle>
          <a:p>
            <a:pPr/>
            <a:r>
              <a:t>Before:                                            After:</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6" name="Text"/>
          <p:cNvSpPr txBox="1"/>
          <p:nvPr>
            <p:ph type="body" idx="13"/>
          </p:nvPr>
        </p:nvSpPr>
        <p:spPr>
          <a:prstGeom prst="rect">
            <a:avLst/>
          </a:prstGeom>
        </p:spPr>
        <p:txBody>
          <a:bodyPr/>
          <a:lstStyle/>
          <a:p>
            <a:pPr/>
            <a:r>
              <a:t>Text</a:t>
            </a:r>
          </a:p>
        </p:txBody>
      </p:sp>
      <p:sp>
        <p:nvSpPr>
          <p:cNvPr id="187" name="Now let's look at a very simple CSS example containing two rules:"/>
          <p:cNvSpPr txBox="1"/>
          <p:nvPr/>
        </p:nvSpPr>
        <p:spPr>
          <a:xfrm>
            <a:off x="490296" y="1400055"/>
            <a:ext cx="12024208" cy="1270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spcBef>
                <a:spcPts val="2800"/>
              </a:spcBef>
              <a:defRPr sz="3400"/>
            </a:lvl1pPr>
          </a:lstStyle>
          <a:p>
            <a:pPr/>
            <a:r>
              <a:t>Now let's look at a very simple CSS example containing two rules:</a:t>
            </a:r>
          </a:p>
        </p:txBody>
      </p:sp>
      <p:pic>
        <p:nvPicPr>
          <p:cNvPr id="188" name="Screen Shot 2019-01-22 at 19.25.53.jpg" descr="Screen Shot 2019-01-22 at 19.25.53.jpg"/>
          <p:cNvPicPr>
            <a:picLocks noChangeAspect="1"/>
          </p:cNvPicPr>
          <p:nvPr/>
        </p:nvPicPr>
        <p:blipFill>
          <a:blip r:embed="rId3">
            <a:extLst/>
          </a:blip>
          <a:stretch>
            <a:fillRect/>
          </a:stretch>
        </p:blipFill>
        <p:spPr>
          <a:xfrm>
            <a:off x="1456678" y="3063988"/>
            <a:ext cx="10091444" cy="5280406"/>
          </a:xfrm>
          <a:prstGeom prst="rect">
            <a:avLst/>
          </a:prstGeom>
          <a:ln w="12700">
            <a:miter lim="400000"/>
          </a:ln>
        </p:spPr>
      </p:pic>
    </p:spTree>
  </p:cSld>
  <p:clrMapOvr>
    <a:masterClrMapping/>
  </p:clrMapOvr>
  <p:transition xmlns:p14="http://schemas.microsoft.com/office/powerpoint/2010/main" spd="med" advClick="1"/>
</p:sld>
</file>

<file path=ppt/slides/slide5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23" name="Text"/>
          <p:cNvSpPr txBox="1"/>
          <p:nvPr>
            <p:ph type="body" idx="13"/>
          </p:nvPr>
        </p:nvSpPr>
        <p:spPr>
          <a:prstGeom prst="rect">
            <a:avLst/>
          </a:prstGeom>
        </p:spPr>
        <p:txBody>
          <a:bodyPr/>
          <a:lstStyle/>
          <a:p>
            <a:pPr/>
            <a:r>
              <a:t>Text</a:t>
            </a:r>
          </a:p>
        </p:txBody>
      </p:sp>
      <p:sp>
        <p:nvSpPr>
          <p:cNvPr id="424" name="Method #3: CSS Modules"/>
          <p:cNvSpPr txBox="1"/>
          <p:nvPr>
            <p:ph type="title"/>
          </p:nvPr>
        </p:nvSpPr>
        <p:spPr>
          <a:prstGeom prst="rect">
            <a:avLst/>
          </a:prstGeom>
        </p:spPr>
        <p:txBody>
          <a:bodyPr/>
          <a:lstStyle>
            <a:lvl1pPr defTabSz="233679">
              <a:spcBef>
                <a:spcPts val="0"/>
              </a:spcBef>
              <a:defRPr sz="6800"/>
            </a:lvl1pPr>
          </a:lstStyle>
          <a:p>
            <a:pPr/>
            <a:r>
              <a:t>Method #3: CSS Modules</a:t>
            </a:r>
          </a:p>
        </p:txBody>
      </p:sp>
      <p:sp>
        <p:nvSpPr>
          <p:cNvPr id="425" name="A CSS Module is a CSS file in which all class names and animation names are scoped locally by default."/>
          <p:cNvSpPr txBox="1"/>
          <p:nvPr/>
        </p:nvSpPr>
        <p:spPr>
          <a:xfrm>
            <a:off x="449504" y="2791177"/>
            <a:ext cx="11089793" cy="1270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spcBef>
                <a:spcPts val="2800"/>
              </a:spcBef>
              <a:defRPr sz="3400"/>
            </a:pPr>
            <a:r>
              <a:t>A CSS Module is a CSS file in which all class names and animation names are </a:t>
            </a:r>
            <a:r>
              <a:rPr b="1">
                <a:latin typeface="Avenir Next"/>
                <a:ea typeface="Avenir Next"/>
                <a:cs typeface="Avenir Next"/>
                <a:sym typeface="Avenir Next"/>
              </a:rPr>
              <a:t>scoped locally</a:t>
            </a:r>
            <a:r>
              <a:t> by default. </a:t>
            </a:r>
          </a:p>
        </p:txBody>
      </p:sp>
      <p:sp>
        <p:nvSpPr>
          <p:cNvPr id="426" name="A CSS Module is basically a .css file that is compiled. When compiled it produces two outputs. One is CSS which is a modified version of input CSS with the renamed class names. The other is a JavaScript object that maps the original CSS name with the renamed name."/>
          <p:cNvSpPr txBox="1"/>
          <p:nvPr/>
        </p:nvSpPr>
        <p:spPr>
          <a:xfrm>
            <a:off x="417905" y="4902188"/>
            <a:ext cx="11549578" cy="3022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spcBef>
                <a:spcPts val="2800"/>
              </a:spcBef>
              <a:defRPr sz="3400"/>
            </a:lvl1pPr>
          </a:lstStyle>
          <a:p>
            <a:pPr/>
            <a:r>
              <a:t>A CSS Module is basically a .css file that is compiled. When compiled it produces two outputs. One is CSS which is a modified version of input CSS with the renamed class names. The other is a JavaScript object that maps the original CSS name with the renamed name.</a:t>
            </a:r>
          </a:p>
        </p:txBody>
      </p:sp>
    </p:spTree>
  </p:cSld>
  <p:clrMapOvr>
    <a:masterClrMapping/>
  </p:clrMapOvr>
  <p:transition xmlns:p14="http://schemas.microsoft.com/office/powerpoint/2010/main" spd="med" advClick="1"/>
</p:sld>
</file>

<file path=ppt/slides/slide5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30" name="Text"/>
          <p:cNvSpPr txBox="1"/>
          <p:nvPr>
            <p:ph type="body" idx="13"/>
          </p:nvPr>
        </p:nvSpPr>
        <p:spPr>
          <a:prstGeom prst="rect">
            <a:avLst/>
          </a:prstGeom>
        </p:spPr>
        <p:txBody>
          <a:bodyPr/>
          <a:lstStyle/>
          <a:p>
            <a:pPr/>
            <a:r>
              <a:t>Text</a:t>
            </a:r>
          </a:p>
        </p:txBody>
      </p:sp>
      <p:sp>
        <p:nvSpPr>
          <p:cNvPr id="431" name="Alright, let’s create a CSS class in a module for a sample error message. The name of our module is styles.css:"/>
          <p:cNvSpPr txBox="1"/>
          <p:nvPr/>
        </p:nvSpPr>
        <p:spPr>
          <a:xfrm>
            <a:off x="356654" y="1455057"/>
            <a:ext cx="12291492" cy="1270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spcBef>
                <a:spcPts val="2800"/>
              </a:spcBef>
              <a:defRPr sz="3400"/>
            </a:lvl1pPr>
          </a:lstStyle>
          <a:p>
            <a:pPr/>
            <a:r>
              <a:t>Alright, let’s create a CSS class in a module for a sample error message. The name of our module is styles.css:</a:t>
            </a:r>
          </a:p>
        </p:txBody>
      </p:sp>
      <p:pic>
        <p:nvPicPr>
          <p:cNvPr id="432" name="Screen Shot 2019-02-06 at 14.32.53.jpg" descr="Screen Shot 2019-02-06 at 14.32.53.jpg"/>
          <p:cNvPicPr>
            <a:picLocks noChangeAspect="1"/>
          </p:cNvPicPr>
          <p:nvPr/>
        </p:nvPicPr>
        <p:blipFill>
          <a:blip r:embed="rId3">
            <a:extLst/>
          </a:blip>
          <a:stretch>
            <a:fillRect/>
          </a:stretch>
        </p:blipFill>
        <p:spPr>
          <a:xfrm>
            <a:off x="583386" y="4274075"/>
            <a:ext cx="5534925" cy="4580628"/>
          </a:xfrm>
          <a:prstGeom prst="rect">
            <a:avLst/>
          </a:prstGeom>
          <a:ln w="12700">
            <a:miter lim="400000"/>
          </a:ln>
        </p:spPr>
      </p:pic>
      <p:pic>
        <p:nvPicPr>
          <p:cNvPr id="433" name="Screen Shot 2019-02-06 at 14.33.27.jpg" descr="Screen Shot 2019-02-06 at 14.33.27.jpg"/>
          <p:cNvPicPr>
            <a:picLocks noChangeAspect="1"/>
          </p:cNvPicPr>
          <p:nvPr/>
        </p:nvPicPr>
        <p:blipFill>
          <a:blip r:embed="rId4">
            <a:extLst/>
          </a:blip>
          <a:stretch>
            <a:fillRect/>
          </a:stretch>
        </p:blipFill>
        <p:spPr>
          <a:xfrm>
            <a:off x="6770159" y="4214917"/>
            <a:ext cx="5700748" cy="4698943"/>
          </a:xfrm>
          <a:prstGeom prst="rect">
            <a:avLst/>
          </a:prstGeom>
          <a:ln w="12700">
            <a:miter lim="400000"/>
          </a:ln>
        </p:spPr>
      </p:pic>
      <p:sp>
        <p:nvSpPr>
          <p:cNvPr id="434" name="Before compilation:                    Compiled:"/>
          <p:cNvSpPr txBox="1"/>
          <p:nvPr/>
        </p:nvSpPr>
        <p:spPr>
          <a:xfrm>
            <a:off x="670179" y="3397202"/>
            <a:ext cx="11664442" cy="685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spcBef>
                <a:spcPts val="2800"/>
              </a:spcBef>
              <a:defRPr sz="3400"/>
            </a:lvl1pPr>
          </a:lstStyle>
          <a:p>
            <a:pPr/>
            <a:r>
              <a:t>Before compilation:                    Compiled:</a:t>
            </a:r>
          </a:p>
        </p:txBody>
      </p:sp>
    </p:spTree>
  </p:cSld>
  <p:clrMapOvr>
    <a:masterClrMapping/>
  </p:clrMapOvr>
  <p:transition xmlns:p14="http://schemas.microsoft.com/office/powerpoint/2010/main" spd="med" advClick="1"/>
</p:sld>
</file>

<file path=ppt/slides/slide5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38" name="Text"/>
          <p:cNvSpPr txBox="1"/>
          <p:nvPr>
            <p:ph type="body" idx="13"/>
          </p:nvPr>
        </p:nvSpPr>
        <p:spPr>
          <a:prstGeom prst="rect">
            <a:avLst/>
          </a:prstGeom>
        </p:spPr>
        <p:txBody>
          <a:bodyPr/>
          <a:lstStyle/>
          <a:p>
            <a:pPr/>
            <a:r>
              <a:t>Text</a:t>
            </a:r>
          </a:p>
        </p:txBody>
      </p:sp>
      <p:pic>
        <p:nvPicPr>
          <p:cNvPr id="439" name="Screen Shot 2019-02-06 at 14.38.11.jpg" descr="Screen Shot 2019-02-06 at 14.38.11.jpg"/>
          <p:cNvPicPr>
            <a:picLocks noChangeAspect="1"/>
          </p:cNvPicPr>
          <p:nvPr/>
        </p:nvPicPr>
        <p:blipFill>
          <a:blip r:embed="rId2">
            <a:extLst/>
          </a:blip>
          <a:stretch>
            <a:fillRect/>
          </a:stretch>
        </p:blipFill>
        <p:spPr>
          <a:xfrm>
            <a:off x="1677254" y="1376828"/>
            <a:ext cx="9184307" cy="6174206"/>
          </a:xfrm>
          <a:prstGeom prst="rect">
            <a:avLst/>
          </a:prstGeom>
          <a:ln w="12700">
            <a:miter lim="400000"/>
          </a:ln>
        </p:spPr>
      </p:pic>
      <p:sp>
        <p:nvSpPr>
          <p:cNvPr id="440" name="Remember that the main purpose of the CSS modules is to make CSS classes locally scoped and avoid conflicts in naming."/>
          <p:cNvSpPr txBox="1"/>
          <p:nvPr/>
        </p:nvSpPr>
        <p:spPr>
          <a:xfrm>
            <a:off x="317623" y="7666306"/>
            <a:ext cx="12369554" cy="1854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spcBef>
                <a:spcPts val="2800"/>
              </a:spcBef>
              <a:defRPr sz="3400"/>
            </a:lvl1pPr>
          </a:lstStyle>
          <a:p>
            <a:pPr/>
            <a:r>
              <a:t>Remember that the main purpose of the CSS modules is to make CSS classes locally scoped and avoid conflicts in naming.</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2" name="Text"/>
          <p:cNvSpPr txBox="1"/>
          <p:nvPr>
            <p:ph type="body" idx="13"/>
          </p:nvPr>
        </p:nvSpPr>
        <p:spPr>
          <a:prstGeom prst="rect">
            <a:avLst/>
          </a:prstGeom>
        </p:spPr>
        <p:txBody>
          <a:bodyPr/>
          <a:lstStyle/>
          <a:p>
            <a:pPr/>
            <a:r>
              <a:t>Text</a:t>
            </a:r>
          </a:p>
        </p:txBody>
      </p:sp>
      <p:sp>
        <p:nvSpPr>
          <p:cNvPr id="193" name="In a web browser, the code above would produce the following output:"/>
          <p:cNvSpPr txBox="1"/>
          <p:nvPr/>
        </p:nvSpPr>
        <p:spPr>
          <a:xfrm>
            <a:off x="134924" y="1455057"/>
            <a:ext cx="12734952" cy="1270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spcBef>
                <a:spcPts val="2800"/>
              </a:spcBef>
              <a:defRPr sz="3400"/>
            </a:lvl1pPr>
          </a:lstStyle>
          <a:p>
            <a:pPr/>
            <a:r>
              <a:t>In a web browser, the code above would produce the following output:</a:t>
            </a:r>
          </a:p>
        </p:txBody>
      </p:sp>
      <p:pic>
        <p:nvPicPr>
          <p:cNvPr id="194" name="Screen Shot 2019-01-22 at 19.27.12.jpg" descr="Screen Shot 2019-01-22 at 19.27.12.jpg"/>
          <p:cNvPicPr>
            <a:picLocks noChangeAspect="1"/>
          </p:cNvPicPr>
          <p:nvPr/>
        </p:nvPicPr>
        <p:blipFill>
          <a:blip r:embed="rId3">
            <a:extLst/>
          </a:blip>
          <a:stretch>
            <a:fillRect/>
          </a:stretch>
        </p:blipFill>
        <p:spPr>
          <a:xfrm>
            <a:off x="1779420" y="3173991"/>
            <a:ext cx="9445960" cy="5973665"/>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8" name="How does CSS actually work?"/>
          <p:cNvSpPr txBox="1"/>
          <p:nvPr>
            <p:ph type="title"/>
          </p:nvPr>
        </p:nvSpPr>
        <p:spPr>
          <a:prstGeom prst="rect">
            <a:avLst/>
          </a:prstGeom>
        </p:spPr>
        <p:txBody>
          <a:bodyPr/>
          <a:lstStyle>
            <a:lvl1pPr>
              <a:defRPr>
                <a:hlinkClick r:id="rId2" invalidUrl="" action="" tgtFrame="" tooltip="" history="1" highlightClick="0" endSnd="0"/>
              </a:defRPr>
            </a:lvl1pPr>
          </a:lstStyle>
          <a:p>
            <a:pPr/>
            <a:r>
              <a:rPr>
                <a:hlinkClick r:id="rId2" invalidUrl="" action="" tgtFrame="" tooltip="" history="1" highlightClick="0" endSnd="0"/>
              </a:rPr>
              <a:t>How does CSS actually work?</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0" name="Text"/>
          <p:cNvSpPr txBox="1"/>
          <p:nvPr>
            <p:ph type="body" idx="13"/>
          </p:nvPr>
        </p:nvSpPr>
        <p:spPr>
          <a:prstGeom prst="rect">
            <a:avLst/>
          </a:prstGeom>
        </p:spPr>
        <p:txBody>
          <a:bodyPr/>
          <a:lstStyle/>
          <a:p>
            <a:pPr/>
            <a:r>
              <a:t>Text</a:t>
            </a:r>
          </a:p>
        </p:txBody>
      </p:sp>
      <p:sp>
        <p:nvSpPr>
          <p:cNvPr id="201" name="browser displays a document"/>
          <p:cNvSpPr txBox="1"/>
          <p:nvPr>
            <p:ph type="title"/>
          </p:nvPr>
        </p:nvSpPr>
        <p:spPr>
          <a:prstGeom prst="rect">
            <a:avLst/>
          </a:prstGeom>
        </p:spPr>
        <p:txBody>
          <a:bodyPr/>
          <a:lstStyle>
            <a:lvl1pPr defTabSz="233679">
              <a:spcBef>
                <a:spcPts val="0"/>
              </a:spcBef>
              <a:defRPr sz="6800"/>
            </a:lvl1pPr>
          </a:lstStyle>
          <a:p>
            <a:pPr/>
            <a:r>
              <a:t>browser displays a document</a:t>
            </a:r>
          </a:p>
        </p:txBody>
      </p:sp>
      <p:pic>
        <p:nvPicPr>
          <p:cNvPr id="202" name="Screen Shot 2019-01-22 at 19.31.45.jpg" descr="Screen Shot 2019-01-22 at 19.31.45.jpg"/>
          <p:cNvPicPr>
            <a:picLocks noChangeAspect="1"/>
          </p:cNvPicPr>
          <p:nvPr/>
        </p:nvPicPr>
        <p:blipFill>
          <a:blip r:embed="rId3">
            <a:extLst/>
          </a:blip>
          <a:stretch>
            <a:fillRect/>
          </a:stretch>
        </p:blipFill>
        <p:spPr>
          <a:xfrm>
            <a:off x="482468" y="3267856"/>
            <a:ext cx="11727543" cy="4618289"/>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6" name="About the DOM"/>
          <p:cNvSpPr txBox="1"/>
          <p:nvPr>
            <p:ph type="title"/>
          </p:nvPr>
        </p:nvSpPr>
        <p:spPr>
          <a:prstGeom prst="rect">
            <a:avLst/>
          </a:prstGeom>
        </p:spPr>
        <p:txBody>
          <a:bodyPr/>
          <a:lstStyle/>
          <a:p>
            <a:pPr/>
            <a:r>
              <a:t>About the DOM</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New_Template7">
  <a:themeElements>
    <a:clrScheme name="New_Template7">
      <a:dk1>
        <a:srgbClr val="222222"/>
      </a:dk1>
      <a:lt1>
        <a:srgbClr val="838787"/>
      </a:lt1>
      <a:dk2>
        <a:srgbClr val="222222"/>
      </a:dk2>
      <a:lt2>
        <a:srgbClr val="A6AAA9"/>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New_Template7">
      <a:majorFont>
        <a:latin typeface="DIN Condensed"/>
        <a:ea typeface="DIN Condensed"/>
        <a:cs typeface="DIN Condensed"/>
      </a:majorFont>
      <a:minorFont>
        <a:latin typeface="DIN Condensed"/>
        <a:ea typeface="DIN Condensed"/>
        <a:cs typeface="DIN Condensed"/>
      </a:minorFont>
    </a:fontScheme>
    <a:fmtScheme name="New_Template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80000"/>
          </a:lnSpc>
          <a:spcBef>
            <a:spcPts val="0"/>
          </a:spcBef>
          <a:spcAft>
            <a:spcPts val="0"/>
          </a:spcAft>
          <a:buClrTx/>
          <a:buSzTx/>
          <a:buFontTx/>
          <a:buNone/>
          <a:tabLst/>
          <a:defRPr b="0" baseline="0" cap="all" i="0" spc="0" strike="noStrike" sz="2800" u="none" kumimoji="0" normalizeH="0">
            <a:ln>
              <a:noFill/>
            </a:ln>
            <a:solidFill>
              <a:srgbClr val="FFFFFF"/>
            </a:solidFill>
            <a:effectLst/>
            <a:uFillTx/>
            <a:latin typeface="+mn-lt"/>
            <a:ea typeface="+mn-ea"/>
            <a:cs typeface="+mn-cs"/>
            <a:sym typeface="DIN Condense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New_Template7">
  <a:themeElements>
    <a:clrScheme name="New_Template7">
      <a:dk1>
        <a:srgbClr val="000000"/>
      </a:dk1>
      <a:lt1>
        <a:srgbClr val="FFFFFF"/>
      </a:lt1>
      <a:dk2>
        <a:srgbClr val="222222"/>
      </a:dk2>
      <a:lt2>
        <a:srgbClr val="A6AAA9"/>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New_Template7">
      <a:majorFont>
        <a:latin typeface="DIN Condensed"/>
        <a:ea typeface="DIN Condensed"/>
        <a:cs typeface="DIN Condensed"/>
      </a:majorFont>
      <a:minorFont>
        <a:latin typeface="DIN Condensed"/>
        <a:ea typeface="DIN Condensed"/>
        <a:cs typeface="DIN Condensed"/>
      </a:minorFont>
    </a:fontScheme>
    <a:fmtScheme name="New_Template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80000"/>
          </a:lnSpc>
          <a:spcBef>
            <a:spcPts val="0"/>
          </a:spcBef>
          <a:spcAft>
            <a:spcPts val="0"/>
          </a:spcAft>
          <a:buClrTx/>
          <a:buSzTx/>
          <a:buFontTx/>
          <a:buNone/>
          <a:tabLst/>
          <a:defRPr b="0" baseline="0" cap="all" i="0" spc="0" strike="noStrike" sz="2800" u="none" kumimoji="0" normalizeH="0">
            <a:ln>
              <a:noFill/>
            </a:ln>
            <a:solidFill>
              <a:srgbClr val="FFFFFF"/>
            </a:solidFill>
            <a:effectLst/>
            <a:uFillTx/>
            <a:latin typeface="+mn-lt"/>
            <a:ea typeface="+mn-ea"/>
            <a:cs typeface="+mn-cs"/>
            <a:sym typeface="DIN Condense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