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776"/>
  </p:normalViewPr>
  <p:slideViewPr>
    <p:cSldViewPr snapToGrid="0" snapToObjects="1">
      <p:cViewPr varScale="1">
        <p:scale>
          <a:sx n="80" d="100"/>
          <a:sy n="80"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CC676-FC6D-B043-9521-F8FC1EC64DF7}"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7C96E-F009-994B-A977-4D49D05B4BBB}" type="slidenum">
              <a:rPr lang="en-US" smtClean="0"/>
              <a:t>‹#›</a:t>
            </a:fld>
            <a:endParaRPr lang="en-US"/>
          </a:p>
        </p:txBody>
      </p:sp>
    </p:spTree>
    <p:extLst>
      <p:ext uri="{BB962C8B-B14F-4D97-AF65-F5344CB8AC3E}">
        <p14:creationId xmlns:p14="http://schemas.microsoft.com/office/powerpoint/2010/main" val="71561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Optional Static Typing</a:t>
            </a:r>
          </a:p>
          <a:p>
            <a:r>
              <a:rPr lang="en-US" sz="1200" b="0" i="0" kern="1200" dirty="0">
                <a:solidFill>
                  <a:schemeClr val="tx1"/>
                </a:solidFill>
                <a:effectLst/>
                <a:latin typeface="+mn-lt"/>
                <a:ea typeface="+mn-ea"/>
                <a:cs typeface="+mn-cs"/>
              </a:rPr>
              <a:t>Most likely, the first thing that comes to mind with TypeScript is the optional static type system that it provides. Types can be added to variables, functions, properties, etc. This will help the compiler and show warnings about any potential errors in code, before an app is ever run. Types also help when using libraries and frameworks, as they let developers know exactly what type of data APIs expect. The key thing to remember about the type system is that it is optional. TypeScript does not force developers to add types they don’t want to add. However, as an app gets larger and more complex, types can provide some great advantages.</a:t>
            </a:r>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2</a:t>
            </a:fld>
            <a:endParaRPr lang="en-US"/>
          </a:p>
        </p:txBody>
      </p:sp>
    </p:spTree>
    <p:extLst>
      <p:ext uri="{BB962C8B-B14F-4D97-AF65-F5344CB8AC3E}">
        <p14:creationId xmlns:p14="http://schemas.microsoft.com/office/powerpoint/2010/main" val="267951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Don’t put quotes around curly braces when embedding a JavaScript expression in an attribute. You should either use quotes (for string values) or curly braces (for expressions), but not both in the same attribute.</a:t>
            </a:r>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12</a:t>
            </a:fld>
            <a:endParaRPr lang="en-US"/>
          </a:p>
        </p:txBody>
      </p:sp>
    </p:spTree>
    <p:extLst>
      <p:ext uri="{BB962C8B-B14F-4D97-AF65-F5344CB8AC3E}">
        <p14:creationId xmlns:p14="http://schemas.microsoft.com/office/powerpoint/2010/main" val="33120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React DOM escapes any values embedded in JSX before rendering them. Thus it ensures that you can never inject anything that’s not explicitly written in your application. Everything is converted to a string before being rendered. This helps prevent XSS (cross-site-scripting) attacks.</a:t>
            </a:r>
          </a:p>
        </p:txBody>
      </p:sp>
      <p:sp>
        <p:nvSpPr>
          <p:cNvPr id="4" name="Slide Number Placeholder 3"/>
          <p:cNvSpPr>
            <a:spLocks noGrp="1"/>
          </p:cNvSpPr>
          <p:nvPr>
            <p:ph type="sldNum" sz="quarter" idx="5"/>
          </p:nvPr>
        </p:nvSpPr>
        <p:spPr/>
        <p:txBody>
          <a:bodyPr/>
          <a:lstStyle/>
          <a:p>
            <a:fld id="{3257C96E-F009-994B-A977-4D49D05B4BBB}" type="slidenum">
              <a:rPr lang="en-US" smtClean="0"/>
              <a:t>13</a:t>
            </a:fld>
            <a:endParaRPr lang="en-US"/>
          </a:p>
        </p:txBody>
      </p:sp>
    </p:spTree>
    <p:extLst>
      <p:ext uri="{BB962C8B-B14F-4D97-AF65-F5344CB8AC3E}">
        <p14:creationId xmlns:p14="http://schemas.microsoft.com/office/powerpoint/2010/main" val="334974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Open file </a:t>
            </a:r>
            <a:r>
              <a:rPr lang="en-US" b="0" dirty="0" err="1"/>
              <a:t>TypeScriptExamples</a:t>
            </a:r>
            <a:r>
              <a:rPr lang="en-US" b="0" dirty="0"/>
              <a:t>/</a:t>
            </a:r>
            <a:r>
              <a:rPr lang="en-US" b="0" dirty="0" err="1"/>
              <a:t>JSX.tsx</a:t>
            </a:r>
            <a:endParaRPr lang="en-US" b="0" dirty="0"/>
          </a:p>
          <a:p>
            <a:endParaRPr lang="en-US" b="0" dirty="0"/>
          </a:p>
        </p:txBody>
      </p:sp>
      <p:sp>
        <p:nvSpPr>
          <p:cNvPr id="4" name="Slide Number Placeholder 3"/>
          <p:cNvSpPr>
            <a:spLocks noGrp="1"/>
          </p:cNvSpPr>
          <p:nvPr>
            <p:ph type="sldNum" sz="quarter" idx="5"/>
          </p:nvPr>
        </p:nvSpPr>
        <p:spPr/>
        <p:txBody>
          <a:bodyPr/>
          <a:lstStyle/>
          <a:p>
            <a:fld id="{3257C96E-F009-994B-A977-4D49D05B4BBB}" type="slidenum">
              <a:rPr lang="en-US" smtClean="0"/>
              <a:t>14</a:t>
            </a:fld>
            <a:endParaRPr lang="en-US"/>
          </a:p>
        </p:txBody>
      </p:sp>
    </p:spTree>
    <p:extLst>
      <p:ext uri="{BB962C8B-B14F-4D97-AF65-F5344CB8AC3E}">
        <p14:creationId xmlns:p14="http://schemas.microsoft.com/office/powerpoint/2010/main" val="122418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3</a:t>
            </a:fld>
            <a:endParaRPr lang="en-US"/>
          </a:p>
        </p:txBody>
      </p:sp>
    </p:spTree>
    <p:extLst>
      <p:ext uri="{BB962C8B-B14F-4D97-AF65-F5344CB8AC3E}">
        <p14:creationId xmlns:p14="http://schemas.microsoft.com/office/powerpoint/2010/main" val="125043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Show </a:t>
            </a:r>
            <a:r>
              <a:rPr lang="en-US" b="0" dirty="0" err="1"/>
              <a:t>tsconfig</a:t>
            </a:r>
            <a:r>
              <a:rPr lang="en-US" b="0" dirty="0"/>
              <a:t> our project. </a:t>
            </a:r>
          </a:p>
          <a:p>
            <a:r>
              <a:rPr lang="en-US" sz="1200" kern="1200" dirty="0" err="1">
                <a:solidFill>
                  <a:schemeClr val="tx1"/>
                </a:solidFill>
                <a:effectLst/>
                <a:latin typeface="+mn-lt"/>
                <a:ea typeface="+mn-ea"/>
                <a:cs typeface="+mn-cs"/>
              </a:rPr>
              <a:t>typeRoots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List of folders to include type definitions from.</a:t>
            </a:r>
          </a:p>
          <a:p>
            <a:r>
              <a:rPr lang="en-US" sz="1200" kern="1200" dirty="0" err="1">
                <a:solidFill>
                  <a:schemeClr val="tx1"/>
                </a:solidFill>
                <a:effectLst/>
                <a:latin typeface="+mn-lt"/>
                <a:ea typeface="+mn-ea"/>
                <a:cs typeface="+mn-cs"/>
              </a:rPr>
              <a:t>outDir</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Redirect output structure to the directory.</a:t>
            </a:r>
          </a:p>
          <a:p>
            <a:r>
              <a:rPr lang="en-US" sz="1200" kern="1200" dirty="0">
                <a:solidFill>
                  <a:schemeClr val="tx1"/>
                </a:solidFill>
                <a:effectLst/>
                <a:latin typeface="+mn-lt"/>
                <a:ea typeface="+mn-ea"/>
                <a:cs typeface="+mn-cs"/>
              </a:rPr>
              <a:t>module - </a:t>
            </a:r>
            <a:r>
              <a:rPr lang="en-US" sz="1200" b="0" i="0" kern="1200" dirty="0">
                <a:solidFill>
                  <a:schemeClr val="tx1"/>
                </a:solidFill>
                <a:effectLst/>
                <a:latin typeface="+mn-lt"/>
                <a:ea typeface="+mn-ea"/>
                <a:cs typeface="+mn-cs"/>
              </a:rPr>
              <a:t>Specify module code generation: </a:t>
            </a:r>
            <a:r>
              <a:rPr lang="en-US" dirty="0"/>
              <a:t>"None"</a:t>
            </a:r>
            <a:r>
              <a:rPr lang="en-US" sz="1200" b="0" i="0" kern="1200" dirty="0">
                <a:solidFill>
                  <a:schemeClr val="tx1"/>
                </a:solidFill>
                <a:effectLst/>
                <a:latin typeface="+mn-lt"/>
                <a:ea typeface="+mn-ea"/>
                <a:cs typeface="+mn-cs"/>
              </a:rPr>
              <a:t>, </a:t>
            </a:r>
            <a:r>
              <a:rPr lang="en-US" dirty="0"/>
              <a:t>"</a:t>
            </a:r>
            <a:r>
              <a:rPr lang="en-US" dirty="0" err="1"/>
              <a:t>CommonJS</a:t>
            </a:r>
            <a:r>
              <a:rPr lang="en-US" dirty="0"/>
              <a:t>"</a:t>
            </a:r>
            <a:r>
              <a:rPr lang="en-US" sz="1200" b="0" i="0" kern="1200" dirty="0">
                <a:solidFill>
                  <a:schemeClr val="tx1"/>
                </a:solidFill>
                <a:effectLst/>
                <a:latin typeface="+mn-lt"/>
                <a:ea typeface="+mn-ea"/>
                <a:cs typeface="+mn-cs"/>
              </a:rPr>
              <a:t>, </a:t>
            </a:r>
            <a:r>
              <a:rPr lang="en-US" dirty="0"/>
              <a:t>"AMD"</a:t>
            </a:r>
            <a:r>
              <a:rPr lang="en-US" sz="1200" b="0" i="0" kern="1200" dirty="0">
                <a:solidFill>
                  <a:schemeClr val="tx1"/>
                </a:solidFill>
                <a:effectLst/>
                <a:latin typeface="+mn-lt"/>
                <a:ea typeface="+mn-ea"/>
                <a:cs typeface="+mn-cs"/>
              </a:rPr>
              <a:t>, </a:t>
            </a:r>
            <a:r>
              <a:rPr lang="en-US" dirty="0"/>
              <a:t>"System"</a:t>
            </a:r>
            <a:r>
              <a:rPr lang="en-US" sz="1200" b="0" i="0" kern="1200" dirty="0">
                <a:solidFill>
                  <a:schemeClr val="tx1"/>
                </a:solidFill>
                <a:effectLst/>
                <a:latin typeface="+mn-lt"/>
                <a:ea typeface="+mn-ea"/>
                <a:cs typeface="+mn-cs"/>
              </a:rPr>
              <a:t>, </a:t>
            </a:r>
            <a:r>
              <a:rPr lang="en-US" dirty="0"/>
              <a:t>"UMD"</a:t>
            </a:r>
            <a:r>
              <a:rPr lang="en-US" sz="1200" b="0" i="0" kern="1200" dirty="0">
                <a:solidFill>
                  <a:schemeClr val="tx1"/>
                </a:solidFill>
                <a:effectLst/>
                <a:latin typeface="+mn-lt"/>
                <a:ea typeface="+mn-ea"/>
                <a:cs typeface="+mn-cs"/>
              </a:rPr>
              <a:t>, </a:t>
            </a:r>
            <a:r>
              <a:rPr lang="en-US" dirty="0"/>
              <a:t>"ES6"</a:t>
            </a:r>
            <a:r>
              <a:rPr lang="en-US" sz="1200" b="0" i="0" kern="1200" dirty="0">
                <a:solidFill>
                  <a:schemeClr val="tx1"/>
                </a:solidFill>
                <a:effectLst/>
                <a:latin typeface="+mn-lt"/>
                <a:ea typeface="+mn-ea"/>
                <a:cs typeface="+mn-cs"/>
              </a:rPr>
              <a:t>, </a:t>
            </a:r>
            <a:r>
              <a:rPr lang="en-US" dirty="0"/>
              <a:t>"ES2015"</a:t>
            </a:r>
            <a:r>
              <a:rPr lang="en-US" sz="1200" b="0" i="0" kern="1200" dirty="0">
                <a:solidFill>
                  <a:schemeClr val="tx1"/>
                </a:solidFill>
                <a:effectLst/>
                <a:latin typeface="+mn-lt"/>
                <a:ea typeface="+mn-ea"/>
                <a:cs typeface="+mn-cs"/>
              </a:rPr>
              <a:t> or </a:t>
            </a:r>
            <a:r>
              <a:rPr lang="en-US" dirty="0"/>
              <a:t>"</a:t>
            </a:r>
            <a:r>
              <a:rPr lang="en-US" dirty="0" err="1"/>
              <a:t>ESNext</a:t>
            </a:r>
            <a:r>
              <a:rPr lang="en-US" dirty="0"/>
              <a:t>"</a:t>
            </a:r>
            <a:r>
              <a:rPr lang="en-US" sz="1200" b="0" i="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target - </a:t>
            </a:r>
            <a:r>
              <a:rPr lang="en-US" sz="1200" b="0" i="0" kern="1200" dirty="0">
                <a:solidFill>
                  <a:schemeClr val="tx1"/>
                </a:solidFill>
                <a:effectLst/>
                <a:latin typeface="+mn-lt"/>
                <a:ea typeface="+mn-ea"/>
                <a:cs typeface="+mn-cs"/>
              </a:rPr>
              <a:t>Specify ECMAScript target version: </a:t>
            </a:r>
            <a:r>
              <a:rPr lang="en-US" dirty="0"/>
              <a:t>"ES3"</a:t>
            </a:r>
            <a:r>
              <a:rPr lang="en-US" sz="1200" b="0" i="0" kern="1200" dirty="0">
                <a:solidFill>
                  <a:schemeClr val="tx1"/>
                </a:solidFill>
                <a:effectLst/>
                <a:latin typeface="+mn-lt"/>
                <a:ea typeface="+mn-ea"/>
                <a:cs typeface="+mn-cs"/>
              </a:rPr>
              <a:t>(default), </a:t>
            </a:r>
            <a:r>
              <a:rPr lang="en-US" dirty="0"/>
              <a:t>"ES5"</a:t>
            </a:r>
            <a:r>
              <a:rPr lang="en-US" sz="1200" b="0" i="0" kern="1200" dirty="0">
                <a:solidFill>
                  <a:schemeClr val="tx1"/>
                </a:solidFill>
                <a:effectLst/>
                <a:latin typeface="+mn-lt"/>
                <a:ea typeface="+mn-ea"/>
                <a:cs typeface="+mn-cs"/>
              </a:rPr>
              <a:t>, </a:t>
            </a:r>
            <a:r>
              <a:rPr lang="en-US" dirty="0"/>
              <a:t>"ES6"</a:t>
            </a:r>
            <a:r>
              <a:rPr lang="en-US" sz="1200" b="0" i="0" kern="1200" dirty="0">
                <a:solidFill>
                  <a:schemeClr val="tx1"/>
                </a:solidFill>
                <a:effectLst/>
                <a:latin typeface="+mn-lt"/>
                <a:ea typeface="+mn-ea"/>
                <a:cs typeface="+mn-cs"/>
              </a:rPr>
              <a:t>/</a:t>
            </a:r>
            <a:r>
              <a:rPr lang="en-US" dirty="0"/>
              <a:t>"ES2015"</a:t>
            </a:r>
            <a:r>
              <a:rPr lang="en-US" sz="1200" b="0" i="0" kern="1200" dirty="0">
                <a:solidFill>
                  <a:schemeClr val="tx1"/>
                </a:solidFill>
                <a:effectLst/>
                <a:latin typeface="+mn-lt"/>
                <a:ea typeface="+mn-ea"/>
                <a:cs typeface="+mn-cs"/>
              </a:rPr>
              <a:t>, </a:t>
            </a:r>
            <a:r>
              <a:rPr lang="en-US" dirty="0"/>
              <a:t>"ES2016"</a:t>
            </a:r>
            <a:r>
              <a:rPr lang="en-US" sz="1200" b="0" i="0" kern="1200" dirty="0">
                <a:solidFill>
                  <a:schemeClr val="tx1"/>
                </a:solidFill>
                <a:effectLst/>
                <a:latin typeface="+mn-lt"/>
                <a:ea typeface="+mn-ea"/>
                <a:cs typeface="+mn-cs"/>
              </a:rPr>
              <a:t>, </a:t>
            </a:r>
            <a:r>
              <a:rPr lang="en-US" dirty="0"/>
              <a:t>"ES2017"</a:t>
            </a:r>
            <a:r>
              <a:rPr lang="en-US" sz="1200" b="0" i="0" kern="1200" dirty="0">
                <a:solidFill>
                  <a:schemeClr val="tx1"/>
                </a:solidFill>
                <a:effectLst/>
                <a:latin typeface="+mn-lt"/>
                <a:ea typeface="+mn-ea"/>
                <a:cs typeface="+mn-cs"/>
              </a:rPr>
              <a:t> or </a:t>
            </a:r>
            <a:r>
              <a:rPr lang="en-US" dirty="0"/>
              <a:t>"</a:t>
            </a:r>
            <a:r>
              <a:rPr lang="en-US" dirty="0" err="1"/>
              <a:t>ESNext</a:t>
            </a:r>
            <a:r>
              <a:rPr lang="en-US" dirty="0"/>
              <a: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lib - List of library files to be included in the compilation.</a:t>
            </a:r>
          </a:p>
          <a:p>
            <a:r>
              <a:rPr lang="en-US" sz="1200" kern="1200" dirty="0" err="1">
                <a:solidFill>
                  <a:schemeClr val="tx1"/>
                </a:solidFill>
                <a:effectLst/>
                <a:latin typeface="+mn-lt"/>
                <a:ea typeface="+mn-ea"/>
                <a:cs typeface="+mn-cs"/>
              </a:rPr>
              <a:t>sourceMap</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Generates corresponding </a:t>
            </a:r>
            <a:r>
              <a:rPr lang="en-US" dirty="0"/>
              <a:t>.map</a:t>
            </a:r>
            <a:r>
              <a:rPr lang="en-US" sz="1200" b="0" i="0" kern="1200" dirty="0">
                <a:solidFill>
                  <a:schemeClr val="tx1"/>
                </a:solidFill>
                <a:effectLst/>
                <a:latin typeface="+mn-lt"/>
                <a:ea typeface="+mn-ea"/>
                <a:cs typeface="+mn-cs"/>
              </a:rPr>
              <a:t> file.</a:t>
            </a:r>
          </a:p>
          <a:p>
            <a:r>
              <a:rPr lang="en-US" sz="1200" kern="1200" dirty="0" err="1">
                <a:solidFill>
                  <a:schemeClr val="tx1"/>
                </a:solidFill>
                <a:effectLst/>
                <a:latin typeface="+mn-lt"/>
                <a:ea typeface="+mn-ea"/>
                <a:cs typeface="+mn-cs"/>
              </a:rPr>
              <a:t>allowJs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Allow JavaScript files to be compiled.</a:t>
            </a:r>
          </a:p>
          <a:p>
            <a:r>
              <a:rPr lang="en-US" sz="1200" kern="1200" dirty="0" err="1">
                <a:solidFill>
                  <a:schemeClr val="tx1"/>
                </a:solidFill>
                <a:effectLst/>
                <a:latin typeface="+mn-lt"/>
                <a:ea typeface="+mn-ea"/>
                <a:cs typeface="+mn-cs"/>
              </a:rPr>
              <a:t>jsx</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Support JSX in </a:t>
            </a:r>
            <a:r>
              <a:rPr lang="en-US" dirty="0"/>
              <a:t>.</a:t>
            </a:r>
            <a:r>
              <a:rPr lang="en-US" dirty="0" err="1"/>
              <a:t>tsx</a:t>
            </a:r>
            <a:r>
              <a:rPr lang="en-US" sz="1200" b="0" i="0" kern="1200" dirty="0">
                <a:solidFill>
                  <a:schemeClr val="tx1"/>
                </a:solidFill>
                <a:effectLst/>
                <a:latin typeface="+mn-lt"/>
                <a:ea typeface="+mn-ea"/>
                <a:cs typeface="+mn-cs"/>
              </a:rPr>
              <a:t> files: </a:t>
            </a:r>
            <a:r>
              <a:rPr lang="en-US" dirty="0"/>
              <a:t>"React"</a:t>
            </a:r>
            <a:r>
              <a:rPr lang="en-US" sz="1200" b="0" i="0" kern="1200" dirty="0">
                <a:solidFill>
                  <a:schemeClr val="tx1"/>
                </a:solidFill>
                <a:effectLst/>
                <a:latin typeface="+mn-lt"/>
                <a:ea typeface="+mn-ea"/>
                <a:cs typeface="+mn-cs"/>
              </a:rPr>
              <a:t> or </a:t>
            </a:r>
            <a:r>
              <a:rPr lang="en-US" dirty="0"/>
              <a:t>"Preserve”</a:t>
            </a:r>
          </a:p>
          <a:p>
            <a:r>
              <a:rPr lang="en-US" sz="1200" kern="1200" dirty="0" err="1">
                <a:solidFill>
                  <a:schemeClr val="tx1"/>
                </a:solidFill>
                <a:effectLst/>
                <a:latin typeface="+mn-lt"/>
                <a:ea typeface="+mn-ea"/>
                <a:cs typeface="+mn-cs"/>
              </a:rPr>
              <a:t>moduleResolution</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Determine how modules get resolved. Either </a:t>
            </a:r>
            <a:r>
              <a:rPr lang="en-US" dirty="0"/>
              <a:t>"Node"</a:t>
            </a:r>
            <a:r>
              <a:rPr lang="en-US" sz="1200" b="0" i="0" kern="1200" dirty="0">
                <a:solidFill>
                  <a:schemeClr val="tx1"/>
                </a:solidFill>
                <a:effectLst/>
                <a:latin typeface="+mn-lt"/>
                <a:ea typeface="+mn-ea"/>
                <a:cs typeface="+mn-cs"/>
              </a:rPr>
              <a:t> for Node.js/</a:t>
            </a:r>
            <a:r>
              <a:rPr lang="en-US" sz="1200" b="0" i="0" kern="1200" dirty="0" err="1">
                <a:solidFill>
                  <a:schemeClr val="tx1"/>
                </a:solidFill>
                <a:effectLst/>
                <a:latin typeface="+mn-lt"/>
                <a:ea typeface="+mn-ea"/>
                <a:cs typeface="+mn-cs"/>
              </a:rPr>
              <a:t>io.js</a:t>
            </a:r>
            <a:r>
              <a:rPr lang="en-US" sz="1200" b="0" i="0" kern="1200" dirty="0">
                <a:solidFill>
                  <a:schemeClr val="tx1"/>
                </a:solidFill>
                <a:effectLst/>
                <a:latin typeface="+mn-lt"/>
                <a:ea typeface="+mn-ea"/>
                <a:cs typeface="+mn-cs"/>
              </a:rPr>
              <a:t> style resolution, or </a:t>
            </a:r>
            <a:r>
              <a:rPr lang="en-US" dirty="0"/>
              <a:t>"Classic"</a:t>
            </a:r>
            <a:r>
              <a:rPr lang="en-US" sz="1200" b="0" i="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rootDir</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Specifies the root directory of input files. Only use to control the output directory structure with </a:t>
            </a:r>
            <a:r>
              <a:rPr lang="en-US" dirty="0"/>
              <a:t>--</a:t>
            </a:r>
            <a:r>
              <a:rPr lang="en-US" dirty="0" err="1"/>
              <a:t>outDir</a:t>
            </a:r>
            <a:r>
              <a:rPr lang="en-US" sz="1200" b="0" i="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forceConsistentCasingInFileNames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Disallow inconsistently-cased references to the same file.</a:t>
            </a:r>
          </a:p>
          <a:p>
            <a:r>
              <a:rPr lang="en-US" sz="1200" kern="1200" dirty="0" err="1">
                <a:solidFill>
                  <a:schemeClr val="tx1"/>
                </a:solidFill>
                <a:effectLst/>
                <a:latin typeface="+mn-lt"/>
                <a:ea typeface="+mn-ea"/>
                <a:cs typeface="+mn-cs"/>
              </a:rPr>
              <a:t>noImplicitReturns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Report error when not all code paths in function return a value.</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noImplicitThis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Raise error on </a:t>
            </a:r>
            <a:r>
              <a:rPr lang="en-US" dirty="0"/>
              <a:t>this</a:t>
            </a:r>
            <a:r>
              <a:rPr lang="en-US" sz="1200" b="0" i="0" kern="1200" dirty="0">
                <a:solidFill>
                  <a:schemeClr val="tx1"/>
                </a:solidFill>
                <a:effectLst/>
                <a:latin typeface="+mn-lt"/>
                <a:ea typeface="+mn-ea"/>
                <a:cs typeface="+mn-cs"/>
              </a:rPr>
              <a:t> expressions with an implied </a:t>
            </a:r>
            <a:r>
              <a:rPr lang="en-US" dirty="0"/>
              <a:t>any</a:t>
            </a:r>
            <a:r>
              <a:rPr lang="en-US" sz="1200" b="0" i="0" kern="1200" dirty="0">
                <a:solidFill>
                  <a:schemeClr val="tx1"/>
                </a:solidFill>
                <a:effectLst/>
                <a:latin typeface="+mn-lt"/>
                <a:ea typeface="+mn-ea"/>
                <a:cs typeface="+mn-cs"/>
              </a:rPr>
              <a:t> type.</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noImplicitAny</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Raise error on expressions and declarations with an implied </a:t>
            </a:r>
            <a:r>
              <a:rPr lang="en-US" dirty="0"/>
              <a:t>any</a:t>
            </a:r>
            <a:r>
              <a:rPr lang="en-US" sz="1200" b="0" i="0" kern="1200" dirty="0">
                <a:solidFill>
                  <a:schemeClr val="tx1"/>
                </a:solidFill>
                <a:effectLst/>
                <a:latin typeface="+mn-lt"/>
                <a:ea typeface="+mn-ea"/>
                <a:cs typeface="+mn-cs"/>
              </a:rPr>
              <a:t> type.</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strictNullChecks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In strict null checking mode, the </a:t>
            </a:r>
            <a:r>
              <a:rPr lang="en-US" dirty="0" err="1"/>
              <a:t>null</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a:t>
            </a:r>
            <a:r>
              <a:rPr lang="en-US" dirty="0"/>
              <a:t>undefined</a:t>
            </a:r>
            <a:r>
              <a:rPr lang="en-US" sz="1200" b="0" i="0" kern="1200" dirty="0">
                <a:solidFill>
                  <a:schemeClr val="tx1"/>
                </a:solidFill>
                <a:effectLst/>
                <a:latin typeface="+mn-lt"/>
                <a:ea typeface="+mn-ea"/>
                <a:cs typeface="+mn-cs"/>
              </a:rPr>
              <a:t> values are not in the domain of every type and are only assignable to themselves and </a:t>
            </a:r>
            <a:r>
              <a:rPr lang="en-US" dirty="0"/>
              <a:t>any</a:t>
            </a:r>
            <a:r>
              <a:rPr lang="en-US" sz="1200" b="0" i="0" kern="1200" dirty="0">
                <a:solidFill>
                  <a:schemeClr val="tx1"/>
                </a:solidFill>
                <a:effectLst/>
                <a:latin typeface="+mn-lt"/>
                <a:ea typeface="+mn-ea"/>
                <a:cs typeface="+mn-cs"/>
              </a:rPr>
              <a:t> (the one exception being that </a:t>
            </a:r>
            <a:r>
              <a:rPr lang="en-US" dirty="0"/>
              <a:t>undefined</a:t>
            </a:r>
            <a:r>
              <a:rPr lang="en-US" sz="1200" b="0" i="0" kern="1200" dirty="0">
                <a:solidFill>
                  <a:schemeClr val="tx1"/>
                </a:solidFill>
                <a:effectLst/>
                <a:latin typeface="+mn-lt"/>
                <a:ea typeface="+mn-ea"/>
                <a:cs typeface="+mn-cs"/>
              </a:rPr>
              <a:t> is also assignable to </a:t>
            </a:r>
            <a:r>
              <a:rPr lang="en-US" dirty="0"/>
              <a:t>void</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suppressImplicitAnyIndexErrors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Suppress </a:t>
            </a:r>
            <a:r>
              <a:rPr lang="en-US" dirty="0"/>
              <a:t>--</a:t>
            </a:r>
            <a:r>
              <a:rPr lang="en-US" dirty="0" err="1"/>
              <a:t>noImplicitAny</a:t>
            </a:r>
            <a:r>
              <a:rPr lang="en-US" sz="1200" b="0" i="0" kern="1200" dirty="0">
                <a:solidFill>
                  <a:schemeClr val="tx1"/>
                </a:solidFill>
                <a:effectLst/>
                <a:latin typeface="+mn-lt"/>
                <a:ea typeface="+mn-ea"/>
                <a:cs typeface="+mn-cs"/>
              </a:rPr>
              <a:t> errors for indexing objects lacking index signatures.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noUnusedLocals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Report errors on unused locals.</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skipLibCheck</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Skip type checking of all declaration files (</a:t>
            </a:r>
            <a:r>
              <a:rPr lang="en-US" dirty="0"/>
              <a:t>*.</a:t>
            </a:r>
            <a:r>
              <a:rPr lang="en-US" dirty="0" err="1"/>
              <a:t>d.ts</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esModuleInterop</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Emit </a:t>
            </a:r>
            <a:r>
              <a:rPr lang="en-US" dirty="0"/>
              <a:t>__</a:t>
            </a:r>
            <a:r>
              <a:rPr lang="en-US" dirty="0" err="1"/>
              <a:t>importStar</a:t>
            </a:r>
            <a:r>
              <a:rPr lang="en-US" sz="1200" b="0" i="0" kern="1200" dirty="0">
                <a:solidFill>
                  <a:schemeClr val="tx1"/>
                </a:solidFill>
                <a:effectLst/>
                <a:latin typeface="+mn-lt"/>
                <a:ea typeface="+mn-ea"/>
                <a:cs typeface="+mn-cs"/>
              </a:rPr>
              <a:t> and </a:t>
            </a:r>
            <a:r>
              <a:rPr lang="en-US" dirty="0"/>
              <a:t>__</a:t>
            </a:r>
            <a:r>
              <a:rPr lang="en-US" dirty="0" err="1"/>
              <a:t>importDefault</a:t>
            </a:r>
            <a:r>
              <a:rPr lang="en-US" sz="1200" b="0" i="0" kern="1200" dirty="0">
                <a:solidFill>
                  <a:schemeClr val="tx1"/>
                </a:solidFill>
                <a:effectLst/>
                <a:latin typeface="+mn-lt"/>
                <a:ea typeface="+mn-ea"/>
                <a:cs typeface="+mn-cs"/>
              </a:rPr>
              <a:t> helpers for runtime babel ecosystem compatibility and enable </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allowSyntheticDefaultImports</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Allow default imports from modules with no default export. This does not affect code emit, just </a:t>
            </a:r>
            <a:r>
              <a:rPr lang="en-US" sz="1200" b="0" i="0" kern="1200" dirty="0" err="1">
                <a:solidFill>
                  <a:schemeClr val="tx1"/>
                </a:solidFill>
                <a:effectLst/>
                <a:latin typeface="+mn-lt"/>
                <a:ea typeface="+mn-ea"/>
                <a:cs typeface="+mn-cs"/>
              </a:rPr>
              <a:t>typechecking</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strict – </a:t>
            </a:r>
            <a:r>
              <a:rPr lang="en-US" sz="1200" b="0" i="0" kern="1200" dirty="0">
                <a:solidFill>
                  <a:schemeClr val="tx1"/>
                </a:solidFill>
                <a:effectLst/>
                <a:latin typeface="+mn-lt"/>
                <a:ea typeface="+mn-ea"/>
                <a:cs typeface="+mn-cs"/>
              </a:rPr>
              <a:t>Enable all strict type checking options. </a:t>
            </a:r>
          </a:p>
          <a:p>
            <a:r>
              <a:rPr lang="en-US" sz="1200" kern="1200" dirty="0" err="1">
                <a:solidFill>
                  <a:schemeClr val="tx1"/>
                </a:solidFill>
                <a:effectLst/>
                <a:latin typeface="+mn-lt"/>
                <a:ea typeface="+mn-ea"/>
                <a:cs typeface="+mn-cs"/>
              </a:rPr>
              <a:t>resolveJsonModule</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Include modules imported with </a:t>
            </a:r>
            <a:r>
              <a:rPr lang="en-US" dirty="0"/>
              <a:t>.</a:t>
            </a:r>
            <a:r>
              <a:rPr lang="en-US" dirty="0" err="1"/>
              <a:t>json</a:t>
            </a:r>
            <a:r>
              <a:rPr lang="en-US" sz="1200" b="0" i="0" kern="1200" dirty="0" err="1">
                <a:solidFill>
                  <a:schemeClr val="tx1"/>
                </a:solidFill>
                <a:effectLst/>
                <a:latin typeface="+mn-lt"/>
                <a:ea typeface="+mn-ea"/>
                <a:cs typeface="+mn-cs"/>
              </a:rPr>
              <a:t>extension</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isolatedModules</a:t>
            </a:r>
            <a:r>
              <a:rPr lang="en-US" sz="120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each file as a separate module (similar to “</a:t>
            </a:r>
            <a:r>
              <a:rPr lang="en-US" sz="1200" b="0" i="0" kern="1200" dirty="0" err="1">
                <a:solidFill>
                  <a:schemeClr val="tx1"/>
                </a:solidFill>
                <a:effectLst/>
                <a:latin typeface="+mn-lt"/>
                <a:ea typeface="+mn-ea"/>
                <a:cs typeface="+mn-cs"/>
              </a:rPr>
              <a:t>ts.transpileModule</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noEmit</a:t>
            </a:r>
            <a:r>
              <a:rPr lang="en-US" sz="120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Do not emit outputs.</a:t>
            </a:r>
            <a:endParaRPr lang="en-US" b="0" dirty="0"/>
          </a:p>
        </p:txBody>
      </p:sp>
      <p:sp>
        <p:nvSpPr>
          <p:cNvPr id="4" name="Slide Number Placeholder 3"/>
          <p:cNvSpPr>
            <a:spLocks noGrp="1"/>
          </p:cNvSpPr>
          <p:nvPr>
            <p:ph type="sldNum" sz="quarter" idx="5"/>
          </p:nvPr>
        </p:nvSpPr>
        <p:spPr/>
        <p:txBody>
          <a:bodyPr/>
          <a:lstStyle/>
          <a:p>
            <a:fld id="{3257C96E-F009-994B-A977-4D49D05B4BBB}" type="slidenum">
              <a:rPr lang="en-US" smtClean="0"/>
              <a:t>4</a:t>
            </a:fld>
            <a:endParaRPr lang="en-US"/>
          </a:p>
        </p:txBody>
      </p:sp>
    </p:spTree>
    <p:extLst>
      <p:ext uri="{BB962C8B-B14F-4D97-AF65-F5344CB8AC3E}">
        <p14:creationId xmlns:p14="http://schemas.microsoft.com/office/powerpoint/2010/main" val="26223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Open file </a:t>
            </a:r>
            <a:r>
              <a:rPr lang="en-US" b="0" dirty="0" err="1"/>
              <a:t>TypeScriptExamples</a:t>
            </a:r>
            <a:r>
              <a:rPr lang="en-US" b="0" dirty="0"/>
              <a:t>/</a:t>
            </a:r>
            <a:r>
              <a:rPr lang="en-US" b="0" dirty="0" err="1"/>
              <a:t>basicTypes.ts</a:t>
            </a:r>
            <a:endParaRPr lang="en-US" b="0" dirty="0"/>
          </a:p>
        </p:txBody>
      </p:sp>
      <p:sp>
        <p:nvSpPr>
          <p:cNvPr id="4" name="Slide Number Placeholder 3"/>
          <p:cNvSpPr>
            <a:spLocks noGrp="1"/>
          </p:cNvSpPr>
          <p:nvPr>
            <p:ph type="sldNum" sz="quarter" idx="5"/>
          </p:nvPr>
        </p:nvSpPr>
        <p:spPr/>
        <p:txBody>
          <a:bodyPr/>
          <a:lstStyle/>
          <a:p>
            <a:fld id="{3257C96E-F009-994B-A977-4D49D05B4BBB}" type="slidenum">
              <a:rPr lang="en-US" smtClean="0"/>
              <a:t>5</a:t>
            </a:fld>
            <a:endParaRPr lang="en-US"/>
          </a:p>
        </p:txBody>
      </p:sp>
    </p:spTree>
    <p:extLst>
      <p:ext uri="{BB962C8B-B14F-4D97-AF65-F5344CB8AC3E}">
        <p14:creationId xmlns:p14="http://schemas.microsoft.com/office/powerpoint/2010/main" val="10437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Open file </a:t>
            </a:r>
            <a:r>
              <a:rPr lang="en-US" b="0" dirty="0" err="1"/>
              <a:t>TypeScriptExamples</a:t>
            </a:r>
            <a:r>
              <a:rPr lang="en-US" b="0" dirty="0"/>
              <a:t>/</a:t>
            </a:r>
            <a:r>
              <a:rPr lang="en-US" b="0" dirty="0" err="1"/>
              <a:t>functions.ts</a:t>
            </a:r>
            <a:endParaRPr lang="en-US" b="0" dirty="0"/>
          </a:p>
        </p:txBody>
      </p:sp>
      <p:sp>
        <p:nvSpPr>
          <p:cNvPr id="4" name="Slide Number Placeholder 3"/>
          <p:cNvSpPr>
            <a:spLocks noGrp="1"/>
          </p:cNvSpPr>
          <p:nvPr>
            <p:ph type="sldNum" sz="quarter" idx="5"/>
          </p:nvPr>
        </p:nvSpPr>
        <p:spPr/>
        <p:txBody>
          <a:bodyPr/>
          <a:lstStyle/>
          <a:p>
            <a:fld id="{3257C96E-F009-994B-A977-4D49D05B4BBB}" type="slidenum">
              <a:rPr lang="en-US" smtClean="0"/>
              <a:t>6</a:t>
            </a:fld>
            <a:endParaRPr lang="en-US"/>
          </a:p>
        </p:txBody>
      </p:sp>
    </p:spTree>
    <p:extLst>
      <p:ext uri="{BB962C8B-B14F-4D97-AF65-F5344CB8AC3E}">
        <p14:creationId xmlns:p14="http://schemas.microsoft.com/office/powerpoint/2010/main" val="6610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Open file </a:t>
            </a:r>
            <a:r>
              <a:rPr lang="en-US" b="0" dirty="0" err="1"/>
              <a:t>TypeScriptExamples</a:t>
            </a:r>
            <a:r>
              <a:rPr lang="en-US" b="0" dirty="0"/>
              <a:t>/</a:t>
            </a:r>
            <a:r>
              <a:rPr lang="en-US" b="0" dirty="0" err="1"/>
              <a:t>interfacesAndClasses.ts</a:t>
            </a:r>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7</a:t>
            </a:fld>
            <a:endParaRPr lang="en-US"/>
          </a:p>
        </p:txBody>
      </p:sp>
    </p:spTree>
    <p:extLst>
      <p:ext uri="{BB962C8B-B14F-4D97-AF65-F5344CB8AC3E}">
        <p14:creationId xmlns:p14="http://schemas.microsoft.com/office/powerpoint/2010/main" val="384287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Need Demonstration:</a:t>
            </a:r>
          </a:p>
          <a:p>
            <a:r>
              <a:rPr lang="en-US" b="0" dirty="0"/>
              <a:t>Open file </a:t>
            </a:r>
            <a:r>
              <a:rPr lang="en-US" b="0" dirty="0" err="1"/>
              <a:t>TypeScriptExamples</a:t>
            </a:r>
            <a:r>
              <a:rPr lang="en-US" b="0" dirty="0"/>
              <a:t>/</a:t>
            </a:r>
            <a:r>
              <a:rPr lang="en-US" b="0" dirty="0" err="1"/>
              <a:t>generics.ts</a:t>
            </a:r>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8</a:t>
            </a:fld>
            <a:endParaRPr lang="en-US"/>
          </a:p>
        </p:txBody>
      </p:sp>
    </p:spTree>
    <p:extLst>
      <p:ext uri="{BB962C8B-B14F-4D97-AF65-F5344CB8AC3E}">
        <p14:creationId xmlns:p14="http://schemas.microsoft.com/office/powerpoint/2010/main" val="3621045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React embraces the fact that rendering logic is inherently coupled with other UI logic: how events are handled, how the state changes over time, and how the data is prepared for display.</a:t>
            </a:r>
          </a:p>
          <a:p>
            <a:r>
              <a:rPr lang="en-US" sz="1200" b="0" i="0" kern="1200" dirty="0">
                <a:solidFill>
                  <a:schemeClr val="tx1"/>
                </a:solidFill>
                <a:effectLst/>
                <a:latin typeface="+mn-lt"/>
                <a:ea typeface="+mn-ea"/>
                <a:cs typeface="+mn-cs"/>
              </a:rPr>
              <a:t>Instead of artificially separating </a:t>
            </a:r>
            <a:r>
              <a:rPr lang="en-US" sz="1200" b="0" i="1" kern="1200" dirty="0">
                <a:solidFill>
                  <a:schemeClr val="tx1"/>
                </a:solidFill>
                <a:effectLst/>
                <a:latin typeface="+mn-lt"/>
                <a:ea typeface="+mn-ea"/>
                <a:cs typeface="+mn-cs"/>
              </a:rPr>
              <a:t>technologies</a:t>
            </a:r>
            <a:r>
              <a:rPr lang="en-US" sz="1200" b="0" i="0" kern="1200" dirty="0">
                <a:solidFill>
                  <a:schemeClr val="tx1"/>
                </a:solidFill>
                <a:effectLst/>
                <a:latin typeface="+mn-lt"/>
                <a:ea typeface="+mn-ea"/>
                <a:cs typeface="+mn-cs"/>
              </a:rPr>
              <a:t> by putting markup and logic in separate files, React </a:t>
            </a:r>
            <a:r>
              <a:rPr lang="en-US" sz="1200" b="0" i="0" u="none" strike="noStrike" kern="1200" dirty="0">
                <a:solidFill>
                  <a:schemeClr val="tx1"/>
                </a:solidFill>
                <a:effectLst/>
                <a:latin typeface="+mn-lt"/>
                <a:ea typeface="+mn-ea"/>
                <a:cs typeface="+mn-cs"/>
              </a:rPr>
              <a:t>separates concerns</a:t>
            </a:r>
            <a:r>
              <a:rPr lang="en-US" sz="1200" b="0" i="0" kern="1200" dirty="0">
                <a:solidFill>
                  <a:schemeClr val="tx1"/>
                </a:solidFill>
                <a:effectLst/>
                <a:latin typeface="+mn-lt"/>
                <a:ea typeface="+mn-ea"/>
                <a:cs typeface="+mn-cs"/>
              </a:rPr>
              <a:t> with loosely coupled units called “components” that contain both. We will come back to components in a further section.</a:t>
            </a:r>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9</a:t>
            </a:fld>
            <a:endParaRPr lang="en-US"/>
          </a:p>
        </p:txBody>
      </p:sp>
    </p:spTree>
    <p:extLst>
      <p:ext uri="{BB962C8B-B14F-4D97-AF65-F5344CB8AC3E}">
        <p14:creationId xmlns:p14="http://schemas.microsoft.com/office/powerpoint/2010/main" val="26093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57C96E-F009-994B-A977-4D49D05B4BBB}" type="slidenum">
              <a:rPr lang="en-US" smtClean="0"/>
              <a:t>11</a:t>
            </a:fld>
            <a:endParaRPr lang="en-US"/>
          </a:p>
        </p:txBody>
      </p:sp>
    </p:spTree>
    <p:extLst>
      <p:ext uri="{BB962C8B-B14F-4D97-AF65-F5344CB8AC3E}">
        <p14:creationId xmlns:p14="http://schemas.microsoft.com/office/powerpoint/2010/main" val="355838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9866-E2E7-E945-9F47-22D1539D5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1C646-0E0F-3D46-B352-A28985F85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69DBF-C32B-7D45-B9F7-3F1C4ED6320E}"/>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7A781311-738E-D84F-9E41-839B38277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8ED95-822E-BB45-88FA-660D6D422E80}"/>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304665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DABC-89CD-E64C-A00E-38314A99A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517244-4226-FB48-99F9-E29A70EB31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A01E6-5B1F-784B-A4B2-AB01438DB8A7}"/>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D77476AB-0CEB-914F-908D-0FB088D17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F573A-C03F-D545-BEB2-2B76C010A9EB}"/>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729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19E6B-E820-E049-BC98-70833C35B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59A69-B93C-7241-AEF4-B8B24FF535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D1C1F-7D40-8248-9A12-9447BD5A46F3}"/>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FC2CF546-4920-E548-BC9D-812D71AFD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EF61E-FA94-C849-ADA7-CCEA438A54EF}"/>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1634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0954-E92B-2942-A1F0-AFC62206B5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2B46B-5443-FD47-8D7C-F441ED6A2D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EE77E-A74F-1C42-B8CD-4598468E1A25}"/>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21572C05-9EEF-F148-B232-97B2C333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03B77-3CFB-084C-857C-2B0D02289527}"/>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4070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F498-DFDA-F54E-A794-4F4222798D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B00A64-0280-BA44-80F1-E4D22181F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83C753-3F9B-4647-9141-CDBC0FD6AD09}"/>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6D90CC1B-336A-334A-9B0C-F84A7163F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3F0F3-37F9-9E4F-8A73-5EFEB27B3B1A}"/>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69833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2EA4-D4EE-0F4C-8D47-6C49FB4FC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8651D0-258D-F347-868E-DF0DF3376F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DA14D-8683-0641-A99E-CFE07C8963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257DE7-5304-8843-9A37-B4995D733DE0}"/>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6" name="Footer Placeholder 5">
            <a:extLst>
              <a:ext uri="{FF2B5EF4-FFF2-40B4-BE49-F238E27FC236}">
                <a16:creationId xmlns:a16="http://schemas.microsoft.com/office/drawing/2014/main" id="{C374CCAA-A732-8B4F-8004-9D6BDA956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423CF-5128-5C4C-B4B1-53ECFF3805E0}"/>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98196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4634-0095-BF41-8D94-70DE6D6F7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66C80-E0B2-EE4C-B0AE-01ECF36C7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6B1753-C10E-D945-8AC7-CE55CC807A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89C2CE-9152-674D-8E4A-66703BA1B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C6D4B-4C11-A34E-8D18-CE1C7EC942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0836C-C583-0F48-9AB1-BE5158ED97BA}"/>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8" name="Footer Placeholder 7">
            <a:extLst>
              <a:ext uri="{FF2B5EF4-FFF2-40B4-BE49-F238E27FC236}">
                <a16:creationId xmlns:a16="http://schemas.microsoft.com/office/drawing/2014/main" id="{A6CD4996-6A3F-4944-83FF-1E1C508E2F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21938E-ECE6-8340-A8B0-9CDFF86DF965}"/>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234664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8F7D-6AE4-0745-8CD2-2EAF043B6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BACD2-ECFA-A14D-8192-7B0459E6773F}"/>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4" name="Footer Placeholder 3">
            <a:extLst>
              <a:ext uri="{FF2B5EF4-FFF2-40B4-BE49-F238E27FC236}">
                <a16:creationId xmlns:a16="http://schemas.microsoft.com/office/drawing/2014/main" id="{FC072BDB-DFAE-9745-9A90-E6E113DAA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85E6B-048F-3D4D-A786-62F3C04BD04D}"/>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315136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D6160-B7C4-6048-9060-3BC13000FB11}"/>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3" name="Footer Placeholder 2">
            <a:extLst>
              <a:ext uri="{FF2B5EF4-FFF2-40B4-BE49-F238E27FC236}">
                <a16:creationId xmlns:a16="http://schemas.microsoft.com/office/drawing/2014/main" id="{428AEC0E-A13A-8643-A658-B156E7CB9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C9AB6B-6BD5-CE49-95F0-E4FE4C5D80B4}"/>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0705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FDD7-6EEF-B046-AE81-93025E6C9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EC56E-B0C7-1240-B294-D2B496211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8BCCB-7CD3-7442-92B1-11766D9C5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D2019F-1337-FE44-9C0A-F0F3EE784FC6}"/>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6" name="Footer Placeholder 5">
            <a:extLst>
              <a:ext uri="{FF2B5EF4-FFF2-40B4-BE49-F238E27FC236}">
                <a16:creationId xmlns:a16="http://schemas.microsoft.com/office/drawing/2014/main" id="{EE78FAF8-0602-924A-B17E-C43BA5CEF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1F8F4-143A-9C4A-9075-6FE644BA9137}"/>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140545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F95A-96AB-754E-93D8-B49E0227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5AF212-E242-3F4D-917E-AE21D2457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24573-E8B6-A848-888D-AD0CA2EAB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285EAF-CE81-B848-9310-2FD2C7BEFAAE}"/>
              </a:ext>
            </a:extLst>
          </p:cNvPr>
          <p:cNvSpPr>
            <a:spLocks noGrp="1"/>
          </p:cNvSpPr>
          <p:nvPr>
            <p:ph type="dt" sz="half" idx="10"/>
          </p:nvPr>
        </p:nvSpPr>
        <p:spPr/>
        <p:txBody>
          <a:bodyPr/>
          <a:lstStyle/>
          <a:p>
            <a:fld id="{DA42BA0B-0875-444D-98B1-D9998998444B}" type="datetimeFigureOut">
              <a:rPr lang="en-US" smtClean="0"/>
              <a:t>2/4/19</a:t>
            </a:fld>
            <a:endParaRPr lang="en-US"/>
          </a:p>
        </p:txBody>
      </p:sp>
      <p:sp>
        <p:nvSpPr>
          <p:cNvPr id="6" name="Footer Placeholder 5">
            <a:extLst>
              <a:ext uri="{FF2B5EF4-FFF2-40B4-BE49-F238E27FC236}">
                <a16:creationId xmlns:a16="http://schemas.microsoft.com/office/drawing/2014/main" id="{0F5B98EA-28D1-2C4A-8933-5AF8D03A0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9022A-5977-244F-A5E0-C54286B7C881}"/>
              </a:ext>
            </a:extLst>
          </p:cNvPr>
          <p:cNvSpPr>
            <a:spLocks noGrp="1"/>
          </p:cNvSpPr>
          <p:nvPr>
            <p:ph type="sldNum" sz="quarter" idx="12"/>
          </p:nvPr>
        </p:nvSpPr>
        <p:spPr/>
        <p:txBody>
          <a:bodyPr/>
          <a:lstStyle/>
          <a:p>
            <a:fld id="{2CE691A2-F456-B74D-8755-9C1BE92221F4}" type="slidenum">
              <a:rPr lang="en-US" smtClean="0"/>
              <a:t>‹#›</a:t>
            </a:fld>
            <a:endParaRPr lang="en-US"/>
          </a:p>
        </p:txBody>
      </p:sp>
    </p:spTree>
    <p:extLst>
      <p:ext uri="{BB962C8B-B14F-4D97-AF65-F5344CB8AC3E}">
        <p14:creationId xmlns:p14="http://schemas.microsoft.com/office/powerpoint/2010/main" val="65694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F1F1F-F9E6-CE4E-8E34-F2E87E3B4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EAE70-1A1F-5449-812F-25043A63B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1EEBB-CCC3-594B-A428-7B54B8379A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2BA0B-0875-444D-98B1-D9998998444B}" type="datetimeFigureOut">
              <a:rPr lang="en-US" smtClean="0"/>
              <a:t>2/4/19</a:t>
            </a:fld>
            <a:endParaRPr lang="en-US"/>
          </a:p>
        </p:txBody>
      </p:sp>
      <p:sp>
        <p:nvSpPr>
          <p:cNvPr id="5" name="Footer Placeholder 4">
            <a:extLst>
              <a:ext uri="{FF2B5EF4-FFF2-40B4-BE49-F238E27FC236}">
                <a16:creationId xmlns:a16="http://schemas.microsoft.com/office/drawing/2014/main" id="{682EEAAA-0A06-BD4D-90C8-C002CC1A3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8A079A-EB43-9548-9009-463E98CBF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691A2-F456-B74D-8755-9C1BE92221F4}" type="slidenum">
              <a:rPr lang="en-US" smtClean="0"/>
              <a:t>‹#›</a:t>
            </a:fld>
            <a:endParaRPr lang="en-US"/>
          </a:p>
        </p:txBody>
      </p:sp>
    </p:spTree>
    <p:extLst>
      <p:ext uri="{BB962C8B-B14F-4D97-AF65-F5344CB8AC3E}">
        <p14:creationId xmlns:p14="http://schemas.microsoft.com/office/powerpoint/2010/main" val="204813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F40E-3FA6-0847-BC06-FA5D89D68714}"/>
              </a:ext>
            </a:extLst>
          </p:cNvPr>
          <p:cNvSpPr>
            <a:spLocks noGrp="1"/>
          </p:cNvSpPr>
          <p:nvPr>
            <p:ph type="ctrTitle"/>
          </p:nvPr>
        </p:nvSpPr>
        <p:spPr/>
        <p:txBody>
          <a:bodyPr/>
          <a:lstStyle/>
          <a:p>
            <a:r>
              <a:rPr lang="en-US" dirty="0"/>
              <a:t>TypeScript Basic</a:t>
            </a:r>
          </a:p>
        </p:txBody>
      </p:sp>
    </p:spTree>
    <p:extLst>
      <p:ext uri="{BB962C8B-B14F-4D97-AF65-F5344CB8AC3E}">
        <p14:creationId xmlns:p14="http://schemas.microsoft.com/office/powerpoint/2010/main" val="173466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6A16-ED3D-AF46-9F32-79CD1911849E}"/>
              </a:ext>
            </a:extLst>
          </p:cNvPr>
          <p:cNvSpPr>
            <a:spLocks noGrp="1"/>
          </p:cNvSpPr>
          <p:nvPr>
            <p:ph type="title"/>
          </p:nvPr>
        </p:nvSpPr>
        <p:spPr/>
        <p:txBody>
          <a:bodyPr/>
          <a:lstStyle/>
          <a:p>
            <a:pPr algn="ctr"/>
            <a:r>
              <a:rPr lang="en-US" b="1" dirty="0"/>
              <a:t>Embedding Expressions in JSX</a:t>
            </a:r>
            <a:endParaRPr lang="en-US" dirty="0"/>
          </a:p>
        </p:txBody>
      </p:sp>
      <p:sp>
        <p:nvSpPr>
          <p:cNvPr id="3" name="Content Placeholder 2">
            <a:extLst>
              <a:ext uri="{FF2B5EF4-FFF2-40B4-BE49-F238E27FC236}">
                <a16:creationId xmlns:a16="http://schemas.microsoft.com/office/drawing/2014/main" id="{6A026B31-6CB3-1B47-965F-DA2546B2C298}"/>
              </a:ext>
            </a:extLst>
          </p:cNvPr>
          <p:cNvSpPr>
            <a:spLocks noGrp="1"/>
          </p:cNvSpPr>
          <p:nvPr>
            <p:ph idx="1"/>
          </p:nvPr>
        </p:nvSpPr>
        <p:spPr/>
        <p:txBody>
          <a:bodyPr/>
          <a:lstStyle/>
          <a:p>
            <a:pPr marL="0" indent="0">
              <a:buNone/>
            </a:pPr>
            <a:r>
              <a:rPr lang="en-US" dirty="0"/>
              <a:t>In the example below, we declare a variable called </a:t>
            </a:r>
            <a:r>
              <a:rPr lang="en-US" b="1" dirty="0" err="1"/>
              <a:t>userName</a:t>
            </a:r>
            <a:r>
              <a:rPr lang="en-US" dirty="0"/>
              <a:t> and then use it inside JSX by wrapping it in curly braces:</a:t>
            </a:r>
          </a:p>
          <a:p>
            <a:pPr marL="0" indent="0">
              <a:buNone/>
            </a:pPr>
            <a:endParaRPr lang="en-US" dirty="0"/>
          </a:p>
          <a:p>
            <a:pPr marL="0" indent="0">
              <a:buNone/>
            </a:pPr>
            <a:endParaRPr lang="en-US" dirty="0"/>
          </a:p>
          <a:p>
            <a:pPr marL="0" indent="0">
              <a:buNone/>
            </a:pPr>
            <a:r>
              <a:rPr lang="en-US" dirty="0"/>
              <a:t>You can put any valid JavaScript expression inside the curly braces in JSX. For example, 2 + 2, </a:t>
            </a:r>
            <a:r>
              <a:rPr lang="en-US" dirty="0" err="1"/>
              <a:t>user.firstName</a:t>
            </a:r>
            <a:r>
              <a:rPr lang="en-US" dirty="0"/>
              <a:t>, or </a:t>
            </a:r>
            <a:r>
              <a:rPr lang="en-US" dirty="0" err="1"/>
              <a:t>formatName</a:t>
            </a:r>
            <a:r>
              <a:rPr lang="en-US" dirty="0"/>
              <a:t>(user) are all valid JavaScript expressions.</a:t>
            </a:r>
          </a:p>
        </p:txBody>
      </p:sp>
      <p:pic>
        <p:nvPicPr>
          <p:cNvPr id="5" name="Picture 4">
            <a:extLst>
              <a:ext uri="{FF2B5EF4-FFF2-40B4-BE49-F238E27FC236}">
                <a16:creationId xmlns:a16="http://schemas.microsoft.com/office/drawing/2014/main" id="{7D45AEDE-1136-084E-AD81-CCFD28D08AD7}"/>
              </a:ext>
            </a:extLst>
          </p:cNvPr>
          <p:cNvPicPr>
            <a:picLocks noChangeAspect="1"/>
          </p:cNvPicPr>
          <p:nvPr/>
        </p:nvPicPr>
        <p:blipFill>
          <a:blip r:embed="rId2"/>
          <a:stretch>
            <a:fillRect/>
          </a:stretch>
        </p:blipFill>
        <p:spPr>
          <a:xfrm>
            <a:off x="838200" y="2791326"/>
            <a:ext cx="10573626" cy="866273"/>
          </a:xfrm>
          <a:prstGeom prst="rect">
            <a:avLst/>
          </a:prstGeom>
        </p:spPr>
      </p:pic>
    </p:spTree>
    <p:extLst>
      <p:ext uri="{BB962C8B-B14F-4D97-AF65-F5344CB8AC3E}">
        <p14:creationId xmlns:p14="http://schemas.microsoft.com/office/powerpoint/2010/main" val="34457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6F53-F772-6847-BB8A-65F6CB4F05ED}"/>
              </a:ext>
            </a:extLst>
          </p:cNvPr>
          <p:cNvSpPr>
            <a:spLocks noGrp="1"/>
          </p:cNvSpPr>
          <p:nvPr>
            <p:ph type="title"/>
          </p:nvPr>
        </p:nvSpPr>
        <p:spPr/>
        <p:txBody>
          <a:bodyPr/>
          <a:lstStyle/>
          <a:p>
            <a:pPr algn="ctr"/>
            <a:r>
              <a:rPr lang="en-US" b="1" dirty="0"/>
              <a:t>JSX is an Expression Too</a:t>
            </a:r>
            <a:endParaRPr lang="en-US" dirty="0"/>
          </a:p>
        </p:txBody>
      </p:sp>
      <p:sp>
        <p:nvSpPr>
          <p:cNvPr id="3" name="Content Placeholder 2">
            <a:extLst>
              <a:ext uri="{FF2B5EF4-FFF2-40B4-BE49-F238E27FC236}">
                <a16:creationId xmlns:a16="http://schemas.microsoft.com/office/drawing/2014/main" id="{255FA021-4A1B-ED42-8335-54C3EA375C35}"/>
              </a:ext>
            </a:extLst>
          </p:cNvPr>
          <p:cNvSpPr>
            <a:spLocks noGrp="1"/>
          </p:cNvSpPr>
          <p:nvPr>
            <p:ph idx="1"/>
          </p:nvPr>
        </p:nvSpPr>
        <p:spPr/>
        <p:txBody>
          <a:bodyPr/>
          <a:lstStyle/>
          <a:p>
            <a:pPr marL="0" indent="0">
              <a:buNone/>
            </a:pPr>
            <a:r>
              <a:rPr lang="en-US" dirty="0"/>
              <a:t>After compilation, JSX expressions become regular JavaScript function calls and evaluate to JavaScript objects. This means that you can use JSX inside of if statements and for loops, assign it to variables, accept it as arguments, and return it from functions:</a:t>
            </a:r>
          </a:p>
        </p:txBody>
      </p:sp>
      <p:pic>
        <p:nvPicPr>
          <p:cNvPr id="7" name="Picture 6">
            <a:extLst>
              <a:ext uri="{FF2B5EF4-FFF2-40B4-BE49-F238E27FC236}">
                <a16:creationId xmlns:a16="http://schemas.microsoft.com/office/drawing/2014/main" id="{6F84FCCE-F796-2E4E-9B85-07C568C85F59}"/>
              </a:ext>
            </a:extLst>
          </p:cNvPr>
          <p:cNvPicPr>
            <a:picLocks noChangeAspect="1"/>
          </p:cNvPicPr>
          <p:nvPr/>
        </p:nvPicPr>
        <p:blipFill>
          <a:blip r:embed="rId3"/>
          <a:stretch>
            <a:fillRect/>
          </a:stretch>
        </p:blipFill>
        <p:spPr>
          <a:xfrm>
            <a:off x="838199" y="3493503"/>
            <a:ext cx="10515601" cy="2590429"/>
          </a:xfrm>
          <a:prstGeom prst="rect">
            <a:avLst/>
          </a:prstGeom>
        </p:spPr>
      </p:pic>
    </p:spTree>
    <p:extLst>
      <p:ext uri="{BB962C8B-B14F-4D97-AF65-F5344CB8AC3E}">
        <p14:creationId xmlns:p14="http://schemas.microsoft.com/office/powerpoint/2010/main" val="300076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C146-17BB-974A-850F-34091C3D5287}"/>
              </a:ext>
            </a:extLst>
          </p:cNvPr>
          <p:cNvSpPr>
            <a:spLocks noGrp="1"/>
          </p:cNvSpPr>
          <p:nvPr>
            <p:ph type="title"/>
          </p:nvPr>
        </p:nvSpPr>
        <p:spPr>
          <a:xfrm>
            <a:off x="782640" y="-209551"/>
            <a:ext cx="10515600" cy="1325563"/>
          </a:xfrm>
        </p:spPr>
        <p:txBody>
          <a:bodyPr/>
          <a:lstStyle/>
          <a:p>
            <a:pPr algn="ctr"/>
            <a:r>
              <a:rPr lang="en-US" b="1" dirty="0"/>
              <a:t>Specifying Attributes with JSX</a:t>
            </a:r>
            <a:endParaRPr lang="en-US" dirty="0"/>
          </a:p>
        </p:txBody>
      </p:sp>
      <p:sp>
        <p:nvSpPr>
          <p:cNvPr id="3" name="Content Placeholder 2">
            <a:extLst>
              <a:ext uri="{FF2B5EF4-FFF2-40B4-BE49-F238E27FC236}">
                <a16:creationId xmlns:a16="http://schemas.microsoft.com/office/drawing/2014/main" id="{C4431BCC-B213-7F46-992F-7A9862DB5312}"/>
              </a:ext>
            </a:extLst>
          </p:cNvPr>
          <p:cNvSpPr>
            <a:spLocks noGrp="1"/>
          </p:cNvSpPr>
          <p:nvPr>
            <p:ph idx="1"/>
          </p:nvPr>
        </p:nvSpPr>
        <p:spPr>
          <a:xfrm>
            <a:off x="838200" y="882316"/>
            <a:ext cx="10515600" cy="5759116"/>
          </a:xfrm>
        </p:spPr>
        <p:txBody>
          <a:bodyPr>
            <a:noAutofit/>
          </a:bodyPr>
          <a:lstStyle/>
          <a:p>
            <a:pPr marL="0" indent="0">
              <a:buNone/>
            </a:pPr>
            <a:r>
              <a:rPr lang="en-US" dirty="0"/>
              <a:t>You may use quotes to specify string literals as attributes:</a:t>
            </a:r>
          </a:p>
          <a:p>
            <a:pPr marL="0" indent="0">
              <a:buNone/>
            </a:pPr>
            <a:endParaRPr lang="en-US" dirty="0"/>
          </a:p>
          <a:p>
            <a:pPr marL="0" indent="0">
              <a:buNone/>
            </a:pPr>
            <a:endParaRPr lang="en-US" dirty="0"/>
          </a:p>
          <a:p>
            <a:pPr marL="0" indent="0">
              <a:buNone/>
            </a:pPr>
            <a:r>
              <a:rPr lang="en-US" dirty="0"/>
              <a:t>You may also use curly braces to embed a JavaScript expression in an attribute:</a:t>
            </a:r>
          </a:p>
          <a:p>
            <a:pPr marL="0" indent="0">
              <a:buNone/>
            </a:pPr>
            <a:endParaRPr lang="en-US" dirty="0"/>
          </a:p>
          <a:p>
            <a:pPr marL="0" indent="0">
              <a:buNone/>
            </a:pPr>
            <a:endParaRPr lang="en-US" dirty="0"/>
          </a:p>
          <a:p>
            <a:pPr marL="0" indent="0">
              <a:buNone/>
            </a:pPr>
            <a:r>
              <a:rPr lang="en-US" dirty="0"/>
              <a:t>Since JSX is closer to JavaScript than to HTML, React DOM uses camelCase property naming convention instead of HTML attribute names.</a:t>
            </a:r>
          </a:p>
          <a:p>
            <a:pPr marL="0" indent="0">
              <a:buNone/>
            </a:pPr>
            <a:r>
              <a:rPr lang="en-US" dirty="0"/>
              <a:t>For example, class becomes </a:t>
            </a:r>
            <a:r>
              <a:rPr lang="en-US" dirty="0" err="1"/>
              <a:t>className</a:t>
            </a:r>
            <a:r>
              <a:rPr lang="en-US" dirty="0"/>
              <a:t> in JSX, and </a:t>
            </a:r>
            <a:r>
              <a:rPr lang="en-US" dirty="0" err="1"/>
              <a:t>tabindex</a:t>
            </a:r>
            <a:r>
              <a:rPr lang="en-US" dirty="0"/>
              <a:t> becomes </a:t>
            </a:r>
            <a:r>
              <a:rPr lang="en-US" dirty="0" err="1"/>
              <a:t>tabIndex</a:t>
            </a:r>
            <a:r>
              <a:rPr lang="en-US" dirty="0"/>
              <a:t>.</a:t>
            </a:r>
          </a:p>
          <a:p>
            <a:pPr marL="0" indent="0">
              <a:buNone/>
            </a:pPr>
            <a:endParaRPr lang="en-US" dirty="0"/>
          </a:p>
        </p:txBody>
      </p:sp>
      <p:pic>
        <p:nvPicPr>
          <p:cNvPr id="5" name="Picture 4">
            <a:extLst>
              <a:ext uri="{FF2B5EF4-FFF2-40B4-BE49-F238E27FC236}">
                <a16:creationId xmlns:a16="http://schemas.microsoft.com/office/drawing/2014/main" id="{1773182F-76FF-7848-AAA6-3223E9B22087}"/>
              </a:ext>
            </a:extLst>
          </p:cNvPr>
          <p:cNvPicPr>
            <a:picLocks noChangeAspect="1"/>
          </p:cNvPicPr>
          <p:nvPr/>
        </p:nvPicPr>
        <p:blipFill>
          <a:blip r:embed="rId3"/>
          <a:stretch>
            <a:fillRect/>
          </a:stretch>
        </p:blipFill>
        <p:spPr>
          <a:xfrm>
            <a:off x="838200" y="1624682"/>
            <a:ext cx="8976163" cy="583197"/>
          </a:xfrm>
          <a:prstGeom prst="rect">
            <a:avLst/>
          </a:prstGeom>
        </p:spPr>
      </p:pic>
      <p:pic>
        <p:nvPicPr>
          <p:cNvPr id="7" name="Picture 6">
            <a:extLst>
              <a:ext uri="{FF2B5EF4-FFF2-40B4-BE49-F238E27FC236}">
                <a16:creationId xmlns:a16="http://schemas.microsoft.com/office/drawing/2014/main" id="{84230F4E-295E-8143-855B-348BA19F2B51}"/>
              </a:ext>
            </a:extLst>
          </p:cNvPr>
          <p:cNvPicPr>
            <a:picLocks noChangeAspect="1"/>
          </p:cNvPicPr>
          <p:nvPr/>
        </p:nvPicPr>
        <p:blipFill>
          <a:blip r:embed="rId4"/>
          <a:stretch>
            <a:fillRect/>
          </a:stretch>
        </p:blipFill>
        <p:spPr>
          <a:xfrm>
            <a:off x="838200" y="3474139"/>
            <a:ext cx="10404480" cy="575469"/>
          </a:xfrm>
          <a:prstGeom prst="rect">
            <a:avLst/>
          </a:prstGeom>
        </p:spPr>
      </p:pic>
    </p:spTree>
    <p:extLst>
      <p:ext uri="{BB962C8B-B14F-4D97-AF65-F5344CB8AC3E}">
        <p14:creationId xmlns:p14="http://schemas.microsoft.com/office/powerpoint/2010/main" val="380044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8214-0D0D-124B-86FE-582B487FB712}"/>
              </a:ext>
            </a:extLst>
          </p:cNvPr>
          <p:cNvSpPr>
            <a:spLocks noGrp="1"/>
          </p:cNvSpPr>
          <p:nvPr>
            <p:ph type="title"/>
          </p:nvPr>
        </p:nvSpPr>
        <p:spPr/>
        <p:txBody>
          <a:bodyPr/>
          <a:lstStyle/>
          <a:p>
            <a:pPr algn="ctr"/>
            <a:r>
              <a:rPr lang="en-US" b="1" dirty="0"/>
              <a:t>Specifying Children with JSX</a:t>
            </a:r>
            <a:endParaRPr lang="en-US" dirty="0"/>
          </a:p>
        </p:txBody>
      </p:sp>
      <p:sp>
        <p:nvSpPr>
          <p:cNvPr id="3" name="Content Placeholder 2">
            <a:extLst>
              <a:ext uri="{FF2B5EF4-FFF2-40B4-BE49-F238E27FC236}">
                <a16:creationId xmlns:a16="http://schemas.microsoft.com/office/drawing/2014/main" id="{76E6D0A9-9342-3C42-B9BE-4F716FFB3C11}"/>
              </a:ext>
            </a:extLst>
          </p:cNvPr>
          <p:cNvSpPr>
            <a:spLocks noGrp="1"/>
          </p:cNvSpPr>
          <p:nvPr>
            <p:ph idx="1"/>
          </p:nvPr>
        </p:nvSpPr>
        <p:spPr/>
        <p:txBody>
          <a:bodyPr/>
          <a:lstStyle/>
          <a:p>
            <a:pPr marL="0" indent="0">
              <a:buNone/>
            </a:pPr>
            <a:r>
              <a:rPr lang="en-US" dirty="0"/>
              <a:t>If a tag is empty, you may close it immediately with /&gt;, like XML:</a:t>
            </a:r>
          </a:p>
          <a:p>
            <a:pPr marL="0" indent="0">
              <a:buNone/>
            </a:pPr>
            <a:endParaRPr lang="en-US" dirty="0"/>
          </a:p>
          <a:p>
            <a:pPr marL="0" indent="0">
              <a:buNone/>
            </a:pPr>
            <a:endParaRPr lang="en-US" dirty="0"/>
          </a:p>
          <a:p>
            <a:pPr marL="0" indent="0">
              <a:buNone/>
            </a:pPr>
            <a:r>
              <a:rPr lang="en-US" dirty="0"/>
              <a:t>JSX tags may contain children:</a:t>
            </a:r>
          </a:p>
          <a:p>
            <a:pPr marL="0" indent="0">
              <a:buNone/>
            </a:pPr>
            <a:endParaRPr lang="en-US" dirty="0"/>
          </a:p>
        </p:txBody>
      </p:sp>
      <p:pic>
        <p:nvPicPr>
          <p:cNvPr id="5" name="Picture 4">
            <a:extLst>
              <a:ext uri="{FF2B5EF4-FFF2-40B4-BE49-F238E27FC236}">
                <a16:creationId xmlns:a16="http://schemas.microsoft.com/office/drawing/2014/main" id="{2A16D48B-C018-CE4E-9449-D25174C5D366}"/>
              </a:ext>
            </a:extLst>
          </p:cNvPr>
          <p:cNvPicPr>
            <a:picLocks noChangeAspect="1"/>
          </p:cNvPicPr>
          <p:nvPr/>
        </p:nvPicPr>
        <p:blipFill>
          <a:blip r:embed="rId3"/>
          <a:stretch>
            <a:fillRect/>
          </a:stretch>
        </p:blipFill>
        <p:spPr>
          <a:xfrm>
            <a:off x="838200" y="2452102"/>
            <a:ext cx="10483778" cy="579855"/>
          </a:xfrm>
          <a:prstGeom prst="rect">
            <a:avLst/>
          </a:prstGeom>
        </p:spPr>
      </p:pic>
      <p:pic>
        <p:nvPicPr>
          <p:cNvPr id="7" name="Picture 6">
            <a:extLst>
              <a:ext uri="{FF2B5EF4-FFF2-40B4-BE49-F238E27FC236}">
                <a16:creationId xmlns:a16="http://schemas.microsoft.com/office/drawing/2014/main" id="{367D8EA5-639C-1F43-ACA6-A183C1A14EE2}"/>
              </a:ext>
            </a:extLst>
          </p:cNvPr>
          <p:cNvPicPr>
            <a:picLocks noChangeAspect="1"/>
          </p:cNvPicPr>
          <p:nvPr/>
        </p:nvPicPr>
        <p:blipFill>
          <a:blip r:embed="rId4"/>
          <a:stretch>
            <a:fillRect/>
          </a:stretch>
        </p:blipFill>
        <p:spPr>
          <a:xfrm>
            <a:off x="838200" y="3916653"/>
            <a:ext cx="7038474" cy="2536835"/>
          </a:xfrm>
          <a:prstGeom prst="rect">
            <a:avLst/>
          </a:prstGeom>
        </p:spPr>
      </p:pic>
    </p:spTree>
    <p:extLst>
      <p:ext uri="{BB962C8B-B14F-4D97-AF65-F5344CB8AC3E}">
        <p14:creationId xmlns:p14="http://schemas.microsoft.com/office/powerpoint/2010/main" val="282043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EB63-6FF4-0342-B564-77566AC77351}"/>
              </a:ext>
            </a:extLst>
          </p:cNvPr>
          <p:cNvSpPr>
            <a:spLocks noGrp="1"/>
          </p:cNvSpPr>
          <p:nvPr>
            <p:ph type="title"/>
          </p:nvPr>
        </p:nvSpPr>
        <p:spPr>
          <a:xfrm>
            <a:off x="725905" y="-196348"/>
            <a:ext cx="10515600" cy="1325563"/>
          </a:xfrm>
        </p:spPr>
        <p:txBody>
          <a:bodyPr/>
          <a:lstStyle/>
          <a:p>
            <a:pPr algn="ctr"/>
            <a:r>
              <a:rPr lang="en-US" b="1" dirty="0"/>
              <a:t>JSX in depth</a:t>
            </a:r>
          </a:p>
        </p:txBody>
      </p:sp>
      <p:sp>
        <p:nvSpPr>
          <p:cNvPr id="3" name="Content Placeholder 2">
            <a:extLst>
              <a:ext uri="{FF2B5EF4-FFF2-40B4-BE49-F238E27FC236}">
                <a16:creationId xmlns:a16="http://schemas.microsoft.com/office/drawing/2014/main" id="{07811329-0C77-774C-9A7A-F18406AB9769}"/>
              </a:ext>
            </a:extLst>
          </p:cNvPr>
          <p:cNvSpPr>
            <a:spLocks noGrp="1"/>
          </p:cNvSpPr>
          <p:nvPr>
            <p:ph idx="1"/>
          </p:nvPr>
        </p:nvSpPr>
        <p:spPr>
          <a:xfrm>
            <a:off x="725905" y="975393"/>
            <a:ext cx="10515600" cy="5505618"/>
          </a:xfrm>
        </p:spPr>
        <p:txBody>
          <a:bodyPr/>
          <a:lstStyle/>
          <a:p>
            <a:pPr marL="0" indent="0">
              <a:buNone/>
            </a:pPr>
            <a:r>
              <a:rPr lang="en-US" dirty="0"/>
              <a:t>Fundamentally, JSX just provides syntactic sugar for the </a:t>
            </a:r>
            <a:r>
              <a:rPr lang="en-US" b="1" dirty="0" err="1"/>
              <a:t>React.createElement</a:t>
            </a:r>
            <a:r>
              <a:rPr lang="en-US" b="1" dirty="0"/>
              <a:t>(component, props, ...children)</a:t>
            </a:r>
            <a:r>
              <a:rPr lang="en-US" dirty="0"/>
              <a:t> function. The JSX code:</a:t>
            </a:r>
          </a:p>
          <a:p>
            <a:pPr marL="0" indent="0">
              <a:buNone/>
            </a:pPr>
            <a:endParaRPr lang="en-US" dirty="0"/>
          </a:p>
          <a:p>
            <a:pPr marL="0" indent="0">
              <a:buNone/>
            </a:pPr>
            <a:endParaRPr lang="en-US" dirty="0"/>
          </a:p>
          <a:p>
            <a:pPr marL="0" indent="0">
              <a:buNone/>
            </a:pPr>
            <a:endParaRPr lang="en-US" dirty="0"/>
          </a:p>
          <a:p>
            <a:pPr marL="0" indent="0">
              <a:buNone/>
            </a:pPr>
            <a:r>
              <a:rPr lang="en-US" dirty="0"/>
              <a:t>compiles into:</a:t>
            </a:r>
          </a:p>
          <a:p>
            <a:pPr marL="0" indent="0">
              <a:buNone/>
            </a:pPr>
            <a:endParaRPr lang="en-US" dirty="0"/>
          </a:p>
        </p:txBody>
      </p:sp>
      <p:pic>
        <p:nvPicPr>
          <p:cNvPr id="5" name="Picture 4">
            <a:extLst>
              <a:ext uri="{FF2B5EF4-FFF2-40B4-BE49-F238E27FC236}">
                <a16:creationId xmlns:a16="http://schemas.microsoft.com/office/drawing/2014/main" id="{5E59142F-DA0E-8F44-8ED5-F9736A612F17}"/>
              </a:ext>
            </a:extLst>
          </p:cNvPr>
          <p:cNvPicPr>
            <a:picLocks noChangeAspect="1"/>
          </p:cNvPicPr>
          <p:nvPr/>
        </p:nvPicPr>
        <p:blipFill>
          <a:blip r:embed="rId3"/>
          <a:stretch>
            <a:fillRect/>
          </a:stretch>
        </p:blipFill>
        <p:spPr>
          <a:xfrm>
            <a:off x="725904" y="2300955"/>
            <a:ext cx="6800365" cy="1452897"/>
          </a:xfrm>
          <a:prstGeom prst="rect">
            <a:avLst/>
          </a:prstGeom>
        </p:spPr>
      </p:pic>
      <p:pic>
        <p:nvPicPr>
          <p:cNvPr id="7" name="Picture 6">
            <a:extLst>
              <a:ext uri="{FF2B5EF4-FFF2-40B4-BE49-F238E27FC236}">
                <a16:creationId xmlns:a16="http://schemas.microsoft.com/office/drawing/2014/main" id="{84B44D1C-1CF4-2145-8AB9-CD5AF2BF3562}"/>
              </a:ext>
            </a:extLst>
          </p:cNvPr>
          <p:cNvPicPr>
            <a:picLocks noChangeAspect="1"/>
          </p:cNvPicPr>
          <p:nvPr/>
        </p:nvPicPr>
        <p:blipFill>
          <a:blip r:embed="rId4"/>
          <a:stretch>
            <a:fillRect/>
          </a:stretch>
        </p:blipFill>
        <p:spPr>
          <a:xfrm>
            <a:off x="725904" y="4342814"/>
            <a:ext cx="6011780" cy="2396448"/>
          </a:xfrm>
          <a:prstGeom prst="rect">
            <a:avLst/>
          </a:prstGeom>
        </p:spPr>
      </p:pic>
    </p:spTree>
    <p:extLst>
      <p:ext uri="{BB962C8B-B14F-4D97-AF65-F5344CB8AC3E}">
        <p14:creationId xmlns:p14="http://schemas.microsoft.com/office/powerpoint/2010/main" val="174178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FEA1-2AFC-FD40-A8CA-AB31CEF94621}"/>
              </a:ext>
            </a:extLst>
          </p:cNvPr>
          <p:cNvSpPr>
            <a:spLocks noGrp="1"/>
          </p:cNvSpPr>
          <p:nvPr>
            <p:ph type="title"/>
          </p:nvPr>
        </p:nvSpPr>
        <p:spPr/>
        <p:txBody>
          <a:bodyPr/>
          <a:lstStyle/>
          <a:p>
            <a:r>
              <a:rPr lang="en-US" b="1" dirty="0"/>
              <a:t>Benefits of TypeScript</a:t>
            </a:r>
            <a:endParaRPr lang="en-US" dirty="0"/>
          </a:p>
        </p:txBody>
      </p:sp>
      <p:sp>
        <p:nvSpPr>
          <p:cNvPr id="3" name="Content Placeholder 2">
            <a:extLst>
              <a:ext uri="{FF2B5EF4-FFF2-40B4-BE49-F238E27FC236}">
                <a16:creationId xmlns:a16="http://schemas.microsoft.com/office/drawing/2014/main" id="{A78885B9-B5E6-AD4E-8C00-250C8AD34466}"/>
              </a:ext>
            </a:extLst>
          </p:cNvPr>
          <p:cNvSpPr>
            <a:spLocks noGrp="1"/>
          </p:cNvSpPr>
          <p:nvPr>
            <p:ph idx="1"/>
          </p:nvPr>
        </p:nvSpPr>
        <p:spPr/>
        <p:txBody>
          <a:bodyPr/>
          <a:lstStyle/>
          <a:p>
            <a:pPr marL="0" indent="0">
              <a:buNone/>
            </a:pPr>
            <a:r>
              <a:rPr lang="en-US" dirty="0"/>
              <a:t>TypeScript is a superset of JavaScript that gives you advantages like:</a:t>
            </a:r>
          </a:p>
          <a:p>
            <a:r>
              <a:rPr lang="en-US" dirty="0"/>
              <a:t>Optional static typing (the key here is optional)</a:t>
            </a:r>
          </a:p>
          <a:p>
            <a:r>
              <a:rPr lang="en-US" dirty="0"/>
              <a:t>Decrease of bugs by 15%(if compare with JavaScript)</a:t>
            </a:r>
          </a:p>
          <a:p>
            <a:r>
              <a:rPr lang="en-US" dirty="0"/>
              <a:t>Better performance (does not have a cast, as in javascript)</a:t>
            </a:r>
          </a:p>
          <a:p>
            <a:r>
              <a:rPr lang="en-US" dirty="0"/>
              <a:t>Access to ES6 and ES7 features, before they become supported by major browsers</a:t>
            </a:r>
          </a:p>
          <a:p>
            <a:r>
              <a:rPr lang="en-US" dirty="0"/>
              <a:t>The ability to compile down to a version of JavaScript that runs on all browsers</a:t>
            </a:r>
          </a:p>
        </p:txBody>
      </p:sp>
    </p:spTree>
    <p:extLst>
      <p:ext uri="{BB962C8B-B14F-4D97-AF65-F5344CB8AC3E}">
        <p14:creationId xmlns:p14="http://schemas.microsoft.com/office/powerpoint/2010/main" val="242951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E258-ABDF-774D-AD06-5287BF902FD9}"/>
              </a:ext>
            </a:extLst>
          </p:cNvPr>
          <p:cNvSpPr>
            <a:spLocks noGrp="1"/>
          </p:cNvSpPr>
          <p:nvPr>
            <p:ph type="title"/>
          </p:nvPr>
        </p:nvSpPr>
        <p:spPr/>
        <p:txBody>
          <a:bodyPr/>
          <a:lstStyle/>
          <a:p>
            <a:pPr algn="ctr"/>
            <a:r>
              <a:rPr lang="en-US" b="1" dirty="0"/>
              <a:t>Typescript Initialization</a:t>
            </a:r>
          </a:p>
        </p:txBody>
      </p:sp>
      <p:sp>
        <p:nvSpPr>
          <p:cNvPr id="8" name="Content Placeholder 7">
            <a:extLst>
              <a:ext uri="{FF2B5EF4-FFF2-40B4-BE49-F238E27FC236}">
                <a16:creationId xmlns:a16="http://schemas.microsoft.com/office/drawing/2014/main" id="{F0AB3AA7-6347-7E42-B9FE-97D2A35DCE8A}"/>
              </a:ext>
            </a:extLst>
          </p:cNvPr>
          <p:cNvSpPr>
            <a:spLocks noGrp="1"/>
          </p:cNvSpPr>
          <p:nvPr>
            <p:ph idx="1"/>
          </p:nvPr>
        </p:nvSpPr>
        <p:spPr/>
        <p:txBody>
          <a:bodyPr/>
          <a:lstStyle/>
          <a:p>
            <a:pPr marL="0" indent="0">
              <a:buNone/>
            </a:pPr>
            <a:r>
              <a:rPr lang="en-US" dirty="0"/>
              <a:t>There are two main ways to get the TypeScript tools:</a:t>
            </a:r>
          </a:p>
          <a:p>
            <a:r>
              <a:rPr lang="en-US" dirty="0"/>
              <a:t>Via </a:t>
            </a:r>
            <a:r>
              <a:rPr lang="en-US" dirty="0" err="1"/>
              <a:t>npm</a:t>
            </a:r>
            <a:r>
              <a:rPr lang="en-US" dirty="0"/>
              <a:t> or yarn (the Node.js package manager)</a:t>
            </a:r>
          </a:p>
          <a:p>
            <a:pPr marL="0" indent="0">
              <a:buNone/>
            </a:pPr>
            <a:r>
              <a:rPr lang="en-US" b="1" i="1" dirty="0"/>
              <a:t>	</a:t>
            </a:r>
            <a:r>
              <a:rPr lang="en-US" b="1" i="1" dirty="0" err="1"/>
              <a:t>npm</a:t>
            </a:r>
            <a:r>
              <a:rPr lang="en-US" b="1" i="1" dirty="0"/>
              <a:t> </a:t>
            </a:r>
            <a:r>
              <a:rPr lang="en-US" b="1" i="1" dirty="0" err="1"/>
              <a:t>i</a:t>
            </a:r>
            <a:r>
              <a:rPr lang="en-US" b="1" i="1" dirty="0"/>
              <a:t> –g typescript</a:t>
            </a:r>
          </a:p>
          <a:p>
            <a:pPr marL="0" indent="0">
              <a:buNone/>
            </a:pPr>
            <a:r>
              <a:rPr lang="en-US" b="1" i="1" dirty="0"/>
              <a:t>	yarn global add typescript</a:t>
            </a:r>
            <a:endParaRPr lang="en-US" dirty="0"/>
          </a:p>
          <a:p>
            <a:r>
              <a:rPr lang="en-US" dirty="0"/>
              <a:t>By installing TypeScript’s Visual Studio plugins</a:t>
            </a:r>
          </a:p>
          <a:p>
            <a:pPr marL="0" indent="0">
              <a:buNone/>
            </a:pPr>
            <a:endParaRPr lang="en-US" dirty="0"/>
          </a:p>
          <a:p>
            <a:pPr marL="0" indent="0">
              <a:buNone/>
            </a:pPr>
            <a:r>
              <a:rPr lang="en-US" dirty="0"/>
              <a:t>Compiling your code(firstly, create file with extension .</a:t>
            </a:r>
            <a:r>
              <a:rPr lang="en-US" dirty="0" err="1"/>
              <a:t>ts</a:t>
            </a:r>
            <a:r>
              <a:rPr lang="en-US" dirty="0"/>
              <a:t>)</a:t>
            </a:r>
          </a:p>
          <a:p>
            <a:pPr marL="0" indent="0">
              <a:buNone/>
            </a:pPr>
            <a:r>
              <a:rPr lang="en-US" b="1" dirty="0"/>
              <a:t>	</a:t>
            </a:r>
            <a:r>
              <a:rPr lang="en-US" b="1" i="1" dirty="0" err="1"/>
              <a:t>tsc</a:t>
            </a:r>
            <a:r>
              <a:rPr lang="en-US" b="1" i="1" dirty="0"/>
              <a:t> &lt;</a:t>
            </a:r>
            <a:r>
              <a:rPr lang="en-US" b="1" i="1" dirty="0" err="1"/>
              <a:t>file.name</a:t>
            </a:r>
            <a:r>
              <a:rPr lang="en-US" b="1" i="1" dirty="0"/>
              <a:t>&gt;</a:t>
            </a:r>
          </a:p>
          <a:p>
            <a:pPr marL="0" indent="0">
              <a:buNone/>
            </a:pPr>
            <a:endParaRPr lang="en-US" dirty="0"/>
          </a:p>
        </p:txBody>
      </p:sp>
    </p:spTree>
    <p:extLst>
      <p:ext uri="{BB962C8B-B14F-4D97-AF65-F5344CB8AC3E}">
        <p14:creationId xmlns:p14="http://schemas.microsoft.com/office/powerpoint/2010/main" val="279593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B89-2DCD-5E49-864D-76220944C464}"/>
              </a:ext>
            </a:extLst>
          </p:cNvPr>
          <p:cNvSpPr>
            <a:spLocks noGrp="1"/>
          </p:cNvSpPr>
          <p:nvPr>
            <p:ph type="title"/>
          </p:nvPr>
        </p:nvSpPr>
        <p:spPr>
          <a:xfrm>
            <a:off x="838200" y="484020"/>
            <a:ext cx="10515600" cy="1325563"/>
          </a:xfrm>
        </p:spPr>
        <p:txBody>
          <a:bodyPr/>
          <a:lstStyle/>
          <a:p>
            <a:pPr algn="ctr"/>
            <a:r>
              <a:rPr lang="en-US" b="1" dirty="0"/>
              <a:t>TypeScript configuration file</a:t>
            </a:r>
          </a:p>
        </p:txBody>
      </p:sp>
      <p:sp>
        <p:nvSpPr>
          <p:cNvPr id="3" name="Content Placeholder 2">
            <a:extLst>
              <a:ext uri="{FF2B5EF4-FFF2-40B4-BE49-F238E27FC236}">
                <a16:creationId xmlns:a16="http://schemas.microsoft.com/office/drawing/2014/main" id="{7645E7C8-BD6E-5D4A-928C-1812D3A30A85}"/>
              </a:ext>
            </a:extLst>
          </p:cNvPr>
          <p:cNvSpPr>
            <a:spLocks noGrp="1"/>
          </p:cNvSpPr>
          <p:nvPr>
            <p:ph idx="1"/>
          </p:nvPr>
        </p:nvSpPr>
        <p:spPr>
          <a:xfrm>
            <a:off x="838200" y="1986046"/>
            <a:ext cx="10515600" cy="4351338"/>
          </a:xfrm>
        </p:spPr>
        <p:txBody>
          <a:bodyPr/>
          <a:lstStyle/>
          <a:p>
            <a:pPr marL="0" indent="0">
              <a:buNone/>
            </a:pPr>
            <a:r>
              <a:rPr lang="en-US" dirty="0"/>
              <a:t>You’ll want to bring your TypeScript files together - both the code you’ll be writing as well as any necessary declaration files.</a:t>
            </a:r>
          </a:p>
          <a:p>
            <a:pPr marL="0" indent="0">
              <a:buNone/>
            </a:pPr>
            <a:r>
              <a:rPr lang="en-US" dirty="0"/>
              <a:t> </a:t>
            </a:r>
          </a:p>
          <a:p>
            <a:pPr marL="0" indent="0">
              <a:buNone/>
            </a:pPr>
            <a:r>
              <a:rPr lang="en-US" dirty="0"/>
              <a:t>To do this, you’ll need to create a </a:t>
            </a:r>
            <a:r>
              <a:rPr lang="en-US" b="1" dirty="0" err="1"/>
              <a:t>tsconfig.json</a:t>
            </a:r>
            <a:r>
              <a:rPr lang="en-US" b="1" dirty="0"/>
              <a:t>. </a:t>
            </a:r>
            <a:r>
              <a:rPr lang="en-US" dirty="0"/>
              <a:t>TypeScript config is very flexible and have many </a:t>
            </a:r>
            <a:r>
              <a:rPr lang="en-US" dirty="0">
                <a:hlinkClick r:id="rId3"/>
              </a:rPr>
              <a:t>compiler options</a:t>
            </a:r>
            <a:r>
              <a:rPr lang="en-US" dirty="0"/>
              <a:t>.</a:t>
            </a:r>
            <a:endParaRPr lang="en-US" b="1" dirty="0"/>
          </a:p>
        </p:txBody>
      </p:sp>
    </p:spTree>
    <p:extLst>
      <p:ext uri="{BB962C8B-B14F-4D97-AF65-F5344CB8AC3E}">
        <p14:creationId xmlns:p14="http://schemas.microsoft.com/office/powerpoint/2010/main" val="123607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FD6C-EEB6-F441-AD5F-4820F26F2FFA}"/>
              </a:ext>
            </a:extLst>
          </p:cNvPr>
          <p:cNvSpPr>
            <a:spLocks noGrp="1"/>
          </p:cNvSpPr>
          <p:nvPr>
            <p:ph type="title"/>
          </p:nvPr>
        </p:nvSpPr>
        <p:spPr/>
        <p:txBody>
          <a:bodyPr/>
          <a:lstStyle/>
          <a:p>
            <a:pPr algn="ctr"/>
            <a:r>
              <a:rPr lang="en-US" dirty="0"/>
              <a:t>Basic types</a:t>
            </a:r>
          </a:p>
        </p:txBody>
      </p:sp>
      <p:sp>
        <p:nvSpPr>
          <p:cNvPr id="3" name="Content Placeholder 2">
            <a:extLst>
              <a:ext uri="{FF2B5EF4-FFF2-40B4-BE49-F238E27FC236}">
                <a16:creationId xmlns:a16="http://schemas.microsoft.com/office/drawing/2014/main" id="{379EC00D-31D9-7246-8190-3ED7A5C1AE0D}"/>
              </a:ext>
            </a:extLst>
          </p:cNvPr>
          <p:cNvSpPr>
            <a:spLocks noGrp="1"/>
          </p:cNvSpPr>
          <p:nvPr>
            <p:ph idx="1"/>
          </p:nvPr>
        </p:nvSpPr>
        <p:spPr/>
        <p:txBody>
          <a:bodyPr numCol="2">
            <a:normAutofit/>
          </a:bodyPr>
          <a:lstStyle/>
          <a:p>
            <a:pPr fontAlgn="b"/>
            <a:r>
              <a:rPr lang="en-US" dirty="0"/>
              <a:t>string</a:t>
            </a:r>
          </a:p>
          <a:p>
            <a:pPr fontAlgn="b"/>
            <a:r>
              <a:rPr lang="en-US" dirty="0"/>
              <a:t>number</a:t>
            </a:r>
          </a:p>
          <a:p>
            <a:pPr fontAlgn="b"/>
            <a:r>
              <a:rPr lang="en-US" dirty="0" err="1"/>
              <a:t>boolean</a:t>
            </a:r>
            <a:endParaRPr lang="en-US" dirty="0"/>
          </a:p>
          <a:p>
            <a:pPr fontAlgn="b"/>
            <a:r>
              <a:rPr lang="en-US" dirty="0"/>
              <a:t>array</a:t>
            </a:r>
          </a:p>
          <a:p>
            <a:pPr fontAlgn="b"/>
            <a:r>
              <a:rPr lang="en-US" dirty="0"/>
              <a:t>tuple</a:t>
            </a:r>
          </a:p>
          <a:p>
            <a:pPr fontAlgn="b"/>
            <a:r>
              <a:rPr lang="en-US" dirty="0"/>
              <a:t>any</a:t>
            </a:r>
          </a:p>
          <a:p>
            <a:pPr fontAlgn="b"/>
            <a:r>
              <a:rPr lang="en-US" dirty="0"/>
              <a:t>void</a:t>
            </a:r>
          </a:p>
          <a:p>
            <a:pPr fontAlgn="b"/>
            <a:r>
              <a:rPr lang="en-US" dirty="0" err="1"/>
              <a:t>enum</a:t>
            </a:r>
            <a:endParaRPr lang="en-US" dirty="0"/>
          </a:p>
          <a:p>
            <a:pPr fontAlgn="b"/>
            <a:r>
              <a:rPr lang="en-US" dirty="0"/>
              <a:t>never</a:t>
            </a:r>
          </a:p>
          <a:p>
            <a:pPr fontAlgn="b"/>
            <a:r>
              <a:rPr lang="en-US" dirty="0"/>
              <a:t>null and undefined</a:t>
            </a:r>
          </a:p>
          <a:p>
            <a:pPr fontAlgn="b"/>
            <a:r>
              <a:rPr lang="en-US" dirty="0"/>
              <a:t>object</a:t>
            </a:r>
          </a:p>
          <a:p>
            <a:pPr fontAlgn="b"/>
            <a:r>
              <a:rPr lang="en-US" dirty="0"/>
              <a:t>type assertions</a:t>
            </a:r>
          </a:p>
          <a:p>
            <a:pPr marL="0" indent="0">
              <a:buNone/>
            </a:pPr>
            <a:endParaRPr lang="en-US" dirty="0"/>
          </a:p>
        </p:txBody>
      </p:sp>
    </p:spTree>
    <p:extLst>
      <p:ext uri="{BB962C8B-B14F-4D97-AF65-F5344CB8AC3E}">
        <p14:creationId xmlns:p14="http://schemas.microsoft.com/office/powerpoint/2010/main" val="78010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2508-B0F3-EF4B-92EE-0E5F56ACFC4C}"/>
              </a:ext>
            </a:extLst>
          </p:cNvPr>
          <p:cNvSpPr>
            <a:spLocks noGrp="1"/>
          </p:cNvSpPr>
          <p:nvPr>
            <p:ph type="title"/>
          </p:nvPr>
        </p:nvSpPr>
        <p:spPr/>
        <p:txBody>
          <a:bodyPr/>
          <a:lstStyle/>
          <a:p>
            <a:pPr algn="ctr"/>
            <a:r>
              <a:rPr lang="en-US" b="1" dirty="0"/>
              <a:t>Functions</a:t>
            </a:r>
          </a:p>
        </p:txBody>
      </p:sp>
      <p:sp>
        <p:nvSpPr>
          <p:cNvPr id="3" name="Content Placeholder 2">
            <a:extLst>
              <a:ext uri="{FF2B5EF4-FFF2-40B4-BE49-F238E27FC236}">
                <a16:creationId xmlns:a16="http://schemas.microsoft.com/office/drawing/2014/main" id="{2C39C305-C516-3847-B3FA-B654BE56BCA3}"/>
              </a:ext>
            </a:extLst>
          </p:cNvPr>
          <p:cNvSpPr>
            <a:spLocks noGrp="1"/>
          </p:cNvSpPr>
          <p:nvPr>
            <p:ph idx="1"/>
          </p:nvPr>
        </p:nvSpPr>
        <p:spPr/>
        <p:txBody>
          <a:bodyPr/>
          <a:lstStyle/>
          <a:p>
            <a:pPr marL="0" indent="0">
              <a:buNone/>
            </a:pPr>
            <a:r>
              <a:rPr lang="en-US" dirty="0"/>
              <a:t>Functions are the fundamental building block of any applications in JavaScript. They’re how you build up layers of abstraction, mimicking classes, information hiding, and modules. In TypeScript, while there are classes, namespaces, and modules, functions still play the key role in describing how to </a:t>
            </a:r>
            <a:r>
              <a:rPr lang="en-US" i="1" dirty="0"/>
              <a:t>do</a:t>
            </a:r>
            <a:r>
              <a:rPr lang="en-US" dirty="0"/>
              <a:t> things. TypeScript also adds some new capabilities to the standard JavaScript functions to make them easier to work with.</a:t>
            </a:r>
          </a:p>
          <a:p>
            <a:pPr marL="0" indent="0">
              <a:buNone/>
            </a:pPr>
            <a:br>
              <a:rPr lang="en-US" dirty="0"/>
            </a:br>
            <a:endParaRPr lang="en-US" dirty="0"/>
          </a:p>
        </p:txBody>
      </p:sp>
    </p:spTree>
    <p:extLst>
      <p:ext uri="{BB962C8B-B14F-4D97-AF65-F5344CB8AC3E}">
        <p14:creationId xmlns:p14="http://schemas.microsoft.com/office/powerpoint/2010/main" val="324961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22C9-D623-5549-BD67-42613F9605EB}"/>
              </a:ext>
            </a:extLst>
          </p:cNvPr>
          <p:cNvSpPr>
            <a:spLocks noGrp="1"/>
          </p:cNvSpPr>
          <p:nvPr>
            <p:ph type="title"/>
          </p:nvPr>
        </p:nvSpPr>
        <p:spPr/>
        <p:txBody>
          <a:bodyPr/>
          <a:lstStyle/>
          <a:p>
            <a:pPr algn="ctr"/>
            <a:r>
              <a:rPr lang="en-US" b="1" dirty="0"/>
              <a:t>Interfaces and Classes</a:t>
            </a:r>
          </a:p>
        </p:txBody>
      </p:sp>
      <p:sp>
        <p:nvSpPr>
          <p:cNvPr id="3" name="Content Placeholder 2">
            <a:extLst>
              <a:ext uri="{FF2B5EF4-FFF2-40B4-BE49-F238E27FC236}">
                <a16:creationId xmlns:a16="http://schemas.microsoft.com/office/drawing/2014/main" id="{FC32FC48-4C55-5B4B-807E-9470E9DE5305}"/>
              </a:ext>
            </a:extLst>
          </p:cNvPr>
          <p:cNvSpPr>
            <a:spLocks noGrp="1"/>
          </p:cNvSpPr>
          <p:nvPr>
            <p:ph idx="1"/>
          </p:nvPr>
        </p:nvSpPr>
        <p:spPr/>
        <p:txBody>
          <a:bodyPr/>
          <a:lstStyle/>
          <a:p>
            <a:pPr marL="0" indent="0">
              <a:buNone/>
            </a:pPr>
            <a:r>
              <a:rPr lang="en-US" dirty="0"/>
              <a:t>In TypeScript, interfaces fill the role of naming types, and are a powerful way of defining contracts within your code as well as contracts with code outside of your project.</a:t>
            </a:r>
          </a:p>
          <a:p>
            <a:pPr marL="0" indent="0">
              <a:buNone/>
            </a:pPr>
            <a:endParaRPr lang="en-US" dirty="0"/>
          </a:p>
          <a:p>
            <a:pPr marL="0" indent="0">
              <a:buNone/>
            </a:pPr>
            <a:r>
              <a:rPr lang="en-US" dirty="0"/>
              <a:t>Starting with ECMAScript 2015, also known as ECMAScript 6, JavaScript programmers will be able to build their applications using this object-oriented class-based approach(before we used functions and prototype-based inheritance to build up reusable components).</a:t>
            </a:r>
          </a:p>
        </p:txBody>
      </p:sp>
    </p:spTree>
    <p:extLst>
      <p:ext uri="{BB962C8B-B14F-4D97-AF65-F5344CB8AC3E}">
        <p14:creationId xmlns:p14="http://schemas.microsoft.com/office/powerpoint/2010/main" val="398024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167D-1507-DC41-8389-26150D685AE4}"/>
              </a:ext>
            </a:extLst>
          </p:cNvPr>
          <p:cNvSpPr>
            <a:spLocks noGrp="1"/>
          </p:cNvSpPr>
          <p:nvPr>
            <p:ph type="title"/>
          </p:nvPr>
        </p:nvSpPr>
        <p:spPr/>
        <p:txBody>
          <a:bodyPr/>
          <a:lstStyle/>
          <a:p>
            <a:pPr algn="ctr"/>
            <a:r>
              <a:rPr lang="en-US" b="1" dirty="0"/>
              <a:t>Generic</a:t>
            </a:r>
          </a:p>
        </p:txBody>
      </p:sp>
      <p:sp>
        <p:nvSpPr>
          <p:cNvPr id="3" name="Content Placeholder 2">
            <a:extLst>
              <a:ext uri="{FF2B5EF4-FFF2-40B4-BE49-F238E27FC236}">
                <a16:creationId xmlns:a16="http://schemas.microsoft.com/office/drawing/2014/main" id="{8A2AA70E-B9F1-4C4B-8481-C9FB4659C3C1}"/>
              </a:ext>
            </a:extLst>
          </p:cNvPr>
          <p:cNvSpPr>
            <a:spLocks noGrp="1"/>
          </p:cNvSpPr>
          <p:nvPr>
            <p:ph idx="1"/>
          </p:nvPr>
        </p:nvSpPr>
        <p:spPr/>
        <p:txBody>
          <a:bodyPr/>
          <a:lstStyle/>
          <a:p>
            <a:pPr marL="0" indent="0">
              <a:buNone/>
            </a:pPr>
            <a:r>
              <a:rPr lang="en-US" dirty="0"/>
              <a:t>A major part of software engineering is building components that not only have well-defined and consistent APIs, but are also reusable. Components that are capable of working on the data of today as well as the data of tomorrow will give you the most flexible capabilities for building up large software systems.</a:t>
            </a:r>
          </a:p>
          <a:p>
            <a:pPr marL="0" indent="0">
              <a:buNone/>
            </a:pPr>
            <a:r>
              <a:rPr lang="en-US" dirty="0"/>
              <a:t>One of the main tools in the toolbox for creating reusable components is </a:t>
            </a:r>
            <a:r>
              <a:rPr lang="en-US" b="1" i="1" dirty="0"/>
              <a:t>generics</a:t>
            </a:r>
            <a:r>
              <a:rPr lang="en-US" dirty="0"/>
              <a:t>, that is, being able to create a component that can work over a variety of types rather than a single one.</a:t>
            </a:r>
          </a:p>
        </p:txBody>
      </p:sp>
    </p:spTree>
    <p:extLst>
      <p:ext uri="{BB962C8B-B14F-4D97-AF65-F5344CB8AC3E}">
        <p14:creationId xmlns:p14="http://schemas.microsoft.com/office/powerpoint/2010/main" val="88382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CB56-C003-CE47-87F0-670229EBEC50}"/>
              </a:ext>
            </a:extLst>
          </p:cNvPr>
          <p:cNvSpPr>
            <a:spLocks noGrp="1"/>
          </p:cNvSpPr>
          <p:nvPr>
            <p:ph type="title"/>
          </p:nvPr>
        </p:nvSpPr>
        <p:spPr/>
        <p:txBody>
          <a:bodyPr/>
          <a:lstStyle/>
          <a:p>
            <a:pPr algn="ctr"/>
            <a:r>
              <a:rPr lang="en-US" b="1" dirty="0"/>
              <a:t>Introducing JSX</a:t>
            </a:r>
            <a:endParaRPr lang="en-US" dirty="0"/>
          </a:p>
        </p:txBody>
      </p:sp>
      <p:sp>
        <p:nvSpPr>
          <p:cNvPr id="3" name="Content Placeholder 2">
            <a:extLst>
              <a:ext uri="{FF2B5EF4-FFF2-40B4-BE49-F238E27FC236}">
                <a16:creationId xmlns:a16="http://schemas.microsoft.com/office/drawing/2014/main" id="{ECA93047-0F7B-3D42-AB81-388A153524E6}"/>
              </a:ext>
            </a:extLst>
          </p:cNvPr>
          <p:cNvSpPr>
            <a:spLocks noGrp="1"/>
          </p:cNvSpPr>
          <p:nvPr>
            <p:ph idx="1"/>
          </p:nvPr>
        </p:nvSpPr>
        <p:spPr/>
        <p:txBody>
          <a:bodyPr/>
          <a:lstStyle/>
          <a:p>
            <a:pPr marL="0" indent="0">
              <a:buNone/>
            </a:pPr>
            <a:r>
              <a:rPr lang="en-US" dirty="0"/>
              <a:t>Consider this variable declaration:</a:t>
            </a:r>
          </a:p>
          <a:p>
            <a:pPr marL="0" indent="0">
              <a:buNone/>
            </a:pPr>
            <a:endParaRPr lang="en-US" dirty="0"/>
          </a:p>
          <a:p>
            <a:pPr marL="0" indent="0">
              <a:buNone/>
            </a:pPr>
            <a:endParaRPr lang="en-US" dirty="0"/>
          </a:p>
          <a:p>
            <a:pPr marL="0" indent="0">
              <a:buNone/>
            </a:pPr>
            <a:r>
              <a:rPr lang="en-US" dirty="0"/>
              <a:t>This funny tag syntax is neither a string nor HTML.</a:t>
            </a:r>
          </a:p>
          <a:p>
            <a:pPr marL="0" indent="0">
              <a:buNone/>
            </a:pPr>
            <a:r>
              <a:rPr lang="en-US" dirty="0"/>
              <a:t>It is called JSX, and it is a syntax extension to JavaScript. We recommend using it with React to describe what the UI should look like. JSX may remind you of a template language, but it comes with the full power of JavaScript.</a:t>
            </a:r>
          </a:p>
          <a:p>
            <a:pPr marL="0" indent="0">
              <a:buNone/>
            </a:pPr>
            <a:endParaRPr lang="en-US" dirty="0"/>
          </a:p>
        </p:txBody>
      </p:sp>
      <p:pic>
        <p:nvPicPr>
          <p:cNvPr id="5" name="Picture 4">
            <a:extLst>
              <a:ext uri="{FF2B5EF4-FFF2-40B4-BE49-F238E27FC236}">
                <a16:creationId xmlns:a16="http://schemas.microsoft.com/office/drawing/2014/main" id="{DD6A9625-A8C9-A741-AEE0-D8AFA30BADA8}"/>
              </a:ext>
            </a:extLst>
          </p:cNvPr>
          <p:cNvPicPr>
            <a:picLocks noChangeAspect="1"/>
          </p:cNvPicPr>
          <p:nvPr/>
        </p:nvPicPr>
        <p:blipFill>
          <a:blip r:embed="rId3"/>
          <a:stretch>
            <a:fillRect/>
          </a:stretch>
        </p:blipFill>
        <p:spPr>
          <a:xfrm>
            <a:off x="838200" y="2404645"/>
            <a:ext cx="6946234" cy="723566"/>
          </a:xfrm>
          <a:prstGeom prst="rect">
            <a:avLst/>
          </a:prstGeom>
        </p:spPr>
      </p:pic>
    </p:spTree>
    <p:extLst>
      <p:ext uri="{BB962C8B-B14F-4D97-AF65-F5344CB8AC3E}">
        <p14:creationId xmlns:p14="http://schemas.microsoft.com/office/powerpoint/2010/main" val="363483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6759</TotalTime>
  <Words>894</Words>
  <Application>Microsoft Macintosh PowerPoint</Application>
  <PresentationFormat>Widescreen</PresentationFormat>
  <Paragraphs>131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TypeScript Basic</vt:lpstr>
      <vt:lpstr>Benefits of TypeScript</vt:lpstr>
      <vt:lpstr>Typescript Initialization</vt:lpstr>
      <vt:lpstr>TypeScript configuration file</vt:lpstr>
      <vt:lpstr>Basic types</vt:lpstr>
      <vt:lpstr>Functions</vt:lpstr>
      <vt:lpstr>Interfaces and Classes</vt:lpstr>
      <vt:lpstr>Generic</vt:lpstr>
      <vt:lpstr>Introducing JSX</vt:lpstr>
      <vt:lpstr>Embedding Expressions in JSX</vt:lpstr>
      <vt:lpstr>JSX is an Expression Too</vt:lpstr>
      <vt:lpstr>Specifying Attributes with JSX</vt:lpstr>
      <vt:lpstr>Specifying Children with JSX</vt:lpstr>
      <vt:lpstr>JSX in depth</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Basic</dc:title>
  <dc:creator>Microsoft Office User</dc:creator>
  <cp:lastModifiedBy>Microsoft Office User</cp:lastModifiedBy>
  <cp:revision>17</cp:revision>
  <dcterms:created xsi:type="dcterms:W3CDTF">2019-02-04T18:48:36Z</dcterms:created>
  <dcterms:modified xsi:type="dcterms:W3CDTF">2019-02-09T11:28:27Z</dcterms:modified>
</cp:coreProperties>
</file>