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890" autoAdjust="0"/>
  </p:normalViewPr>
  <p:slideViewPr>
    <p:cSldViewPr snapToGrid="0">
      <p:cViewPr varScale="1">
        <p:scale>
          <a:sx n="94" d="100"/>
          <a:sy n="94" d="100"/>
        </p:scale>
        <p:origin x="109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940FE6-51D7-4C12-B589-2CCBC4B1CD6C}" type="datetimeFigureOut">
              <a:rPr lang="en-US" smtClean="0"/>
              <a:t>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9FC6C-D8B6-4C77-BBE8-F9373FA7A150}" type="slidenum">
              <a:rPr lang="en-US" smtClean="0"/>
              <a:t>‹#›</a:t>
            </a:fld>
            <a:endParaRPr lang="en-US"/>
          </a:p>
        </p:txBody>
      </p:sp>
    </p:spTree>
    <p:extLst>
      <p:ext uri="{BB962C8B-B14F-4D97-AF65-F5344CB8AC3E}">
        <p14:creationId xmlns:p14="http://schemas.microsoft.com/office/powerpoint/2010/main" val="3862479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State is everywhere in JavaScript. But can you imagine </a:t>
            </a:r>
            <a:r>
              <a:rPr lang="en-US" sz="1200" b="1" i="0" kern="1200" dirty="0" smtClean="0">
                <a:solidFill>
                  <a:schemeClr val="tx1"/>
                </a:solidFill>
                <a:effectLst/>
                <a:latin typeface="+mn-lt"/>
                <a:ea typeface="+mn-ea"/>
                <a:cs typeface="+mn-cs"/>
              </a:rPr>
              <a:t>how much state a React application has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Yeah, you can get by with keeping the state within a parent React component as long as the application remains </a:t>
            </a:r>
            <a:r>
              <a:rPr lang="en-US" sz="1200" b="1" i="0" kern="1200" dirty="0" smtClean="0">
                <a:solidFill>
                  <a:schemeClr val="tx1"/>
                </a:solidFill>
                <a:effectLst/>
                <a:latin typeface="+mn-lt"/>
                <a:ea typeface="+mn-ea"/>
                <a:cs typeface="+mn-cs"/>
              </a:rPr>
              <a:t>small</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Then things will become tricky especially when you add more behaviors to the app.</a:t>
            </a:r>
          </a:p>
          <a:p>
            <a:r>
              <a:rPr lang="en-US" sz="1200" b="1" i="0" kern="1200" dirty="0" smtClean="0">
                <a:solidFill>
                  <a:schemeClr val="tx1"/>
                </a:solidFill>
                <a:effectLst/>
                <a:latin typeface="+mn-lt"/>
                <a:ea typeface="+mn-ea"/>
                <a:cs typeface="+mn-cs"/>
              </a:rPr>
              <a:t>At some point we may want to reach for a consistent way for keeping track of state changes</a:t>
            </a:r>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19D9FC6C-D8B6-4C77-BBE8-F9373FA7A150}" type="slidenum">
              <a:rPr lang="en-US" smtClean="0"/>
              <a:t>2</a:t>
            </a:fld>
            <a:endParaRPr lang="en-US"/>
          </a:p>
        </p:txBody>
      </p:sp>
    </p:spTree>
    <p:extLst>
      <p:ext uri="{BB962C8B-B14F-4D97-AF65-F5344CB8AC3E}">
        <p14:creationId xmlns:p14="http://schemas.microsoft.com/office/powerpoint/2010/main" val="3459019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9FC6C-D8B6-4C77-BBE8-F9373FA7A150}" type="slidenum">
              <a:rPr lang="en-US" smtClean="0"/>
              <a:t>3</a:t>
            </a:fld>
            <a:endParaRPr lang="en-US"/>
          </a:p>
        </p:txBody>
      </p:sp>
    </p:spTree>
    <p:extLst>
      <p:ext uri="{BB962C8B-B14F-4D97-AF65-F5344CB8AC3E}">
        <p14:creationId xmlns:p14="http://schemas.microsoft.com/office/powerpoint/2010/main" val="51940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Redux architecture revolves around a </a:t>
            </a:r>
            <a:r>
              <a:rPr lang="en-US" sz="1200" b="1" i="0" kern="1200" dirty="0" smtClean="0">
                <a:solidFill>
                  <a:schemeClr val="tx1"/>
                </a:solidFill>
                <a:effectLst/>
                <a:latin typeface="+mn-lt"/>
                <a:ea typeface="+mn-ea"/>
                <a:cs typeface="+mn-cs"/>
              </a:rPr>
              <a:t>strict unidirectional data flow</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This means that all data in an application follows the same lifecycle pattern, making the logic of your app more predictable and easier to understand. It also encourages data normalization, so that you don't end up with multiple, independent copies of the same data that are unaware of one another.</a:t>
            </a:r>
          </a:p>
          <a:p>
            <a:endParaRPr lang="en-US" dirty="0"/>
          </a:p>
        </p:txBody>
      </p:sp>
      <p:sp>
        <p:nvSpPr>
          <p:cNvPr id="4" name="Slide Number Placeholder 3"/>
          <p:cNvSpPr>
            <a:spLocks noGrp="1"/>
          </p:cNvSpPr>
          <p:nvPr>
            <p:ph type="sldNum" sz="quarter" idx="10"/>
          </p:nvPr>
        </p:nvSpPr>
        <p:spPr/>
        <p:txBody>
          <a:bodyPr/>
          <a:lstStyle/>
          <a:p>
            <a:fld id="{19D9FC6C-D8B6-4C77-BBE8-F9373FA7A150}" type="slidenum">
              <a:rPr lang="en-US" smtClean="0"/>
              <a:t>4</a:t>
            </a:fld>
            <a:endParaRPr lang="en-US"/>
          </a:p>
        </p:txBody>
      </p:sp>
    </p:spTree>
    <p:extLst>
      <p:ext uri="{BB962C8B-B14F-4D97-AF65-F5344CB8AC3E}">
        <p14:creationId xmlns:p14="http://schemas.microsoft.com/office/powerpoint/2010/main" val="2965476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9FC6C-D8B6-4C77-BBE8-F9373FA7A150}" type="slidenum">
              <a:rPr lang="en-US" smtClean="0"/>
              <a:t>5</a:t>
            </a:fld>
            <a:endParaRPr lang="en-US"/>
          </a:p>
        </p:txBody>
      </p:sp>
    </p:spTree>
    <p:extLst>
      <p:ext uri="{BB962C8B-B14F-4D97-AF65-F5344CB8AC3E}">
        <p14:creationId xmlns:p14="http://schemas.microsoft.com/office/powerpoint/2010/main" val="2042727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9FC6C-D8B6-4C77-BBE8-F9373FA7A150}" type="slidenum">
              <a:rPr lang="en-US" smtClean="0"/>
              <a:t>7</a:t>
            </a:fld>
            <a:endParaRPr lang="en-US"/>
          </a:p>
        </p:txBody>
      </p:sp>
    </p:spTree>
    <p:extLst>
      <p:ext uri="{BB962C8B-B14F-4D97-AF65-F5344CB8AC3E}">
        <p14:creationId xmlns:p14="http://schemas.microsoft.com/office/powerpoint/2010/main" val="341906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9FC6C-D8B6-4C77-BBE8-F9373FA7A150}" type="slidenum">
              <a:rPr lang="en-US" smtClean="0"/>
              <a:t>8</a:t>
            </a:fld>
            <a:endParaRPr lang="en-US"/>
          </a:p>
        </p:txBody>
      </p:sp>
    </p:spTree>
    <p:extLst>
      <p:ext uri="{BB962C8B-B14F-4D97-AF65-F5344CB8AC3E}">
        <p14:creationId xmlns:p14="http://schemas.microsoft.com/office/powerpoint/2010/main" val="3749363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Describe</a:t>
            </a:r>
            <a:r>
              <a:rPr lang="en-US" baseline="0" smtClean="0"/>
              <a:t> a code</a:t>
            </a:r>
            <a:endParaRPr lang="en-US"/>
          </a:p>
        </p:txBody>
      </p:sp>
      <p:sp>
        <p:nvSpPr>
          <p:cNvPr id="4" name="Slide Number Placeholder 3"/>
          <p:cNvSpPr>
            <a:spLocks noGrp="1"/>
          </p:cNvSpPr>
          <p:nvPr>
            <p:ph type="sldNum" sz="quarter" idx="10"/>
          </p:nvPr>
        </p:nvSpPr>
        <p:spPr/>
        <p:txBody>
          <a:bodyPr/>
          <a:lstStyle/>
          <a:p>
            <a:fld id="{19D9FC6C-D8B6-4C77-BBE8-F9373FA7A150}" type="slidenum">
              <a:rPr lang="en-US" smtClean="0"/>
              <a:t>13</a:t>
            </a:fld>
            <a:endParaRPr lang="en-US"/>
          </a:p>
        </p:txBody>
      </p:sp>
    </p:spTree>
    <p:extLst>
      <p:ext uri="{BB962C8B-B14F-4D97-AF65-F5344CB8AC3E}">
        <p14:creationId xmlns:p14="http://schemas.microsoft.com/office/powerpoint/2010/main" val="404903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9FC6C-D8B6-4C77-BBE8-F9373FA7A150}" type="slidenum">
              <a:rPr lang="en-US" smtClean="0"/>
              <a:t>14</a:t>
            </a:fld>
            <a:endParaRPr lang="en-US"/>
          </a:p>
        </p:txBody>
      </p:sp>
    </p:spTree>
    <p:extLst>
      <p:ext uri="{BB962C8B-B14F-4D97-AF65-F5344CB8AC3E}">
        <p14:creationId xmlns:p14="http://schemas.microsoft.com/office/powerpoint/2010/main" val="1809568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8A9C00-E617-44E6-B0F6-DD5375BA8C5C}"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90072-9CBB-4886-B053-5607FC5933D9}" type="slidenum">
              <a:rPr lang="en-US" smtClean="0"/>
              <a:t>‹#›</a:t>
            </a:fld>
            <a:endParaRPr lang="en-US"/>
          </a:p>
        </p:txBody>
      </p:sp>
    </p:spTree>
    <p:extLst>
      <p:ext uri="{BB962C8B-B14F-4D97-AF65-F5344CB8AC3E}">
        <p14:creationId xmlns:p14="http://schemas.microsoft.com/office/powerpoint/2010/main" val="232717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8A9C00-E617-44E6-B0F6-DD5375BA8C5C}"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90072-9CBB-4886-B053-5607FC5933D9}" type="slidenum">
              <a:rPr lang="en-US" smtClean="0"/>
              <a:t>‹#›</a:t>
            </a:fld>
            <a:endParaRPr lang="en-US"/>
          </a:p>
        </p:txBody>
      </p:sp>
    </p:spTree>
    <p:extLst>
      <p:ext uri="{BB962C8B-B14F-4D97-AF65-F5344CB8AC3E}">
        <p14:creationId xmlns:p14="http://schemas.microsoft.com/office/powerpoint/2010/main" val="144129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8A9C00-E617-44E6-B0F6-DD5375BA8C5C}"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90072-9CBB-4886-B053-5607FC5933D9}" type="slidenum">
              <a:rPr lang="en-US" smtClean="0"/>
              <a:t>‹#›</a:t>
            </a:fld>
            <a:endParaRPr lang="en-US"/>
          </a:p>
        </p:txBody>
      </p:sp>
    </p:spTree>
    <p:extLst>
      <p:ext uri="{BB962C8B-B14F-4D97-AF65-F5344CB8AC3E}">
        <p14:creationId xmlns:p14="http://schemas.microsoft.com/office/powerpoint/2010/main" val="945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8A9C00-E617-44E6-B0F6-DD5375BA8C5C}"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90072-9CBB-4886-B053-5607FC5933D9}" type="slidenum">
              <a:rPr lang="en-US" smtClean="0"/>
              <a:t>‹#›</a:t>
            </a:fld>
            <a:endParaRPr lang="en-US"/>
          </a:p>
        </p:txBody>
      </p:sp>
    </p:spTree>
    <p:extLst>
      <p:ext uri="{BB962C8B-B14F-4D97-AF65-F5344CB8AC3E}">
        <p14:creationId xmlns:p14="http://schemas.microsoft.com/office/powerpoint/2010/main" val="164086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8A9C00-E617-44E6-B0F6-DD5375BA8C5C}"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90072-9CBB-4886-B053-5607FC5933D9}" type="slidenum">
              <a:rPr lang="en-US" smtClean="0"/>
              <a:t>‹#›</a:t>
            </a:fld>
            <a:endParaRPr lang="en-US"/>
          </a:p>
        </p:txBody>
      </p:sp>
    </p:spTree>
    <p:extLst>
      <p:ext uri="{BB962C8B-B14F-4D97-AF65-F5344CB8AC3E}">
        <p14:creationId xmlns:p14="http://schemas.microsoft.com/office/powerpoint/2010/main" val="198337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8A9C00-E617-44E6-B0F6-DD5375BA8C5C}"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90072-9CBB-4886-B053-5607FC5933D9}" type="slidenum">
              <a:rPr lang="en-US" smtClean="0"/>
              <a:t>‹#›</a:t>
            </a:fld>
            <a:endParaRPr lang="en-US"/>
          </a:p>
        </p:txBody>
      </p:sp>
    </p:spTree>
    <p:extLst>
      <p:ext uri="{BB962C8B-B14F-4D97-AF65-F5344CB8AC3E}">
        <p14:creationId xmlns:p14="http://schemas.microsoft.com/office/powerpoint/2010/main" val="284192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8A9C00-E617-44E6-B0F6-DD5375BA8C5C}" type="datetimeFigureOut">
              <a:rPr lang="en-US" smtClean="0"/>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190072-9CBB-4886-B053-5607FC5933D9}" type="slidenum">
              <a:rPr lang="en-US" smtClean="0"/>
              <a:t>‹#›</a:t>
            </a:fld>
            <a:endParaRPr lang="en-US"/>
          </a:p>
        </p:txBody>
      </p:sp>
    </p:spTree>
    <p:extLst>
      <p:ext uri="{BB962C8B-B14F-4D97-AF65-F5344CB8AC3E}">
        <p14:creationId xmlns:p14="http://schemas.microsoft.com/office/powerpoint/2010/main" val="234419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8A9C00-E617-44E6-B0F6-DD5375BA8C5C}" type="datetimeFigureOut">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190072-9CBB-4886-B053-5607FC5933D9}" type="slidenum">
              <a:rPr lang="en-US" smtClean="0"/>
              <a:t>‹#›</a:t>
            </a:fld>
            <a:endParaRPr lang="en-US"/>
          </a:p>
        </p:txBody>
      </p:sp>
    </p:spTree>
    <p:extLst>
      <p:ext uri="{BB962C8B-B14F-4D97-AF65-F5344CB8AC3E}">
        <p14:creationId xmlns:p14="http://schemas.microsoft.com/office/powerpoint/2010/main" val="315063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A9C00-E617-44E6-B0F6-DD5375BA8C5C}" type="datetimeFigureOut">
              <a:rPr lang="en-US" smtClean="0"/>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190072-9CBB-4886-B053-5607FC5933D9}" type="slidenum">
              <a:rPr lang="en-US" smtClean="0"/>
              <a:t>‹#›</a:t>
            </a:fld>
            <a:endParaRPr lang="en-US"/>
          </a:p>
        </p:txBody>
      </p:sp>
    </p:spTree>
    <p:extLst>
      <p:ext uri="{BB962C8B-B14F-4D97-AF65-F5344CB8AC3E}">
        <p14:creationId xmlns:p14="http://schemas.microsoft.com/office/powerpoint/2010/main" val="137651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8A9C00-E617-44E6-B0F6-DD5375BA8C5C}"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90072-9CBB-4886-B053-5607FC5933D9}" type="slidenum">
              <a:rPr lang="en-US" smtClean="0"/>
              <a:t>‹#›</a:t>
            </a:fld>
            <a:endParaRPr lang="en-US"/>
          </a:p>
        </p:txBody>
      </p:sp>
    </p:spTree>
    <p:extLst>
      <p:ext uri="{BB962C8B-B14F-4D97-AF65-F5344CB8AC3E}">
        <p14:creationId xmlns:p14="http://schemas.microsoft.com/office/powerpoint/2010/main" val="59060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8A9C00-E617-44E6-B0F6-DD5375BA8C5C}"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90072-9CBB-4886-B053-5607FC5933D9}" type="slidenum">
              <a:rPr lang="en-US" smtClean="0"/>
              <a:t>‹#›</a:t>
            </a:fld>
            <a:endParaRPr lang="en-US"/>
          </a:p>
        </p:txBody>
      </p:sp>
    </p:spTree>
    <p:extLst>
      <p:ext uri="{BB962C8B-B14F-4D97-AF65-F5344CB8AC3E}">
        <p14:creationId xmlns:p14="http://schemas.microsoft.com/office/powerpoint/2010/main" val="183256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A9C00-E617-44E6-B0F6-DD5375BA8C5C}" type="datetimeFigureOut">
              <a:rPr lang="en-US" smtClean="0"/>
              <a:t>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90072-9CBB-4886-B053-5607FC5933D9}" type="slidenum">
              <a:rPr lang="en-US" smtClean="0"/>
              <a:t>‹#›</a:t>
            </a:fld>
            <a:endParaRPr lang="en-US"/>
          </a:p>
        </p:txBody>
      </p:sp>
    </p:spTree>
    <p:extLst>
      <p:ext uri="{BB962C8B-B14F-4D97-AF65-F5344CB8AC3E}">
        <p14:creationId xmlns:p14="http://schemas.microsoft.com/office/powerpoint/2010/main" val="43424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ctr"/>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955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729206"/>
            <a:ext cx="10515600" cy="10193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Store Creation</a:t>
            </a:r>
            <a:endParaRPr lang="en-US" b="1" dirty="0"/>
          </a:p>
        </p:txBody>
      </p:sp>
      <p:sp>
        <p:nvSpPr>
          <p:cNvPr id="3" name="Content Placeholder 2"/>
          <p:cNvSpPr txBox="1">
            <a:spLocks/>
          </p:cNvSpPr>
          <p:nvPr/>
        </p:nvSpPr>
        <p:spPr>
          <a:xfrm>
            <a:off x="925011" y="1464528"/>
            <a:ext cx="10428789" cy="47229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smtClean="0"/>
          </a:p>
          <a:p>
            <a:pPr marL="0" indent="0" algn="ctr">
              <a:buNone/>
            </a:pPr>
            <a:r>
              <a:rPr lang="en-US" sz="2400" dirty="0" smtClean="0"/>
              <a:t>with Reducer (the spec of your store)</a:t>
            </a:r>
          </a:p>
          <a:p>
            <a:pPr marL="0" indent="0" algn="ctr">
              <a:buNone/>
            </a:pPr>
            <a:endParaRPr lang="en-US" sz="2400" dirty="0" smtClean="0"/>
          </a:p>
          <a:p>
            <a:pPr marL="0" indent="0" algn="ctr">
              <a:buNone/>
            </a:pPr>
            <a:endParaRPr lang="en-US" sz="2400" dirty="0" smtClean="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lgn="ctr">
              <a:buNone/>
            </a:pPr>
            <a:r>
              <a:rPr lang="en-US" sz="2400" dirty="0" smtClean="0"/>
              <a:t> </a:t>
            </a:r>
            <a:endParaRPr lang="en-US" sz="2400" dirty="0"/>
          </a:p>
        </p:txBody>
      </p:sp>
      <p:pic>
        <p:nvPicPr>
          <p:cNvPr id="4" name="Picture 3"/>
          <p:cNvPicPr>
            <a:picLocks noChangeAspect="1"/>
          </p:cNvPicPr>
          <p:nvPr/>
        </p:nvPicPr>
        <p:blipFill>
          <a:blip r:embed="rId2"/>
          <a:stretch>
            <a:fillRect/>
          </a:stretch>
        </p:blipFill>
        <p:spPr>
          <a:xfrm>
            <a:off x="2971800" y="3068746"/>
            <a:ext cx="6248400" cy="1514475"/>
          </a:xfrm>
          <a:prstGeom prst="rect">
            <a:avLst/>
          </a:prstGeom>
        </p:spPr>
      </p:pic>
    </p:spTree>
    <p:extLst>
      <p:ext uri="{BB962C8B-B14F-4D97-AF65-F5344CB8AC3E}">
        <p14:creationId xmlns:p14="http://schemas.microsoft.com/office/powerpoint/2010/main" val="3431577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729206"/>
            <a:ext cx="10515600" cy="10193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Store APIs</a:t>
            </a:r>
            <a:endParaRPr lang="en-US" b="1" dirty="0"/>
          </a:p>
        </p:txBody>
      </p:sp>
      <p:sp>
        <p:nvSpPr>
          <p:cNvPr id="3" name="Content Placeholder 2"/>
          <p:cNvSpPr txBox="1">
            <a:spLocks/>
          </p:cNvSpPr>
          <p:nvPr/>
        </p:nvSpPr>
        <p:spPr>
          <a:xfrm>
            <a:off x="925011" y="1576288"/>
            <a:ext cx="10428789" cy="47229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smtClean="0"/>
              <a:t>store - dispatch</a:t>
            </a:r>
          </a:p>
          <a:p>
            <a:pPr marL="0" indent="0" algn="ctr">
              <a:buNone/>
            </a:pPr>
            <a:endParaRPr lang="en-US" sz="2400" dirty="0" smtClean="0"/>
          </a:p>
          <a:p>
            <a:pPr marL="0" indent="0">
              <a:buFont typeface="Arial" panose="020B0604020202020204" pitchFamily="34" charset="0"/>
              <a:buNone/>
            </a:pPr>
            <a:endParaRPr lang="en-US" sz="2400" dirty="0" smtClean="0"/>
          </a:p>
          <a:p>
            <a:pPr marL="0" indent="0" algn="ctr">
              <a:buNone/>
            </a:pPr>
            <a:r>
              <a:rPr lang="en-US" sz="2400" dirty="0"/>
              <a:t>s</a:t>
            </a:r>
            <a:r>
              <a:rPr lang="en-US" sz="2400" dirty="0" smtClean="0"/>
              <a:t>tore - subscribe    store - </a:t>
            </a:r>
            <a:r>
              <a:rPr lang="en-US" sz="2400" dirty="0" err="1" smtClean="0"/>
              <a:t>getState</a:t>
            </a:r>
            <a:endParaRPr lang="en-US" sz="2400" dirty="0" smtClean="0"/>
          </a:p>
          <a:p>
            <a:pPr marL="0" indent="0" algn="ctr">
              <a:buNone/>
            </a:pPr>
            <a:r>
              <a:rPr lang="en-US" sz="2400" dirty="0" smtClean="0"/>
              <a:t> </a:t>
            </a:r>
            <a:endParaRPr lang="en-US" sz="2400" dirty="0"/>
          </a:p>
        </p:txBody>
      </p:sp>
      <p:pic>
        <p:nvPicPr>
          <p:cNvPr id="4" name="Picture 3"/>
          <p:cNvPicPr>
            <a:picLocks noChangeAspect="1"/>
          </p:cNvPicPr>
          <p:nvPr/>
        </p:nvPicPr>
        <p:blipFill>
          <a:blip r:embed="rId2"/>
          <a:stretch>
            <a:fillRect/>
          </a:stretch>
        </p:blipFill>
        <p:spPr>
          <a:xfrm>
            <a:off x="2633662" y="2143645"/>
            <a:ext cx="6924675" cy="695325"/>
          </a:xfrm>
          <a:prstGeom prst="rect">
            <a:avLst/>
          </a:prstGeom>
        </p:spPr>
      </p:pic>
      <p:pic>
        <p:nvPicPr>
          <p:cNvPr id="5" name="Picture 4"/>
          <p:cNvPicPr>
            <a:picLocks noChangeAspect="1"/>
          </p:cNvPicPr>
          <p:nvPr/>
        </p:nvPicPr>
        <p:blipFill>
          <a:blip r:embed="rId3"/>
          <a:stretch>
            <a:fillRect/>
          </a:stretch>
        </p:blipFill>
        <p:spPr>
          <a:xfrm>
            <a:off x="2486567" y="3512820"/>
            <a:ext cx="7305675" cy="2400300"/>
          </a:xfrm>
          <a:prstGeom prst="rect">
            <a:avLst/>
          </a:prstGeom>
        </p:spPr>
      </p:pic>
    </p:spTree>
    <p:extLst>
      <p:ext uri="{BB962C8B-B14F-4D97-AF65-F5344CB8AC3E}">
        <p14:creationId xmlns:p14="http://schemas.microsoft.com/office/powerpoint/2010/main" val="3488773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8172" y="1294130"/>
            <a:ext cx="11382375" cy="5448300"/>
          </a:xfrm>
          <a:prstGeom prst="rect">
            <a:avLst/>
          </a:prstGeom>
        </p:spPr>
      </p:pic>
      <p:sp>
        <p:nvSpPr>
          <p:cNvPr id="3" name="Title 1"/>
          <p:cNvSpPr txBox="1">
            <a:spLocks/>
          </p:cNvSpPr>
          <p:nvPr/>
        </p:nvSpPr>
        <p:spPr>
          <a:xfrm>
            <a:off x="838200" y="729206"/>
            <a:ext cx="10515600" cy="10193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Application data flow</a:t>
            </a:r>
            <a:endParaRPr lang="en-US" b="1" dirty="0"/>
          </a:p>
        </p:txBody>
      </p:sp>
    </p:spTree>
    <p:extLst>
      <p:ext uri="{BB962C8B-B14F-4D97-AF65-F5344CB8AC3E}">
        <p14:creationId xmlns:p14="http://schemas.microsoft.com/office/powerpoint/2010/main" val="317197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729206"/>
            <a:ext cx="10515600" cy="10193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React + Redux example</a:t>
            </a:r>
            <a:endParaRPr lang="en-US" b="1" dirty="0"/>
          </a:p>
        </p:txBody>
      </p:sp>
      <p:pic>
        <p:nvPicPr>
          <p:cNvPr id="3" name="Picture 2"/>
          <p:cNvPicPr>
            <a:picLocks noChangeAspect="1"/>
          </p:cNvPicPr>
          <p:nvPr/>
        </p:nvPicPr>
        <p:blipFill>
          <a:blip r:embed="rId3"/>
          <a:stretch>
            <a:fillRect/>
          </a:stretch>
        </p:blipFill>
        <p:spPr>
          <a:xfrm>
            <a:off x="2738437" y="1920240"/>
            <a:ext cx="6715125" cy="4114800"/>
          </a:xfrm>
          <a:prstGeom prst="rect">
            <a:avLst/>
          </a:prstGeom>
        </p:spPr>
      </p:pic>
    </p:spTree>
    <p:extLst>
      <p:ext uri="{BB962C8B-B14F-4D97-AF65-F5344CB8AC3E}">
        <p14:creationId xmlns:p14="http://schemas.microsoft.com/office/powerpoint/2010/main" val="66320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729206"/>
            <a:ext cx="10515600" cy="10193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Summary</a:t>
            </a:r>
            <a:endParaRPr lang="en-US" b="1" dirty="0"/>
          </a:p>
        </p:txBody>
      </p:sp>
      <p:sp>
        <p:nvSpPr>
          <p:cNvPr id="3" name="Content Placeholder 2"/>
          <p:cNvSpPr txBox="1">
            <a:spLocks/>
          </p:cNvSpPr>
          <p:nvPr/>
        </p:nvSpPr>
        <p:spPr>
          <a:xfrm>
            <a:off x="1944945" y="2081684"/>
            <a:ext cx="9675137" cy="40041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Redux offers:</a:t>
            </a:r>
          </a:p>
          <a:p>
            <a:pPr marL="457200" indent="-457200">
              <a:buFont typeface="+mj-lt"/>
              <a:buAutoNum type="arabicPeriod"/>
            </a:pPr>
            <a:r>
              <a:rPr lang="en-US" sz="2400" dirty="0" smtClean="0"/>
              <a:t>A predictable state container</a:t>
            </a:r>
          </a:p>
          <a:p>
            <a:pPr lvl="1"/>
            <a:r>
              <a:rPr lang="en-US" sz="2000" dirty="0" smtClean="0"/>
              <a:t>Single source of truth</a:t>
            </a:r>
          </a:p>
          <a:p>
            <a:pPr lvl="1"/>
            <a:r>
              <a:rPr lang="en-US" sz="2000" dirty="0" smtClean="0"/>
              <a:t>Consistent and portable</a:t>
            </a:r>
          </a:p>
          <a:p>
            <a:pPr marL="457200" indent="-457200">
              <a:buFont typeface="+mj-lt"/>
              <a:buAutoNum type="arabicPeriod"/>
            </a:pPr>
            <a:r>
              <a:rPr lang="en-US" sz="2400" dirty="0" smtClean="0"/>
              <a:t>Separate presentation layer from logic and data</a:t>
            </a:r>
          </a:p>
          <a:p>
            <a:pPr lvl="1"/>
            <a:r>
              <a:rPr lang="en-US" sz="2000" dirty="0" smtClean="0"/>
              <a:t>You can specify the behavior of your app before even starting to write the UI.</a:t>
            </a:r>
          </a:p>
          <a:p>
            <a:pPr marL="457200" indent="-457200">
              <a:buFont typeface="+mj-lt"/>
              <a:buAutoNum type="arabicPeriod"/>
            </a:pPr>
            <a:r>
              <a:rPr lang="en-US" sz="2400" dirty="0" smtClean="0"/>
              <a:t>Scalable</a:t>
            </a:r>
          </a:p>
          <a:p>
            <a:pPr lvl="1"/>
            <a:r>
              <a:rPr lang="en-US" sz="2000" dirty="0" smtClean="0"/>
              <a:t>Complexity through composition</a:t>
            </a:r>
          </a:p>
          <a:p>
            <a:pPr marL="0" indent="0">
              <a:buFont typeface="Arial" panose="020B0604020202020204" pitchFamily="34" charset="0"/>
              <a:buNone/>
            </a:pPr>
            <a:endParaRPr lang="en-US" sz="2400" dirty="0"/>
          </a:p>
        </p:txBody>
      </p:sp>
      <p:sp>
        <p:nvSpPr>
          <p:cNvPr id="5" name="Rectangle 2"/>
          <p:cNvSpPr>
            <a:spLocks noChangeArrowheads="1"/>
          </p:cNvSpPr>
          <p:nvPr/>
        </p:nvSpPr>
        <p:spPr bwMode="auto">
          <a:xfrm>
            <a:off x="0" y="0"/>
            <a:ext cx="12192000" cy="0"/>
          </a:xfrm>
          <a:prstGeom prst="rect">
            <a:avLst/>
          </a:prstGeom>
          <a:solidFill>
            <a:srgbClr val="2222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FFFFFF"/>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FFFFFF"/>
                </a:solidFill>
                <a:effectLst/>
                <a:latin typeface="Source Sans Pro"/>
              </a:rPr>
              <a:t>"A predictable state container"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FFFFFF"/>
                </a:solidFill>
                <a:effectLst/>
                <a:latin typeface="Source Sans Pro"/>
              </a:rPr>
              <a:t>Single source of truth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FFFFFF"/>
                </a:solidFill>
                <a:effectLst/>
                <a:latin typeface="Source Sans Pro"/>
              </a:rPr>
              <a:t>Consistent and portable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FFFFFF"/>
                </a:solidFill>
                <a:effectLst/>
                <a:latin typeface="Source Sans Pro"/>
              </a:rPr>
              <a:t>Separate presentation layer from logic and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FFFFFF"/>
                </a:solidFill>
                <a:effectLst/>
                <a:latin typeface="Source Sans Pro"/>
              </a:rPr>
              <a:t>You can specify the behavior of your app before even starting to write the UI.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FFFFFF"/>
                </a:solidFill>
                <a:effectLst/>
                <a:latin typeface="Source Sans Pro"/>
              </a:rPr>
              <a:t>Scalable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FFFFFF"/>
                </a:solidFill>
                <a:effectLst/>
                <a:latin typeface="Source Sans Pro"/>
              </a:rPr>
              <a:t>Complexity through composition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583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729206"/>
            <a:ext cx="10515600" cy="10193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Application state</a:t>
            </a:r>
            <a:endParaRPr lang="en-US" b="1" dirty="0"/>
          </a:p>
        </p:txBody>
      </p:sp>
      <p:sp>
        <p:nvSpPr>
          <p:cNvPr id="3" name="TextBox 2"/>
          <p:cNvSpPr txBox="1"/>
          <p:nvPr/>
        </p:nvSpPr>
        <p:spPr>
          <a:xfrm>
            <a:off x="1551009" y="2136338"/>
            <a:ext cx="9387067" cy="3139321"/>
          </a:xfrm>
          <a:prstGeom prst="rect">
            <a:avLst/>
          </a:prstGeom>
          <a:noFill/>
        </p:spPr>
        <p:txBody>
          <a:bodyPr wrap="square" rtlCol="0">
            <a:spAutoFit/>
          </a:bodyPr>
          <a:lstStyle/>
          <a:p>
            <a:r>
              <a:rPr lang="en-US" sz="2400" dirty="0"/>
              <a:t>A typical JavaScript application is full of state. Here are some examples:</a:t>
            </a:r>
          </a:p>
          <a:p>
            <a:pPr marL="342900" indent="-342900">
              <a:buFont typeface="Arial" panose="020B0604020202020204" pitchFamily="34" charset="0"/>
              <a:buChar char="•"/>
            </a:pPr>
            <a:r>
              <a:rPr lang="en-US" sz="2400" dirty="0"/>
              <a:t>what the user sees (data)</a:t>
            </a:r>
          </a:p>
          <a:p>
            <a:pPr marL="342900" indent="-342900">
              <a:buFont typeface="Arial" panose="020B0604020202020204" pitchFamily="34" charset="0"/>
              <a:buChar char="•"/>
            </a:pPr>
            <a:r>
              <a:rPr lang="en-US" sz="2400" dirty="0"/>
              <a:t>what data are we fetching</a:t>
            </a:r>
          </a:p>
          <a:p>
            <a:pPr marL="342900" indent="-342900">
              <a:buFont typeface="Arial" panose="020B0604020202020204" pitchFamily="34" charset="0"/>
              <a:buChar char="•"/>
            </a:pPr>
            <a:r>
              <a:rPr lang="en-US" sz="2400" dirty="0"/>
              <a:t>what URL are we showing to the user</a:t>
            </a:r>
          </a:p>
          <a:p>
            <a:pPr marL="342900" indent="-342900">
              <a:buFont typeface="Arial" panose="020B0604020202020204" pitchFamily="34" charset="0"/>
              <a:buChar char="•"/>
            </a:pPr>
            <a:r>
              <a:rPr lang="en-US" sz="2400" dirty="0"/>
              <a:t>what items are selected inside the page</a:t>
            </a:r>
          </a:p>
          <a:p>
            <a:pPr marL="342900" indent="-342900">
              <a:buFont typeface="Arial" panose="020B0604020202020204" pitchFamily="34" charset="0"/>
              <a:buChar char="•"/>
            </a:pPr>
            <a:r>
              <a:rPr lang="en-US" sz="2400" dirty="0"/>
              <a:t>are there errors in the applications? That’s state too</a:t>
            </a:r>
          </a:p>
          <a:p>
            <a:endParaRPr lang="en-US" dirty="0" smtClean="0"/>
          </a:p>
          <a:p>
            <a:endParaRPr lang="en-US" dirty="0"/>
          </a:p>
          <a:p>
            <a:endParaRPr lang="en-US" dirty="0"/>
          </a:p>
        </p:txBody>
      </p:sp>
    </p:spTree>
    <p:extLst>
      <p:ext uri="{BB962C8B-B14F-4D97-AF65-F5344CB8AC3E}">
        <p14:creationId xmlns:p14="http://schemas.microsoft.com/office/powerpoint/2010/main" val="295761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9206"/>
            <a:ext cx="10515600" cy="1019356"/>
          </a:xfrm>
        </p:spPr>
        <p:txBody>
          <a:bodyPr/>
          <a:lstStyle/>
          <a:p>
            <a:pPr algn="ctr"/>
            <a:r>
              <a:rPr lang="en-US" b="1" dirty="0" smtClean="0"/>
              <a:t>What problem does Redux solve?</a:t>
            </a:r>
            <a:endParaRPr lang="en-US" b="1" dirty="0"/>
          </a:p>
        </p:txBody>
      </p:sp>
      <p:sp>
        <p:nvSpPr>
          <p:cNvPr id="3" name="Content Placeholder 2"/>
          <p:cNvSpPr>
            <a:spLocks noGrp="1"/>
          </p:cNvSpPr>
          <p:nvPr>
            <p:ph idx="1"/>
          </p:nvPr>
        </p:nvSpPr>
        <p:spPr>
          <a:xfrm>
            <a:off x="1772225" y="2295044"/>
            <a:ext cx="9675137" cy="2939241"/>
          </a:xfrm>
        </p:spPr>
        <p:txBody>
          <a:bodyPr>
            <a:normAutofit/>
          </a:bodyPr>
          <a:lstStyle/>
          <a:p>
            <a:pPr marL="0" indent="0">
              <a:buNone/>
            </a:pPr>
            <a:r>
              <a:rPr lang="en-US" sz="2400" dirty="0" smtClean="0"/>
              <a:t>Redux is a JavaScript library that allow you to manage application state</a:t>
            </a:r>
          </a:p>
          <a:p>
            <a:pPr marL="0" indent="0">
              <a:buNone/>
            </a:pPr>
            <a:endParaRPr lang="en-US" sz="2400" dirty="0"/>
          </a:p>
          <a:p>
            <a:pPr marL="0" indent="0">
              <a:buNone/>
            </a:pPr>
            <a:r>
              <a:rPr lang="en-US" sz="2400" b="1" dirty="0" smtClean="0"/>
              <a:t>Redux solves a problem of </a:t>
            </a:r>
            <a:r>
              <a:rPr lang="en-US" sz="2400" dirty="0" smtClean="0"/>
              <a:t>giving </a:t>
            </a:r>
            <a:r>
              <a:rPr lang="en-US" sz="2400" b="1" dirty="0" smtClean="0"/>
              <a:t>each React component</a:t>
            </a:r>
            <a:r>
              <a:rPr lang="en-US" sz="2400" dirty="0" smtClean="0"/>
              <a:t> the </a:t>
            </a:r>
            <a:r>
              <a:rPr lang="en-US" sz="2400" b="1" dirty="0" smtClean="0"/>
              <a:t>exact piece of state</a:t>
            </a:r>
            <a:r>
              <a:rPr lang="en-US" sz="2400" dirty="0" smtClean="0"/>
              <a:t> it needs.</a:t>
            </a:r>
          </a:p>
          <a:p>
            <a:pPr marL="0" indent="0">
              <a:buNone/>
            </a:pPr>
            <a:r>
              <a:rPr lang="en-US" sz="2400" dirty="0" smtClean="0"/>
              <a:t>Redux holds up the </a:t>
            </a:r>
            <a:r>
              <a:rPr lang="en-US" sz="2400" b="1" dirty="0" smtClean="0"/>
              <a:t>state</a:t>
            </a:r>
            <a:r>
              <a:rPr lang="en-US" sz="2400" dirty="0" smtClean="0"/>
              <a:t> within a </a:t>
            </a:r>
            <a:r>
              <a:rPr lang="en-US" sz="2400" b="1" dirty="0" smtClean="0"/>
              <a:t>single location - Store</a:t>
            </a:r>
            <a:r>
              <a:rPr lang="en-US" sz="2400" dirty="0" smtClean="0"/>
              <a:t>.</a:t>
            </a:r>
          </a:p>
          <a:p>
            <a:pPr marL="0" indent="0">
              <a:buNone/>
            </a:pPr>
            <a:endParaRPr lang="en-US" sz="2400" dirty="0"/>
          </a:p>
        </p:txBody>
      </p:sp>
    </p:spTree>
    <p:extLst>
      <p:ext uri="{BB962C8B-B14F-4D97-AF65-F5344CB8AC3E}">
        <p14:creationId xmlns:p14="http://schemas.microsoft.com/office/powerpoint/2010/main" val="319766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729206"/>
            <a:ext cx="10515600" cy="10193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Redux flow</a:t>
            </a:r>
            <a:endParaRPr lang="en-US" b="1" dirty="0"/>
          </a:p>
        </p:txBody>
      </p:sp>
      <p:pic>
        <p:nvPicPr>
          <p:cNvPr id="1028" name="Picture 4" descr="https://www.oreilly.com/library/view/javascript-by-example/9781788293969/assets/a86830bb-53a6-463d-ad47-f58a926041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032" y="2132372"/>
            <a:ext cx="7137936" cy="328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08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729206"/>
            <a:ext cx="10515600" cy="10193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Basic concept</a:t>
            </a:r>
            <a:endParaRPr lang="en-US" b="1" dirty="0"/>
          </a:p>
        </p:txBody>
      </p:sp>
      <p:pic>
        <p:nvPicPr>
          <p:cNvPr id="3" name="Picture 2"/>
          <p:cNvPicPr>
            <a:picLocks noChangeAspect="1"/>
          </p:cNvPicPr>
          <p:nvPr/>
        </p:nvPicPr>
        <p:blipFill>
          <a:blip r:embed="rId3"/>
          <a:stretch>
            <a:fillRect/>
          </a:stretch>
        </p:blipFill>
        <p:spPr>
          <a:xfrm>
            <a:off x="2539801" y="1591208"/>
            <a:ext cx="7112397" cy="4722782"/>
          </a:xfrm>
          <a:prstGeom prst="rect">
            <a:avLst/>
          </a:prstGeom>
        </p:spPr>
      </p:pic>
    </p:spTree>
    <p:extLst>
      <p:ext uri="{BB962C8B-B14F-4D97-AF65-F5344CB8AC3E}">
        <p14:creationId xmlns:p14="http://schemas.microsoft.com/office/powerpoint/2010/main" val="111539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729206"/>
            <a:ext cx="10515600" cy="10193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Action</a:t>
            </a:r>
            <a:endParaRPr lang="en-US" b="1" dirty="0"/>
          </a:p>
        </p:txBody>
      </p:sp>
      <p:sp>
        <p:nvSpPr>
          <p:cNvPr id="3" name="Content Placeholder 2"/>
          <p:cNvSpPr txBox="1">
            <a:spLocks/>
          </p:cNvSpPr>
          <p:nvPr/>
        </p:nvSpPr>
        <p:spPr>
          <a:xfrm>
            <a:off x="925011" y="2084498"/>
            <a:ext cx="10428789" cy="34484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Action is a pure object that represents a minimum data which describes a change</a:t>
            </a:r>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lgn="ctr">
              <a:buFont typeface="Arial" panose="020B0604020202020204" pitchFamily="34" charset="0"/>
              <a:buNone/>
            </a:pPr>
            <a:r>
              <a:rPr lang="en-US" sz="2000" dirty="0" smtClean="0"/>
              <a:t>Only “type” property is </a:t>
            </a:r>
            <a:r>
              <a:rPr lang="en-US" sz="2000" b="1" dirty="0" smtClean="0"/>
              <a:t>required</a:t>
            </a:r>
            <a:endParaRPr lang="en-US" sz="2000" b="1" dirty="0"/>
          </a:p>
          <a:p>
            <a:pPr marL="0" indent="0">
              <a:buFont typeface="Arial" panose="020B0604020202020204" pitchFamily="34" charset="0"/>
              <a:buNone/>
            </a:pPr>
            <a:endParaRPr lang="en-US" sz="2400" dirty="0"/>
          </a:p>
        </p:txBody>
      </p:sp>
      <p:pic>
        <p:nvPicPr>
          <p:cNvPr id="4" name="Picture 3"/>
          <p:cNvPicPr>
            <a:picLocks noChangeAspect="1"/>
          </p:cNvPicPr>
          <p:nvPr/>
        </p:nvPicPr>
        <p:blipFill>
          <a:blip r:embed="rId2"/>
          <a:stretch>
            <a:fillRect/>
          </a:stretch>
        </p:blipFill>
        <p:spPr>
          <a:xfrm>
            <a:off x="3690937" y="2824766"/>
            <a:ext cx="4810125" cy="1504950"/>
          </a:xfrm>
          <a:prstGeom prst="rect">
            <a:avLst/>
          </a:prstGeom>
        </p:spPr>
      </p:pic>
    </p:spTree>
    <p:extLst>
      <p:ext uri="{BB962C8B-B14F-4D97-AF65-F5344CB8AC3E}">
        <p14:creationId xmlns:p14="http://schemas.microsoft.com/office/powerpoint/2010/main" val="1783536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729206"/>
            <a:ext cx="10515600" cy="10193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Action</a:t>
            </a:r>
            <a:r>
              <a:rPr lang="ru-RU" b="1" dirty="0" smtClean="0"/>
              <a:t> </a:t>
            </a:r>
            <a:r>
              <a:rPr lang="en-US" b="1" dirty="0" smtClean="0"/>
              <a:t>Creators</a:t>
            </a:r>
            <a:endParaRPr lang="en-US" b="1" dirty="0"/>
          </a:p>
        </p:txBody>
      </p:sp>
      <p:sp>
        <p:nvSpPr>
          <p:cNvPr id="3" name="Content Placeholder 2"/>
          <p:cNvSpPr txBox="1">
            <a:spLocks/>
          </p:cNvSpPr>
          <p:nvPr/>
        </p:nvSpPr>
        <p:spPr>
          <a:xfrm>
            <a:off x="925011" y="1841550"/>
            <a:ext cx="10428789" cy="43161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smtClean="0"/>
              <a:t>Pure function which creates an action</a:t>
            </a:r>
            <a:endParaRPr lang="en-US" sz="2400" dirty="0"/>
          </a:p>
          <a:p>
            <a:pPr marL="0" indent="0" algn="ctr">
              <a:buFont typeface="Arial" panose="020B0604020202020204" pitchFamily="34" charset="0"/>
              <a:buNone/>
            </a:pPr>
            <a:r>
              <a:rPr lang="en-US" sz="2400" dirty="0" smtClean="0"/>
              <a:t>Make it easier to create an action</a:t>
            </a:r>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lgn="ctr">
              <a:buNone/>
            </a:pPr>
            <a:r>
              <a:rPr lang="en-US" sz="1800" dirty="0"/>
              <a:t> </a:t>
            </a:r>
            <a:r>
              <a:rPr lang="en-US" sz="2000" dirty="0"/>
              <a:t>Reusable, Portable, and Easy to Test</a:t>
            </a:r>
            <a:r>
              <a:rPr lang="en-US" sz="1800" dirty="0"/>
              <a:t> </a:t>
            </a:r>
            <a:endParaRPr lang="en-US" sz="2000" dirty="0"/>
          </a:p>
        </p:txBody>
      </p:sp>
      <p:pic>
        <p:nvPicPr>
          <p:cNvPr id="6" name="Picture 5"/>
          <p:cNvPicPr>
            <a:picLocks noChangeAspect="1"/>
          </p:cNvPicPr>
          <p:nvPr/>
        </p:nvPicPr>
        <p:blipFill>
          <a:blip r:embed="rId3"/>
          <a:stretch>
            <a:fillRect/>
          </a:stretch>
        </p:blipFill>
        <p:spPr>
          <a:xfrm>
            <a:off x="3433762" y="3009041"/>
            <a:ext cx="5324475" cy="1981200"/>
          </a:xfrm>
          <a:prstGeom prst="rect">
            <a:avLst/>
          </a:prstGeom>
        </p:spPr>
      </p:pic>
    </p:spTree>
    <p:extLst>
      <p:ext uri="{BB962C8B-B14F-4D97-AF65-F5344CB8AC3E}">
        <p14:creationId xmlns:p14="http://schemas.microsoft.com/office/powerpoint/2010/main" val="2747678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729206"/>
            <a:ext cx="10515600" cy="10193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Reducer</a:t>
            </a:r>
            <a:endParaRPr lang="en-US" b="1" dirty="0"/>
          </a:p>
        </p:txBody>
      </p:sp>
      <p:sp>
        <p:nvSpPr>
          <p:cNvPr id="3" name="Content Placeholder 2"/>
          <p:cNvSpPr txBox="1">
            <a:spLocks/>
          </p:cNvSpPr>
          <p:nvPr/>
        </p:nvSpPr>
        <p:spPr>
          <a:xfrm>
            <a:off x="925011" y="1748562"/>
            <a:ext cx="10428789" cy="34484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Reducer Pure function which returns the next </a:t>
            </a:r>
            <a:r>
              <a:rPr lang="en-US" sz="2400" dirty="0" smtClean="0"/>
              <a:t>state</a:t>
            </a:r>
          </a:p>
          <a:p>
            <a:pPr marL="0" indent="0" algn="ctr">
              <a:buNone/>
            </a:pPr>
            <a:r>
              <a:rPr lang="en-US" sz="2400" dirty="0" smtClean="0"/>
              <a:t>reducer(</a:t>
            </a:r>
            <a:r>
              <a:rPr lang="en-US" sz="2400" dirty="0" err="1" smtClean="0"/>
              <a:t>previousState</a:t>
            </a:r>
            <a:r>
              <a:rPr lang="en-US" sz="2400" dirty="0" smtClean="0"/>
              <a:t>, action) =&gt; state</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lgn="ctr">
              <a:buNone/>
            </a:pPr>
            <a:r>
              <a:rPr lang="en-US" sz="1800" dirty="0"/>
              <a:t> </a:t>
            </a:r>
            <a:endParaRPr lang="en-US" sz="2000" dirty="0"/>
          </a:p>
        </p:txBody>
      </p:sp>
      <p:pic>
        <p:nvPicPr>
          <p:cNvPr id="6" name="Picture 5"/>
          <p:cNvPicPr>
            <a:picLocks noChangeAspect="1"/>
          </p:cNvPicPr>
          <p:nvPr/>
        </p:nvPicPr>
        <p:blipFill>
          <a:blip r:embed="rId3"/>
          <a:stretch>
            <a:fillRect/>
          </a:stretch>
        </p:blipFill>
        <p:spPr>
          <a:xfrm>
            <a:off x="3115217" y="3025695"/>
            <a:ext cx="6048375" cy="3028950"/>
          </a:xfrm>
          <a:prstGeom prst="rect">
            <a:avLst/>
          </a:prstGeom>
        </p:spPr>
      </p:pic>
    </p:spTree>
    <p:extLst>
      <p:ext uri="{BB962C8B-B14F-4D97-AF65-F5344CB8AC3E}">
        <p14:creationId xmlns:p14="http://schemas.microsoft.com/office/powerpoint/2010/main" val="268165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729206"/>
            <a:ext cx="10515600" cy="10193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Store</a:t>
            </a:r>
            <a:endParaRPr lang="en-US" b="1" dirty="0"/>
          </a:p>
        </p:txBody>
      </p:sp>
      <p:sp>
        <p:nvSpPr>
          <p:cNvPr id="3" name="Content Placeholder 2"/>
          <p:cNvSpPr txBox="1">
            <a:spLocks/>
          </p:cNvSpPr>
          <p:nvPr/>
        </p:nvSpPr>
        <p:spPr>
          <a:xfrm>
            <a:off x="925011" y="1464528"/>
            <a:ext cx="10428789" cy="47229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a:p>
            <a:pPr marL="0" indent="0" algn="ctr">
              <a:buNone/>
            </a:pPr>
            <a:r>
              <a:rPr lang="en-US" sz="2400" dirty="0"/>
              <a:t>A plain object which holds application state </a:t>
            </a:r>
            <a:endParaRPr lang="en-US" sz="2400" dirty="0" smtClean="0"/>
          </a:p>
          <a:p>
            <a:pPr marL="0" indent="0" algn="ctr">
              <a:buNone/>
            </a:pPr>
            <a:r>
              <a:rPr lang="en-US" sz="2400" dirty="0" smtClean="0"/>
              <a:t>Store is the only state for the whole app</a:t>
            </a:r>
          </a:p>
          <a:p>
            <a:pPr marL="0" indent="0" algn="ctr">
              <a:buNone/>
            </a:pPr>
            <a:endParaRPr lang="en-US" sz="2400" dirty="0"/>
          </a:p>
          <a:p>
            <a:pPr marL="0" indent="0" algn="ctr">
              <a:buNone/>
            </a:pPr>
            <a:endParaRPr lang="en-US" sz="2400" dirty="0" smtClean="0"/>
          </a:p>
          <a:p>
            <a:pPr marL="0" indent="0" algn="ctr">
              <a:buNone/>
            </a:pPr>
            <a:endParaRPr lang="en-US" sz="2400" dirty="0"/>
          </a:p>
          <a:p>
            <a:pPr marL="0" indent="0" algn="ctr">
              <a:buNone/>
            </a:pPr>
            <a:endParaRPr lang="en-US" sz="2400" dirty="0" smtClean="0"/>
          </a:p>
          <a:p>
            <a:pPr marL="0" indent="0" algn="ctr">
              <a:buNone/>
            </a:pPr>
            <a:endParaRPr lang="en-US" sz="2400" dirty="0" smtClean="0"/>
          </a:p>
          <a:p>
            <a:pPr marL="0" indent="0" algn="ctr">
              <a:buNone/>
            </a:pPr>
            <a:endParaRPr lang="en-US" sz="2400" dirty="0"/>
          </a:p>
          <a:p>
            <a:pPr marL="0" indent="0" algn="ctr">
              <a:buNone/>
            </a:pPr>
            <a:r>
              <a:rPr lang="en-US" sz="2400" dirty="0"/>
              <a:t>Dispatching actions is the only way to update </a:t>
            </a:r>
            <a:r>
              <a:rPr lang="en-US" sz="2400" dirty="0" smtClean="0"/>
              <a:t>store</a:t>
            </a:r>
          </a:p>
          <a:p>
            <a:pPr marL="0" indent="0" algn="ctr">
              <a:buNone/>
            </a:pPr>
            <a:endParaRPr lang="en-US" sz="2400" dirty="0"/>
          </a:p>
          <a:p>
            <a:pPr marL="0" indent="0" algn="ctr">
              <a:buNone/>
            </a:pPr>
            <a:endParaRPr lang="en-US" sz="2400" dirty="0" smtClean="0"/>
          </a:p>
          <a:p>
            <a:pPr marL="0" indent="0" algn="ctr">
              <a:buNone/>
            </a:pPr>
            <a:endParaRPr lang="en-US" sz="2400" dirty="0" smtClean="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lgn="ctr">
              <a:buNone/>
            </a:pPr>
            <a:r>
              <a:rPr lang="en-US" sz="2400" dirty="0"/>
              <a:t> </a:t>
            </a:r>
          </a:p>
        </p:txBody>
      </p:sp>
      <p:pic>
        <p:nvPicPr>
          <p:cNvPr id="4" name="Picture 3"/>
          <p:cNvPicPr>
            <a:picLocks noChangeAspect="1"/>
          </p:cNvPicPr>
          <p:nvPr/>
        </p:nvPicPr>
        <p:blipFill>
          <a:blip r:embed="rId2"/>
          <a:stretch>
            <a:fillRect/>
          </a:stretch>
        </p:blipFill>
        <p:spPr>
          <a:xfrm>
            <a:off x="3396205" y="3038459"/>
            <a:ext cx="5486400" cy="2124075"/>
          </a:xfrm>
          <a:prstGeom prst="rect">
            <a:avLst/>
          </a:prstGeom>
        </p:spPr>
      </p:pic>
    </p:spTree>
    <p:extLst>
      <p:ext uri="{BB962C8B-B14F-4D97-AF65-F5344CB8AC3E}">
        <p14:creationId xmlns:p14="http://schemas.microsoft.com/office/powerpoint/2010/main" val="2423251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236</Words>
  <Application>Microsoft Office PowerPoint</Application>
  <PresentationFormat>Widescreen</PresentationFormat>
  <Paragraphs>106</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Source Sans Pro</vt:lpstr>
      <vt:lpstr>Office Theme</vt:lpstr>
      <vt:lpstr>PowerPoint Presentation</vt:lpstr>
      <vt:lpstr>PowerPoint Presentation</vt:lpstr>
      <vt:lpstr>What problem does Redux solve?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Infopulse Ukraine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Dmytro Pisotskyi</dc:creator>
  <cp:lastModifiedBy>Dmytro Pisotskyi</cp:lastModifiedBy>
  <cp:revision>17</cp:revision>
  <dcterms:created xsi:type="dcterms:W3CDTF">2019-02-06T16:41:24Z</dcterms:created>
  <dcterms:modified xsi:type="dcterms:W3CDTF">2019-02-07T08:16:20Z</dcterms:modified>
</cp:coreProperties>
</file>