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p:restoredTop sz="85123"/>
  </p:normalViewPr>
  <p:slideViewPr>
    <p:cSldViewPr snapToGrid="0" snapToObjects="1">
      <p:cViewPr varScale="1">
        <p:scale>
          <a:sx n="95" d="100"/>
          <a:sy n="95" d="100"/>
        </p:scale>
        <p:origin x="12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A66255-39CE-D640-B5B9-FD8A1A3596B2}" type="datetimeFigureOut">
              <a:rPr lang="en-US" smtClean="0"/>
              <a:t>1/13/19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6C36D-4944-CF46-A196-F4D57AC00EEA}" type="slidenum">
              <a:rPr lang="en-US" smtClean="0"/>
              <a:t>‹#›</a:t>
            </a:fld>
            <a:endParaRPr lang="en-US"/>
          </a:p>
        </p:txBody>
      </p:sp>
    </p:spTree>
    <p:extLst>
      <p:ext uri="{BB962C8B-B14F-4D97-AF65-F5344CB8AC3E}">
        <p14:creationId xmlns:p14="http://schemas.microsoft.com/office/powerpoint/2010/main" val="3350426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reactjs.org/docs/error-boundaries.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1</a:t>
            </a:fld>
            <a:endParaRPr lang="en-US"/>
          </a:p>
        </p:txBody>
      </p:sp>
    </p:spTree>
    <p:extLst>
      <p:ext uri="{BB962C8B-B14F-4D97-AF65-F5344CB8AC3E}">
        <p14:creationId xmlns:p14="http://schemas.microsoft.com/office/powerpoint/2010/main" val="4249896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shouldComponentUpdate() to let React know if a component’s output is not affected by the current change in state or props. The default behavior is to re-render on every state change, and in the vast majority of cases you should rely on the default behavior. shouldComponentUpdate() is invoked before rendering when new props or state are being received. Defaults to true. This method is not called for the initial render or when </a:t>
            </a:r>
            <a:r>
              <a:rPr lang="en-US" sz="1200" b="0" i="0" kern="1200" dirty="0" err="1">
                <a:solidFill>
                  <a:schemeClr val="tx1"/>
                </a:solidFill>
                <a:effectLst/>
                <a:latin typeface="+mn-lt"/>
                <a:ea typeface="+mn-ea"/>
                <a:cs typeface="+mn-cs"/>
              </a:rPr>
              <a:t>forceUpdate</a:t>
            </a:r>
            <a:r>
              <a:rPr lang="en-US" sz="1200" b="0" i="0" kern="1200" dirty="0">
                <a:solidFill>
                  <a:schemeClr val="tx1"/>
                </a:solidFill>
                <a:effectLst/>
                <a:latin typeface="+mn-lt"/>
                <a:ea typeface="+mn-ea"/>
                <a:cs typeface="+mn-cs"/>
              </a:rPr>
              <a:t>() is used. If you are confident you want to write it by hand, you may compare </a:t>
            </a:r>
            <a:r>
              <a:rPr lang="en-US" dirty="0" err="1"/>
              <a:t>this.props</a:t>
            </a:r>
            <a:r>
              <a:rPr lang="en-US" sz="1200" b="0" i="0" kern="1200" dirty="0">
                <a:solidFill>
                  <a:schemeClr val="tx1"/>
                </a:solidFill>
                <a:effectLst/>
                <a:latin typeface="+mn-lt"/>
                <a:ea typeface="+mn-ea"/>
                <a:cs typeface="+mn-cs"/>
              </a:rPr>
              <a:t> with </a:t>
            </a:r>
            <a:r>
              <a:rPr lang="en-US" dirty="0" err="1"/>
              <a:t>nextProps</a:t>
            </a:r>
            <a:r>
              <a:rPr lang="en-US" sz="1200" b="0" i="0" kern="1200" dirty="0">
                <a:solidFill>
                  <a:schemeClr val="tx1"/>
                </a:solidFill>
                <a:effectLst/>
                <a:latin typeface="+mn-lt"/>
                <a:ea typeface="+mn-ea"/>
                <a:cs typeface="+mn-cs"/>
              </a:rPr>
              <a:t> and </a:t>
            </a:r>
            <a:r>
              <a:rPr lang="en-US" dirty="0"/>
              <a:t>this.state</a:t>
            </a:r>
            <a:r>
              <a:rPr lang="en-US" sz="1200" b="0" i="0" kern="1200" dirty="0">
                <a:solidFill>
                  <a:schemeClr val="tx1"/>
                </a:solidFill>
                <a:effectLst/>
                <a:latin typeface="+mn-lt"/>
                <a:ea typeface="+mn-ea"/>
                <a:cs typeface="+mn-cs"/>
              </a:rPr>
              <a:t> with </a:t>
            </a:r>
            <a:r>
              <a:rPr lang="en-US" dirty="0" err="1"/>
              <a:t>nextState</a:t>
            </a:r>
            <a:r>
              <a:rPr lang="en-US" sz="1200" b="0" i="0" kern="1200" dirty="0">
                <a:solidFill>
                  <a:schemeClr val="tx1"/>
                </a:solidFill>
                <a:effectLst/>
                <a:latin typeface="+mn-lt"/>
                <a:ea typeface="+mn-ea"/>
                <a:cs typeface="+mn-cs"/>
              </a:rPr>
              <a:t> and return </a:t>
            </a:r>
            <a:r>
              <a:rPr lang="en-US" dirty="0"/>
              <a:t>false</a:t>
            </a:r>
            <a:r>
              <a:rPr lang="en-US" sz="1200" b="0" i="0" kern="1200" dirty="0">
                <a:solidFill>
                  <a:schemeClr val="tx1"/>
                </a:solidFill>
                <a:effectLst/>
                <a:latin typeface="+mn-lt"/>
                <a:ea typeface="+mn-ea"/>
                <a:cs typeface="+mn-cs"/>
              </a:rPr>
              <a:t> to tell React the update can be skipped.</a:t>
            </a:r>
          </a:p>
          <a:p>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12</a:t>
            </a:fld>
            <a:endParaRPr lang="en-US"/>
          </a:p>
        </p:txBody>
      </p:sp>
    </p:spTree>
    <p:extLst>
      <p:ext uri="{BB962C8B-B14F-4D97-AF65-F5344CB8AC3E}">
        <p14:creationId xmlns:p14="http://schemas.microsoft.com/office/powerpoint/2010/main" val="597070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getSnapshotBeforeUpdate() is invoked right before the most recently rendered output is committed to e.g. the DOM. It enables your component to capture some information from the DOM (e.g. scroll position) before it is potentially changed. Any value returned by this lifecycle will be passed as a parameter to componentDidUpdate(). This use case is not common, but it may occur in UIs like a chat thread that need to handle scroll position in a special way. A snapshot value (or null) should be returned.</a:t>
            </a:r>
          </a:p>
          <a:p>
            <a:r>
              <a:rPr lang="en-US" sz="1200" b="0" i="0" kern="1200" dirty="0">
                <a:solidFill>
                  <a:schemeClr val="tx1"/>
                </a:solidFill>
                <a:effectLst/>
                <a:latin typeface="+mn-lt"/>
                <a:ea typeface="+mn-ea"/>
                <a:cs typeface="+mn-cs"/>
              </a:rPr>
              <a:t>In the above examples, it is important to read the </a:t>
            </a:r>
            <a:r>
              <a:rPr lang="en-US" dirty="0" err="1"/>
              <a:t>scrollHeight</a:t>
            </a:r>
            <a:r>
              <a:rPr lang="en-US" sz="1200" b="0" i="0" kern="1200" dirty="0">
                <a:solidFill>
                  <a:schemeClr val="tx1"/>
                </a:solidFill>
                <a:effectLst/>
                <a:latin typeface="+mn-lt"/>
                <a:ea typeface="+mn-ea"/>
                <a:cs typeface="+mn-cs"/>
              </a:rPr>
              <a:t> property in </a:t>
            </a:r>
            <a:r>
              <a:rPr lang="en-US" dirty="0"/>
              <a:t>getSnapshotBeforeUpdate</a:t>
            </a:r>
            <a:r>
              <a:rPr lang="en-US" sz="1200" b="0" i="0" kern="1200" dirty="0">
                <a:solidFill>
                  <a:schemeClr val="tx1"/>
                </a:solidFill>
                <a:effectLst/>
                <a:latin typeface="+mn-lt"/>
                <a:ea typeface="+mn-ea"/>
                <a:cs typeface="+mn-cs"/>
              </a:rPr>
              <a:t> because there may be delays between “render” phase lifecycles (like </a:t>
            </a:r>
            <a:r>
              <a:rPr lang="en-US" dirty="0"/>
              <a:t>render</a:t>
            </a:r>
            <a:r>
              <a:rPr lang="en-US" sz="1200" b="0" i="0" kern="1200" dirty="0">
                <a:solidFill>
                  <a:schemeClr val="tx1"/>
                </a:solidFill>
                <a:effectLst/>
                <a:latin typeface="+mn-lt"/>
                <a:ea typeface="+mn-ea"/>
                <a:cs typeface="+mn-cs"/>
              </a:rPr>
              <a:t>) and “commit” phase lifecycles (like </a:t>
            </a:r>
            <a:r>
              <a:rPr lang="en-US" dirty="0"/>
              <a:t>getSnapshotBeforeUpdate </a:t>
            </a:r>
            <a:r>
              <a:rPr lang="en-US" sz="1200" b="0" i="0" kern="1200" dirty="0">
                <a:solidFill>
                  <a:schemeClr val="tx1"/>
                </a:solidFill>
                <a:effectLst/>
                <a:latin typeface="+mn-lt"/>
                <a:ea typeface="+mn-ea"/>
                <a:cs typeface="+mn-cs"/>
              </a:rPr>
              <a:t>and </a:t>
            </a:r>
            <a:r>
              <a:rPr lang="en-US" dirty="0"/>
              <a:t>componentDidUpdate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13</a:t>
            </a:fld>
            <a:endParaRPr lang="en-US"/>
          </a:p>
        </p:txBody>
      </p:sp>
    </p:spTree>
    <p:extLst>
      <p:ext uri="{BB962C8B-B14F-4D97-AF65-F5344CB8AC3E}">
        <p14:creationId xmlns:p14="http://schemas.microsoft.com/office/powerpoint/2010/main" val="1038988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componentDidUpdate() is invoked immediately after updating occurs. This method is not called for the initial render. Use this as an opportunity to operate on the DOM when the component has been updated. This is also a good place to do network requests as long as you compare the current props to previous props.</a:t>
            </a:r>
          </a:p>
          <a:p>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14</a:t>
            </a:fld>
            <a:endParaRPr lang="en-US"/>
          </a:p>
        </p:txBody>
      </p:sp>
    </p:spTree>
    <p:extLst>
      <p:ext uri="{BB962C8B-B14F-4D97-AF65-F5344CB8AC3E}">
        <p14:creationId xmlns:p14="http://schemas.microsoft.com/office/powerpoint/2010/main" val="1010103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should not call </a:t>
            </a:r>
            <a:r>
              <a:rPr lang="en-US" sz="1200" b="1" i="0" kern="1200" dirty="0" err="1">
                <a:solidFill>
                  <a:schemeClr val="tx1"/>
                </a:solidFill>
                <a:effectLst/>
                <a:latin typeface="+mn-lt"/>
                <a:ea typeface="+mn-ea"/>
                <a:cs typeface="+mn-cs"/>
              </a:rPr>
              <a:t>setState</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in </a:t>
            </a:r>
            <a:r>
              <a:rPr lang="en-US" dirty="0" err="1"/>
              <a:t>componentWillUnmount</a:t>
            </a:r>
            <a:r>
              <a:rPr lang="en-US" dirty="0"/>
              <a:t>()</a:t>
            </a:r>
            <a:r>
              <a:rPr lang="en-US" sz="1200" b="0" i="0" kern="1200" dirty="0">
                <a:solidFill>
                  <a:schemeClr val="tx1"/>
                </a:solidFill>
                <a:effectLst/>
                <a:latin typeface="+mn-lt"/>
                <a:ea typeface="+mn-ea"/>
                <a:cs typeface="+mn-cs"/>
              </a:rPr>
              <a:t> because the component will never be re-rendered. Once a component instance is unmounted, it will never be mounted again.</a:t>
            </a:r>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15</a:t>
            </a:fld>
            <a:endParaRPr lang="en-US"/>
          </a:p>
        </p:txBody>
      </p:sp>
    </p:spTree>
    <p:extLst>
      <p:ext uri="{BB962C8B-B14F-4D97-AF65-F5344CB8AC3E}">
        <p14:creationId xmlns:p14="http://schemas.microsoft.com/office/powerpoint/2010/main" val="940083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Error boundaries</a:t>
            </a:r>
            <a:r>
              <a:rPr lang="en-US" sz="1200" b="0" i="0" kern="1200" dirty="0">
                <a:solidFill>
                  <a:schemeClr val="tx1"/>
                </a:solidFill>
                <a:effectLst/>
                <a:latin typeface="+mn-lt"/>
                <a:ea typeface="+mn-ea"/>
                <a:cs typeface="+mn-cs"/>
              </a:rPr>
              <a:t> are React components that catch JavaScript errors anywhere in their child component tree, log those errors, and display a fallback UI instead of the component tree that crashed. Error boundaries catch errors during rendering, in lifecycle methods, and in constructors of the whole tree below them. </a:t>
            </a:r>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16</a:t>
            </a:fld>
            <a:endParaRPr lang="en-US"/>
          </a:p>
        </p:txBody>
      </p:sp>
    </p:spTree>
    <p:extLst>
      <p:ext uri="{BB962C8B-B14F-4D97-AF65-F5344CB8AC3E}">
        <p14:creationId xmlns:p14="http://schemas.microsoft.com/office/powerpoint/2010/main" val="1695976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getDerivedStateFromError</a:t>
            </a:r>
            <a:r>
              <a:rPr lang="en-US" sz="1200" b="0" i="0" kern="1200" dirty="0">
                <a:solidFill>
                  <a:schemeClr val="tx1"/>
                </a:solidFill>
                <a:effectLst/>
                <a:latin typeface="+mn-lt"/>
                <a:ea typeface="+mn-ea"/>
                <a:cs typeface="+mn-cs"/>
              </a:rPr>
              <a:t> - This lifecycle is invoked after an error has been thrown by a descendant component. It receives the error that was thrown as a parameter and should return a value to update state. </a:t>
            </a:r>
            <a:r>
              <a:rPr lang="en-US" dirty="0" err="1"/>
              <a:t>componentDidCatch</a:t>
            </a:r>
            <a:r>
              <a:rPr lang="en-US" dirty="0"/>
              <a:t> - </a:t>
            </a:r>
            <a:r>
              <a:rPr lang="en-US" sz="1200" b="0" i="0" kern="1200" dirty="0">
                <a:solidFill>
                  <a:schemeClr val="tx1"/>
                </a:solidFill>
                <a:effectLst/>
                <a:latin typeface="+mn-lt"/>
                <a:ea typeface="+mn-ea"/>
                <a:cs typeface="+mn-cs"/>
              </a:rPr>
              <a:t>This lifecycle is invoked after an error has been thrown by a descendant component. It receives two parameters:</a:t>
            </a:r>
          </a:p>
          <a:p>
            <a:r>
              <a:rPr lang="en-US" sz="1200" b="0" i="0" kern="1200" dirty="0">
                <a:solidFill>
                  <a:schemeClr val="tx1"/>
                </a:solidFill>
                <a:effectLst/>
                <a:latin typeface="+mn-lt"/>
                <a:ea typeface="+mn-ea"/>
                <a:cs typeface="+mn-cs"/>
              </a:rPr>
              <a:t>1. error - The error that was thrown. </a:t>
            </a:r>
          </a:p>
          <a:p>
            <a:r>
              <a:rPr lang="en-US" sz="1200" b="0" i="0" kern="1200" dirty="0">
                <a:solidFill>
                  <a:schemeClr val="tx1"/>
                </a:solidFill>
                <a:effectLst/>
                <a:latin typeface="+mn-lt"/>
                <a:ea typeface="+mn-ea"/>
                <a:cs typeface="+mn-cs"/>
              </a:rPr>
              <a:t>2. info - An object with a </a:t>
            </a:r>
            <a:r>
              <a:rPr lang="en-US" sz="1200" b="0" i="0" kern="1200" dirty="0" err="1">
                <a:solidFill>
                  <a:schemeClr val="tx1"/>
                </a:solidFill>
                <a:effectLst/>
                <a:latin typeface="+mn-lt"/>
                <a:ea typeface="+mn-ea"/>
                <a:cs typeface="+mn-cs"/>
              </a:rPr>
              <a:t>componentStack</a:t>
            </a:r>
            <a:r>
              <a:rPr lang="en-US" sz="1200" b="0" i="0" kern="1200" dirty="0">
                <a:solidFill>
                  <a:schemeClr val="tx1"/>
                </a:solidFill>
                <a:effectLst/>
                <a:latin typeface="+mn-lt"/>
                <a:ea typeface="+mn-ea"/>
                <a:cs typeface="+mn-cs"/>
              </a:rPr>
              <a:t> key containing information about which component threw the error. </a:t>
            </a:r>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17</a:t>
            </a:fld>
            <a:endParaRPr lang="en-US"/>
          </a:p>
        </p:txBody>
      </p:sp>
    </p:spTree>
    <p:extLst>
      <p:ext uri="{BB962C8B-B14F-4D97-AF65-F5344CB8AC3E}">
        <p14:creationId xmlns:p14="http://schemas.microsoft.com/office/powerpoint/2010/main" val="174712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React.PureComponent is similar to React.Component. The difference between them is that React.Component doesn’t implement shouldComponentUpdate() but React.PureComponent implements it with a shallow prop and state comparison.</a:t>
            </a:r>
          </a:p>
          <a:p>
            <a:r>
              <a:rPr lang="en-US" sz="1200" b="0" i="0" kern="1200" dirty="0">
                <a:solidFill>
                  <a:schemeClr val="tx1"/>
                </a:solidFill>
                <a:effectLst/>
                <a:latin typeface="+mn-lt"/>
                <a:ea typeface="+mn-ea"/>
                <a:cs typeface="+mn-cs"/>
              </a:rPr>
              <a:t>If your React component’s render() function renders the same result given the same props and state, you can use React.PureComponent for a performance boost in some cases.</a:t>
            </a:r>
          </a:p>
          <a:p>
            <a:r>
              <a:rPr lang="en-US" dirty="0" err="1"/>
              <a:t>React.PureComponent</a:t>
            </a:r>
            <a:r>
              <a:rPr lang="en-US" sz="1200" b="0" i="0" kern="1200" dirty="0" err="1">
                <a:solidFill>
                  <a:schemeClr val="tx1"/>
                </a:solidFill>
                <a:effectLst/>
                <a:latin typeface="+mn-lt"/>
                <a:ea typeface="+mn-ea"/>
                <a:cs typeface="+mn-cs"/>
              </a:rPr>
              <a:t>’s</a:t>
            </a:r>
            <a:r>
              <a:rPr lang="en-US" sz="1200" b="0" i="0" kern="1200" dirty="0">
                <a:solidFill>
                  <a:schemeClr val="tx1"/>
                </a:solidFill>
                <a:effectLst/>
                <a:latin typeface="+mn-lt"/>
                <a:ea typeface="+mn-ea"/>
                <a:cs typeface="+mn-cs"/>
              </a:rPr>
              <a:t> </a:t>
            </a:r>
            <a:r>
              <a:rPr lang="en-US" dirty="0"/>
              <a:t>shouldComponentUpdate()</a:t>
            </a:r>
            <a:r>
              <a:rPr lang="en-US" sz="1200" b="0" i="0" kern="1200" dirty="0">
                <a:solidFill>
                  <a:schemeClr val="tx1"/>
                </a:solidFill>
                <a:effectLst/>
                <a:latin typeface="+mn-lt"/>
                <a:ea typeface="+mn-ea"/>
                <a:cs typeface="+mn-cs"/>
              </a:rPr>
              <a:t> skips prop updates for the whole component subtree. Make sure all the children components are also “pure”.</a:t>
            </a:r>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19</a:t>
            </a:fld>
            <a:endParaRPr lang="en-US"/>
          </a:p>
        </p:txBody>
      </p:sp>
    </p:spTree>
    <p:extLst>
      <p:ext uri="{BB962C8B-B14F-4D97-AF65-F5344CB8AC3E}">
        <p14:creationId xmlns:p14="http://schemas.microsoft.com/office/powerpoint/2010/main" val="2549835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err="1"/>
              <a:t>React.Fragment</a:t>
            </a:r>
            <a:r>
              <a:rPr lang="en-US" sz="1200" b="0" i="0" kern="1200" dirty="0">
                <a:solidFill>
                  <a:schemeClr val="tx1"/>
                </a:solidFill>
                <a:effectLst/>
                <a:latin typeface="+mn-lt"/>
                <a:ea typeface="+mn-ea"/>
                <a:cs typeface="+mn-cs"/>
              </a:rPr>
              <a:t> component lets you return multiple elements in a </a:t>
            </a:r>
            <a:r>
              <a:rPr lang="en-US" dirty="0"/>
              <a:t>render()</a:t>
            </a:r>
            <a:r>
              <a:rPr lang="en-US" sz="1200" b="0" i="0" kern="1200" dirty="0">
                <a:solidFill>
                  <a:schemeClr val="tx1"/>
                </a:solidFill>
                <a:effectLst/>
                <a:latin typeface="+mn-lt"/>
                <a:ea typeface="+mn-ea"/>
                <a:cs typeface="+mn-cs"/>
              </a:rPr>
              <a:t> method without creating an additional DOM element:</a:t>
            </a:r>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21</a:t>
            </a:fld>
            <a:endParaRPr lang="en-US"/>
          </a:p>
        </p:txBody>
      </p:sp>
    </p:spTree>
    <p:extLst>
      <p:ext uri="{BB962C8B-B14F-4D97-AF65-F5344CB8AC3E}">
        <p14:creationId xmlns:p14="http://schemas.microsoft.com/office/powerpoint/2010/main" val="2700965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 typical React application, data is passed top-down (parent to child) via props, but this can be cumbersome for certain types of props (e.g. locale preference, UI theme) that are required by many components within an application. Context provides a way to share values like these between components without having to explicitly pass a prop through every level of the tree. More details you will know in advanced course. </a:t>
            </a:r>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22</a:t>
            </a:fld>
            <a:endParaRPr lang="en-US"/>
          </a:p>
        </p:txBody>
      </p:sp>
    </p:spTree>
    <p:extLst>
      <p:ext uri="{BB962C8B-B14F-4D97-AF65-F5344CB8AC3E}">
        <p14:creationId xmlns:p14="http://schemas.microsoft.com/office/powerpoint/2010/main" val="2210063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Creates a Context object. When React renders a component that subscribes to this Context object it will read the current context value from the closest matching Provider above it in the tree.</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defaultValue</a:t>
            </a:r>
            <a:r>
              <a:rPr lang="en-US" sz="1200" b="0" i="0" kern="1200" dirty="0">
                <a:solidFill>
                  <a:schemeClr val="tx1"/>
                </a:solidFill>
                <a:effectLst/>
                <a:latin typeface="+mn-lt"/>
                <a:ea typeface="+mn-ea"/>
                <a:cs typeface="+mn-cs"/>
              </a:rPr>
              <a:t> argument is </a:t>
            </a:r>
            <a:r>
              <a:rPr lang="en-US" sz="1200" b="1" i="0" kern="1200" dirty="0">
                <a:solidFill>
                  <a:schemeClr val="tx1"/>
                </a:solidFill>
                <a:effectLst/>
                <a:latin typeface="+mn-lt"/>
                <a:ea typeface="+mn-ea"/>
                <a:cs typeface="+mn-cs"/>
              </a:rPr>
              <a:t>only</a:t>
            </a:r>
            <a:r>
              <a:rPr lang="en-US" sz="1200" b="0" i="0" kern="1200" dirty="0">
                <a:solidFill>
                  <a:schemeClr val="tx1"/>
                </a:solidFill>
                <a:effectLst/>
                <a:latin typeface="+mn-lt"/>
                <a:ea typeface="+mn-ea"/>
                <a:cs typeface="+mn-cs"/>
              </a:rPr>
              <a:t> used when a component does not have a matching Provider above it in the tree. This can be helpful for testing components in isolation without wrapping them. Note: passing undefined as a Provider value does not cause consuming components to use </a:t>
            </a:r>
            <a:r>
              <a:rPr lang="en-US" sz="1200" b="0" i="0" kern="1200" dirty="0" err="1">
                <a:solidFill>
                  <a:schemeClr val="tx1"/>
                </a:solidFill>
                <a:effectLst/>
                <a:latin typeface="+mn-lt"/>
                <a:ea typeface="+mn-ea"/>
                <a:cs typeface="+mn-cs"/>
              </a:rPr>
              <a:t>defaultValue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23</a:t>
            </a:fld>
            <a:endParaRPr lang="en-US"/>
          </a:p>
        </p:txBody>
      </p:sp>
    </p:spTree>
    <p:extLst>
      <p:ext uri="{BB962C8B-B14F-4D97-AF65-F5344CB8AC3E}">
        <p14:creationId xmlns:p14="http://schemas.microsoft.com/office/powerpoint/2010/main" val="191484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Each component has several “lifecycle methods” that you can override to run code at particular times in the process.</a:t>
            </a:r>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2</a:t>
            </a:fld>
            <a:endParaRPr lang="en-US"/>
          </a:p>
        </p:txBody>
      </p:sp>
    </p:spTree>
    <p:extLst>
      <p:ext uri="{BB962C8B-B14F-4D97-AF65-F5344CB8AC3E}">
        <p14:creationId xmlns:p14="http://schemas.microsoft.com/office/powerpoint/2010/main" val="888239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Every Context object comes with a Provider React component that allows consuming components to subscribe to context changes.</a:t>
            </a:r>
          </a:p>
          <a:p>
            <a:r>
              <a:rPr lang="en-US" sz="1200" b="0" i="0" kern="1200" dirty="0">
                <a:solidFill>
                  <a:schemeClr val="tx1"/>
                </a:solidFill>
                <a:effectLst/>
                <a:latin typeface="+mn-lt"/>
                <a:ea typeface="+mn-ea"/>
                <a:cs typeface="+mn-cs"/>
              </a:rPr>
              <a:t>Accepts a value prop to be passed to consuming components that are descendants of this Provider. One Provider can be connected to many consumers. Providers can be nested to override values deeper within the tree.</a:t>
            </a:r>
          </a:p>
          <a:p>
            <a:r>
              <a:rPr lang="en-US" sz="1200" b="0" i="0" kern="1200" dirty="0">
                <a:solidFill>
                  <a:schemeClr val="tx1"/>
                </a:solidFill>
                <a:effectLst/>
                <a:latin typeface="+mn-lt"/>
                <a:ea typeface="+mn-ea"/>
                <a:cs typeface="+mn-cs"/>
              </a:rPr>
              <a:t>All consumers that are descendants of a Provider will re-render whenever the Provider’s value prop changes. The propagation from Provider to its descendant consumers is not subject to the shouldComponentUpdate method, so the consumer is updated even when an ancestor component bails out of the update.</a:t>
            </a:r>
          </a:p>
          <a:p>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24</a:t>
            </a:fld>
            <a:endParaRPr lang="en-US"/>
          </a:p>
        </p:txBody>
      </p:sp>
    </p:spTree>
    <p:extLst>
      <p:ext uri="{BB962C8B-B14F-4D97-AF65-F5344CB8AC3E}">
        <p14:creationId xmlns:p14="http://schemas.microsoft.com/office/powerpoint/2010/main" val="367711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React component that subscribes to context changes. This lets you subscribe to a context within a function component.</a:t>
            </a:r>
          </a:p>
          <a:p>
            <a:r>
              <a:rPr lang="en-US" sz="1200" b="0" i="0" kern="1200" dirty="0">
                <a:solidFill>
                  <a:schemeClr val="tx1"/>
                </a:solidFill>
                <a:effectLst/>
                <a:latin typeface="+mn-lt"/>
                <a:ea typeface="+mn-ea"/>
                <a:cs typeface="+mn-cs"/>
              </a:rPr>
              <a:t>Requires a function as a child. The function receives the current context value and returns a React node. The value argument passed to the function will be equal to the value prop of the closest Provider for this context above in the tree. If there is no Provider for this context above, the value argument will be equal to the </a:t>
            </a:r>
            <a:r>
              <a:rPr lang="en-US" sz="1200" b="0" i="0" kern="1200" dirty="0" err="1">
                <a:solidFill>
                  <a:schemeClr val="tx1"/>
                </a:solidFill>
                <a:effectLst/>
                <a:latin typeface="+mn-lt"/>
                <a:ea typeface="+mn-ea"/>
                <a:cs typeface="+mn-cs"/>
              </a:rPr>
              <a:t>defaultValue</a:t>
            </a:r>
            <a:r>
              <a:rPr lang="en-US" sz="1200" b="0" i="0" kern="1200" dirty="0">
                <a:solidFill>
                  <a:schemeClr val="tx1"/>
                </a:solidFill>
                <a:effectLst/>
                <a:latin typeface="+mn-lt"/>
                <a:ea typeface="+mn-ea"/>
                <a:cs typeface="+mn-cs"/>
              </a:rPr>
              <a:t> that was passed to </a:t>
            </a:r>
            <a:r>
              <a:rPr lang="en-US" sz="1200" b="0" i="0" kern="1200" dirty="0" err="1">
                <a:solidFill>
                  <a:schemeClr val="tx1"/>
                </a:solidFill>
                <a:effectLst/>
                <a:latin typeface="+mn-lt"/>
                <a:ea typeface="+mn-ea"/>
                <a:cs typeface="+mn-cs"/>
              </a:rPr>
              <a:t>createContext</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25</a:t>
            </a:fld>
            <a:endParaRPr lang="en-US"/>
          </a:p>
        </p:txBody>
      </p:sp>
    </p:spTree>
    <p:extLst>
      <p:ext uri="{BB962C8B-B14F-4D97-AF65-F5344CB8AC3E}">
        <p14:creationId xmlns:p14="http://schemas.microsoft.com/office/powerpoint/2010/main" val="98545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3</a:t>
            </a:fld>
            <a:endParaRPr lang="en-US"/>
          </a:p>
        </p:txBody>
      </p:sp>
    </p:spTree>
    <p:extLst>
      <p:ext uri="{BB962C8B-B14F-4D97-AF65-F5344CB8AC3E}">
        <p14:creationId xmlns:p14="http://schemas.microsoft.com/office/powerpoint/2010/main" val="956177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If you don’t initialize state and you don’t bind methods, you don’t need to implement a constructor for your React component.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constructor for a React component is called before it is mounted. When implementing the constructor for a </a:t>
            </a:r>
            <a:r>
              <a:rPr lang="en-US" sz="1200" b="0" i="0" kern="1200" dirty="0" err="1">
                <a:solidFill>
                  <a:schemeClr val="tx1"/>
                </a:solidFill>
                <a:effectLst/>
                <a:latin typeface="+mn-lt"/>
                <a:ea typeface="+mn-ea"/>
                <a:cs typeface="+mn-cs"/>
              </a:rPr>
              <a:t>React.Component</a:t>
            </a:r>
            <a:r>
              <a:rPr lang="en-US" sz="1200" b="0" i="0" kern="1200" dirty="0">
                <a:solidFill>
                  <a:schemeClr val="tx1"/>
                </a:solidFill>
                <a:effectLst/>
                <a:latin typeface="+mn-lt"/>
                <a:ea typeface="+mn-ea"/>
                <a:cs typeface="+mn-cs"/>
              </a:rPr>
              <a:t> subclass, you should call super(props) before any other statement. Otherwise, </a:t>
            </a:r>
            <a:r>
              <a:rPr lang="en-US" sz="1200" b="0" i="0" kern="1200" dirty="0" err="1">
                <a:solidFill>
                  <a:schemeClr val="tx1"/>
                </a:solidFill>
                <a:effectLst/>
                <a:latin typeface="+mn-lt"/>
                <a:ea typeface="+mn-ea"/>
                <a:cs typeface="+mn-cs"/>
              </a:rPr>
              <a:t>this.props</a:t>
            </a:r>
            <a:r>
              <a:rPr lang="en-US" sz="1200" b="0" i="0" kern="1200" dirty="0">
                <a:solidFill>
                  <a:schemeClr val="tx1"/>
                </a:solidFill>
                <a:effectLst/>
                <a:latin typeface="+mn-lt"/>
                <a:ea typeface="+mn-ea"/>
                <a:cs typeface="+mn-cs"/>
              </a:rPr>
              <a:t> will be undefined in the constructor, which can lead to bugs. Constructor is the only place where you should assign this.state directly. In all other methods, you need to use </a:t>
            </a:r>
            <a:r>
              <a:rPr lang="en-US" sz="1200" b="0" i="0" kern="1200" dirty="0" err="1">
                <a:solidFill>
                  <a:schemeClr val="tx1"/>
                </a:solidFill>
                <a:effectLst/>
                <a:latin typeface="+mn-lt"/>
                <a:ea typeface="+mn-ea"/>
                <a:cs typeface="+mn-cs"/>
              </a:rPr>
              <a:t>this.setState</a:t>
            </a:r>
            <a:r>
              <a:rPr lang="en-US" sz="1200" b="0" i="0" kern="1200" dirty="0">
                <a:solidFill>
                  <a:schemeClr val="tx1"/>
                </a:solidFill>
                <a:effectLst/>
                <a:latin typeface="+mn-lt"/>
                <a:ea typeface="+mn-ea"/>
                <a:cs typeface="+mn-cs"/>
              </a:rPr>
              <a:t>() instead.</a:t>
            </a:r>
          </a:p>
          <a:p>
            <a:r>
              <a:rPr lang="en-US" sz="1200" b="0" i="0" kern="1200" dirty="0">
                <a:solidFill>
                  <a:schemeClr val="tx1"/>
                </a:solidFill>
                <a:effectLst/>
                <a:latin typeface="+mn-lt"/>
                <a:ea typeface="+mn-ea"/>
                <a:cs typeface="+mn-cs"/>
              </a:rPr>
              <a:t>Avoid introducing any side-effects or subscriptions in the constructor. For those use cases, use componentDidMount() instead.</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4</a:t>
            </a:fld>
            <a:endParaRPr lang="en-US"/>
          </a:p>
        </p:txBody>
      </p:sp>
    </p:spTree>
    <p:extLst>
      <p:ext uri="{BB962C8B-B14F-4D97-AF65-F5344CB8AC3E}">
        <p14:creationId xmlns:p14="http://schemas.microsoft.com/office/powerpoint/2010/main" val="3226518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5</a:t>
            </a:fld>
            <a:endParaRPr lang="en-US"/>
          </a:p>
        </p:txBody>
      </p:sp>
    </p:spTree>
    <p:extLst>
      <p:ext uri="{BB962C8B-B14F-4D97-AF65-F5344CB8AC3E}">
        <p14:creationId xmlns:p14="http://schemas.microsoft.com/office/powerpoint/2010/main" val="2364138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getDerivedStateFromProps</a:t>
            </a:r>
            <a:r>
              <a:rPr lang="en-US" sz="1200" b="0" i="0" kern="1200" dirty="0">
                <a:solidFill>
                  <a:schemeClr val="tx1"/>
                </a:solidFill>
                <a:effectLst/>
                <a:latin typeface="+mn-lt"/>
                <a:ea typeface="+mn-ea"/>
                <a:cs typeface="+mn-cs"/>
              </a:rPr>
              <a:t> allows us to provide a function whose only purpose is to update the state based on prop changes, without any side effects. This makes the component as a whole much easier to reason about. </a:t>
            </a:r>
            <a:r>
              <a:rPr lang="en-US" dirty="0"/>
              <a:t>getDerivedStateFromProps</a:t>
            </a:r>
            <a:r>
              <a:rPr lang="en-US" sz="1200" b="0" i="0" kern="1200" dirty="0">
                <a:solidFill>
                  <a:schemeClr val="tx1"/>
                </a:solidFill>
                <a:effectLst/>
                <a:latin typeface="+mn-lt"/>
                <a:ea typeface="+mn-ea"/>
                <a:cs typeface="+mn-cs"/>
              </a:rPr>
              <a:t> is invoked right before calling the render method, both on the initial mount and on subsequent updates. It should return an object to update the state, or null to update nothing.</a:t>
            </a:r>
          </a:p>
          <a:p>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6</a:t>
            </a:fld>
            <a:endParaRPr lang="en-US"/>
          </a:p>
        </p:txBody>
      </p:sp>
    </p:spTree>
    <p:extLst>
      <p:ext uri="{BB962C8B-B14F-4D97-AF65-F5344CB8AC3E}">
        <p14:creationId xmlns:p14="http://schemas.microsoft.com/office/powerpoint/2010/main" val="442094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render() function should be pure, meaning that it does not modify component state, it returns the same result each time it’s invoked, and it does not directly interact with the browser.</a:t>
            </a:r>
          </a:p>
          <a:p>
            <a:r>
              <a:rPr lang="en-US" sz="1200" b="0" i="0" kern="1200" dirty="0">
                <a:solidFill>
                  <a:schemeClr val="tx1"/>
                </a:solidFill>
                <a:effectLst/>
                <a:latin typeface="+mn-lt"/>
                <a:ea typeface="+mn-ea"/>
                <a:cs typeface="+mn-cs"/>
              </a:rPr>
              <a:t>If you need to interact with the browser, perform your work in componentDidMount() or the other lifecycle methods instead. Keeping render() pure makes components easier to think about.</a:t>
            </a:r>
          </a:p>
          <a:p>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8</a:t>
            </a:fld>
            <a:endParaRPr lang="en-US"/>
          </a:p>
        </p:txBody>
      </p:sp>
    </p:spTree>
    <p:extLst>
      <p:ext uri="{BB962C8B-B14F-4D97-AF65-F5344CB8AC3E}">
        <p14:creationId xmlns:p14="http://schemas.microsoft.com/office/powerpoint/2010/main" val="1886838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componentDidMount() is invoked immediately after a component is mounted (inserted into the tree). Initialization that requires DOM nodes should go here. If you need to load data from a remote endpoint, this is a good place to instantiate the network request. This method is a good place to set up any subscriptions. You </a:t>
            </a:r>
            <a:r>
              <a:rPr lang="en-US" sz="1200" b="1" i="0" kern="1200" dirty="0">
                <a:solidFill>
                  <a:schemeClr val="tx1"/>
                </a:solidFill>
                <a:effectLst/>
                <a:latin typeface="+mn-lt"/>
                <a:ea typeface="+mn-ea"/>
                <a:cs typeface="+mn-cs"/>
              </a:rPr>
              <a:t>may call </a:t>
            </a:r>
            <a:r>
              <a:rPr lang="en-US" sz="1200" b="1" i="0" kern="1200" dirty="0" err="1">
                <a:solidFill>
                  <a:schemeClr val="tx1"/>
                </a:solidFill>
                <a:effectLst/>
                <a:latin typeface="+mn-lt"/>
                <a:ea typeface="+mn-ea"/>
                <a:cs typeface="+mn-cs"/>
              </a:rPr>
              <a:t>setState</a:t>
            </a:r>
            <a:r>
              <a:rPr lang="en-US" sz="1200" b="1" i="0" kern="1200" dirty="0">
                <a:solidFill>
                  <a:schemeClr val="tx1"/>
                </a:solidFill>
                <a:effectLst/>
                <a:latin typeface="+mn-lt"/>
                <a:ea typeface="+mn-ea"/>
                <a:cs typeface="+mn-cs"/>
              </a:rPr>
              <a:t>() immediately</a:t>
            </a:r>
            <a:r>
              <a:rPr lang="en-US" sz="1200" b="0" i="0" kern="1200" dirty="0">
                <a:solidFill>
                  <a:schemeClr val="tx1"/>
                </a:solidFill>
                <a:effectLst/>
                <a:latin typeface="+mn-lt"/>
                <a:ea typeface="+mn-ea"/>
                <a:cs typeface="+mn-cs"/>
              </a:rPr>
              <a:t> in </a:t>
            </a:r>
            <a:r>
              <a:rPr lang="en-US" dirty="0"/>
              <a:t>componentDidMount()</a:t>
            </a:r>
            <a:r>
              <a:rPr lang="en-US" sz="1200" b="0" i="0" kern="1200" dirty="0">
                <a:solidFill>
                  <a:schemeClr val="tx1"/>
                </a:solidFill>
                <a:effectLst/>
                <a:latin typeface="+mn-lt"/>
                <a:ea typeface="+mn-ea"/>
                <a:cs typeface="+mn-cs"/>
              </a:rPr>
              <a:t>. It will trigger an extra rendering, but it will happen before the browser updates the screen. This guarantees that even though the </a:t>
            </a:r>
            <a:r>
              <a:rPr lang="en-US" dirty="0"/>
              <a:t>render()</a:t>
            </a:r>
            <a:r>
              <a:rPr lang="en-US" sz="1200" b="0" i="0" kern="1200" dirty="0">
                <a:solidFill>
                  <a:schemeClr val="tx1"/>
                </a:solidFill>
                <a:effectLst/>
                <a:latin typeface="+mn-lt"/>
                <a:ea typeface="+mn-ea"/>
                <a:cs typeface="+mn-cs"/>
              </a:rPr>
              <a:t> will be called twice in this case, the user won’t see the intermediate state. Use this pattern with caution because it often causes performance issues. </a:t>
            </a:r>
          </a:p>
          <a:p>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10</a:t>
            </a:fld>
            <a:endParaRPr lang="en-US"/>
          </a:p>
        </p:txBody>
      </p:sp>
    </p:spTree>
    <p:extLst>
      <p:ext uri="{BB962C8B-B14F-4D97-AF65-F5344CB8AC3E}">
        <p14:creationId xmlns:p14="http://schemas.microsoft.com/office/powerpoint/2010/main" val="254178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36C36D-4944-CF46-A196-F4D57AC00EEA}" type="slidenum">
              <a:rPr lang="en-US" smtClean="0"/>
              <a:t>11</a:t>
            </a:fld>
            <a:endParaRPr lang="en-US"/>
          </a:p>
        </p:txBody>
      </p:sp>
    </p:spTree>
    <p:extLst>
      <p:ext uri="{BB962C8B-B14F-4D97-AF65-F5344CB8AC3E}">
        <p14:creationId xmlns:p14="http://schemas.microsoft.com/office/powerpoint/2010/main" val="661126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9C6F-18C9-9346-82B3-B25438652C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B92613-3D4A-1F4E-A403-5340B3959C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5A0D9E-D593-DE4D-854B-348EBEDC620E}"/>
              </a:ext>
            </a:extLst>
          </p:cNvPr>
          <p:cNvSpPr>
            <a:spLocks noGrp="1"/>
          </p:cNvSpPr>
          <p:nvPr>
            <p:ph type="dt" sz="half" idx="10"/>
          </p:nvPr>
        </p:nvSpPr>
        <p:spPr/>
        <p:txBody>
          <a:bodyPr/>
          <a:lstStyle/>
          <a:p>
            <a:fld id="{77D78769-68C0-BD43-B519-43B1DF672086}" type="datetimeFigureOut">
              <a:rPr lang="en-US" smtClean="0"/>
              <a:t>1/13/19</a:t>
            </a:fld>
            <a:endParaRPr lang="en-US"/>
          </a:p>
        </p:txBody>
      </p:sp>
      <p:sp>
        <p:nvSpPr>
          <p:cNvPr id="5" name="Footer Placeholder 4">
            <a:extLst>
              <a:ext uri="{FF2B5EF4-FFF2-40B4-BE49-F238E27FC236}">
                <a16:creationId xmlns:a16="http://schemas.microsoft.com/office/drawing/2014/main" id="{DFF0B5BB-A950-B649-A83D-5984AFCE6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9486D-70DF-5A45-B651-05ED6A8410F2}"/>
              </a:ext>
            </a:extLst>
          </p:cNvPr>
          <p:cNvSpPr>
            <a:spLocks noGrp="1"/>
          </p:cNvSpPr>
          <p:nvPr>
            <p:ph type="sldNum" sz="quarter" idx="12"/>
          </p:nvPr>
        </p:nvSpPr>
        <p:spPr/>
        <p:txBody>
          <a:bodyPr/>
          <a:lstStyle/>
          <a:p>
            <a:fld id="{0A0A331C-5435-0F49-84C3-B36DA4E934EE}" type="slidenum">
              <a:rPr lang="en-US" smtClean="0"/>
              <a:t>‹#›</a:t>
            </a:fld>
            <a:endParaRPr lang="en-US"/>
          </a:p>
        </p:txBody>
      </p:sp>
    </p:spTree>
    <p:extLst>
      <p:ext uri="{BB962C8B-B14F-4D97-AF65-F5344CB8AC3E}">
        <p14:creationId xmlns:p14="http://schemas.microsoft.com/office/powerpoint/2010/main" val="4173051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ED67-2B0E-2D4E-B016-476E4EA1E1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438181-E1D4-7C4E-8820-85AB3E198E3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FF8A1-C4FD-3C48-B71D-F69BCD618097}"/>
              </a:ext>
            </a:extLst>
          </p:cNvPr>
          <p:cNvSpPr>
            <a:spLocks noGrp="1"/>
          </p:cNvSpPr>
          <p:nvPr>
            <p:ph type="dt" sz="half" idx="10"/>
          </p:nvPr>
        </p:nvSpPr>
        <p:spPr/>
        <p:txBody>
          <a:bodyPr/>
          <a:lstStyle/>
          <a:p>
            <a:fld id="{77D78769-68C0-BD43-B519-43B1DF672086}" type="datetimeFigureOut">
              <a:rPr lang="en-US" smtClean="0"/>
              <a:t>1/13/19</a:t>
            </a:fld>
            <a:endParaRPr lang="en-US"/>
          </a:p>
        </p:txBody>
      </p:sp>
      <p:sp>
        <p:nvSpPr>
          <p:cNvPr id="5" name="Footer Placeholder 4">
            <a:extLst>
              <a:ext uri="{FF2B5EF4-FFF2-40B4-BE49-F238E27FC236}">
                <a16:creationId xmlns:a16="http://schemas.microsoft.com/office/drawing/2014/main" id="{DFD9CBAD-0D74-8442-8058-37969ECC3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22616-910B-3644-8298-51B2BF3F341F}"/>
              </a:ext>
            </a:extLst>
          </p:cNvPr>
          <p:cNvSpPr>
            <a:spLocks noGrp="1"/>
          </p:cNvSpPr>
          <p:nvPr>
            <p:ph type="sldNum" sz="quarter" idx="12"/>
          </p:nvPr>
        </p:nvSpPr>
        <p:spPr/>
        <p:txBody>
          <a:bodyPr/>
          <a:lstStyle/>
          <a:p>
            <a:fld id="{0A0A331C-5435-0F49-84C3-B36DA4E934EE}" type="slidenum">
              <a:rPr lang="en-US" smtClean="0"/>
              <a:t>‹#›</a:t>
            </a:fld>
            <a:endParaRPr lang="en-US"/>
          </a:p>
        </p:txBody>
      </p:sp>
    </p:spTree>
    <p:extLst>
      <p:ext uri="{BB962C8B-B14F-4D97-AF65-F5344CB8AC3E}">
        <p14:creationId xmlns:p14="http://schemas.microsoft.com/office/powerpoint/2010/main" val="3993756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6EA664-D588-0C48-81CF-AE25D894DB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780A95-931D-D643-BA1B-34163D67FA6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47D3D-248E-7E4F-B1E4-3C681DA6A176}"/>
              </a:ext>
            </a:extLst>
          </p:cNvPr>
          <p:cNvSpPr>
            <a:spLocks noGrp="1"/>
          </p:cNvSpPr>
          <p:nvPr>
            <p:ph type="dt" sz="half" idx="10"/>
          </p:nvPr>
        </p:nvSpPr>
        <p:spPr/>
        <p:txBody>
          <a:bodyPr/>
          <a:lstStyle/>
          <a:p>
            <a:fld id="{77D78769-68C0-BD43-B519-43B1DF672086}" type="datetimeFigureOut">
              <a:rPr lang="en-US" smtClean="0"/>
              <a:t>1/13/19</a:t>
            </a:fld>
            <a:endParaRPr lang="en-US"/>
          </a:p>
        </p:txBody>
      </p:sp>
      <p:sp>
        <p:nvSpPr>
          <p:cNvPr id="5" name="Footer Placeholder 4">
            <a:extLst>
              <a:ext uri="{FF2B5EF4-FFF2-40B4-BE49-F238E27FC236}">
                <a16:creationId xmlns:a16="http://schemas.microsoft.com/office/drawing/2014/main" id="{88C08DFF-9472-6340-8F2B-DA7220DD9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89D09-BB62-E24B-81BA-87A8735CA0CC}"/>
              </a:ext>
            </a:extLst>
          </p:cNvPr>
          <p:cNvSpPr>
            <a:spLocks noGrp="1"/>
          </p:cNvSpPr>
          <p:nvPr>
            <p:ph type="sldNum" sz="quarter" idx="12"/>
          </p:nvPr>
        </p:nvSpPr>
        <p:spPr/>
        <p:txBody>
          <a:bodyPr/>
          <a:lstStyle/>
          <a:p>
            <a:fld id="{0A0A331C-5435-0F49-84C3-B36DA4E934EE}" type="slidenum">
              <a:rPr lang="en-US" smtClean="0"/>
              <a:t>‹#›</a:t>
            </a:fld>
            <a:endParaRPr lang="en-US"/>
          </a:p>
        </p:txBody>
      </p:sp>
    </p:spTree>
    <p:extLst>
      <p:ext uri="{BB962C8B-B14F-4D97-AF65-F5344CB8AC3E}">
        <p14:creationId xmlns:p14="http://schemas.microsoft.com/office/powerpoint/2010/main" val="1500052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82C5-6294-1B4C-92C3-4F234FE2F6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54DF4-87D4-AB45-A954-E019154D0F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BE6EC2-4355-EE48-A3D5-BAFEAABF2885}"/>
              </a:ext>
            </a:extLst>
          </p:cNvPr>
          <p:cNvSpPr>
            <a:spLocks noGrp="1"/>
          </p:cNvSpPr>
          <p:nvPr>
            <p:ph type="dt" sz="half" idx="10"/>
          </p:nvPr>
        </p:nvSpPr>
        <p:spPr/>
        <p:txBody>
          <a:bodyPr/>
          <a:lstStyle/>
          <a:p>
            <a:fld id="{77D78769-68C0-BD43-B519-43B1DF672086}" type="datetimeFigureOut">
              <a:rPr lang="en-US" smtClean="0"/>
              <a:t>1/13/19</a:t>
            </a:fld>
            <a:endParaRPr lang="en-US"/>
          </a:p>
        </p:txBody>
      </p:sp>
      <p:sp>
        <p:nvSpPr>
          <p:cNvPr id="5" name="Footer Placeholder 4">
            <a:extLst>
              <a:ext uri="{FF2B5EF4-FFF2-40B4-BE49-F238E27FC236}">
                <a16:creationId xmlns:a16="http://schemas.microsoft.com/office/drawing/2014/main" id="{1EE160EC-2573-2141-B7BE-CC4AFEBEF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608E6-3FEC-2042-B2FA-995F6B8B8DA2}"/>
              </a:ext>
            </a:extLst>
          </p:cNvPr>
          <p:cNvSpPr>
            <a:spLocks noGrp="1"/>
          </p:cNvSpPr>
          <p:nvPr>
            <p:ph type="sldNum" sz="quarter" idx="12"/>
          </p:nvPr>
        </p:nvSpPr>
        <p:spPr/>
        <p:txBody>
          <a:bodyPr/>
          <a:lstStyle/>
          <a:p>
            <a:fld id="{0A0A331C-5435-0F49-84C3-B36DA4E934EE}" type="slidenum">
              <a:rPr lang="en-US" smtClean="0"/>
              <a:t>‹#›</a:t>
            </a:fld>
            <a:endParaRPr lang="en-US"/>
          </a:p>
        </p:txBody>
      </p:sp>
    </p:spTree>
    <p:extLst>
      <p:ext uri="{BB962C8B-B14F-4D97-AF65-F5344CB8AC3E}">
        <p14:creationId xmlns:p14="http://schemas.microsoft.com/office/powerpoint/2010/main" val="145903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4527-CEB8-1D46-A292-AB49AD041C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CBBA13-0468-A746-96F3-3DD9B7307E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A0978F-955D-824B-8FA9-D6154E3FADCE}"/>
              </a:ext>
            </a:extLst>
          </p:cNvPr>
          <p:cNvSpPr>
            <a:spLocks noGrp="1"/>
          </p:cNvSpPr>
          <p:nvPr>
            <p:ph type="dt" sz="half" idx="10"/>
          </p:nvPr>
        </p:nvSpPr>
        <p:spPr/>
        <p:txBody>
          <a:bodyPr/>
          <a:lstStyle/>
          <a:p>
            <a:fld id="{77D78769-68C0-BD43-B519-43B1DF672086}" type="datetimeFigureOut">
              <a:rPr lang="en-US" smtClean="0"/>
              <a:t>1/13/19</a:t>
            </a:fld>
            <a:endParaRPr lang="en-US"/>
          </a:p>
        </p:txBody>
      </p:sp>
      <p:sp>
        <p:nvSpPr>
          <p:cNvPr id="5" name="Footer Placeholder 4">
            <a:extLst>
              <a:ext uri="{FF2B5EF4-FFF2-40B4-BE49-F238E27FC236}">
                <a16:creationId xmlns:a16="http://schemas.microsoft.com/office/drawing/2014/main" id="{E65F1294-0445-8F48-8203-4662DFA76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61F37-14BE-2646-8E79-AF686E3CEA87}"/>
              </a:ext>
            </a:extLst>
          </p:cNvPr>
          <p:cNvSpPr>
            <a:spLocks noGrp="1"/>
          </p:cNvSpPr>
          <p:nvPr>
            <p:ph type="sldNum" sz="quarter" idx="12"/>
          </p:nvPr>
        </p:nvSpPr>
        <p:spPr/>
        <p:txBody>
          <a:bodyPr/>
          <a:lstStyle/>
          <a:p>
            <a:fld id="{0A0A331C-5435-0F49-84C3-B36DA4E934EE}" type="slidenum">
              <a:rPr lang="en-US" smtClean="0"/>
              <a:t>‹#›</a:t>
            </a:fld>
            <a:endParaRPr lang="en-US"/>
          </a:p>
        </p:txBody>
      </p:sp>
    </p:spTree>
    <p:extLst>
      <p:ext uri="{BB962C8B-B14F-4D97-AF65-F5344CB8AC3E}">
        <p14:creationId xmlns:p14="http://schemas.microsoft.com/office/powerpoint/2010/main" val="293463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C869-8F92-1844-85FE-DB495A421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8B1884-9FEF-CD41-B4CD-941EF31B209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92A4B6-4850-724F-9D58-8F0B038A78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C8CAB3-B480-CF4E-9ECD-EB9AA5D13A1B}"/>
              </a:ext>
            </a:extLst>
          </p:cNvPr>
          <p:cNvSpPr>
            <a:spLocks noGrp="1"/>
          </p:cNvSpPr>
          <p:nvPr>
            <p:ph type="dt" sz="half" idx="10"/>
          </p:nvPr>
        </p:nvSpPr>
        <p:spPr/>
        <p:txBody>
          <a:bodyPr/>
          <a:lstStyle/>
          <a:p>
            <a:fld id="{77D78769-68C0-BD43-B519-43B1DF672086}" type="datetimeFigureOut">
              <a:rPr lang="en-US" smtClean="0"/>
              <a:t>1/13/19</a:t>
            </a:fld>
            <a:endParaRPr lang="en-US"/>
          </a:p>
        </p:txBody>
      </p:sp>
      <p:sp>
        <p:nvSpPr>
          <p:cNvPr id="6" name="Footer Placeholder 5">
            <a:extLst>
              <a:ext uri="{FF2B5EF4-FFF2-40B4-BE49-F238E27FC236}">
                <a16:creationId xmlns:a16="http://schemas.microsoft.com/office/drawing/2014/main" id="{4B331944-067A-8D48-8293-3C25374FA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BA0F3-F033-CC4F-8413-DC4A8CF01488}"/>
              </a:ext>
            </a:extLst>
          </p:cNvPr>
          <p:cNvSpPr>
            <a:spLocks noGrp="1"/>
          </p:cNvSpPr>
          <p:nvPr>
            <p:ph type="sldNum" sz="quarter" idx="12"/>
          </p:nvPr>
        </p:nvSpPr>
        <p:spPr/>
        <p:txBody>
          <a:bodyPr/>
          <a:lstStyle/>
          <a:p>
            <a:fld id="{0A0A331C-5435-0F49-84C3-B36DA4E934EE}" type="slidenum">
              <a:rPr lang="en-US" smtClean="0"/>
              <a:t>‹#›</a:t>
            </a:fld>
            <a:endParaRPr lang="en-US"/>
          </a:p>
        </p:txBody>
      </p:sp>
    </p:spTree>
    <p:extLst>
      <p:ext uri="{BB962C8B-B14F-4D97-AF65-F5344CB8AC3E}">
        <p14:creationId xmlns:p14="http://schemas.microsoft.com/office/powerpoint/2010/main" val="37819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3601-99F6-394D-8218-CD7F38A21D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9C27EC-8821-B54C-A817-60E81DAC12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DC5AE5-BA62-2849-A0CE-A3A5EBF7AD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E86E4B-8575-AE4F-A569-E460AB686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513ECD-4B0B-C04C-9E17-4D5EB29AE95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39BADB-2B4C-EF48-A2D1-C5B2086C917C}"/>
              </a:ext>
            </a:extLst>
          </p:cNvPr>
          <p:cNvSpPr>
            <a:spLocks noGrp="1"/>
          </p:cNvSpPr>
          <p:nvPr>
            <p:ph type="dt" sz="half" idx="10"/>
          </p:nvPr>
        </p:nvSpPr>
        <p:spPr/>
        <p:txBody>
          <a:bodyPr/>
          <a:lstStyle/>
          <a:p>
            <a:fld id="{77D78769-68C0-BD43-B519-43B1DF672086}" type="datetimeFigureOut">
              <a:rPr lang="en-US" smtClean="0"/>
              <a:t>1/13/19</a:t>
            </a:fld>
            <a:endParaRPr lang="en-US"/>
          </a:p>
        </p:txBody>
      </p:sp>
      <p:sp>
        <p:nvSpPr>
          <p:cNvPr id="8" name="Footer Placeholder 7">
            <a:extLst>
              <a:ext uri="{FF2B5EF4-FFF2-40B4-BE49-F238E27FC236}">
                <a16:creationId xmlns:a16="http://schemas.microsoft.com/office/drawing/2014/main" id="{CE388E59-77B1-4447-9AE4-791C6432A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F8ED11-024D-0449-8ACA-2C2E9A58DFA6}"/>
              </a:ext>
            </a:extLst>
          </p:cNvPr>
          <p:cNvSpPr>
            <a:spLocks noGrp="1"/>
          </p:cNvSpPr>
          <p:nvPr>
            <p:ph type="sldNum" sz="quarter" idx="12"/>
          </p:nvPr>
        </p:nvSpPr>
        <p:spPr/>
        <p:txBody>
          <a:bodyPr/>
          <a:lstStyle/>
          <a:p>
            <a:fld id="{0A0A331C-5435-0F49-84C3-B36DA4E934EE}" type="slidenum">
              <a:rPr lang="en-US" smtClean="0"/>
              <a:t>‹#›</a:t>
            </a:fld>
            <a:endParaRPr lang="en-US"/>
          </a:p>
        </p:txBody>
      </p:sp>
    </p:spTree>
    <p:extLst>
      <p:ext uri="{BB962C8B-B14F-4D97-AF65-F5344CB8AC3E}">
        <p14:creationId xmlns:p14="http://schemas.microsoft.com/office/powerpoint/2010/main" val="417053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2E59-7C8E-AB4A-A16C-066BF2CB5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E16CF8-C77B-9A47-BDD5-F3DB0284654F}"/>
              </a:ext>
            </a:extLst>
          </p:cNvPr>
          <p:cNvSpPr>
            <a:spLocks noGrp="1"/>
          </p:cNvSpPr>
          <p:nvPr>
            <p:ph type="dt" sz="half" idx="10"/>
          </p:nvPr>
        </p:nvSpPr>
        <p:spPr/>
        <p:txBody>
          <a:bodyPr/>
          <a:lstStyle/>
          <a:p>
            <a:fld id="{77D78769-68C0-BD43-B519-43B1DF672086}" type="datetimeFigureOut">
              <a:rPr lang="en-US" smtClean="0"/>
              <a:t>1/13/19</a:t>
            </a:fld>
            <a:endParaRPr lang="en-US"/>
          </a:p>
        </p:txBody>
      </p:sp>
      <p:sp>
        <p:nvSpPr>
          <p:cNvPr id="4" name="Footer Placeholder 3">
            <a:extLst>
              <a:ext uri="{FF2B5EF4-FFF2-40B4-BE49-F238E27FC236}">
                <a16:creationId xmlns:a16="http://schemas.microsoft.com/office/drawing/2014/main" id="{53A083A3-D6B9-0649-A79D-AA84D1AC74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B414CF-F2A0-4945-98B3-F5BD9D01EF27}"/>
              </a:ext>
            </a:extLst>
          </p:cNvPr>
          <p:cNvSpPr>
            <a:spLocks noGrp="1"/>
          </p:cNvSpPr>
          <p:nvPr>
            <p:ph type="sldNum" sz="quarter" idx="12"/>
          </p:nvPr>
        </p:nvSpPr>
        <p:spPr/>
        <p:txBody>
          <a:bodyPr/>
          <a:lstStyle/>
          <a:p>
            <a:fld id="{0A0A331C-5435-0F49-84C3-B36DA4E934EE}" type="slidenum">
              <a:rPr lang="en-US" smtClean="0"/>
              <a:t>‹#›</a:t>
            </a:fld>
            <a:endParaRPr lang="en-US"/>
          </a:p>
        </p:txBody>
      </p:sp>
    </p:spTree>
    <p:extLst>
      <p:ext uri="{BB962C8B-B14F-4D97-AF65-F5344CB8AC3E}">
        <p14:creationId xmlns:p14="http://schemas.microsoft.com/office/powerpoint/2010/main" val="2617073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2DFA-D86E-B541-8514-A41ADB6BF661}"/>
              </a:ext>
            </a:extLst>
          </p:cNvPr>
          <p:cNvSpPr>
            <a:spLocks noGrp="1"/>
          </p:cNvSpPr>
          <p:nvPr>
            <p:ph type="dt" sz="half" idx="10"/>
          </p:nvPr>
        </p:nvSpPr>
        <p:spPr/>
        <p:txBody>
          <a:bodyPr/>
          <a:lstStyle/>
          <a:p>
            <a:fld id="{77D78769-68C0-BD43-B519-43B1DF672086}" type="datetimeFigureOut">
              <a:rPr lang="en-US" smtClean="0"/>
              <a:t>1/13/19</a:t>
            </a:fld>
            <a:endParaRPr lang="en-US"/>
          </a:p>
        </p:txBody>
      </p:sp>
      <p:sp>
        <p:nvSpPr>
          <p:cNvPr id="3" name="Footer Placeholder 2">
            <a:extLst>
              <a:ext uri="{FF2B5EF4-FFF2-40B4-BE49-F238E27FC236}">
                <a16:creationId xmlns:a16="http://schemas.microsoft.com/office/drawing/2014/main" id="{CF101AF7-BE35-544E-B1C2-A4D8E2E781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68442-03B7-414A-A38C-4B2F85A925D1}"/>
              </a:ext>
            </a:extLst>
          </p:cNvPr>
          <p:cNvSpPr>
            <a:spLocks noGrp="1"/>
          </p:cNvSpPr>
          <p:nvPr>
            <p:ph type="sldNum" sz="quarter" idx="12"/>
          </p:nvPr>
        </p:nvSpPr>
        <p:spPr/>
        <p:txBody>
          <a:bodyPr/>
          <a:lstStyle/>
          <a:p>
            <a:fld id="{0A0A331C-5435-0F49-84C3-B36DA4E934EE}" type="slidenum">
              <a:rPr lang="en-US" smtClean="0"/>
              <a:t>‹#›</a:t>
            </a:fld>
            <a:endParaRPr lang="en-US"/>
          </a:p>
        </p:txBody>
      </p:sp>
    </p:spTree>
    <p:extLst>
      <p:ext uri="{BB962C8B-B14F-4D97-AF65-F5344CB8AC3E}">
        <p14:creationId xmlns:p14="http://schemas.microsoft.com/office/powerpoint/2010/main" val="357412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98DAE-D8A7-9149-9847-95F6DF153D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78AAA2-C714-BC43-8516-25173C35B5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84B932-7D73-B240-B0EE-05FCFC539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9B3E7B-4129-2C4F-AE72-A3F681BE89E2}"/>
              </a:ext>
            </a:extLst>
          </p:cNvPr>
          <p:cNvSpPr>
            <a:spLocks noGrp="1"/>
          </p:cNvSpPr>
          <p:nvPr>
            <p:ph type="dt" sz="half" idx="10"/>
          </p:nvPr>
        </p:nvSpPr>
        <p:spPr/>
        <p:txBody>
          <a:bodyPr/>
          <a:lstStyle/>
          <a:p>
            <a:fld id="{77D78769-68C0-BD43-B519-43B1DF672086}" type="datetimeFigureOut">
              <a:rPr lang="en-US" smtClean="0"/>
              <a:t>1/13/19</a:t>
            </a:fld>
            <a:endParaRPr lang="en-US"/>
          </a:p>
        </p:txBody>
      </p:sp>
      <p:sp>
        <p:nvSpPr>
          <p:cNvPr id="6" name="Footer Placeholder 5">
            <a:extLst>
              <a:ext uri="{FF2B5EF4-FFF2-40B4-BE49-F238E27FC236}">
                <a16:creationId xmlns:a16="http://schemas.microsoft.com/office/drawing/2014/main" id="{195A6A0C-6A8A-BF4A-9ED7-206BDA518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C1F54-AB43-F744-B368-BD00FA3BB3FD}"/>
              </a:ext>
            </a:extLst>
          </p:cNvPr>
          <p:cNvSpPr>
            <a:spLocks noGrp="1"/>
          </p:cNvSpPr>
          <p:nvPr>
            <p:ph type="sldNum" sz="quarter" idx="12"/>
          </p:nvPr>
        </p:nvSpPr>
        <p:spPr/>
        <p:txBody>
          <a:bodyPr/>
          <a:lstStyle/>
          <a:p>
            <a:fld id="{0A0A331C-5435-0F49-84C3-B36DA4E934EE}" type="slidenum">
              <a:rPr lang="en-US" smtClean="0"/>
              <a:t>‹#›</a:t>
            </a:fld>
            <a:endParaRPr lang="en-US"/>
          </a:p>
        </p:txBody>
      </p:sp>
    </p:spTree>
    <p:extLst>
      <p:ext uri="{BB962C8B-B14F-4D97-AF65-F5344CB8AC3E}">
        <p14:creationId xmlns:p14="http://schemas.microsoft.com/office/powerpoint/2010/main" val="192101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1FC9-88D0-6645-AF25-C1B0D492C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C6DEAC-FF17-BA45-92EE-EBBA2819E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925876-48C9-8C4C-B387-E6FBAA626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4F9074-767B-2243-8447-5CFCAA32B38A}"/>
              </a:ext>
            </a:extLst>
          </p:cNvPr>
          <p:cNvSpPr>
            <a:spLocks noGrp="1"/>
          </p:cNvSpPr>
          <p:nvPr>
            <p:ph type="dt" sz="half" idx="10"/>
          </p:nvPr>
        </p:nvSpPr>
        <p:spPr/>
        <p:txBody>
          <a:bodyPr/>
          <a:lstStyle/>
          <a:p>
            <a:fld id="{77D78769-68C0-BD43-B519-43B1DF672086}" type="datetimeFigureOut">
              <a:rPr lang="en-US" smtClean="0"/>
              <a:t>1/13/19</a:t>
            </a:fld>
            <a:endParaRPr lang="en-US"/>
          </a:p>
        </p:txBody>
      </p:sp>
      <p:sp>
        <p:nvSpPr>
          <p:cNvPr id="6" name="Footer Placeholder 5">
            <a:extLst>
              <a:ext uri="{FF2B5EF4-FFF2-40B4-BE49-F238E27FC236}">
                <a16:creationId xmlns:a16="http://schemas.microsoft.com/office/drawing/2014/main" id="{65A01633-DEAD-434D-ACB5-533E2A7711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34EB11-CFF8-0F43-9CF6-E743D2ECBE08}"/>
              </a:ext>
            </a:extLst>
          </p:cNvPr>
          <p:cNvSpPr>
            <a:spLocks noGrp="1"/>
          </p:cNvSpPr>
          <p:nvPr>
            <p:ph type="sldNum" sz="quarter" idx="12"/>
          </p:nvPr>
        </p:nvSpPr>
        <p:spPr/>
        <p:txBody>
          <a:bodyPr/>
          <a:lstStyle/>
          <a:p>
            <a:fld id="{0A0A331C-5435-0F49-84C3-B36DA4E934EE}" type="slidenum">
              <a:rPr lang="en-US" smtClean="0"/>
              <a:t>‹#›</a:t>
            </a:fld>
            <a:endParaRPr lang="en-US"/>
          </a:p>
        </p:txBody>
      </p:sp>
    </p:spTree>
    <p:extLst>
      <p:ext uri="{BB962C8B-B14F-4D97-AF65-F5344CB8AC3E}">
        <p14:creationId xmlns:p14="http://schemas.microsoft.com/office/powerpoint/2010/main" val="44803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574ADB-A75C-5844-A644-3F2A814FE1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32DF66-8CE8-084C-817F-BDFCF0B3C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9F8E0-7AA4-D543-96B8-1FEFB11C40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78769-68C0-BD43-B519-43B1DF672086}" type="datetimeFigureOut">
              <a:rPr lang="en-US" smtClean="0"/>
              <a:t>1/13/19</a:t>
            </a:fld>
            <a:endParaRPr lang="en-US"/>
          </a:p>
        </p:txBody>
      </p:sp>
      <p:sp>
        <p:nvSpPr>
          <p:cNvPr id="5" name="Footer Placeholder 4">
            <a:extLst>
              <a:ext uri="{FF2B5EF4-FFF2-40B4-BE49-F238E27FC236}">
                <a16:creationId xmlns:a16="http://schemas.microsoft.com/office/drawing/2014/main" id="{85F04C9E-231B-0A42-91E2-E182EE160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82DD84-A9F4-0E48-86A9-35E78E884F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A331C-5435-0F49-84C3-B36DA4E934EE}" type="slidenum">
              <a:rPr lang="en-US" smtClean="0"/>
              <a:t>‹#›</a:t>
            </a:fld>
            <a:endParaRPr lang="en-US"/>
          </a:p>
        </p:txBody>
      </p:sp>
    </p:spTree>
    <p:extLst>
      <p:ext uri="{BB962C8B-B14F-4D97-AF65-F5344CB8AC3E}">
        <p14:creationId xmlns:p14="http://schemas.microsoft.com/office/powerpoint/2010/main" val="4188466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actjs.org/blog/2018/06/07/you-probably-dont-need-derived-state.html#what-about-memoiz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580E-602B-1944-91A6-CDB78C2F9B3B}"/>
              </a:ext>
            </a:extLst>
          </p:cNvPr>
          <p:cNvSpPr>
            <a:spLocks noGrp="1"/>
          </p:cNvSpPr>
          <p:nvPr>
            <p:ph type="ctrTitle"/>
          </p:nvPr>
        </p:nvSpPr>
        <p:spPr/>
        <p:txBody>
          <a:bodyPr/>
          <a:lstStyle/>
          <a:p>
            <a:r>
              <a:rPr lang="en-US" dirty="0"/>
              <a:t>Component Lifecycle</a:t>
            </a:r>
          </a:p>
        </p:txBody>
      </p:sp>
    </p:spTree>
    <p:extLst>
      <p:ext uri="{BB962C8B-B14F-4D97-AF65-F5344CB8AC3E}">
        <p14:creationId xmlns:p14="http://schemas.microsoft.com/office/powerpoint/2010/main" val="14106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FE79-67DF-7D44-B3CA-6B3D9D74CC03}"/>
              </a:ext>
            </a:extLst>
          </p:cNvPr>
          <p:cNvSpPr>
            <a:spLocks noGrp="1"/>
          </p:cNvSpPr>
          <p:nvPr>
            <p:ph type="title"/>
          </p:nvPr>
        </p:nvSpPr>
        <p:spPr/>
        <p:txBody>
          <a:bodyPr/>
          <a:lstStyle/>
          <a:p>
            <a:pPr algn="ctr"/>
            <a:r>
              <a:rPr lang="en-US" b="1" dirty="0"/>
              <a:t>componentDidMount</a:t>
            </a:r>
            <a:endParaRPr lang="en-US" dirty="0"/>
          </a:p>
        </p:txBody>
      </p:sp>
      <p:pic>
        <p:nvPicPr>
          <p:cNvPr id="13" name="Content Placeholder 12">
            <a:extLst>
              <a:ext uri="{FF2B5EF4-FFF2-40B4-BE49-F238E27FC236}">
                <a16:creationId xmlns:a16="http://schemas.microsoft.com/office/drawing/2014/main" id="{0A6CD6F2-2D4F-EF49-9BB7-FEBAAF41F8D9}"/>
              </a:ext>
            </a:extLst>
          </p:cNvPr>
          <p:cNvPicPr>
            <a:picLocks noGrp="1" noChangeAspect="1"/>
          </p:cNvPicPr>
          <p:nvPr>
            <p:ph idx="1"/>
          </p:nvPr>
        </p:nvPicPr>
        <p:blipFill>
          <a:blip r:embed="rId3"/>
          <a:stretch>
            <a:fillRect/>
          </a:stretch>
        </p:blipFill>
        <p:spPr>
          <a:xfrm>
            <a:off x="485849" y="1690688"/>
            <a:ext cx="11151969" cy="4593068"/>
          </a:xfrm>
        </p:spPr>
      </p:pic>
    </p:spTree>
    <p:extLst>
      <p:ext uri="{BB962C8B-B14F-4D97-AF65-F5344CB8AC3E}">
        <p14:creationId xmlns:p14="http://schemas.microsoft.com/office/powerpoint/2010/main" val="277312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29C2-04FD-244F-B397-0459CB559A39}"/>
              </a:ext>
            </a:extLst>
          </p:cNvPr>
          <p:cNvSpPr>
            <a:spLocks noGrp="1"/>
          </p:cNvSpPr>
          <p:nvPr>
            <p:ph type="title"/>
          </p:nvPr>
        </p:nvSpPr>
        <p:spPr/>
        <p:txBody>
          <a:bodyPr/>
          <a:lstStyle/>
          <a:p>
            <a:pPr algn="ctr"/>
            <a:r>
              <a:rPr lang="en-US" b="1" dirty="0"/>
              <a:t>Updating</a:t>
            </a:r>
          </a:p>
        </p:txBody>
      </p:sp>
      <p:sp>
        <p:nvSpPr>
          <p:cNvPr id="3" name="Content Placeholder 2">
            <a:extLst>
              <a:ext uri="{FF2B5EF4-FFF2-40B4-BE49-F238E27FC236}">
                <a16:creationId xmlns:a16="http://schemas.microsoft.com/office/drawing/2014/main" id="{600AFEBA-2758-D64C-90C7-4B25867A9036}"/>
              </a:ext>
            </a:extLst>
          </p:cNvPr>
          <p:cNvSpPr>
            <a:spLocks noGrp="1"/>
          </p:cNvSpPr>
          <p:nvPr>
            <p:ph idx="1"/>
          </p:nvPr>
        </p:nvSpPr>
        <p:spPr/>
        <p:txBody>
          <a:bodyPr/>
          <a:lstStyle/>
          <a:p>
            <a:pPr marL="0" indent="0">
              <a:buNone/>
            </a:pPr>
            <a:r>
              <a:rPr lang="en-US" dirty="0"/>
              <a:t>An update can be caused by changes to props or state. These methods are called in the following order when a component is being re-rendered:</a:t>
            </a:r>
          </a:p>
          <a:p>
            <a:r>
              <a:rPr lang="en-US" dirty="0"/>
              <a:t>static getDerivedStateFromProps()</a:t>
            </a:r>
          </a:p>
          <a:p>
            <a:r>
              <a:rPr lang="en-US" dirty="0"/>
              <a:t>shouldComponentUpdate() </a:t>
            </a:r>
          </a:p>
          <a:p>
            <a:r>
              <a:rPr lang="en-US" b="1" dirty="0"/>
              <a:t>render()</a:t>
            </a:r>
          </a:p>
          <a:p>
            <a:r>
              <a:rPr lang="en-US" dirty="0"/>
              <a:t>getSnapshotBeforeUpdate()</a:t>
            </a:r>
          </a:p>
          <a:p>
            <a:r>
              <a:rPr lang="en-US" b="1" dirty="0"/>
              <a:t>componentDidUpdate()</a:t>
            </a:r>
          </a:p>
          <a:p>
            <a:pPr marL="0" indent="0">
              <a:buNone/>
            </a:pPr>
            <a:endParaRPr lang="en-US" dirty="0"/>
          </a:p>
        </p:txBody>
      </p:sp>
    </p:spTree>
    <p:extLst>
      <p:ext uri="{BB962C8B-B14F-4D97-AF65-F5344CB8AC3E}">
        <p14:creationId xmlns:p14="http://schemas.microsoft.com/office/powerpoint/2010/main" val="3505478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D0742-CAB4-3842-8C58-A20E4A20CB00}"/>
              </a:ext>
            </a:extLst>
          </p:cNvPr>
          <p:cNvSpPr>
            <a:spLocks noGrp="1"/>
          </p:cNvSpPr>
          <p:nvPr>
            <p:ph type="title"/>
          </p:nvPr>
        </p:nvSpPr>
        <p:spPr/>
        <p:txBody>
          <a:bodyPr/>
          <a:lstStyle/>
          <a:p>
            <a:pPr algn="ctr"/>
            <a:r>
              <a:rPr lang="en-US" b="1" dirty="0"/>
              <a:t>shouldComponentUpdate</a:t>
            </a:r>
          </a:p>
        </p:txBody>
      </p:sp>
      <p:pic>
        <p:nvPicPr>
          <p:cNvPr id="9" name="Content Placeholder 8">
            <a:extLst>
              <a:ext uri="{FF2B5EF4-FFF2-40B4-BE49-F238E27FC236}">
                <a16:creationId xmlns:a16="http://schemas.microsoft.com/office/drawing/2014/main" id="{8A2247BD-D8B2-6E48-996A-BFFC00C3E58E}"/>
              </a:ext>
            </a:extLst>
          </p:cNvPr>
          <p:cNvPicPr>
            <a:picLocks noGrp="1" noChangeAspect="1"/>
          </p:cNvPicPr>
          <p:nvPr>
            <p:ph idx="1"/>
          </p:nvPr>
        </p:nvPicPr>
        <p:blipFill>
          <a:blip r:embed="rId3"/>
          <a:stretch>
            <a:fillRect/>
          </a:stretch>
        </p:blipFill>
        <p:spPr>
          <a:xfrm>
            <a:off x="294223" y="1690688"/>
            <a:ext cx="11603553" cy="2283430"/>
          </a:xfrm>
        </p:spPr>
      </p:pic>
      <p:sp>
        <p:nvSpPr>
          <p:cNvPr id="10" name="TextBox 9">
            <a:extLst>
              <a:ext uri="{FF2B5EF4-FFF2-40B4-BE49-F238E27FC236}">
                <a16:creationId xmlns:a16="http://schemas.microsoft.com/office/drawing/2014/main" id="{1B6D6A1A-DAB6-B848-A798-CE0B4A1DB36A}"/>
              </a:ext>
            </a:extLst>
          </p:cNvPr>
          <p:cNvSpPr txBox="1"/>
          <p:nvPr/>
        </p:nvSpPr>
        <p:spPr>
          <a:xfrm>
            <a:off x="294222" y="4430357"/>
            <a:ext cx="11603553" cy="954107"/>
          </a:xfrm>
          <a:prstGeom prst="rect">
            <a:avLst/>
          </a:prstGeom>
          <a:noFill/>
        </p:spPr>
        <p:txBody>
          <a:bodyPr wrap="square" rtlCol="0">
            <a:spAutoFit/>
          </a:bodyPr>
          <a:lstStyle/>
          <a:p>
            <a:r>
              <a:rPr lang="en-US" sz="2800" dirty="0"/>
              <a:t>If shouldComponentUpdate() returns </a:t>
            </a:r>
            <a:r>
              <a:rPr lang="en-US" sz="2800" b="1" dirty="0"/>
              <a:t>false</a:t>
            </a:r>
            <a:r>
              <a:rPr lang="en-US" sz="2800" dirty="0"/>
              <a:t>, then </a:t>
            </a:r>
            <a:r>
              <a:rPr lang="en-US" sz="2800" b="1" dirty="0"/>
              <a:t>render()</a:t>
            </a:r>
            <a:r>
              <a:rPr lang="en-US" sz="2800" dirty="0"/>
              <a:t>, and </a:t>
            </a:r>
            <a:r>
              <a:rPr lang="en-US" sz="2800" b="1" dirty="0"/>
              <a:t>componentDidUpdate()</a:t>
            </a:r>
            <a:r>
              <a:rPr lang="en-US" sz="2800" dirty="0"/>
              <a:t>  will not be invoked. </a:t>
            </a:r>
          </a:p>
        </p:txBody>
      </p:sp>
    </p:spTree>
    <p:extLst>
      <p:ext uri="{BB962C8B-B14F-4D97-AF65-F5344CB8AC3E}">
        <p14:creationId xmlns:p14="http://schemas.microsoft.com/office/powerpoint/2010/main" val="1973688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7E7D7-E51C-8F4B-A4F6-645902DD721C}"/>
              </a:ext>
            </a:extLst>
          </p:cNvPr>
          <p:cNvSpPr>
            <a:spLocks noGrp="1"/>
          </p:cNvSpPr>
          <p:nvPr>
            <p:ph type="title"/>
          </p:nvPr>
        </p:nvSpPr>
        <p:spPr/>
        <p:txBody>
          <a:bodyPr/>
          <a:lstStyle/>
          <a:p>
            <a:pPr algn="ctr"/>
            <a:r>
              <a:rPr lang="en-US" b="1" dirty="0"/>
              <a:t>getSnapshotBeforeUpdate</a:t>
            </a:r>
            <a:endParaRPr lang="en-US" dirty="0"/>
          </a:p>
        </p:txBody>
      </p:sp>
      <p:sp>
        <p:nvSpPr>
          <p:cNvPr id="3" name="Content Placeholder 2">
            <a:extLst>
              <a:ext uri="{FF2B5EF4-FFF2-40B4-BE49-F238E27FC236}">
                <a16:creationId xmlns:a16="http://schemas.microsoft.com/office/drawing/2014/main" id="{C1DB74B8-F971-FB4B-8AEF-EC2003642905}"/>
              </a:ext>
            </a:extLst>
          </p:cNvPr>
          <p:cNvSpPr>
            <a:spLocks noGrp="1"/>
          </p:cNvSpPr>
          <p:nvPr>
            <p:ph idx="1"/>
          </p:nvPr>
        </p:nvSpPr>
        <p:spPr/>
        <p:txBody>
          <a:bodyPr/>
          <a:lstStyle/>
          <a:p>
            <a:pPr marL="0" indent="0">
              <a:buNone/>
            </a:pPr>
            <a:r>
              <a:rPr lang="en-US" dirty="0"/>
              <a:t>	</a:t>
            </a:r>
          </a:p>
        </p:txBody>
      </p:sp>
      <p:pic>
        <p:nvPicPr>
          <p:cNvPr id="9" name="Picture 8">
            <a:extLst>
              <a:ext uri="{FF2B5EF4-FFF2-40B4-BE49-F238E27FC236}">
                <a16:creationId xmlns:a16="http://schemas.microsoft.com/office/drawing/2014/main" id="{A5AF86B9-719F-D144-99B8-CE30B230BC15}"/>
              </a:ext>
            </a:extLst>
          </p:cNvPr>
          <p:cNvPicPr>
            <a:picLocks noChangeAspect="1"/>
          </p:cNvPicPr>
          <p:nvPr/>
        </p:nvPicPr>
        <p:blipFill>
          <a:blip r:embed="rId3"/>
          <a:stretch>
            <a:fillRect/>
          </a:stretch>
        </p:blipFill>
        <p:spPr>
          <a:xfrm>
            <a:off x="1484953" y="1630956"/>
            <a:ext cx="9222093" cy="4740675"/>
          </a:xfrm>
          <a:prstGeom prst="rect">
            <a:avLst/>
          </a:prstGeom>
        </p:spPr>
      </p:pic>
    </p:spTree>
    <p:extLst>
      <p:ext uri="{BB962C8B-B14F-4D97-AF65-F5344CB8AC3E}">
        <p14:creationId xmlns:p14="http://schemas.microsoft.com/office/powerpoint/2010/main" val="368349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0F94-0AB4-9D41-B0A8-0DFED178DFC2}"/>
              </a:ext>
            </a:extLst>
          </p:cNvPr>
          <p:cNvSpPr>
            <a:spLocks noGrp="1"/>
          </p:cNvSpPr>
          <p:nvPr>
            <p:ph type="title"/>
          </p:nvPr>
        </p:nvSpPr>
        <p:spPr/>
        <p:txBody>
          <a:bodyPr/>
          <a:lstStyle/>
          <a:p>
            <a:pPr algn="ctr"/>
            <a:r>
              <a:rPr lang="en-US" b="1" dirty="0"/>
              <a:t>componentDidUpdate</a:t>
            </a:r>
            <a:endParaRPr lang="en-US" dirty="0"/>
          </a:p>
        </p:txBody>
      </p:sp>
      <p:pic>
        <p:nvPicPr>
          <p:cNvPr id="13" name="Content Placeholder 12">
            <a:extLst>
              <a:ext uri="{FF2B5EF4-FFF2-40B4-BE49-F238E27FC236}">
                <a16:creationId xmlns:a16="http://schemas.microsoft.com/office/drawing/2014/main" id="{D3970AF0-54A6-314A-AA11-B74494373BBE}"/>
              </a:ext>
            </a:extLst>
          </p:cNvPr>
          <p:cNvPicPr>
            <a:picLocks noGrp="1" noChangeAspect="1"/>
          </p:cNvPicPr>
          <p:nvPr>
            <p:ph idx="1"/>
          </p:nvPr>
        </p:nvPicPr>
        <p:blipFill>
          <a:blip r:embed="rId3"/>
          <a:stretch>
            <a:fillRect/>
          </a:stretch>
        </p:blipFill>
        <p:spPr>
          <a:xfrm>
            <a:off x="272975" y="2114825"/>
            <a:ext cx="11646049" cy="2858957"/>
          </a:xfrm>
        </p:spPr>
      </p:pic>
    </p:spTree>
    <p:extLst>
      <p:ext uri="{BB962C8B-B14F-4D97-AF65-F5344CB8AC3E}">
        <p14:creationId xmlns:p14="http://schemas.microsoft.com/office/powerpoint/2010/main" val="2350830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4DAA-7A27-0C42-9C39-09573C9E1FC9}"/>
              </a:ext>
            </a:extLst>
          </p:cNvPr>
          <p:cNvSpPr>
            <a:spLocks noGrp="1"/>
          </p:cNvSpPr>
          <p:nvPr>
            <p:ph type="title"/>
          </p:nvPr>
        </p:nvSpPr>
        <p:spPr/>
        <p:txBody>
          <a:bodyPr/>
          <a:lstStyle/>
          <a:p>
            <a:pPr algn="ctr"/>
            <a:r>
              <a:rPr lang="en-US" b="1" dirty="0"/>
              <a:t>Unmounting</a:t>
            </a:r>
            <a:endParaRPr lang="en-US" dirty="0"/>
          </a:p>
        </p:txBody>
      </p:sp>
      <p:sp>
        <p:nvSpPr>
          <p:cNvPr id="6" name="TextBox 5">
            <a:extLst>
              <a:ext uri="{FF2B5EF4-FFF2-40B4-BE49-F238E27FC236}">
                <a16:creationId xmlns:a16="http://schemas.microsoft.com/office/drawing/2014/main" id="{9739A50B-0E45-194C-8500-B3B593E0A138}"/>
              </a:ext>
            </a:extLst>
          </p:cNvPr>
          <p:cNvSpPr txBox="1"/>
          <p:nvPr/>
        </p:nvSpPr>
        <p:spPr>
          <a:xfrm>
            <a:off x="1163782" y="2396836"/>
            <a:ext cx="184731" cy="369332"/>
          </a:xfrm>
          <a:prstGeom prst="rect">
            <a:avLst/>
          </a:prstGeom>
          <a:noFill/>
        </p:spPr>
        <p:txBody>
          <a:bodyPr wrap="none" rtlCol="0">
            <a:spAutoFit/>
          </a:bodyPr>
          <a:lstStyle/>
          <a:p>
            <a:endParaRPr lang="en-US" dirty="0"/>
          </a:p>
        </p:txBody>
      </p:sp>
      <p:sp>
        <p:nvSpPr>
          <p:cNvPr id="8" name="Content Placeholder 7">
            <a:extLst>
              <a:ext uri="{FF2B5EF4-FFF2-40B4-BE49-F238E27FC236}">
                <a16:creationId xmlns:a16="http://schemas.microsoft.com/office/drawing/2014/main" id="{71F8F451-BCB3-0B47-809B-67F93D89098B}"/>
              </a:ext>
            </a:extLst>
          </p:cNvPr>
          <p:cNvSpPr>
            <a:spLocks noGrp="1"/>
          </p:cNvSpPr>
          <p:nvPr>
            <p:ph idx="1"/>
          </p:nvPr>
        </p:nvSpPr>
        <p:spPr/>
        <p:txBody>
          <a:bodyPr/>
          <a:lstStyle/>
          <a:p>
            <a:pPr marL="0" indent="0">
              <a:buNone/>
            </a:pPr>
            <a:r>
              <a:rPr lang="en-US" dirty="0"/>
              <a:t>This method is called when a component is being removed from the DOM:</a:t>
            </a:r>
            <a:endParaRPr lang="en-US" b="1" dirty="0"/>
          </a:p>
          <a:p>
            <a:r>
              <a:rPr lang="en-US" b="1" dirty="0" err="1"/>
              <a:t>componentWillUnmount</a:t>
            </a:r>
            <a:r>
              <a:rPr lang="en-US" b="1" dirty="0"/>
              <a:t>()</a:t>
            </a:r>
          </a:p>
          <a:p>
            <a:pPr marL="0" indent="0">
              <a:buNone/>
            </a:pPr>
            <a:endParaRPr lang="en-US" b="1" dirty="0"/>
          </a:p>
        </p:txBody>
      </p:sp>
      <p:pic>
        <p:nvPicPr>
          <p:cNvPr id="10" name="Picture 9">
            <a:extLst>
              <a:ext uri="{FF2B5EF4-FFF2-40B4-BE49-F238E27FC236}">
                <a16:creationId xmlns:a16="http://schemas.microsoft.com/office/drawing/2014/main" id="{9117386D-EFC1-1F41-9656-E3462C4FA73E}"/>
              </a:ext>
            </a:extLst>
          </p:cNvPr>
          <p:cNvPicPr>
            <a:picLocks noChangeAspect="1"/>
          </p:cNvPicPr>
          <p:nvPr/>
        </p:nvPicPr>
        <p:blipFill>
          <a:blip r:embed="rId3"/>
          <a:stretch>
            <a:fillRect/>
          </a:stretch>
        </p:blipFill>
        <p:spPr>
          <a:xfrm>
            <a:off x="838200" y="3645476"/>
            <a:ext cx="10573538" cy="1896341"/>
          </a:xfrm>
          <a:prstGeom prst="rect">
            <a:avLst/>
          </a:prstGeom>
        </p:spPr>
      </p:pic>
    </p:spTree>
    <p:extLst>
      <p:ext uri="{BB962C8B-B14F-4D97-AF65-F5344CB8AC3E}">
        <p14:creationId xmlns:p14="http://schemas.microsoft.com/office/powerpoint/2010/main" val="4290755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59D0B-792F-6C44-9AF2-8FE88214E850}"/>
              </a:ext>
            </a:extLst>
          </p:cNvPr>
          <p:cNvSpPr>
            <a:spLocks noGrp="1"/>
          </p:cNvSpPr>
          <p:nvPr>
            <p:ph type="title"/>
          </p:nvPr>
        </p:nvSpPr>
        <p:spPr/>
        <p:txBody>
          <a:bodyPr/>
          <a:lstStyle/>
          <a:p>
            <a:pPr algn="ctr"/>
            <a:r>
              <a:rPr lang="en-US" b="1" dirty="0"/>
              <a:t>Error boundaries</a:t>
            </a:r>
            <a:endParaRPr lang="en-US" dirty="0"/>
          </a:p>
        </p:txBody>
      </p:sp>
      <p:sp>
        <p:nvSpPr>
          <p:cNvPr id="3" name="Content Placeholder 2">
            <a:extLst>
              <a:ext uri="{FF2B5EF4-FFF2-40B4-BE49-F238E27FC236}">
                <a16:creationId xmlns:a16="http://schemas.microsoft.com/office/drawing/2014/main" id="{C46D5DC1-E2D2-B041-9DCB-C09954CF8F30}"/>
              </a:ext>
            </a:extLst>
          </p:cNvPr>
          <p:cNvSpPr>
            <a:spLocks noGrp="1"/>
          </p:cNvSpPr>
          <p:nvPr>
            <p:ph idx="1"/>
          </p:nvPr>
        </p:nvSpPr>
        <p:spPr>
          <a:xfrm>
            <a:off x="838200" y="1572962"/>
            <a:ext cx="10515600" cy="4351338"/>
          </a:xfrm>
        </p:spPr>
        <p:txBody>
          <a:bodyPr/>
          <a:lstStyle/>
          <a:p>
            <a:pPr marL="0" indent="0">
              <a:buNone/>
            </a:pPr>
            <a:r>
              <a:rPr lang="en-US" dirty="0"/>
              <a:t>A class component becomes an error boundary if it defines either (or both) of the lifecycle methods:</a:t>
            </a:r>
          </a:p>
          <a:p>
            <a:r>
              <a:rPr lang="en-US" b="1" dirty="0" err="1"/>
              <a:t>getDerivedStateFromError</a:t>
            </a:r>
            <a:r>
              <a:rPr lang="en-US" b="1" dirty="0"/>
              <a:t>()</a:t>
            </a:r>
          </a:p>
          <a:p>
            <a:r>
              <a:rPr lang="en-US" b="1" dirty="0" err="1"/>
              <a:t>componentDidCatch</a:t>
            </a:r>
            <a:r>
              <a:rPr lang="en-US" b="1" dirty="0"/>
              <a:t>()</a:t>
            </a:r>
          </a:p>
          <a:p>
            <a:pPr marL="0" indent="0">
              <a:buNone/>
            </a:pPr>
            <a:br>
              <a:rPr lang="en-US" dirty="0"/>
            </a:br>
            <a:endParaRPr lang="en-US" dirty="0"/>
          </a:p>
          <a:p>
            <a:endParaRPr lang="en-US" dirty="0"/>
          </a:p>
        </p:txBody>
      </p:sp>
      <p:pic>
        <p:nvPicPr>
          <p:cNvPr id="7" name="Picture 6">
            <a:extLst>
              <a:ext uri="{FF2B5EF4-FFF2-40B4-BE49-F238E27FC236}">
                <a16:creationId xmlns:a16="http://schemas.microsoft.com/office/drawing/2014/main" id="{445E532D-45FB-714C-8A11-F6E652483619}"/>
              </a:ext>
            </a:extLst>
          </p:cNvPr>
          <p:cNvPicPr>
            <a:picLocks noChangeAspect="1"/>
          </p:cNvPicPr>
          <p:nvPr/>
        </p:nvPicPr>
        <p:blipFill rotWithShape="1">
          <a:blip r:embed="rId3"/>
          <a:srcRect t="-1593" r="21481" b="1593"/>
          <a:stretch/>
        </p:blipFill>
        <p:spPr>
          <a:xfrm>
            <a:off x="764388" y="3904248"/>
            <a:ext cx="10663223" cy="1894973"/>
          </a:xfrm>
          <a:prstGeom prst="rect">
            <a:avLst/>
          </a:prstGeom>
        </p:spPr>
      </p:pic>
    </p:spTree>
    <p:extLst>
      <p:ext uri="{BB962C8B-B14F-4D97-AF65-F5344CB8AC3E}">
        <p14:creationId xmlns:p14="http://schemas.microsoft.com/office/powerpoint/2010/main" val="3263269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7D62B0-3D44-C542-86E9-D350C7ED56A7}"/>
              </a:ext>
            </a:extLst>
          </p:cNvPr>
          <p:cNvPicPr>
            <a:picLocks noGrp="1" noChangeAspect="1"/>
          </p:cNvPicPr>
          <p:nvPr>
            <p:ph idx="1"/>
          </p:nvPr>
        </p:nvPicPr>
        <p:blipFill>
          <a:blip r:embed="rId3"/>
          <a:stretch>
            <a:fillRect/>
          </a:stretch>
        </p:blipFill>
        <p:spPr>
          <a:xfrm>
            <a:off x="1744578" y="303615"/>
            <a:ext cx="8893157" cy="6422038"/>
          </a:xfrm>
        </p:spPr>
      </p:pic>
    </p:spTree>
    <p:extLst>
      <p:ext uri="{BB962C8B-B14F-4D97-AF65-F5344CB8AC3E}">
        <p14:creationId xmlns:p14="http://schemas.microsoft.com/office/powerpoint/2010/main" val="2243866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5848-F0B7-8F48-A6A4-D1E26CED5397}"/>
              </a:ext>
            </a:extLst>
          </p:cNvPr>
          <p:cNvSpPr>
            <a:spLocks noGrp="1"/>
          </p:cNvSpPr>
          <p:nvPr>
            <p:ph type="title"/>
          </p:nvPr>
        </p:nvSpPr>
        <p:spPr/>
        <p:txBody>
          <a:bodyPr/>
          <a:lstStyle/>
          <a:p>
            <a:pPr algn="ctr"/>
            <a:r>
              <a:rPr lang="en-US" b="1" dirty="0"/>
              <a:t>React.Component</a:t>
            </a:r>
          </a:p>
        </p:txBody>
      </p:sp>
      <p:sp>
        <p:nvSpPr>
          <p:cNvPr id="3" name="Content Placeholder 2">
            <a:extLst>
              <a:ext uri="{FF2B5EF4-FFF2-40B4-BE49-F238E27FC236}">
                <a16:creationId xmlns:a16="http://schemas.microsoft.com/office/drawing/2014/main" id="{9DEED0ED-E38E-FA47-8715-0AEA451BB1D7}"/>
              </a:ext>
            </a:extLst>
          </p:cNvPr>
          <p:cNvSpPr>
            <a:spLocks noGrp="1"/>
          </p:cNvSpPr>
          <p:nvPr>
            <p:ph idx="1"/>
          </p:nvPr>
        </p:nvSpPr>
        <p:spPr/>
        <p:txBody>
          <a:bodyPr/>
          <a:lstStyle/>
          <a:p>
            <a:pPr marL="0" indent="0">
              <a:buNone/>
            </a:pPr>
            <a:r>
              <a:rPr lang="en-US" dirty="0"/>
              <a:t>React.Component is the base class for React components when they are defined using ES6 classes:</a:t>
            </a:r>
          </a:p>
        </p:txBody>
      </p:sp>
      <p:pic>
        <p:nvPicPr>
          <p:cNvPr id="5" name="Picture 4">
            <a:extLst>
              <a:ext uri="{FF2B5EF4-FFF2-40B4-BE49-F238E27FC236}">
                <a16:creationId xmlns:a16="http://schemas.microsoft.com/office/drawing/2014/main" id="{2EAFE630-F03E-8948-8EE2-210D4971BC92}"/>
              </a:ext>
            </a:extLst>
          </p:cNvPr>
          <p:cNvPicPr>
            <a:picLocks noChangeAspect="1"/>
          </p:cNvPicPr>
          <p:nvPr/>
        </p:nvPicPr>
        <p:blipFill>
          <a:blip r:embed="rId2"/>
          <a:stretch>
            <a:fillRect/>
          </a:stretch>
        </p:blipFill>
        <p:spPr>
          <a:xfrm>
            <a:off x="951529" y="2844799"/>
            <a:ext cx="10278649" cy="2204279"/>
          </a:xfrm>
          <a:prstGeom prst="rect">
            <a:avLst/>
          </a:prstGeom>
        </p:spPr>
      </p:pic>
    </p:spTree>
    <p:extLst>
      <p:ext uri="{BB962C8B-B14F-4D97-AF65-F5344CB8AC3E}">
        <p14:creationId xmlns:p14="http://schemas.microsoft.com/office/powerpoint/2010/main" val="2810463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1AD42-AC5C-A642-BE80-717E4982D188}"/>
              </a:ext>
            </a:extLst>
          </p:cNvPr>
          <p:cNvSpPr>
            <a:spLocks noGrp="1"/>
          </p:cNvSpPr>
          <p:nvPr>
            <p:ph type="title"/>
          </p:nvPr>
        </p:nvSpPr>
        <p:spPr/>
        <p:txBody>
          <a:bodyPr/>
          <a:lstStyle/>
          <a:p>
            <a:pPr algn="ctr"/>
            <a:r>
              <a:rPr lang="en-US" b="1" dirty="0"/>
              <a:t>React.PureComponent</a:t>
            </a:r>
            <a:endParaRPr lang="en-US" dirty="0"/>
          </a:p>
        </p:txBody>
      </p:sp>
      <p:sp>
        <p:nvSpPr>
          <p:cNvPr id="3" name="Content Placeholder 2">
            <a:extLst>
              <a:ext uri="{FF2B5EF4-FFF2-40B4-BE49-F238E27FC236}">
                <a16:creationId xmlns:a16="http://schemas.microsoft.com/office/drawing/2014/main" id="{A7A85357-F27F-AE45-A283-611F1EE64208}"/>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23268906-A99F-D844-AE14-AC59C3667A0E}"/>
              </a:ext>
            </a:extLst>
          </p:cNvPr>
          <p:cNvPicPr>
            <a:picLocks noChangeAspect="1"/>
          </p:cNvPicPr>
          <p:nvPr/>
        </p:nvPicPr>
        <p:blipFill>
          <a:blip r:embed="rId3"/>
          <a:stretch>
            <a:fillRect/>
          </a:stretch>
        </p:blipFill>
        <p:spPr>
          <a:xfrm>
            <a:off x="838200" y="1942479"/>
            <a:ext cx="10512239" cy="1921841"/>
          </a:xfrm>
          <a:prstGeom prst="rect">
            <a:avLst/>
          </a:prstGeom>
        </p:spPr>
      </p:pic>
    </p:spTree>
    <p:extLst>
      <p:ext uri="{BB962C8B-B14F-4D97-AF65-F5344CB8AC3E}">
        <p14:creationId xmlns:p14="http://schemas.microsoft.com/office/powerpoint/2010/main" val="328706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E874-5CC2-8A42-9831-3613955FF390}"/>
              </a:ext>
            </a:extLst>
          </p:cNvPr>
          <p:cNvSpPr>
            <a:spLocks noGrp="1"/>
          </p:cNvSpPr>
          <p:nvPr>
            <p:ph type="title"/>
          </p:nvPr>
        </p:nvSpPr>
        <p:spPr/>
        <p:txBody>
          <a:bodyPr/>
          <a:lstStyle/>
          <a:p>
            <a:pPr algn="ctr"/>
            <a:r>
              <a:rPr lang="en-US" dirty="0"/>
              <a:t>Lifecycle diagram</a:t>
            </a:r>
          </a:p>
        </p:txBody>
      </p:sp>
      <p:pic>
        <p:nvPicPr>
          <p:cNvPr id="5" name="Content Placeholder 4">
            <a:extLst>
              <a:ext uri="{FF2B5EF4-FFF2-40B4-BE49-F238E27FC236}">
                <a16:creationId xmlns:a16="http://schemas.microsoft.com/office/drawing/2014/main" id="{AB28291C-3B80-2546-9199-4787B6441589}"/>
              </a:ext>
            </a:extLst>
          </p:cNvPr>
          <p:cNvPicPr>
            <a:picLocks noGrp="1" noChangeAspect="1"/>
          </p:cNvPicPr>
          <p:nvPr>
            <p:ph idx="1"/>
          </p:nvPr>
        </p:nvPicPr>
        <p:blipFill>
          <a:blip r:embed="rId3"/>
          <a:stretch>
            <a:fillRect/>
          </a:stretch>
        </p:blipFill>
        <p:spPr>
          <a:xfrm>
            <a:off x="361455" y="1299410"/>
            <a:ext cx="11501681" cy="4704348"/>
          </a:xfrm>
        </p:spPr>
      </p:pic>
    </p:spTree>
    <p:extLst>
      <p:ext uri="{BB962C8B-B14F-4D97-AF65-F5344CB8AC3E}">
        <p14:creationId xmlns:p14="http://schemas.microsoft.com/office/powerpoint/2010/main" val="4139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C673-5DF4-A24A-8F36-AAA7AD2E12BF}"/>
              </a:ext>
            </a:extLst>
          </p:cNvPr>
          <p:cNvSpPr>
            <a:spLocks noGrp="1"/>
          </p:cNvSpPr>
          <p:nvPr>
            <p:ph type="title"/>
          </p:nvPr>
        </p:nvSpPr>
        <p:spPr/>
        <p:txBody>
          <a:bodyPr/>
          <a:lstStyle/>
          <a:p>
            <a:pPr algn="ctr"/>
            <a:r>
              <a:rPr lang="en-US" b="1" dirty="0"/>
              <a:t>React.Children</a:t>
            </a:r>
          </a:p>
        </p:txBody>
      </p:sp>
      <p:sp>
        <p:nvSpPr>
          <p:cNvPr id="3" name="Content Placeholder 2">
            <a:extLst>
              <a:ext uri="{FF2B5EF4-FFF2-40B4-BE49-F238E27FC236}">
                <a16:creationId xmlns:a16="http://schemas.microsoft.com/office/drawing/2014/main" id="{4895F7B0-FBC5-F649-9958-67481B71F71D}"/>
              </a:ext>
            </a:extLst>
          </p:cNvPr>
          <p:cNvSpPr>
            <a:spLocks noGrp="1"/>
          </p:cNvSpPr>
          <p:nvPr>
            <p:ph idx="1"/>
          </p:nvPr>
        </p:nvSpPr>
        <p:spPr/>
        <p:txBody>
          <a:bodyPr/>
          <a:lstStyle/>
          <a:p>
            <a:pPr marL="0" indent="0">
              <a:buNone/>
            </a:pPr>
            <a:r>
              <a:rPr lang="en-US" dirty="0"/>
              <a:t>React.Children provides utilities for dealing with the this.props.children opaque data structure.</a:t>
            </a:r>
          </a:p>
          <a:p>
            <a:pPr marL="0" indent="0">
              <a:buNone/>
            </a:pPr>
            <a:r>
              <a:rPr lang="en-US" dirty="0"/>
              <a:t>React.Children has next methods:</a:t>
            </a:r>
          </a:p>
          <a:p>
            <a:r>
              <a:rPr lang="en-US" dirty="0"/>
              <a:t>map</a:t>
            </a:r>
          </a:p>
          <a:p>
            <a:r>
              <a:rPr lang="en-US" dirty="0"/>
              <a:t>forEach</a:t>
            </a:r>
          </a:p>
          <a:p>
            <a:r>
              <a:rPr lang="en-US" dirty="0"/>
              <a:t>count</a:t>
            </a:r>
          </a:p>
          <a:p>
            <a:r>
              <a:rPr lang="en-US" dirty="0"/>
              <a:t>only</a:t>
            </a:r>
          </a:p>
          <a:p>
            <a:r>
              <a:rPr lang="en-US" dirty="0"/>
              <a:t>toArray</a:t>
            </a:r>
          </a:p>
          <a:p>
            <a:pPr marL="0" indent="0">
              <a:buNone/>
            </a:pPr>
            <a:endParaRPr lang="en-US" dirty="0"/>
          </a:p>
        </p:txBody>
      </p:sp>
    </p:spTree>
    <p:extLst>
      <p:ext uri="{BB962C8B-B14F-4D97-AF65-F5344CB8AC3E}">
        <p14:creationId xmlns:p14="http://schemas.microsoft.com/office/powerpoint/2010/main" val="331334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BE01-425A-EE40-8676-E59558148392}"/>
              </a:ext>
            </a:extLst>
          </p:cNvPr>
          <p:cNvSpPr>
            <a:spLocks noGrp="1"/>
          </p:cNvSpPr>
          <p:nvPr>
            <p:ph type="title"/>
          </p:nvPr>
        </p:nvSpPr>
        <p:spPr/>
        <p:txBody>
          <a:bodyPr/>
          <a:lstStyle/>
          <a:p>
            <a:pPr algn="ctr"/>
            <a:r>
              <a:rPr lang="en-US" b="1" dirty="0" err="1"/>
              <a:t>React.Fragment</a:t>
            </a:r>
            <a:endParaRPr lang="en-US" dirty="0"/>
          </a:p>
        </p:txBody>
      </p:sp>
      <p:pic>
        <p:nvPicPr>
          <p:cNvPr id="4" name="Content Placeholder 3">
            <a:extLst>
              <a:ext uri="{FF2B5EF4-FFF2-40B4-BE49-F238E27FC236}">
                <a16:creationId xmlns:a16="http://schemas.microsoft.com/office/drawing/2014/main" id="{9E336BBE-073F-A84C-9A75-86DEE05BF112}"/>
              </a:ext>
            </a:extLst>
          </p:cNvPr>
          <p:cNvPicPr>
            <a:picLocks noGrp="1" noChangeAspect="1"/>
          </p:cNvPicPr>
          <p:nvPr>
            <p:ph idx="1"/>
          </p:nvPr>
        </p:nvPicPr>
        <p:blipFill>
          <a:blip r:embed="rId3"/>
          <a:stretch>
            <a:fillRect/>
          </a:stretch>
        </p:blipFill>
        <p:spPr>
          <a:xfrm>
            <a:off x="2067339" y="1580192"/>
            <a:ext cx="8057322" cy="4582218"/>
          </a:xfrm>
          <a:prstGeom prst="rect">
            <a:avLst/>
          </a:prstGeom>
        </p:spPr>
      </p:pic>
    </p:spTree>
    <p:extLst>
      <p:ext uri="{BB962C8B-B14F-4D97-AF65-F5344CB8AC3E}">
        <p14:creationId xmlns:p14="http://schemas.microsoft.com/office/powerpoint/2010/main" val="3789540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D0BB-4D06-184B-8B87-9DD218557E42}"/>
              </a:ext>
            </a:extLst>
          </p:cNvPr>
          <p:cNvSpPr>
            <a:spLocks noGrp="1"/>
          </p:cNvSpPr>
          <p:nvPr>
            <p:ph type="title"/>
          </p:nvPr>
        </p:nvSpPr>
        <p:spPr/>
        <p:txBody>
          <a:bodyPr/>
          <a:lstStyle/>
          <a:p>
            <a:pPr algn="ctr"/>
            <a:r>
              <a:rPr lang="en-US" b="1" dirty="0"/>
              <a:t>Context</a:t>
            </a:r>
            <a:endParaRPr lang="en-US" dirty="0"/>
          </a:p>
        </p:txBody>
      </p:sp>
      <p:sp>
        <p:nvSpPr>
          <p:cNvPr id="3" name="Content Placeholder 2">
            <a:extLst>
              <a:ext uri="{FF2B5EF4-FFF2-40B4-BE49-F238E27FC236}">
                <a16:creationId xmlns:a16="http://schemas.microsoft.com/office/drawing/2014/main" id="{61739D2C-F27F-3E45-95D9-383B990CBC9E}"/>
              </a:ext>
            </a:extLst>
          </p:cNvPr>
          <p:cNvSpPr>
            <a:spLocks noGrp="1"/>
          </p:cNvSpPr>
          <p:nvPr>
            <p:ph idx="1"/>
          </p:nvPr>
        </p:nvSpPr>
        <p:spPr/>
        <p:txBody>
          <a:bodyPr>
            <a:normAutofit/>
          </a:bodyPr>
          <a:lstStyle/>
          <a:p>
            <a:pPr marL="0" indent="0">
              <a:buNone/>
            </a:pPr>
            <a:r>
              <a:rPr lang="en-US" dirty="0"/>
              <a:t>Context provides a way to pass data through the component tree without having to pass props down manually at every level.</a:t>
            </a:r>
          </a:p>
          <a:p>
            <a:pPr marL="0" indent="0">
              <a:buNone/>
            </a:pPr>
            <a:endParaRPr lang="en-US" dirty="0"/>
          </a:p>
          <a:p>
            <a:pPr marL="0" indent="0">
              <a:buNone/>
            </a:pPr>
            <a:r>
              <a:rPr lang="en-US" dirty="0"/>
              <a:t>API:</a:t>
            </a:r>
          </a:p>
          <a:p>
            <a:r>
              <a:rPr lang="en-US" dirty="0"/>
              <a:t>React.createContext</a:t>
            </a:r>
          </a:p>
          <a:p>
            <a:r>
              <a:rPr lang="en-US" dirty="0"/>
              <a:t>Context.Provider</a:t>
            </a:r>
          </a:p>
          <a:p>
            <a:r>
              <a:rPr lang="en-US" dirty="0"/>
              <a:t>Class.contextType</a:t>
            </a:r>
          </a:p>
          <a:p>
            <a:r>
              <a:rPr lang="en-US" dirty="0"/>
              <a:t>Context.Consumer</a:t>
            </a:r>
          </a:p>
        </p:txBody>
      </p:sp>
    </p:spTree>
    <p:extLst>
      <p:ext uri="{BB962C8B-B14F-4D97-AF65-F5344CB8AC3E}">
        <p14:creationId xmlns:p14="http://schemas.microsoft.com/office/powerpoint/2010/main" val="3605162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B22C8-F80F-DB4B-BD66-5CB154D65D37}"/>
              </a:ext>
            </a:extLst>
          </p:cNvPr>
          <p:cNvSpPr>
            <a:spLocks noGrp="1"/>
          </p:cNvSpPr>
          <p:nvPr>
            <p:ph type="title"/>
          </p:nvPr>
        </p:nvSpPr>
        <p:spPr/>
        <p:txBody>
          <a:bodyPr/>
          <a:lstStyle/>
          <a:p>
            <a:pPr algn="ctr"/>
            <a:r>
              <a:rPr lang="en-US" b="1" dirty="0"/>
              <a:t>React.createContext</a:t>
            </a:r>
            <a:endParaRPr lang="en-US" dirty="0"/>
          </a:p>
        </p:txBody>
      </p:sp>
      <p:pic>
        <p:nvPicPr>
          <p:cNvPr id="5" name="Content Placeholder 4">
            <a:extLst>
              <a:ext uri="{FF2B5EF4-FFF2-40B4-BE49-F238E27FC236}">
                <a16:creationId xmlns:a16="http://schemas.microsoft.com/office/drawing/2014/main" id="{4158BAAB-FE15-8745-B444-F996BF092705}"/>
              </a:ext>
            </a:extLst>
          </p:cNvPr>
          <p:cNvPicPr>
            <a:picLocks noGrp="1" noChangeAspect="1"/>
          </p:cNvPicPr>
          <p:nvPr>
            <p:ph idx="1"/>
          </p:nvPr>
        </p:nvPicPr>
        <p:blipFill>
          <a:blip r:embed="rId3"/>
          <a:stretch>
            <a:fillRect/>
          </a:stretch>
        </p:blipFill>
        <p:spPr>
          <a:xfrm>
            <a:off x="533587" y="1550505"/>
            <a:ext cx="11124826" cy="3039683"/>
          </a:xfrm>
        </p:spPr>
      </p:pic>
    </p:spTree>
    <p:extLst>
      <p:ext uri="{BB962C8B-B14F-4D97-AF65-F5344CB8AC3E}">
        <p14:creationId xmlns:p14="http://schemas.microsoft.com/office/powerpoint/2010/main" val="2667979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AC5C-DDF3-0749-8CEB-A8356E9C901E}"/>
              </a:ext>
            </a:extLst>
          </p:cNvPr>
          <p:cNvSpPr>
            <a:spLocks noGrp="1"/>
          </p:cNvSpPr>
          <p:nvPr>
            <p:ph type="title"/>
          </p:nvPr>
        </p:nvSpPr>
        <p:spPr/>
        <p:txBody>
          <a:bodyPr/>
          <a:lstStyle/>
          <a:p>
            <a:pPr algn="ctr"/>
            <a:r>
              <a:rPr lang="en-US" b="1" dirty="0"/>
              <a:t>Context.Provider</a:t>
            </a:r>
            <a:endParaRPr lang="en-US" dirty="0"/>
          </a:p>
        </p:txBody>
      </p:sp>
      <p:pic>
        <p:nvPicPr>
          <p:cNvPr id="5" name="Content Placeholder 4">
            <a:extLst>
              <a:ext uri="{FF2B5EF4-FFF2-40B4-BE49-F238E27FC236}">
                <a16:creationId xmlns:a16="http://schemas.microsoft.com/office/drawing/2014/main" id="{D185E0E1-B394-0A40-9643-273D9300C26C}"/>
              </a:ext>
            </a:extLst>
          </p:cNvPr>
          <p:cNvPicPr>
            <a:picLocks noGrp="1" noChangeAspect="1"/>
          </p:cNvPicPr>
          <p:nvPr>
            <p:ph idx="1"/>
          </p:nvPr>
        </p:nvPicPr>
        <p:blipFill>
          <a:blip r:embed="rId3"/>
          <a:stretch>
            <a:fillRect/>
          </a:stretch>
        </p:blipFill>
        <p:spPr>
          <a:xfrm>
            <a:off x="1974573" y="1403768"/>
            <a:ext cx="8242853" cy="4820145"/>
          </a:xfrm>
        </p:spPr>
      </p:pic>
    </p:spTree>
    <p:extLst>
      <p:ext uri="{BB962C8B-B14F-4D97-AF65-F5344CB8AC3E}">
        <p14:creationId xmlns:p14="http://schemas.microsoft.com/office/powerpoint/2010/main" val="3536843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E698-6F05-5343-AFF3-1824EB2C3628}"/>
              </a:ext>
            </a:extLst>
          </p:cNvPr>
          <p:cNvSpPr>
            <a:spLocks noGrp="1"/>
          </p:cNvSpPr>
          <p:nvPr>
            <p:ph type="title"/>
          </p:nvPr>
        </p:nvSpPr>
        <p:spPr/>
        <p:txBody>
          <a:bodyPr/>
          <a:lstStyle/>
          <a:p>
            <a:pPr algn="ctr"/>
            <a:r>
              <a:rPr lang="en-US" b="1" dirty="0"/>
              <a:t>Context.Consumer</a:t>
            </a:r>
            <a:endParaRPr lang="en-US" dirty="0"/>
          </a:p>
        </p:txBody>
      </p:sp>
      <p:pic>
        <p:nvPicPr>
          <p:cNvPr id="5" name="Content Placeholder 4">
            <a:extLst>
              <a:ext uri="{FF2B5EF4-FFF2-40B4-BE49-F238E27FC236}">
                <a16:creationId xmlns:a16="http://schemas.microsoft.com/office/drawing/2014/main" id="{57C3E41A-69A8-5140-91E9-D9ABD82DCA2F}"/>
              </a:ext>
            </a:extLst>
          </p:cNvPr>
          <p:cNvPicPr>
            <a:picLocks noGrp="1" noChangeAspect="1"/>
          </p:cNvPicPr>
          <p:nvPr>
            <p:ph idx="1"/>
          </p:nvPr>
        </p:nvPicPr>
        <p:blipFill>
          <a:blip r:embed="rId3"/>
          <a:stretch>
            <a:fillRect/>
          </a:stretch>
        </p:blipFill>
        <p:spPr>
          <a:xfrm>
            <a:off x="554139" y="1690687"/>
            <a:ext cx="11056331" cy="4239465"/>
          </a:xfrm>
        </p:spPr>
      </p:pic>
    </p:spTree>
    <p:extLst>
      <p:ext uri="{BB962C8B-B14F-4D97-AF65-F5344CB8AC3E}">
        <p14:creationId xmlns:p14="http://schemas.microsoft.com/office/powerpoint/2010/main" val="1343222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1529-BD4E-4E45-AEE8-157F88EC6D81}"/>
              </a:ext>
            </a:extLst>
          </p:cNvPr>
          <p:cNvSpPr>
            <a:spLocks noGrp="1"/>
          </p:cNvSpPr>
          <p:nvPr>
            <p:ph type="title"/>
          </p:nvPr>
        </p:nvSpPr>
        <p:spPr/>
        <p:txBody>
          <a:bodyPr>
            <a:normAutofit fontScale="90000"/>
          </a:bodyPr>
          <a:lstStyle/>
          <a:p>
            <a:pPr algn="ctr"/>
            <a:br>
              <a:rPr lang="en-US" dirty="0"/>
            </a:br>
            <a:r>
              <a:rPr lang="en-US" b="1" dirty="0"/>
              <a:t>Mounting</a:t>
            </a:r>
            <a:br>
              <a:rPr lang="en-US" dirty="0"/>
            </a:br>
            <a:endParaRPr lang="en-US" dirty="0"/>
          </a:p>
        </p:txBody>
      </p:sp>
      <p:sp>
        <p:nvSpPr>
          <p:cNvPr id="3" name="Content Placeholder 2">
            <a:extLst>
              <a:ext uri="{FF2B5EF4-FFF2-40B4-BE49-F238E27FC236}">
                <a16:creationId xmlns:a16="http://schemas.microsoft.com/office/drawing/2014/main" id="{CF807B68-C6C0-244F-A89A-F43B61899E0E}"/>
              </a:ext>
            </a:extLst>
          </p:cNvPr>
          <p:cNvSpPr>
            <a:spLocks noGrp="1"/>
          </p:cNvSpPr>
          <p:nvPr>
            <p:ph idx="1"/>
          </p:nvPr>
        </p:nvSpPr>
        <p:spPr/>
        <p:txBody>
          <a:bodyPr>
            <a:normAutofit/>
          </a:bodyPr>
          <a:lstStyle/>
          <a:p>
            <a:pPr marL="0" indent="0">
              <a:buNone/>
            </a:pPr>
            <a:r>
              <a:rPr lang="en-US" dirty="0"/>
              <a:t>These methods are called in the following order when an instance of a component is being created and inserted into the DOM:</a:t>
            </a:r>
          </a:p>
          <a:p>
            <a:r>
              <a:rPr lang="en-US" b="1" dirty="0"/>
              <a:t>constructor()</a:t>
            </a:r>
          </a:p>
          <a:p>
            <a:r>
              <a:rPr lang="en-US" dirty="0"/>
              <a:t>static getDerivedStateFromProps()</a:t>
            </a:r>
          </a:p>
          <a:p>
            <a:r>
              <a:rPr lang="en-US" b="1" dirty="0"/>
              <a:t>render()</a:t>
            </a:r>
          </a:p>
          <a:p>
            <a:r>
              <a:rPr lang="en-US" b="1" dirty="0"/>
              <a:t>componentDidMount()</a:t>
            </a:r>
          </a:p>
        </p:txBody>
      </p:sp>
    </p:spTree>
    <p:extLst>
      <p:ext uri="{BB962C8B-B14F-4D97-AF65-F5344CB8AC3E}">
        <p14:creationId xmlns:p14="http://schemas.microsoft.com/office/powerpoint/2010/main" val="213683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813D-DFC1-044C-BC12-926A7457DBB4}"/>
              </a:ext>
            </a:extLst>
          </p:cNvPr>
          <p:cNvSpPr>
            <a:spLocks noGrp="1"/>
          </p:cNvSpPr>
          <p:nvPr>
            <p:ph type="title"/>
          </p:nvPr>
        </p:nvSpPr>
        <p:spPr/>
        <p:txBody>
          <a:bodyPr/>
          <a:lstStyle/>
          <a:p>
            <a:pPr algn="ctr"/>
            <a:r>
              <a:rPr lang="en-US" b="1" dirty="0"/>
              <a:t>Constructor</a:t>
            </a:r>
          </a:p>
        </p:txBody>
      </p:sp>
      <p:sp>
        <p:nvSpPr>
          <p:cNvPr id="3" name="Content Placeholder 2">
            <a:extLst>
              <a:ext uri="{FF2B5EF4-FFF2-40B4-BE49-F238E27FC236}">
                <a16:creationId xmlns:a16="http://schemas.microsoft.com/office/drawing/2014/main" id="{2BAE32A9-1925-FD45-B5C9-1BBBFC4A45EE}"/>
              </a:ext>
            </a:extLst>
          </p:cNvPr>
          <p:cNvSpPr>
            <a:spLocks noGrp="1"/>
          </p:cNvSpPr>
          <p:nvPr>
            <p:ph idx="1"/>
          </p:nvPr>
        </p:nvSpPr>
        <p:spPr>
          <a:xfrm>
            <a:off x="838200" y="1536867"/>
            <a:ext cx="10515600" cy="4351338"/>
          </a:xfrm>
        </p:spPr>
        <p:txBody>
          <a:bodyPr/>
          <a:lstStyle/>
          <a:p>
            <a:pPr marL="0" indent="0">
              <a:buNone/>
            </a:pPr>
            <a:r>
              <a:rPr lang="en-US" dirty="0"/>
              <a:t>Typically, in React constructors are only used for two purposes:</a:t>
            </a:r>
          </a:p>
          <a:p>
            <a:r>
              <a:rPr lang="en-US" dirty="0"/>
              <a:t>Initializing </a:t>
            </a:r>
            <a:r>
              <a:rPr lang="en-US" b="1" dirty="0"/>
              <a:t>local state</a:t>
            </a:r>
            <a:r>
              <a:rPr lang="en-US" dirty="0"/>
              <a:t> by assigning an object to </a:t>
            </a:r>
            <a:r>
              <a:rPr lang="en-US" b="1" dirty="0"/>
              <a:t>this.state</a:t>
            </a:r>
            <a:r>
              <a:rPr lang="en-US" dirty="0"/>
              <a:t>.</a:t>
            </a:r>
          </a:p>
          <a:p>
            <a:r>
              <a:rPr lang="en-US" dirty="0"/>
              <a:t>Binding </a:t>
            </a:r>
            <a:r>
              <a:rPr lang="en-US" b="1" dirty="0"/>
              <a:t>event handler</a:t>
            </a:r>
            <a:r>
              <a:rPr lang="en-US" dirty="0"/>
              <a:t> methods to an instance.</a:t>
            </a:r>
          </a:p>
          <a:p>
            <a:pPr marL="0" indent="0">
              <a:buNone/>
            </a:pPr>
            <a:endParaRPr lang="en-US" dirty="0"/>
          </a:p>
        </p:txBody>
      </p:sp>
      <p:pic>
        <p:nvPicPr>
          <p:cNvPr id="5" name="Picture 4">
            <a:extLst>
              <a:ext uri="{FF2B5EF4-FFF2-40B4-BE49-F238E27FC236}">
                <a16:creationId xmlns:a16="http://schemas.microsoft.com/office/drawing/2014/main" id="{D3D63C28-CE0B-1A47-BB7D-A44F1B62B213}"/>
              </a:ext>
            </a:extLst>
          </p:cNvPr>
          <p:cNvPicPr>
            <a:picLocks noChangeAspect="1"/>
          </p:cNvPicPr>
          <p:nvPr/>
        </p:nvPicPr>
        <p:blipFill>
          <a:blip r:embed="rId3"/>
          <a:stretch>
            <a:fillRect/>
          </a:stretch>
        </p:blipFill>
        <p:spPr>
          <a:xfrm>
            <a:off x="928771" y="3440363"/>
            <a:ext cx="10537324" cy="2934445"/>
          </a:xfrm>
          <a:prstGeom prst="rect">
            <a:avLst/>
          </a:prstGeom>
        </p:spPr>
      </p:pic>
    </p:spTree>
    <p:extLst>
      <p:ext uri="{BB962C8B-B14F-4D97-AF65-F5344CB8AC3E}">
        <p14:creationId xmlns:p14="http://schemas.microsoft.com/office/powerpoint/2010/main" val="299698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BF98-BC7E-E54A-A90A-DA48DB1532D2}"/>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6987B9C4-AB5A-1241-831E-B15B5CC82698}"/>
              </a:ext>
            </a:extLst>
          </p:cNvPr>
          <p:cNvPicPr>
            <a:picLocks noGrp="1" noChangeAspect="1"/>
          </p:cNvPicPr>
          <p:nvPr>
            <p:ph idx="1"/>
          </p:nvPr>
        </p:nvPicPr>
        <p:blipFill>
          <a:blip r:embed="rId3"/>
          <a:stretch>
            <a:fillRect/>
          </a:stretch>
        </p:blipFill>
        <p:spPr>
          <a:xfrm>
            <a:off x="684627" y="252584"/>
            <a:ext cx="10808677" cy="5887338"/>
          </a:xfrm>
        </p:spPr>
      </p:pic>
    </p:spTree>
    <p:extLst>
      <p:ext uri="{BB962C8B-B14F-4D97-AF65-F5344CB8AC3E}">
        <p14:creationId xmlns:p14="http://schemas.microsoft.com/office/powerpoint/2010/main" val="53660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3B6A-13AF-3D43-99E5-75F1E2455E12}"/>
              </a:ext>
            </a:extLst>
          </p:cNvPr>
          <p:cNvSpPr>
            <a:spLocks noGrp="1"/>
          </p:cNvSpPr>
          <p:nvPr>
            <p:ph type="title"/>
          </p:nvPr>
        </p:nvSpPr>
        <p:spPr/>
        <p:txBody>
          <a:bodyPr/>
          <a:lstStyle/>
          <a:p>
            <a:pPr algn="ctr"/>
            <a:r>
              <a:rPr lang="en-US" b="1" dirty="0"/>
              <a:t>getDerivedStateFromProps</a:t>
            </a:r>
          </a:p>
        </p:txBody>
      </p:sp>
      <p:pic>
        <p:nvPicPr>
          <p:cNvPr id="5" name="Content Placeholder 4">
            <a:extLst>
              <a:ext uri="{FF2B5EF4-FFF2-40B4-BE49-F238E27FC236}">
                <a16:creationId xmlns:a16="http://schemas.microsoft.com/office/drawing/2014/main" id="{324CDE11-99CA-2D43-BDFC-7A1C92785F3F}"/>
              </a:ext>
            </a:extLst>
          </p:cNvPr>
          <p:cNvPicPr>
            <a:picLocks noGrp="1" noChangeAspect="1"/>
          </p:cNvPicPr>
          <p:nvPr>
            <p:ph idx="1"/>
          </p:nvPr>
        </p:nvPicPr>
        <p:blipFill>
          <a:blip r:embed="rId3"/>
          <a:stretch>
            <a:fillRect/>
          </a:stretch>
        </p:blipFill>
        <p:spPr>
          <a:xfrm>
            <a:off x="544714" y="2082018"/>
            <a:ext cx="11102572" cy="2785404"/>
          </a:xfrm>
        </p:spPr>
      </p:pic>
      <p:sp>
        <p:nvSpPr>
          <p:cNvPr id="7" name="TextBox 6">
            <a:extLst>
              <a:ext uri="{FF2B5EF4-FFF2-40B4-BE49-F238E27FC236}">
                <a16:creationId xmlns:a16="http://schemas.microsoft.com/office/drawing/2014/main" id="{DA59D9B4-0EE5-C849-8B98-1C1CA2793F43}"/>
              </a:ext>
            </a:extLst>
          </p:cNvPr>
          <p:cNvSpPr txBox="1"/>
          <p:nvPr/>
        </p:nvSpPr>
        <p:spPr>
          <a:xfrm>
            <a:off x="1505243" y="2082018"/>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41492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F0981A-7C09-1143-8E1E-91DFBF09771B}"/>
              </a:ext>
            </a:extLst>
          </p:cNvPr>
          <p:cNvSpPr>
            <a:spLocks noGrp="1"/>
          </p:cNvSpPr>
          <p:nvPr>
            <p:ph idx="1"/>
          </p:nvPr>
        </p:nvSpPr>
        <p:spPr>
          <a:xfrm>
            <a:off x="748048" y="473344"/>
            <a:ext cx="11216425" cy="4858510"/>
          </a:xfrm>
        </p:spPr>
        <p:txBody>
          <a:bodyPr/>
          <a:lstStyle/>
          <a:p>
            <a:pPr marL="0" indent="0">
              <a:buNone/>
            </a:pPr>
            <a:r>
              <a:rPr lang="en-US" dirty="0"/>
              <a:t>Simpler alternatives:</a:t>
            </a:r>
          </a:p>
          <a:p>
            <a:r>
              <a:rPr lang="en-US" dirty="0"/>
              <a:t>If you need to </a:t>
            </a:r>
            <a:r>
              <a:rPr lang="en-US" b="1" dirty="0"/>
              <a:t>perform a side effect</a:t>
            </a:r>
            <a:r>
              <a:rPr lang="en-US" dirty="0"/>
              <a:t> (for example, data fetching or an animation) in response to a change in props, use </a:t>
            </a:r>
            <a:r>
              <a:rPr lang="en-US" b="1" dirty="0"/>
              <a:t>componentDidUpdate</a:t>
            </a:r>
            <a:r>
              <a:rPr lang="en-US" dirty="0"/>
              <a:t> lifecycle instead.</a:t>
            </a:r>
          </a:p>
          <a:p>
            <a:r>
              <a:rPr lang="en-US" dirty="0"/>
              <a:t>If you want to </a:t>
            </a:r>
            <a:r>
              <a:rPr lang="en-US" b="1" dirty="0"/>
              <a:t>re-compute some data only when a prop changes</a:t>
            </a:r>
            <a:r>
              <a:rPr lang="en-US" dirty="0"/>
              <a:t>, use a memo</a:t>
            </a:r>
            <a:r>
              <a:rPr lang="en-US" dirty="0">
                <a:hlinkClick r:id="rId2"/>
              </a:rPr>
              <a:t>r</a:t>
            </a:r>
            <a:r>
              <a:rPr lang="en-US" dirty="0"/>
              <a:t>ization helper instead. </a:t>
            </a:r>
          </a:p>
          <a:p>
            <a:r>
              <a:rPr lang="en-US" dirty="0"/>
              <a:t>If you want to </a:t>
            </a:r>
            <a:r>
              <a:rPr lang="en-US" b="1" dirty="0"/>
              <a:t>“reset” some state when a prop changes</a:t>
            </a:r>
            <a:r>
              <a:rPr lang="en-US" dirty="0"/>
              <a:t>, consider either making a component fully controlled or fully uncontrolled with a key instead.</a:t>
            </a:r>
          </a:p>
          <a:p>
            <a:endParaRPr lang="en-US" dirty="0"/>
          </a:p>
        </p:txBody>
      </p:sp>
    </p:spTree>
    <p:extLst>
      <p:ext uri="{BB962C8B-B14F-4D97-AF65-F5344CB8AC3E}">
        <p14:creationId xmlns:p14="http://schemas.microsoft.com/office/powerpoint/2010/main" val="198287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1A3E-9A79-B64F-A449-E5A358AA18C1}"/>
              </a:ext>
            </a:extLst>
          </p:cNvPr>
          <p:cNvSpPr>
            <a:spLocks noGrp="1"/>
          </p:cNvSpPr>
          <p:nvPr>
            <p:ph type="title"/>
          </p:nvPr>
        </p:nvSpPr>
        <p:spPr/>
        <p:txBody>
          <a:bodyPr/>
          <a:lstStyle/>
          <a:p>
            <a:pPr algn="ctr"/>
            <a:r>
              <a:rPr lang="en-US" b="1" dirty="0"/>
              <a:t>render</a:t>
            </a:r>
          </a:p>
        </p:txBody>
      </p:sp>
      <p:sp>
        <p:nvSpPr>
          <p:cNvPr id="3" name="Content Placeholder 2">
            <a:extLst>
              <a:ext uri="{FF2B5EF4-FFF2-40B4-BE49-F238E27FC236}">
                <a16:creationId xmlns:a16="http://schemas.microsoft.com/office/drawing/2014/main" id="{572B7BFD-EA89-5A4C-92F3-DE5999081E50}"/>
              </a:ext>
            </a:extLst>
          </p:cNvPr>
          <p:cNvSpPr>
            <a:spLocks noGrp="1"/>
          </p:cNvSpPr>
          <p:nvPr>
            <p:ph idx="1"/>
          </p:nvPr>
        </p:nvSpPr>
        <p:spPr>
          <a:xfrm>
            <a:off x="838200" y="1529411"/>
            <a:ext cx="10515600" cy="4351338"/>
          </a:xfrm>
        </p:spPr>
        <p:txBody>
          <a:bodyPr>
            <a:normAutofit/>
          </a:bodyPr>
          <a:lstStyle/>
          <a:p>
            <a:pPr marL="0" indent="0">
              <a:buNone/>
            </a:pPr>
            <a:r>
              <a:rPr lang="en-US" dirty="0">
                <a:solidFill>
                  <a:srgbClr val="FF0000"/>
                </a:solidFill>
              </a:rPr>
              <a:t>The render() method is the only required method in a class component.</a:t>
            </a:r>
          </a:p>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150BB69D-0B17-1246-9BBD-2D7846F7E672}"/>
              </a:ext>
            </a:extLst>
          </p:cNvPr>
          <p:cNvPicPr>
            <a:picLocks noChangeAspect="1"/>
          </p:cNvPicPr>
          <p:nvPr/>
        </p:nvPicPr>
        <p:blipFill>
          <a:blip r:embed="rId3"/>
          <a:stretch>
            <a:fillRect/>
          </a:stretch>
        </p:blipFill>
        <p:spPr>
          <a:xfrm>
            <a:off x="929067" y="2050449"/>
            <a:ext cx="4930820" cy="1156846"/>
          </a:xfrm>
          <a:prstGeom prst="rect">
            <a:avLst/>
          </a:prstGeom>
        </p:spPr>
      </p:pic>
      <p:pic>
        <p:nvPicPr>
          <p:cNvPr id="7" name="Picture 6">
            <a:extLst>
              <a:ext uri="{FF2B5EF4-FFF2-40B4-BE49-F238E27FC236}">
                <a16:creationId xmlns:a16="http://schemas.microsoft.com/office/drawing/2014/main" id="{4F31F02F-3005-FB48-ABF2-EBF835D3520D}"/>
              </a:ext>
            </a:extLst>
          </p:cNvPr>
          <p:cNvPicPr>
            <a:picLocks noChangeAspect="1"/>
          </p:cNvPicPr>
          <p:nvPr/>
        </p:nvPicPr>
        <p:blipFill>
          <a:blip r:embed="rId4"/>
          <a:stretch>
            <a:fillRect/>
          </a:stretch>
        </p:blipFill>
        <p:spPr>
          <a:xfrm>
            <a:off x="6223447" y="2050449"/>
            <a:ext cx="4816823" cy="1156846"/>
          </a:xfrm>
          <a:prstGeom prst="rect">
            <a:avLst/>
          </a:prstGeom>
        </p:spPr>
      </p:pic>
      <p:pic>
        <p:nvPicPr>
          <p:cNvPr id="9" name="Picture 8">
            <a:extLst>
              <a:ext uri="{FF2B5EF4-FFF2-40B4-BE49-F238E27FC236}">
                <a16:creationId xmlns:a16="http://schemas.microsoft.com/office/drawing/2014/main" id="{9C6AB61B-CE63-8E42-9C98-5AC5F35380A2}"/>
              </a:ext>
            </a:extLst>
          </p:cNvPr>
          <p:cNvPicPr>
            <a:picLocks noChangeAspect="1"/>
          </p:cNvPicPr>
          <p:nvPr/>
        </p:nvPicPr>
        <p:blipFill>
          <a:blip r:embed="rId5"/>
          <a:stretch>
            <a:fillRect/>
          </a:stretch>
        </p:blipFill>
        <p:spPr>
          <a:xfrm>
            <a:off x="929067" y="3450989"/>
            <a:ext cx="4905063" cy="2789521"/>
          </a:xfrm>
          <a:prstGeom prst="rect">
            <a:avLst/>
          </a:prstGeom>
        </p:spPr>
      </p:pic>
    </p:spTree>
    <p:extLst>
      <p:ext uri="{BB962C8B-B14F-4D97-AF65-F5344CB8AC3E}">
        <p14:creationId xmlns:p14="http://schemas.microsoft.com/office/powerpoint/2010/main" val="393086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0B9C32-2F2A-E343-96DD-691524B5D03C}"/>
              </a:ext>
            </a:extLst>
          </p:cNvPr>
          <p:cNvSpPr>
            <a:spLocks noGrp="1"/>
          </p:cNvSpPr>
          <p:nvPr>
            <p:ph idx="1"/>
          </p:nvPr>
        </p:nvSpPr>
        <p:spPr>
          <a:xfrm>
            <a:off x="593502" y="537738"/>
            <a:ext cx="10515600" cy="6043366"/>
          </a:xfrm>
        </p:spPr>
        <p:txBody>
          <a:bodyPr>
            <a:normAutofit fontScale="92500" lnSpcReduction="10000"/>
          </a:bodyPr>
          <a:lstStyle/>
          <a:p>
            <a:pPr marL="0" indent="0">
              <a:buNone/>
            </a:pPr>
            <a:r>
              <a:rPr lang="en-US" dirty="0"/>
              <a:t>When called, it should examine </a:t>
            </a:r>
            <a:r>
              <a:rPr lang="en-US" b="1" dirty="0"/>
              <a:t>this.props</a:t>
            </a:r>
            <a:r>
              <a:rPr lang="en-US" dirty="0"/>
              <a:t> and </a:t>
            </a:r>
            <a:r>
              <a:rPr lang="en-US" b="1" dirty="0"/>
              <a:t>this.state</a:t>
            </a:r>
            <a:r>
              <a:rPr lang="en-US" dirty="0"/>
              <a:t> and return one of the following types:</a:t>
            </a:r>
          </a:p>
          <a:p>
            <a:pPr>
              <a:lnSpc>
                <a:spcPct val="120000"/>
              </a:lnSpc>
            </a:pPr>
            <a:r>
              <a:rPr lang="en-US" b="1" dirty="0"/>
              <a:t>React elements.</a:t>
            </a:r>
            <a:r>
              <a:rPr lang="en-US" dirty="0"/>
              <a:t> Typically created via JSX. For example, &lt;div /&gt; and &lt;MyComponent /&gt; are React elements that instruct React to render a DOM node, or another user-defined component, respectively.</a:t>
            </a:r>
          </a:p>
          <a:p>
            <a:pPr>
              <a:lnSpc>
                <a:spcPct val="120000"/>
              </a:lnSpc>
            </a:pPr>
            <a:r>
              <a:rPr lang="en-US" b="1" dirty="0"/>
              <a:t>Arrays and fragments.</a:t>
            </a:r>
            <a:r>
              <a:rPr lang="en-US" dirty="0"/>
              <a:t> Let you return multiple elements from render. See the documentation on fragments for more details.</a:t>
            </a:r>
          </a:p>
          <a:p>
            <a:pPr>
              <a:lnSpc>
                <a:spcPct val="120000"/>
              </a:lnSpc>
            </a:pPr>
            <a:r>
              <a:rPr lang="en-US" b="1" dirty="0"/>
              <a:t>Portals</a:t>
            </a:r>
            <a:r>
              <a:rPr lang="en-US" dirty="0"/>
              <a:t>. Let you render children into a different DOM subtree. See the documentation on portals for more details.</a:t>
            </a:r>
          </a:p>
          <a:p>
            <a:pPr>
              <a:lnSpc>
                <a:spcPct val="120000"/>
              </a:lnSpc>
            </a:pPr>
            <a:r>
              <a:rPr lang="en-US" b="1" dirty="0"/>
              <a:t>String and numbers.</a:t>
            </a:r>
            <a:r>
              <a:rPr lang="en-US" dirty="0"/>
              <a:t> These are rendered as text nodes in the DOM.</a:t>
            </a:r>
          </a:p>
          <a:p>
            <a:pPr>
              <a:lnSpc>
                <a:spcPct val="120000"/>
              </a:lnSpc>
            </a:pPr>
            <a:r>
              <a:rPr lang="en-US" b="1" dirty="0"/>
              <a:t>Booleans or null</a:t>
            </a:r>
            <a:r>
              <a:rPr lang="en-US" dirty="0"/>
              <a:t>. Render nothing. (Mostly exists to support return test &amp;&amp; &lt;Child /&gt; pattern, where test is boolean.)</a:t>
            </a:r>
          </a:p>
          <a:p>
            <a:endParaRPr lang="en-US" dirty="0"/>
          </a:p>
        </p:txBody>
      </p:sp>
    </p:spTree>
    <p:extLst>
      <p:ext uri="{BB962C8B-B14F-4D97-AF65-F5344CB8AC3E}">
        <p14:creationId xmlns:p14="http://schemas.microsoft.com/office/powerpoint/2010/main" val="3008911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TotalTime>
  <Words>530</Words>
  <Application>Microsoft Macintosh PowerPoint</Application>
  <PresentationFormat>Widescreen</PresentationFormat>
  <Paragraphs>119</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Component Lifecycle</vt:lpstr>
      <vt:lpstr>Lifecycle diagram</vt:lpstr>
      <vt:lpstr> Mounting </vt:lpstr>
      <vt:lpstr>Constructor</vt:lpstr>
      <vt:lpstr>PowerPoint Presentation</vt:lpstr>
      <vt:lpstr>getDerivedStateFromProps</vt:lpstr>
      <vt:lpstr>PowerPoint Presentation</vt:lpstr>
      <vt:lpstr>render</vt:lpstr>
      <vt:lpstr>PowerPoint Presentation</vt:lpstr>
      <vt:lpstr>componentDidMount</vt:lpstr>
      <vt:lpstr>Updating</vt:lpstr>
      <vt:lpstr>shouldComponentUpdate</vt:lpstr>
      <vt:lpstr>getSnapshotBeforeUpdate</vt:lpstr>
      <vt:lpstr>componentDidUpdate</vt:lpstr>
      <vt:lpstr>Unmounting</vt:lpstr>
      <vt:lpstr>Error boundaries</vt:lpstr>
      <vt:lpstr>PowerPoint Presentation</vt:lpstr>
      <vt:lpstr>React.Component</vt:lpstr>
      <vt:lpstr>React.PureComponent</vt:lpstr>
      <vt:lpstr>React.Children</vt:lpstr>
      <vt:lpstr>React.Fragment</vt:lpstr>
      <vt:lpstr>Context</vt:lpstr>
      <vt:lpstr>React.createContext</vt:lpstr>
      <vt:lpstr>Context.Provider</vt:lpstr>
      <vt:lpstr>Context.Consumer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Lifecycle</dc:title>
  <dc:creator>Microsoft Office User</dc:creator>
  <cp:lastModifiedBy>Microsoft Office User</cp:lastModifiedBy>
  <cp:revision>27</cp:revision>
  <dcterms:created xsi:type="dcterms:W3CDTF">2019-01-13T14:22:19Z</dcterms:created>
  <dcterms:modified xsi:type="dcterms:W3CDTF">2019-01-14T16:55:19Z</dcterms:modified>
</cp:coreProperties>
</file>