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660"/>
  </p:normalViewPr>
  <p:slideViewPr>
    <p:cSldViewPr snapToGrid="0" snapToObjects="1">
      <p:cViewPr varScale="1">
        <p:scale>
          <a:sx n="95" d="100"/>
          <a:sy n="95"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D2495-D80F-2546-B575-EFF9E68C412B}"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58024-5E96-FE4B-97AF-42F904969E09}" type="slidenum">
              <a:rPr lang="en-US" smtClean="0"/>
              <a:t>‹#›</a:t>
            </a:fld>
            <a:endParaRPr lang="en-US"/>
          </a:p>
        </p:txBody>
      </p:sp>
    </p:spTree>
    <p:extLst>
      <p:ext uri="{BB962C8B-B14F-4D97-AF65-F5344CB8AC3E}">
        <p14:creationId xmlns:p14="http://schemas.microsoft.com/office/powerpoint/2010/main" val="242737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Conceptually, components are like JavaScript functions. They accept arbitrary inputs (called “props”) and return React elements describing what should appear on the screen.</a:t>
            </a:r>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2</a:t>
            </a:fld>
            <a:endParaRPr lang="en-US"/>
          </a:p>
        </p:txBody>
      </p:sp>
    </p:spTree>
    <p:extLst>
      <p:ext uri="{BB962C8B-B14F-4D97-AF65-F5344CB8AC3E}">
        <p14:creationId xmlns:p14="http://schemas.microsoft.com/office/powerpoint/2010/main" val="298534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function is a valid React component because it accepts a single “props” (which stands for properties) object argument with data and returns a React element. We call such components “function components” because they are literally JavaScript functions.</a:t>
            </a:r>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3</a:t>
            </a:fld>
            <a:endParaRPr lang="en-US"/>
          </a:p>
        </p:txBody>
      </p:sp>
    </p:spTree>
    <p:extLst>
      <p:ext uri="{BB962C8B-B14F-4D97-AF65-F5344CB8AC3E}">
        <p14:creationId xmlns:p14="http://schemas.microsoft.com/office/powerpoint/2010/main" val="340134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Component class is a bit more complicated. It has a state, lifecycle hooks and it is a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class which means that React creates instances of it. React should </a:t>
            </a:r>
            <a:r>
              <a:rPr lang="en-US" sz="1200" b="0" i="0" kern="1200" dirty="0" err="1">
                <a:solidFill>
                  <a:schemeClr val="tx1"/>
                </a:solidFill>
                <a:effectLst/>
                <a:latin typeface="+mn-lt"/>
                <a:ea typeface="+mn-ea"/>
                <a:cs typeface="+mn-cs"/>
              </a:rPr>
              <a:t>initialise</a:t>
            </a:r>
            <a:r>
              <a:rPr lang="en-US" sz="1200" b="0" i="0" kern="1200" dirty="0">
                <a:solidFill>
                  <a:schemeClr val="tx1"/>
                </a:solidFill>
                <a:effectLst/>
                <a:latin typeface="+mn-lt"/>
                <a:ea typeface="+mn-ea"/>
                <a:cs typeface="+mn-cs"/>
              </a:rPr>
              <a:t> the component class in order to call lifecycle hooks, call a constructor, </a:t>
            </a:r>
            <a:r>
              <a:rPr lang="en-US" sz="1200" b="0" i="0" kern="1200" dirty="0" err="1">
                <a:solidFill>
                  <a:schemeClr val="tx1"/>
                </a:solidFill>
                <a:effectLst/>
                <a:latin typeface="+mn-lt"/>
                <a:ea typeface="+mn-ea"/>
                <a:cs typeface="+mn-cs"/>
              </a:rPr>
              <a:t>initialise</a:t>
            </a:r>
            <a:r>
              <a:rPr lang="en-US" sz="1200" b="0" i="0" kern="1200" dirty="0">
                <a:solidFill>
                  <a:schemeClr val="tx1"/>
                </a:solidFill>
                <a:effectLst/>
                <a:latin typeface="+mn-lt"/>
                <a:ea typeface="+mn-ea"/>
                <a:cs typeface="+mn-cs"/>
              </a:rPr>
              <a:t> state and more.</a:t>
            </a:r>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5</a:t>
            </a:fld>
            <a:endParaRPr lang="en-US"/>
          </a:p>
        </p:txBody>
      </p:sp>
    </p:spTree>
    <p:extLst>
      <p:ext uri="{BB962C8B-B14F-4D97-AF65-F5344CB8AC3E}">
        <p14:creationId xmlns:p14="http://schemas.microsoft.com/office/powerpoint/2010/main" val="392453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6</a:t>
            </a:fld>
            <a:endParaRPr lang="en-US"/>
          </a:p>
        </p:txBody>
      </p:sp>
    </p:spTree>
    <p:extLst>
      <p:ext uri="{BB962C8B-B14F-4D97-AF65-F5344CB8AC3E}">
        <p14:creationId xmlns:p14="http://schemas.microsoft.com/office/powerpoint/2010/main" val="311124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7</a:t>
            </a:fld>
            <a:endParaRPr lang="en-US"/>
          </a:p>
        </p:txBody>
      </p:sp>
    </p:spTree>
    <p:extLst>
      <p:ext uri="{BB962C8B-B14F-4D97-AF65-F5344CB8AC3E}">
        <p14:creationId xmlns:p14="http://schemas.microsoft.com/office/powerpoint/2010/main" val="49458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You’ll find your components much easier to reuse and reason about if you divide them into two categories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Container </a:t>
            </a:r>
            <a:r>
              <a:rPr lang="en-US" sz="1200" b="0" i="0" kern="1200" dirty="0">
                <a:solidFill>
                  <a:schemeClr val="tx1"/>
                </a:solidFill>
                <a:effectLst/>
                <a:latin typeface="+mn-lt"/>
                <a:ea typeface="+mn-ea"/>
                <a:cs typeface="+mn-cs"/>
              </a:rPr>
              <a:t>and</a:t>
            </a:r>
            <a:r>
              <a:rPr lang="en-US" sz="1200" b="0" i="1" kern="1200" dirty="0">
                <a:solidFill>
                  <a:schemeClr val="tx1"/>
                </a:solidFill>
                <a:effectLst/>
                <a:latin typeface="+mn-lt"/>
                <a:ea typeface="+mn-ea"/>
                <a:cs typeface="+mn-cs"/>
              </a:rPr>
              <a:t> Presentational.</a:t>
            </a:r>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8</a:t>
            </a:fld>
            <a:endParaRPr lang="en-US"/>
          </a:p>
        </p:txBody>
      </p:sp>
    </p:spTree>
    <p:extLst>
      <p:ext uri="{BB962C8B-B14F-4D97-AF65-F5344CB8AC3E}">
        <p14:creationId xmlns:p14="http://schemas.microsoft.com/office/powerpoint/2010/main" val="276342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suggest you to start building your app with just presentational components first. Eventually you’ll realize that you are passing too many props down the intermediate components. When you notice that some components don’t use the props they receive but merely forward them down and you have to rewire all those intermediate components any time the children need more data, it’s a good time to introduce some container components. This way you can get the data and the behavior props to the leaf components without burdening the unrelated components in the middle of the tree.</a:t>
            </a:r>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10</a:t>
            </a:fld>
            <a:endParaRPr lang="en-US"/>
          </a:p>
        </p:txBody>
      </p:sp>
    </p:spTree>
    <p:extLst>
      <p:ext uri="{BB962C8B-B14F-4D97-AF65-F5344CB8AC3E}">
        <p14:creationId xmlns:p14="http://schemas.microsoft.com/office/powerpoint/2010/main" val="152844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sz="1200" b="0" i="0" kern="1200" dirty="0">
                <a:solidFill>
                  <a:schemeClr val="tx1"/>
                </a:solidFill>
                <a:effectLst/>
                <a:latin typeface="+mn-lt"/>
                <a:ea typeface="+mn-ea"/>
                <a:cs typeface="+mn-cs"/>
              </a:rPr>
              <a:t>split previous component into two components. The first is like a traditional template, concerned only with presentation, and the second is Container component, tasked with fetching data and rendering the related view component.</a:t>
            </a:r>
            <a:endParaRPr lang="en-US" dirty="0"/>
          </a:p>
        </p:txBody>
      </p:sp>
      <p:sp>
        <p:nvSpPr>
          <p:cNvPr id="4" name="Slide Number Placeholder 3"/>
          <p:cNvSpPr>
            <a:spLocks noGrp="1"/>
          </p:cNvSpPr>
          <p:nvPr>
            <p:ph type="sldNum" sz="quarter" idx="5"/>
          </p:nvPr>
        </p:nvSpPr>
        <p:spPr/>
        <p:txBody>
          <a:bodyPr/>
          <a:lstStyle/>
          <a:p>
            <a:fld id="{4C258024-5E96-FE4B-97AF-42F904969E09}" type="slidenum">
              <a:rPr lang="en-US" smtClean="0"/>
              <a:t>11</a:t>
            </a:fld>
            <a:endParaRPr lang="en-US"/>
          </a:p>
        </p:txBody>
      </p:sp>
    </p:spTree>
    <p:extLst>
      <p:ext uri="{BB962C8B-B14F-4D97-AF65-F5344CB8AC3E}">
        <p14:creationId xmlns:p14="http://schemas.microsoft.com/office/powerpoint/2010/main" val="68894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08D6-9194-4041-8C7B-5650A04A45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99189-7582-2B46-A5B3-B3CF9914B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B6809-0680-714E-9B66-2F61F335A6FB}"/>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5" name="Footer Placeholder 4">
            <a:extLst>
              <a:ext uri="{FF2B5EF4-FFF2-40B4-BE49-F238E27FC236}">
                <a16:creationId xmlns:a16="http://schemas.microsoft.com/office/drawing/2014/main" id="{4EB75194-4B72-FA4B-85F4-B7A2B126E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7E311-B1D5-5948-BEAF-C1E9D56E96BC}"/>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18742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D03C-2497-8149-809E-38F7C367E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CE19C2-6901-3248-B66E-83F7EA7D4D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73C4D-7D13-1F44-914D-B3EDFD37F3A9}"/>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5" name="Footer Placeholder 4">
            <a:extLst>
              <a:ext uri="{FF2B5EF4-FFF2-40B4-BE49-F238E27FC236}">
                <a16:creationId xmlns:a16="http://schemas.microsoft.com/office/drawing/2014/main" id="{A3BE3398-5E22-FF4B-BA30-B8C9DF1B4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322B3-93C7-BB46-8BB4-F69031B5B7A0}"/>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189638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EA462-3083-9548-B57A-FB987D586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D71897-9C1C-3A41-8B8E-E718E0E7E9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295C4-3195-894D-B967-191E2F43B2DE}"/>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5" name="Footer Placeholder 4">
            <a:extLst>
              <a:ext uri="{FF2B5EF4-FFF2-40B4-BE49-F238E27FC236}">
                <a16:creationId xmlns:a16="http://schemas.microsoft.com/office/drawing/2014/main" id="{FC96850A-B5C7-E941-9A37-354A17B7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08D3A-47C5-F94A-8A35-E26362B24575}"/>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317615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B55F-9945-4B49-9BC6-55149FA89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29661-B44D-824C-87E5-E9570E80B8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F6B67-FE1E-A14D-B22D-855BADD1D09C}"/>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5" name="Footer Placeholder 4">
            <a:extLst>
              <a:ext uri="{FF2B5EF4-FFF2-40B4-BE49-F238E27FC236}">
                <a16:creationId xmlns:a16="http://schemas.microsoft.com/office/drawing/2014/main" id="{F9CBF9FF-36FD-2B40-8902-08733BCDD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BC486-2A16-5D4E-80A5-681A80A0D2BC}"/>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527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A0A8-CBD2-C744-A323-E5BF01B0B9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48C09C-B18F-A74B-BE43-CFCFCB9E1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9B04AE-17BE-9241-9DF3-F81A8A20B4AE}"/>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5" name="Footer Placeholder 4">
            <a:extLst>
              <a:ext uri="{FF2B5EF4-FFF2-40B4-BE49-F238E27FC236}">
                <a16:creationId xmlns:a16="http://schemas.microsoft.com/office/drawing/2014/main" id="{986772EA-D8AE-EC41-94BB-E32DB13A4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295B2-EB32-1847-B552-3F90898CFA35}"/>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269423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47EE-F395-5749-B0E3-680B00440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2C539-2E44-084A-9919-A8E5755655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E7476-9D11-F44F-8AF6-E6101FABF0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6D750-29A0-1D46-A9B8-B3098EAC731F}"/>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6" name="Footer Placeholder 5">
            <a:extLst>
              <a:ext uri="{FF2B5EF4-FFF2-40B4-BE49-F238E27FC236}">
                <a16:creationId xmlns:a16="http://schemas.microsoft.com/office/drawing/2014/main" id="{5BBE58DE-B7FB-D342-8A88-C1C9F0E64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B5511-F1A7-404C-9A3E-532825AFEA9C}"/>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411949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3F6C-C1D8-6E48-9A0E-26DF0227A2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B569A-9768-F84E-9B2F-03E2C2EC9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F01C53-B59D-6948-A4FD-A3F5487097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74A86F-F5BA-8546-B130-13E9DB9B8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C0DBD8-2DCE-DA41-BBD1-98CFF9D79F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5D426-9FEC-7642-85FF-95F6842E4173}"/>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8" name="Footer Placeholder 7">
            <a:extLst>
              <a:ext uri="{FF2B5EF4-FFF2-40B4-BE49-F238E27FC236}">
                <a16:creationId xmlns:a16="http://schemas.microsoft.com/office/drawing/2014/main" id="{FE949D91-FD18-1647-8332-450FDF59A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28933F-BFF5-0649-AA5A-1391C47B8B40}"/>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38966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D6F5-7BD9-EF48-A8DD-FDC7E132A6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68B629-8920-4D41-989F-B41931EA17C6}"/>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4" name="Footer Placeholder 3">
            <a:extLst>
              <a:ext uri="{FF2B5EF4-FFF2-40B4-BE49-F238E27FC236}">
                <a16:creationId xmlns:a16="http://schemas.microsoft.com/office/drawing/2014/main" id="{2117B67D-2660-704C-A271-C34036027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9B759C-DE77-2C45-9DB0-35853014EE65}"/>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256643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F5627-6476-FF42-9BA9-7D13886087FC}"/>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3" name="Footer Placeholder 2">
            <a:extLst>
              <a:ext uri="{FF2B5EF4-FFF2-40B4-BE49-F238E27FC236}">
                <a16:creationId xmlns:a16="http://schemas.microsoft.com/office/drawing/2014/main" id="{93559AAA-9ADE-B646-AFD1-1AF592D52F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A5A2B-296B-B849-AD3E-0C8C32DEEA38}"/>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210612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D861-6182-2049-9CBD-D99CA419C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E4FC8-90FD-B945-9DBA-274533D11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E5D8B-002F-8445-8DA6-99C55C8C7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0A4C41-9633-354B-BC73-E2D35F1C5948}"/>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6" name="Footer Placeholder 5">
            <a:extLst>
              <a:ext uri="{FF2B5EF4-FFF2-40B4-BE49-F238E27FC236}">
                <a16:creationId xmlns:a16="http://schemas.microsoft.com/office/drawing/2014/main" id="{32FDD905-996C-6C49-8F07-EAE9268B6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7DD45-2F88-A548-BB34-0368128BEDFF}"/>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335814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FE5A-478B-A943-8351-67E771DA0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4B52F4-6F38-AF46-934D-C3D2F5CEF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0B3E7-C783-B44A-82A9-1BF845BAD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9B9E90-3D9B-CD44-8023-F50DEAD2DB76}"/>
              </a:ext>
            </a:extLst>
          </p:cNvPr>
          <p:cNvSpPr>
            <a:spLocks noGrp="1"/>
          </p:cNvSpPr>
          <p:nvPr>
            <p:ph type="dt" sz="half" idx="10"/>
          </p:nvPr>
        </p:nvSpPr>
        <p:spPr/>
        <p:txBody>
          <a:bodyPr/>
          <a:lstStyle/>
          <a:p>
            <a:fld id="{ED948099-115E-E044-8B62-F144054ABB64}" type="datetimeFigureOut">
              <a:rPr lang="en-US" smtClean="0"/>
              <a:t>1/15/19</a:t>
            </a:fld>
            <a:endParaRPr lang="en-US"/>
          </a:p>
        </p:txBody>
      </p:sp>
      <p:sp>
        <p:nvSpPr>
          <p:cNvPr id="6" name="Footer Placeholder 5">
            <a:extLst>
              <a:ext uri="{FF2B5EF4-FFF2-40B4-BE49-F238E27FC236}">
                <a16:creationId xmlns:a16="http://schemas.microsoft.com/office/drawing/2014/main" id="{CDE4ED39-5336-2A48-8083-A3FB62110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02C04-26C7-CB45-AB99-3F82C8051742}"/>
              </a:ext>
            </a:extLst>
          </p:cNvPr>
          <p:cNvSpPr>
            <a:spLocks noGrp="1"/>
          </p:cNvSpPr>
          <p:nvPr>
            <p:ph type="sldNum" sz="quarter" idx="12"/>
          </p:nvPr>
        </p:nvSpPr>
        <p:spPr/>
        <p:txBody>
          <a:bodyPr/>
          <a:lstStyle/>
          <a:p>
            <a:fld id="{0C97ED42-18B5-F849-93CD-3BE7D30B5591}" type="slidenum">
              <a:rPr lang="en-US" smtClean="0"/>
              <a:t>‹#›</a:t>
            </a:fld>
            <a:endParaRPr lang="en-US"/>
          </a:p>
        </p:txBody>
      </p:sp>
    </p:spTree>
    <p:extLst>
      <p:ext uri="{BB962C8B-B14F-4D97-AF65-F5344CB8AC3E}">
        <p14:creationId xmlns:p14="http://schemas.microsoft.com/office/powerpoint/2010/main" val="25656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62E0D-29D1-3B44-8A75-CA4793338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C91C6-1FB3-6048-B684-593709087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7C170-96DA-164C-B16D-3FB8CB986C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8099-115E-E044-8B62-F144054ABB64}" type="datetimeFigureOut">
              <a:rPr lang="en-US" smtClean="0"/>
              <a:t>1/15/19</a:t>
            </a:fld>
            <a:endParaRPr lang="en-US"/>
          </a:p>
        </p:txBody>
      </p:sp>
      <p:sp>
        <p:nvSpPr>
          <p:cNvPr id="5" name="Footer Placeholder 4">
            <a:extLst>
              <a:ext uri="{FF2B5EF4-FFF2-40B4-BE49-F238E27FC236}">
                <a16:creationId xmlns:a16="http://schemas.microsoft.com/office/drawing/2014/main" id="{2696CD50-24E2-B74D-9962-11FE8818C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EA35B6-411E-AC4C-B255-32A26AEAA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7ED42-18B5-F849-93CD-3BE7D30B5591}" type="slidenum">
              <a:rPr lang="en-US" smtClean="0"/>
              <a:t>‹#›</a:t>
            </a:fld>
            <a:endParaRPr lang="en-US"/>
          </a:p>
        </p:txBody>
      </p:sp>
    </p:spTree>
    <p:extLst>
      <p:ext uri="{BB962C8B-B14F-4D97-AF65-F5344CB8AC3E}">
        <p14:creationId xmlns:p14="http://schemas.microsoft.com/office/powerpoint/2010/main" val="288030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CCF1-8204-EC4F-A0FA-E977D2915221}"/>
              </a:ext>
            </a:extLst>
          </p:cNvPr>
          <p:cNvSpPr>
            <a:spLocks noGrp="1"/>
          </p:cNvSpPr>
          <p:nvPr>
            <p:ph type="ctrTitle"/>
          </p:nvPr>
        </p:nvSpPr>
        <p:spPr/>
        <p:txBody>
          <a:bodyPr/>
          <a:lstStyle/>
          <a:p>
            <a:r>
              <a:rPr lang="en-US" dirty="0"/>
              <a:t>Types of components</a:t>
            </a:r>
          </a:p>
        </p:txBody>
      </p:sp>
    </p:spTree>
    <p:extLst>
      <p:ext uri="{BB962C8B-B14F-4D97-AF65-F5344CB8AC3E}">
        <p14:creationId xmlns:p14="http://schemas.microsoft.com/office/powerpoint/2010/main" val="22904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634ADC-76B6-DF43-8B90-B558D89086C6}"/>
              </a:ext>
            </a:extLst>
          </p:cNvPr>
          <p:cNvPicPr>
            <a:picLocks noGrp="1" noChangeAspect="1"/>
          </p:cNvPicPr>
          <p:nvPr>
            <p:ph idx="1"/>
          </p:nvPr>
        </p:nvPicPr>
        <p:blipFill>
          <a:blip r:embed="rId3"/>
          <a:stretch>
            <a:fillRect/>
          </a:stretch>
        </p:blipFill>
        <p:spPr>
          <a:xfrm>
            <a:off x="1384241" y="279494"/>
            <a:ext cx="9644825" cy="6282671"/>
          </a:xfrm>
        </p:spPr>
      </p:pic>
    </p:spTree>
    <p:extLst>
      <p:ext uri="{BB962C8B-B14F-4D97-AF65-F5344CB8AC3E}">
        <p14:creationId xmlns:p14="http://schemas.microsoft.com/office/powerpoint/2010/main" val="308854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B82E5A-28C1-E047-8EAE-B1C882ECC7DE}"/>
              </a:ext>
            </a:extLst>
          </p:cNvPr>
          <p:cNvPicPr>
            <a:picLocks noChangeAspect="1"/>
          </p:cNvPicPr>
          <p:nvPr/>
        </p:nvPicPr>
        <p:blipFill>
          <a:blip r:embed="rId3"/>
          <a:stretch>
            <a:fillRect/>
          </a:stretch>
        </p:blipFill>
        <p:spPr>
          <a:xfrm>
            <a:off x="1568824" y="63500"/>
            <a:ext cx="9753600" cy="6794500"/>
          </a:xfrm>
          <a:prstGeom prst="rect">
            <a:avLst/>
          </a:prstGeom>
        </p:spPr>
      </p:pic>
    </p:spTree>
    <p:extLst>
      <p:ext uri="{BB962C8B-B14F-4D97-AF65-F5344CB8AC3E}">
        <p14:creationId xmlns:p14="http://schemas.microsoft.com/office/powerpoint/2010/main" val="96232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F0C5-E644-2B44-AB77-EC06F53F904E}"/>
              </a:ext>
            </a:extLst>
          </p:cNvPr>
          <p:cNvSpPr>
            <a:spLocks noGrp="1"/>
          </p:cNvSpPr>
          <p:nvPr>
            <p:ph type="title"/>
          </p:nvPr>
        </p:nvSpPr>
        <p:spPr/>
        <p:txBody>
          <a:bodyPr/>
          <a:lstStyle/>
          <a:p>
            <a:pPr algn="ctr"/>
            <a:r>
              <a:rPr lang="en-US" b="1" dirty="0"/>
              <a:t>Function and Class Components</a:t>
            </a:r>
            <a:endParaRPr lang="en-US" dirty="0"/>
          </a:p>
        </p:txBody>
      </p:sp>
      <p:sp>
        <p:nvSpPr>
          <p:cNvPr id="3" name="Content Placeholder 2">
            <a:extLst>
              <a:ext uri="{FF2B5EF4-FFF2-40B4-BE49-F238E27FC236}">
                <a16:creationId xmlns:a16="http://schemas.microsoft.com/office/drawing/2014/main" id="{14851F61-6435-ED47-A998-22B6F9E7ED78}"/>
              </a:ext>
            </a:extLst>
          </p:cNvPr>
          <p:cNvSpPr>
            <a:spLocks noGrp="1"/>
          </p:cNvSpPr>
          <p:nvPr>
            <p:ph idx="1"/>
          </p:nvPr>
        </p:nvSpPr>
        <p:spPr/>
        <p:txBody>
          <a:bodyPr/>
          <a:lstStyle/>
          <a:p>
            <a:pPr marL="0" indent="0">
              <a:buNone/>
            </a:pPr>
            <a:r>
              <a:rPr lang="en-US" dirty="0"/>
              <a:t>Components let you split the UI into independent, reusable pieces, and think about each piece in isolation.</a:t>
            </a:r>
          </a:p>
          <a:p>
            <a:pPr marL="0" indent="0">
              <a:buNone/>
            </a:pPr>
            <a:r>
              <a:rPr lang="en-US" dirty="0"/>
              <a:t>When we think about stateful and stateless components, we can ignore any framework entirely until it comes to implementation and think about JavaScript functions. </a:t>
            </a:r>
          </a:p>
          <a:p>
            <a:r>
              <a:rPr lang="en-US" dirty="0"/>
              <a:t>Impure Function = </a:t>
            </a:r>
            <a:r>
              <a:rPr lang="en-US" b="1" dirty="0"/>
              <a:t>Class Component</a:t>
            </a:r>
          </a:p>
          <a:p>
            <a:r>
              <a:rPr lang="en-US" dirty="0"/>
              <a:t>Pure Function = </a:t>
            </a:r>
            <a:r>
              <a:rPr lang="en-US" b="1" dirty="0"/>
              <a:t>Function Component</a:t>
            </a:r>
          </a:p>
          <a:p>
            <a:pPr marL="0" indent="0">
              <a:buNone/>
            </a:pPr>
            <a:endParaRPr lang="en-US" dirty="0"/>
          </a:p>
        </p:txBody>
      </p:sp>
    </p:spTree>
    <p:extLst>
      <p:ext uri="{BB962C8B-B14F-4D97-AF65-F5344CB8AC3E}">
        <p14:creationId xmlns:p14="http://schemas.microsoft.com/office/powerpoint/2010/main" val="249519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23A1-D683-FA47-8859-33F099437336}"/>
              </a:ext>
            </a:extLst>
          </p:cNvPr>
          <p:cNvSpPr>
            <a:spLocks noGrp="1"/>
          </p:cNvSpPr>
          <p:nvPr>
            <p:ph type="title"/>
          </p:nvPr>
        </p:nvSpPr>
        <p:spPr/>
        <p:txBody>
          <a:bodyPr/>
          <a:lstStyle/>
          <a:p>
            <a:pPr algn="ctr"/>
            <a:r>
              <a:rPr lang="en-US" b="1" dirty="0"/>
              <a:t>Function component</a:t>
            </a:r>
            <a:endParaRPr lang="en-US" dirty="0"/>
          </a:p>
        </p:txBody>
      </p:sp>
      <p:pic>
        <p:nvPicPr>
          <p:cNvPr id="11" name="Content Placeholder 10">
            <a:extLst>
              <a:ext uri="{FF2B5EF4-FFF2-40B4-BE49-F238E27FC236}">
                <a16:creationId xmlns:a16="http://schemas.microsoft.com/office/drawing/2014/main" id="{A712DAAE-E932-6C4B-8BEA-61B8ED2D8B9C}"/>
              </a:ext>
            </a:extLst>
          </p:cNvPr>
          <p:cNvPicPr>
            <a:picLocks noGrp="1" noChangeAspect="1"/>
          </p:cNvPicPr>
          <p:nvPr>
            <p:ph idx="1"/>
          </p:nvPr>
        </p:nvPicPr>
        <p:blipFill>
          <a:blip r:embed="rId3"/>
          <a:stretch>
            <a:fillRect/>
          </a:stretch>
        </p:blipFill>
        <p:spPr>
          <a:xfrm>
            <a:off x="1366978" y="2411809"/>
            <a:ext cx="9458044" cy="1316665"/>
          </a:xfrm>
        </p:spPr>
      </p:pic>
      <p:pic>
        <p:nvPicPr>
          <p:cNvPr id="13" name="Picture 12">
            <a:extLst>
              <a:ext uri="{FF2B5EF4-FFF2-40B4-BE49-F238E27FC236}">
                <a16:creationId xmlns:a16="http://schemas.microsoft.com/office/drawing/2014/main" id="{EF6BFACB-9089-AC45-B269-1121AA04C5FD}"/>
              </a:ext>
            </a:extLst>
          </p:cNvPr>
          <p:cNvPicPr>
            <a:picLocks noChangeAspect="1"/>
          </p:cNvPicPr>
          <p:nvPr/>
        </p:nvPicPr>
        <p:blipFill>
          <a:blip r:embed="rId4"/>
          <a:stretch>
            <a:fillRect/>
          </a:stretch>
        </p:blipFill>
        <p:spPr>
          <a:xfrm>
            <a:off x="1389968" y="4147202"/>
            <a:ext cx="9435054" cy="1344863"/>
          </a:xfrm>
          <a:prstGeom prst="rect">
            <a:avLst/>
          </a:prstGeom>
        </p:spPr>
      </p:pic>
      <p:sp>
        <p:nvSpPr>
          <p:cNvPr id="14" name="TextBox 13">
            <a:extLst>
              <a:ext uri="{FF2B5EF4-FFF2-40B4-BE49-F238E27FC236}">
                <a16:creationId xmlns:a16="http://schemas.microsoft.com/office/drawing/2014/main" id="{302B9562-CC22-9147-9A48-CA6127813405}"/>
              </a:ext>
            </a:extLst>
          </p:cNvPr>
          <p:cNvSpPr txBox="1"/>
          <p:nvPr/>
        </p:nvSpPr>
        <p:spPr>
          <a:xfrm>
            <a:off x="1239252" y="1579055"/>
            <a:ext cx="10791929" cy="1354217"/>
          </a:xfrm>
          <a:prstGeom prst="rect">
            <a:avLst/>
          </a:prstGeom>
          <a:noFill/>
        </p:spPr>
        <p:txBody>
          <a:bodyPr wrap="none" rtlCol="0">
            <a:spAutoFit/>
          </a:bodyPr>
          <a:lstStyle/>
          <a:p>
            <a:r>
              <a:rPr lang="en-US" sz="2800" dirty="0"/>
              <a:t>The simplest way to define a component is to write a JavaScript function:</a:t>
            </a:r>
          </a:p>
          <a:p>
            <a:br>
              <a:rPr lang="en-US" dirty="0"/>
            </a:br>
            <a:endParaRPr lang="en-US" dirty="0"/>
          </a:p>
          <a:p>
            <a:endParaRPr lang="en-US" dirty="0"/>
          </a:p>
        </p:txBody>
      </p:sp>
    </p:spTree>
    <p:extLst>
      <p:ext uri="{BB962C8B-B14F-4D97-AF65-F5344CB8AC3E}">
        <p14:creationId xmlns:p14="http://schemas.microsoft.com/office/powerpoint/2010/main" val="318489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B8028-2348-834B-A317-F62B51D631CD}"/>
              </a:ext>
            </a:extLst>
          </p:cNvPr>
          <p:cNvSpPr>
            <a:spLocks noGrp="1"/>
          </p:cNvSpPr>
          <p:nvPr>
            <p:ph idx="1"/>
          </p:nvPr>
        </p:nvSpPr>
        <p:spPr>
          <a:xfrm>
            <a:off x="549442" y="526215"/>
            <a:ext cx="10515600" cy="4351338"/>
          </a:xfrm>
        </p:spPr>
        <p:txBody>
          <a:bodyPr/>
          <a:lstStyle/>
          <a:p>
            <a:pPr marL="0" indent="0">
              <a:buNone/>
            </a:pPr>
            <a:r>
              <a:rPr lang="en-US" dirty="0"/>
              <a:t>You may find functional components referred to as </a:t>
            </a:r>
            <a:r>
              <a:rPr lang="en-US" i="1" dirty="0"/>
              <a:t>stateless</a:t>
            </a:r>
            <a:r>
              <a:rPr lang="en-US" dirty="0"/>
              <a:t>, </a:t>
            </a:r>
            <a:r>
              <a:rPr lang="en-US" i="1" dirty="0"/>
              <a:t>dumb</a:t>
            </a:r>
            <a:r>
              <a:rPr lang="en-US" dirty="0"/>
              <a:t> or </a:t>
            </a:r>
            <a:r>
              <a:rPr lang="en-US" i="1" dirty="0"/>
              <a:t>presentational</a:t>
            </a:r>
            <a:r>
              <a:rPr lang="en-US" dirty="0"/>
              <a:t> in other literature. All these names are derived from the simple nature that functional components take on.</a:t>
            </a:r>
          </a:p>
          <a:p>
            <a:r>
              <a:rPr lang="en-US" dirty="0"/>
              <a:t>=&gt; </a:t>
            </a:r>
            <a:r>
              <a:rPr lang="en-US" b="1" dirty="0"/>
              <a:t>Functional </a:t>
            </a:r>
            <a:r>
              <a:rPr lang="en-US" dirty="0"/>
              <a:t>because they are basically functions</a:t>
            </a:r>
          </a:p>
          <a:p>
            <a:r>
              <a:rPr lang="en-US" dirty="0"/>
              <a:t>=&gt; </a:t>
            </a:r>
            <a:r>
              <a:rPr lang="en-US" b="1" dirty="0"/>
              <a:t>Stateless </a:t>
            </a:r>
            <a:r>
              <a:rPr lang="en-US" dirty="0"/>
              <a:t>because they do not hold and/or manage state</a:t>
            </a:r>
          </a:p>
          <a:p>
            <a:r>
              <a:rPr lang="en-US" dirty="0"/>
              <a:t>=&gt; </a:t>
            </a:r>
            <a:r>
              <a:rPr lang="en-US" b="1" dirty="0"/>
              <a:t>Presentational </a:t>
            </a:r>
            <a:r>
              <a:rPr lang="en-US" dirty="0"/>
              <a:t>because all they do is output UI elements</a:t>
            </a:r>
          </a:p>
          <a:p>
            <a:pPr marL="0" indent="0">
              <a:buNone/>
            </a:pPr>
            <a:endParaRPr lang="en-US" dirty="0"/>
          </a:p>
        </p:txBody>
      </p:sp>
    </p:spTree>
    <p:extLst>
      <p:ext uri="{BB962C8B-B14F-4D97-AF65-F5344CB8AC3E}">
        <p14:creationId xmlns:p14="http://schemas.microsoft.com/office/powerpoint/2010/main" val="124446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80F6-89A6-BC49-8757-744C312F6F80}"/>
              </a:ext>
            </a:extLst>
          </p:cNvPr>
          <p:cNvSpPr>
            <a:spLocks noGrp="1"/>
          </p:cNvSpPr>
          <p:nvPr>
            <p:ph type="title"/>
          </p:nvPr>
        </p:nvSpPr>
        <p:spPr/>
        <p:txBody>
          <a:bodyPr/>
          <a:lstStyle/>
          <a:p>
            <a:pPr algn="ctr"/>
            <a:r>
              <a:rPr lang="en-US" b="1" dirty="0"/>
              <a:t>Class Component</a:t>
            </a:r>
          </a:p>
        </p:txBody>
      </p:sp>
      <p:sp>
        <p:nvSpPr>
          <p:cNvPr id="3" name="Content Placeholder 2">
            <a:extLst>
              <a:ext uri="{FF2B5EF4-FFF2-40B4-BE49-F238E27FC236}">
                <a16:creationId xmlns:a16="http://schemas.microsoft.com/office/drawing/2014/main" id="{7890310F-88B9-8344-9A74-942FCB729FC0}"/>
              </a:ext>
            </a:extLst>
          </p:cNvPr>
          <p:cNvSpPr>
            <a:spLocks noGrp="1"/>
          </p:cNvSpPr>
          <p:nvPr>
            <p:ph idx="1"/>
          </p:nvPr>
        </p:nvSpPr>
        <p:spPr/>
        <p:txBody>
          <a:bodyPr/>
          <a:lstStyle/>
          <a:p>
            <a:pPr marL="0" indent="0">
              <a:buNone/>
            </a:pPr>
            <a:r>
              <a:rPr lang="en-US" dirty="0"/>
              <a:t>Components can also be written using ES6 classes instead of functions. Such components are called </a:t>
            </a:r>
            <a:r>
              <a:rPr lang="en-US" b="1" dirty="0"/>
              <a:t>class components. </a:t>
            </a:r>
            <a:endParaRPr lang="en-US" dirty="0"/>
          </a:p>
        </p:txBody>
      </p:sp>
      <p:pic>
        <p:nvPicPr>
          <p:cNvPr id="5" name="Picture 4">
            <a:extLst>
              <a:ext uri="{FF2B5EF4-FFF2-40B4-BE49-F238E27FC236}">
                <a16:creationId xmlns:a16="http://schemas.microsoft.com/office/drawing/2014/main" id="{240C2309-7748-6544-B37A-2A6808AC3DCA}"/>
              </a:ext>
            </a:extLst>
          </p:cNvPr>
          <p:cNvPicPr>
            <a:picLocks noChangeAspect="1"/>
          </p:cNvPicPr>
          <p:nvPr/>
        </p:nvPicPr>
        <p:blipFill>
          <a:blip r:embed="rId3"/>
          <a:stretch>
            <a:fillRect/>
          </a:stretch>
        </p:blipFill>
        <p:spPr>
          <a:xfrm>
            <a:off x="1277723" y="2883694"/>
            <a:ext cx="9636554" cy="3293269"/>
          </a:xfrm>
          <a:prstGeom prst="rect">
            <a:avLst/>
          </a:prstGeom>
        </p:spPr>
      </p:pic>
    </p:spTree>
    <p:extLst>
      <p:ext uri="{BB962C8B-B14F-4D97-AF65-F5344CB8AC3E}">
        <p14:creationId xmlns:p14="http://schemas.microsoft.com/office/powerpoint/2010/main" val="105713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D8982-C8A4-C942-94F6-701FA29FA8AF}"/>
              </a:ext>
            </a:extLst>
          </p:cNvPr>
          <p:cNvSpPr>
            <a:spLocks noGrp="1"/>
          </p:cNvSpPr>
          <p:nvPr>
            <p:ph idx="1"/>
          </p:nvPr>
        </p:nvSpPr>
        <p:spPr>
          <a:xfrm>
            <a:off x="729916" y="574341"/>
            <a:ext cx="10515600" cy="4351338"/>
          </a:xfrm>
        </p:spPr>
        <p:txBody>
          <a:bodyPr/>
          <a:lstStyle/>
          <a:p>
            <a:pPr marL="0" indent="0">
              <a:buNone/>
            </a:pPr>
            <a:r>
              <a:rPr lang="en-US" dirty="0"/>
              <a:t>As you explore other resources, you might find class components referred to as </a:t>
            </a:r>
            <a:r>
              <a:rPr lang="en-US" i="1" dirty="0"/>
              <a:t>smart</a:t>
            </a:r>
            <a:r>
              <a:rPr lang="en-US" dirty="0"/>
              <a:t>, </a:t>
            </a:r>
            <a:r>
              <a:rPr lang="en-US" i="1" dirty="0"/>
              <a:t>container</a:t>
            </a:r>
            <a:r>
              <a:rPr lang="en-US" dirty="0"/>
              <a:t> or </a:t>
            </a:r>
            <a:r>
              <a:rPr lang="en-US" i="1" dirty="0"/>
              <a:t>stateful</a:t>
            </a:r>
            <a:r>
              <a:rPr lang="en-US" dirty="0"/>
              <a:t> components.</a:t>
            </a:r>
          </a:p>
          <a:p>
            <a:r>
              <a:rPr lang="en-US" dirty="0"/>
              <a:t>=&gt; </a:t>
            </a:r>
            <a:r>
              <a:rPr lang="en-US" b="1" dirty="0"/>
              <a:t>Class </a:t>
            </a:r>
            <a:r>
              <a:rPr lang="en-US" dirty="0"/>
              <a:t>because they are basically classes</a:t>
            </a:r>
          </a:p>
          <a:p>
            <a:r>
              <a:rPr lang="en-US" dirty="0"/>
              <a:t>=&gt; </a:t>
            </a:r>
            <a:r>
              <a:rPr lang="en-US" b="1" dirty="0"/>
              <a:t>Smart </a:t>
            </a:r>
            <a:r>
              <a:rPr lang="en-US" dirty="0"/>
              <a:t>because they can contain logic</a:t>
            </a:r>
          </a:p>
          <a:p>
            <a:r>
              <a:rPr lang="en-US" dirty="0"/>
              <a:t>=&gt; </a:t>
            </a:r>
            <a:r>
              <a:rPr lang="en-US" b="1" dirty="0"/>
              <a:t>Stateful </a:t>
            </a:r>
            <a:r>
              <a:rPr lang="en-US" dirty="0"/>
              <a:t>because they can hold and/or manage local state</a:t>
            </a:r>
          </a:p>
          <a:p>
            <a:r>
              <a:rPr lang="en-US" dirty="0"/>
              <a:t>=&gt; </a:t>
            </a:r>
            <a:r>
              <a:rPr lang="en-US" b="1" dirty="0"/>
              <a:t>Container </a:t>
            </a:r>
            <a:r>
              <a:rPr lang="en-US" dirty="0"/>
              <a:t>because they usually hold/contain numerous other (mostly functional) components</a:t>
            </a:r>
          </a:p>
          <a:p>
            <a:pPr marL="0" indent="0">
              <a:buNone/>
            </a:pPr>
            <a:endParaRPr lang="en-US" dirty="0"/>
          </a:p>
        </p:txBody>
      </p:sp>
    </p:spTree>
    <p:extLst>
      <p:ext uri="{BB962C8B-B14F-4D97-AF65-F5344CB8AC3E}">
        <p14:creationId xmlns:p14="http://schemas.microsoft.com/office/powerpoint/2010/main" val="2088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44AB-7DF9-9743-BF4D-98FEC37E53DB}"/>
              </a:ext>
            </a:extLst>
          </p:cNvPr>
          <p:cNvSpPr>
            <a:spLocks noGrp="1"/>
          </p:cNvSpPr>
          <p:nvPr>
            <p:ph type="title"/>
          </p:nvPr>
        </p:nvSpPr>
        <p:spPr/>
        <p:txBody>
          <a:bodyPr/>
          <a:lstStyle/>
          <a:p>
            <a:pPr algn="ctr"/>
            <a:r>
              <a:rPr lang="en-US" b="1" dirty="0"/>
              <a:t>Difference between stateless and stateful components</a:t>
            </a:r>
          </a:p>
        </p:txBody>
      </p:sp>
      <p:grpSp>
        <p:nvGrpSpPr>
          <p:cNvPr id="18" name="Group 17">
            <a:extLst>
              <a:ext uri="{FF2B5EF4-FFF2-40B4-BE49-F238E27FC236}">
                <a16:creationId xmlns:a16="http://schemas.microsoft.com/office/drawing/2014/main" id="{1175E5FD-4CD1-724F-BD94-6E8F97355DAF}"/>
              </a:ext>
            </a:extLst>
          </p:cNvPr>
          <p:cNvGrpSpPr/>
          <p:nvPr/>
        </p:nvGrpSpPr>
        <p:grpSpPr>
          <a:xfrm>
            <a:off x="2027322" y="2021306"/>
            <a:ext cx="8343900" cy="3780254"/>
            <a:chOff x="2039353" y="1828800"/>
            <a:chExt cx="8343900" cy="3780254"/>
          </a:xfrm>
        </p:grpSpPr>
        <p:sp>
          <p:nvSpPr>
            <p:cNvPr id="6" name="Rectangle 5">
              <a:extLst>
                <a:ext uri="{FF2B5EF4-FFF2-40B4-BE49-F238E27FC236}">
                  <a16:creationId xmlns:a16="http://schemas.microsoft.com/office/drawing/2014/main" id="{EE33E600-E208-9946-8047-579481795912}"/>
                </a:ext>
              </a:extLst>
            </p:cNvPr>
            <p:cNvSpPr/>
            <p:nvPr/>
          </p:nvSpPr>
          <p:spPr>
            <a:xfrm>
              <a:off x="2057400" y="1828800"/>
              <a:ext cx="3549316" cy="48126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(stateless)</a:t>
              </a:r>
            </a:p>
          </p:txBody>
        </p:sp>
        <p:sp>
          <p:nvSpPr>
            <p:cNvPr id="7" name="Rectangle 6">
              <a:extLst>
                <a:ext uri="{FF2B5EF4-FFF2-40B4-BE49-F238E27FC236}">
                  <a16:creationId xmlns:a16="http://schemas.microsoft.com/office/drawing/2014/main" id="{91A0B870-C5E5-3E43-81F8-1468BC21689E}"/>
                </a:ext>
              </a:extLst>
            </p:cNvPr>
            <p:cNvSpPr/>
            <p:nvPr/>
          </p:nvSpPr>
          <p:spPr>
            <a:xfrm>
              <a:off x="6833937" y="1828800"/>
              <a:ext cx="3549316" cy="48126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(stateful)</a:t>
              </a:r>
            </a:p>
          </p:txBody>
        </p:sp>
        <p:sp>
          <p:nvSpPr>
            <p:cNvPr id="8" name="Rectangle 7">
              <a:extLst>
                <a:ext uri="{FF2B5EF4-FFF2-40B4-BE49-F238E27FC236}">
                  <a16:creationId xmlns:a16="http://schemas.microsoft.com/office/drawing/2014/main" id="{82452659-0EB2-1B48-9614-4765E05B8A1A}"/>
                </a:ext>
              </a:extLst>
            </p:cNvPr>
            <p:cNvSpPr/>
            <p:nvPr/>
          </p:nvSpPr>
          <p:spPr>
            <a:xfrm>
              <a:off x="2057400" y="2676734"/>
              <a:ext cx="3549316" cy="481263"/>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Receive props as Argument</a:t>
              </a:r>
            </a:p>
          </p:txBody>
        </p:sp>
        <p:sp>
          <p:nvSpPr>
            <p:cNvPr id="9" name="Rectangle 8">
              <a:extLst>
                <a:ext uri="{FF2B5EF4-FFF2-40B4-BE49-F238E27FC236}">
                  <a16:creationId xmlns:a16="http://schemas.microsoft.com/office/drawing/2014/main" id="{F3A10498-DBA9-244D-AF6A-48296DF7558E}"/>
                </a:ext>
              </a:extLst>
            </p:cNvPr>
            <p:cNvSpPr/>
            <p:nvPr/>
          </p:nvSpPr>
          <p:spPr>
            <a:xfrm>
              <a:off x="6833937" y="2658394"/>
              <a:ext cx="3549316" cy="481263"/>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 props via </a:t>
              </a:r>
              <a:r>
                <a:rPr lang="en-US" i="1" dirty="0">
                  <a:solidFill>
                    <a:schemeClr val="tx1"/>
                  </a:solidFill>
                </a:rPr>
                <a:t>this.props</a:t>
              </a:r>
            </a:p>
          </p:txBody>
        </p:sp>
        <p:sp>
          <p:nvSpPr>
            <p:cNvPr id="10" name="Rectangle 9">
              <a:extLst>
                <a:ext uri="{FF2B5EF4-FFF2-40B4-BE49-F238E27FC236}">
                  <a16:creationId xmlns:a16="http://schemas.microsoft.com/office/drawing/2014/main" id="{7360DA94-A974-294A-A240-AB8A9B7046C3}"/>
                </a:ext>
              </a:extLst>
            </p:cNvPr>
            <p:cNvSpPr/>
            <p:nvPr/>
          </p:nvSpPr>
          <p:spPr>
            <a:xfrm>
              <a:off x="2057400" y="3493753"/>
              <a:ext cx="3549316" cy="481263"/>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Internal State</a:t>
              </a:r>
            </a:p>
          </p:txBody>
        </p:sp>
        <p:sp>
          <p:nvSpPr>
            <p:cNvPr id="11" name="Rectangle 10">
              <a:extLst>
                <a:ext uri="{FF2B5EF4-FFF2-40B4-BE49-F238E27FC236}">
                  <a16:creationId xmlns:a16="http://schemas.microsoft.com/office/drawing/2014/main" id="{4163007F-A226-5540-B5BD-B49B9D6DDF48}"/>
                </a:ext>
              </a:extLst>
            </p:cNvPr>
            <p:cNvSpPr/>
            <p:nvPr/>
          </p:nvSpPr>
          <p:spPr>
            <a:xfrm>
              <a:off x="6833937" y="3487988"/>
              <a:ext cx="3549316" cy="481263"/>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Manage Internal State(</a:t>
              </a:r>
              <a:r>
                <a:rPr lang="en-US" i="1" dirty="0">
                  <a:solidFill>
                    <a:schemeClr val="tx1"/>
                  </a:solidFill>
                </a:rPr>
                <a:t>this.state</a:t>
              </a:r>
              <a:r>
                <a:rPr lang="en-US" dirty="0">
                  <a:solidFill>
                    <a:schemeClr val="tx1"/>
                  </a:solidFill>
                </a:rPr>
                <a:t>)</a:t>
              </a:r>
            </a:p>
          </p:txBody>
        </p:sp>
        <p:sp>
          <p:nvSpPr>
            <p:cNvPr id="12" name="Rectangle 11">
              <a:extLst>
                <a:ext uri="{FF2B5EF4-FFF2-40B4-BE49-F238E27FC236}">
                  <a16:creationId xmlns:a16="http://schemas.microsoft.com/office/drawing/2014/main" id="{711023A2-2F09-664F-947D-7ABDC55ECF84}"/>
                </a:ext>
              </a:extLst>
            </p:cNvPr>
            <p:cNvSpPr/>
            <p:nvPr/>
          </p:nvSpPr>
          <p:spPr>
            <a:xfrm>
              <a:off x="2039353" y="4310772"/>
              <a:ext cx="3549316" cy="481263"/>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Lifecycle Methods</a:t>
              </a:r>
            </a:p>
          </p:txBody>
        </p:sp>
        <p:sp>
          <p:nvSpPr>
            <p:cNvPr id="13" name="Rectangle 12">
              <a:extLst>
                <a:ext uri="{FF2B5EF4-FFF2-40B4-BE49-F238E27FC236}">
                  <a16:creationId xmlns:a16="http://schemas.microsoft.com/office/drawing/2014/main" id="{5CAF31C9-EB1E-A24D-9C1E-1645F5F23703}"/>
                </a:ext>
              </a:extLst>
            </p:cNvPr>
            <p:cNvSpPr/>
            <p:nvPr/>
          </p:nvSpPr>
          <p:spPr>
            <a:xfrm>
              <a:off x="6833937" y="4305007"/>
              <a:ext cx="3549316" cy="481263"/>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Lifecycle Methods</a:t>
              </a:r>
            </a:p>
          </p:txBody>
        </p:sp>
        <p:sp>
          <p:nvSpPr>
            <p:cNvPr id="14" name="Rectangle 13">
              <a:extLst>
                <a:ext uri="{FF2B5EF4-FFF2-40B4-BE49-F238E27FC236}">
                  <a16:creationId xmlns:a16="http://schemas.microsoft.com/office/drawing/2014/main" id="{80B8F96A-01F6-0745-AE7B-7BCA90B4AAF4}"/>
                </a:ext>
              </a:extLst>
            </p:cNvPr>
            <p:cNvSpPr/>
            <p:nvPr/>
          </p:nvSpPr>
          <p:spPr>
            <a:xfrm>
              <a:off x="2039353" y="5127791"/>
              <a:ext cx="3549316" cy="481263"/>
            </a:xfrm>
            <a:prstGeom prst="rect">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 as often as possible</a:t>
              </a:r>
            </a:p>
          </p:txBody>
        </p:sp>
        <p:sp>
          <p:nvSpPr>
            <p:cNvPr id="15" name="Rectangle 14">
              <a:extLst>
                <a:ext uri="{FF2B5EF4-FFF2-40B4-BE49-F238E27FC236}">
                  <a16:creationId xmlns:a16="http://schemas.microsoft.com/office/drawing/2014/main" id="{0DC9CD31-C8DC-C54A-9F7E-8623CCB50A36}"/>
                </a:ext>
              </a:extLst>
            </p:cNvPr>
            <p:cNvSpPr/>
            <p:nvPr/>
          </p:nvSpPr>
          <p:spPr>
            <a:xfrm>
              <a:off x="6833937" y="5122026"/>
              <a:ext cx="3549316" cy="481263"/>
            </a:xfrm>
            <a:prstGeom prst="rect">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 only as containers</a:t>
              </a:r>
            </a:p>
          </p:txBody>
        </p:sp>
      </p:grpSp>
    </p:spTree>
    <p:extLst>
      <p:ext uri="{BB962C8B-B14F-4D97-AF65-F5344CB8AC3E}">
        <p14:creationId xmlns:p14="http://schemas.microsoft.com/office/powerpoint/2010/main" val="382058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6F03245-B1FF-1348-83B8-6B4AFD39ACFF}"/>
              </a:ext>
            </a:extLst>
          </p:cNvPr>
          <p:cNvGraphicFramePr>
            <a:graphicFrameLocks noGrp="1"/>
          </p:cNvGraphicFramePr>
          <p:nvPr>
            <p:ph idx="1"/>
            <p:extLst>
              <p:ext uri="{D42A27DB-BD31-4B8C-83A1-F6EECF244321}">
                <p14:modId xmlns:p14="http://schemas.microsoft.com/office/powerpoint/2010/main" val="1925744811"/>
              </p:ext>
            </p:extLst>
          </p:nvPr>
        </p:nvGraphicFramePr>
        <p:xfrm>
          <a:off x="360946" y="288755"/>
          <a:ext cx="11345780" cy="6073890"/>
        </p:xfrm>
        <a:graphic>
          <a:graphicData uri="http://schemas.openxmlformats.org/drawingml/2006/table">
            <a:tbl>
              <a:tblPr firstRow="1" bandRow="1">
                <a:tableStyleId>{5A111915-BE36-4E01-A7E5-04B1672EAD32}</a:tableStyleId>
              </a:tblPr>
              <a:tblGrid>
                <a:gridCol w="5672890">
                  <a:extLst>
                    <a:ext uri="{9D8B030D-6E8A-4147-A177-3AD203B41FA5}">
                      <a16:colId xmlns:a16="http://schemas.microsoft.com/office/drawing/2014/main" val="334889340"/>
                    </a:ext>
                  </a:extLst>
                </a:gridCol>
                <a:gridCol w="5672890">
                  <a:extLst>
                    <a:ext uri="{9D8B030D-6E8A-4147-A177-3AD203B41FA5}">
                      <a16:colId xmlns:a16="http://schemas.microsoft.com/office/drawing/2014/main" val="4257457617"/>
                    </a:ext>
                  </a:extLst>
                </a:gridCol>
              </a:tblGrid>
              <a:tr h="543453">
                <a:tc>
                  <a:txBody>
                    <a:bodyPr/>
                    <a:lstStyle/>
                    <a:p>
                      <a:pPr algn="ctr"/>
                      <a:r>
                        <a:rPr lang="en-US" dirty="0"/>
                        <a:t>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Container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454998"/>
                  </a:ext>
                </a:extLst>
              </a:tr>
              <a:tr h="543453">
                <a:tc>
                  <a:txBody>
                    <a:bodyPr/>
                    <a:lstStyle/>
                    <a:p>
                      <a:r>
                        <a:rPr lang="en-US" sz="1800" kern="1200" dirty="0">
                          <a:effectLst/>
                        </a:rPr>
                        <a:t>Are concerned with how things look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Are concerned with how things work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0234569"/>
                  </a:ext>
                </a:extLst>
              </a:tr>
              <a:tr h="1081216">
                <a:tc>
                  <a:txBody>
                    <a:bodyPr/>
                    <a:lstStyle/>
                    <a:p>
                      <a:r>
                        <a:rPr lang="en-US" sz="1800" kern="1200" dirty="0">
                          <a:effectLst/>
                        </a:rPr>
                        <a:t>May contain both presentational and container components inside, and usually have some DOM markup and styles of their own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May contain both presentational and container components** inside but usually don’t have any DOM markup of their own except for some wrapping </a:t>
                      </a:r>
                      <a:r>
                        <a:rPr lang="en-US" sz="1800" kern="1200" dirty="0" err="1">
                          <a:effectLst/>
                        </a:rPr>
                        <a:t>divs</a:t>
                      </a:r>
                      <a:r>
                        <a:rPr lang="en-US" sz="1800" kern="1200" dirty="0">
                          <a:effectLst/>
                        </a:rPr>
                        <a:t>, and never have any styles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734638"/>
                  </a:ext>
                </a:extLst>
              </a:tr>
              <a:tr h="543453">
                <a:tc>
                  <a:txBody>
                    <a:bodyPr/>
                    <a:lstStyle/>
                    <a:p>
                      <a:r>
                        <a:rPr lang="en-US" sz="1800" kern="1200" dirty="0">
                          <a:effectLst/>
                        </a:rPr>
                        <a:t>Often allow containment via this.props.children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Provide the data and behavior to presentational or other container components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783649"/>
                  </a:ext>
                </a:extLst>
              </a:tr>
              <a:tr h="715599">
                <a:tc>
                  <a:txBody>
                    <a:bodyPr/>
                    <a:lstStyle/>
                    <a:p>
                      <a:r>
                        <a:rPr lang="en-US" sz="1800" kern="1200" dirty="0">
                          <a:effectLst/>
                        </a:rPr>
                        <a:t>Have no dependencies on the rest of the app, such as Flux actions or stores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Call Flux actions and provide these as callbacks to the presentational components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507777"/>
                  </a:ext>
                </a:extLst>
              </a:tr>
              <a:tr h="543453">
                <a:tc>
                  <a:txBody>
                    <a:bodyPr/>
                    <a:lstStyle/>
                    <a:p>
                      <a:r>
                        <a:rPr lang="en-US" sz="1800" kern="1200" dirty="0">
                          <a:effectLst/>
                        </a:rPr>
                        <a:t>Don’t specify how the data is loaded or mutated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Are often stateful, as they tend to serve as data sources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6730637"/>
                  </a:ext>
                </a:extLst>
              </a:tr>
              <a:tr h="543453">
                <a:tc>
                  <a:txBody>
                    <a:bodyPr/>
                    <a:lstStyle/>
                    <a:p>
                      <a:r>
                        <a:rPr lang="en-US" sz="1800" kern="1200" dirty="0">
                          <a:effectLst/>
                        </a:rPr>
                        <a:t>Receive data and callbacks exclusively via props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en-US" sz="1800" b="0" i="0" kern="1200" dirty="0">
                          <a:solidFill>
                            <a:schemeClr val="tx1"/>
                          </a:solidFill>
                          <a:effectLst/>
                          <a:latin typeface="+mn-lt"/>
                          <a:ea typeface="+mn-ea"/>
                          <a:cs typeface="+mn-cs"/>
                        </a:rPr>
                        <a:t>Are usually generated using high order components such as </a:t>
                      </a:r>
                      <a:r>
                        <a:rPr lang="en-US" sz="1800" b="0" i="1" kern="1200" dirty="0">
                          <a:solidFill>
                            <a:schemeClr val="tx1"/>
                          </a:solidFill>
                          <a:effectLst/>
                          <a:latin typeface="+mn-lt"/>
                          <a:ea typeface="+mn-ea"/>
                          <a:cs typeface="+mn-cs"/>
                        </a:rPr>
                        <a:t>connect()</a:t>
                      </a:r>
                      <a:r>
                        <a:rPr lang="en-US" sz="1800" b="0" i="0" kern="1200" dirty="0">
                          <a:solidFill>
                            <a:schemeClr val="tx1"/>
                          </a:solidFill>
                          <a:effectLst/>
                          <a:latin typeface="+mn-lt"/>
                          <a:ea typeface="+mn-ea"/>
                          <a:cs typeface="+mn-cs"/>
                        </a:rPr>
                        <a:t>from React Redux, </a:t>
                      </a:r>
                      <a:r>
                        <a:rPr lang="en-US" sz="1800" b="0" i="1" kern="1200" dirty="0">
                          <a:solidFill>
                            <a:schemeClr val="tx1"/>
                          </a:solidFill>
                          <a:effectLst/>
                          <a:latin typeface="+mn-lt"/>
                          <a:ea typeface="+mn-ea"/>
                          <a:cs typeface="+mn-cs"/>
                        </a:rPr>
                        <a:t>createContainer() </a:t>
                      </a:r>
                      <a:r>
                        <a:rPr lang="en-US" sz="1800" b="0" i="0" kern="1200" dirty="0">
                          <a:solidFill>
                            <a:schemeClr val="tx1"/>
                          </a:solidFill>
                          <a:effectLst/>
                          <a:latin typeface="+mn-lt"/>
                          <a:ea typeface="+mn-ea"/>
                          <a:cs typeface="+mn-cs"/>
                        </a:rPr>
                        <a:t>from Relay, or </a:t>
                      </a:r>
                      <a:r>
                        <a:rPr lang="en-US" sz="1800" b="0" i="1" kern="1200" dirty="0">
                          <a:solidFill>
                            <a:schemeClr val="tx1"/>
                          </a:solidFill>
                          <a:effectLst/>
                          <a:latin typeface="+mn-lt"/>
                          <a:ea typeface="+mn-ea"/>
                          <a:cs typeface="+mn-cs"/>
                        </a:rPr>
                        <a:t>Container.create() </a:t>
                      </a:r>
                      <a:r>
                        <a:rPr lang="en-US" sz="1800" b="0" i="0" kern="1200" dirty="0">
                          <a:solidFill>
                            <a:schemeClr val="tx1"/>
                          </a:solidFill>
                          <a:effectLst/>
                          <a:latin typeface="+mn-lt"/>
                          <a:ea typeface="+mn-ea"/>
                          <a:cs typeface="+mn-cs"/>
                        </a:rPr>
                        <a:t>from Flux Utils, rather than written by hand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285615"/>
                  </a:ext>
                </a:extLst>
              </a:tr>
              <a:tr h="715599">
                <a:tc>
                  <a:txBody>
                    <a:bodyPr/>
                    <a:lstStyle/>
                    <a:p>
                      <a:r>
                        <a:rPr lang="en-US" sz="1800" kern="1200" dirty="0">
                          <a:effectLst/>
                        </a:rPr>
                        <a:t>Rarely have their own state (when they do, it’s UI state rather than 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151279"/>
                  </a:ext>
                </a:extLst>
              </a:tr>
              <a:tr h="543453">
                <a:tc>
                  <a:txBody>
                    <a:bodyPr/>
                    <a:lstStyle/>
                    <a:p>
                      <a:r>
                        <a:rPr lang="en-US" sz="1800" kern="1200" dirty="0">
                          <a:effectLst/>
                        </a:rPr>
                        <a:t>Are written as functional components unless they need state, lifecycle hooks, or performance optimizations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134481"/>
                  </a:ext>
                </a:extLst>
              </a:tr>
            </a:tbl>
          </a:graphicData>
        </a:graphic>
      </p:graphicFrame>
    </p:spTree>
    <p:extLst>
      <p:ext uri="{BB962C8B-B14F-4D97-AF65-F5344CB8AC3E}">
        <p14:creationId xmlns:p14="http://schemas.microsoft.com/office/powerpoint/2010/main" val="427291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7D23-9E00-AE47-93FC-78B1172820D4}"/>
              </a:ext>
            </a:extLst>
          </p:cNvPr>
          <p:cNvSpPr>
            <a:spLocks noGrp="1"/>
          </p:cNvSpPr>
          <p:nvPr>
            <p:ph type="title"/>
          </p:nvPr>
        </p:nvSpPr>
        <p:spPr/>
        <p:txBody>
          <a:bodyPr/>
          <a:lstStyle/>
          <a:p>
            <a:r>
              <a:rPr lang="en-US" b="1" dirty="0"/>
              <a:t>Benefits of This Approach</a:t>
            </a:r>
            <a:br>
              <a:rPr lang="en-US" b="1" dirty="0"/>
            </a:br>
            <a:endParaRPr lang="en-US" dirty="0"/>
          </a:p>
        </p:txBody>
      </p:sp>
      <p:sp>
        <p:nvSpPr>
          <p:cNvPr id="3" name="Content Placeholder 2">
            <a:extLst>
              <a:ext uri="{FF2B5EF4-FFF2-40B4-BE49-F238E27FC236}">
                <a16:creationId xmlns:a16="http://schemas.microsoft.com/office/drawing/2014/main" id="{AA408F3A-F9BD-EF45-9B17-7232D5DF0BEE}"/>
              </a:ext>
            </a:extLst>
          </p:cNvPr>
          <p:cNvSpPr>
            <a:spLocks noGrp="1"/>
          </p:cNvSpPr>
          <p:nvPr>
            <p:ph idx="1"/>
          </p:nvPr>
        </p:nvSpPr>
        <p:spPr/>
        <p:txBody>
          <a:bodyPr>
            <a:normAutofit fontScale="92500" lnSpcReduction="10000"/>
          </a:bodyPr>
          <a:lstStyle/>
          <a:p>
            <a:r>
              <a:rPr lang="en-US" dirty="0"/>
              <a:t>Better separation of concerns. You understand your app and your UI better by writing components this way.</a:t>
            </a:r>
          </a:p>
          <a:p>
            <a:r>
              <a:rPr lang="en-US" dirty="0"/>
              <a:t>Better reusability. You can use the same presentational component with completely different state sources, and turn those into separate container components that can be further reused.</a:t>
            </a:r>
          </a:p>
          <a:p>
            <a:r>
              <a:rPr lang="en-US" dirty="0"/>
              <a:t>Presentational components are essentially your app’s “palette”. You can put them on a single page and let the designer tweak all their variations without touching the app’s logic. You can run screenshot regression tests on that page.</a:t>
            </a:r>
          </a:p>
          <a:p>
            <a:r>
              <a:rPr lang="en-US" dirty="0"/>
              <a:t>This forces you to extract “layout components” such as </a:t>
            </a:r>
            <a:r>
              <a:rPr lang="en-US" i="1" dirty="0"/>
              <a:t>Sidebar, Page, ContextMenu</a:t>
            </a:r>
            <a:r>
              <a:rPr lang="en-US" dirty="0"/>
              <a:t> and use </a:t>
            </a:r>
            <a:r>
              <a:rPr lang="en-US" i="1" dirty="0"/>
              <a:t>this.props.children</a:t>
            </a:r>
            <a:r>
              <a:rPr lang="en-US" dirty="0"/>
              <a:t> instead of duplicating the same markup and layout in several container components.</a:t>
            </a:r>
          </a:p>
          <a:p>
            <a:pPr marL="0" indent="0">
              <a:buNone/>
            </a:pPr>
            <a:endParaRPr lang="en-US" dirty="0"/>
          </a:p>
        </p:txBody>
      </p:sp>
    </p:spTree>
    <p:extLst>
      <p:ext uri="{BB962C8B-B14F-4D97-AF65-F5344CB8AC3E}">
        <p14:creationId xmlns:p14="http://schemas.microsoft.com/office/powerpoint/2010/main" val="404619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704</Words>
  <Application>Microsoft Macintosh PowerPoint</Application>
  <PresentationFormat>Widescreen</PresentationFormat>
  <Paragraphs>66</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Types of components</vt:lpstr>
      <vt:lpstr>Function and Class Components</vt:lpstr>
      <vt:lpstr>Function component</vt:lpstr>
      <vt:lpstr>PowerPoint Presentation</vt:lpstr>
      <vt:lpstr>Class Component</vt:lpstr>
      <vt:lpstr>PowerPoint Presentation</vt:lpstr>
      <vt:lpstr>Difference between stateless and stateful components</vt:lpstr>
      <vt:lpstr>PowerPoint Presentation</vt:lpstr>
      <vt:lpstr>Benefits of This Approach </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components</dc:title>
  <dc:creator>Microsoft Office User</dc:creator>
  <cp:lastModifiedBy>Microsoft Office User</cp:lastModifiedBy>
  <cp:revision>12</cp:revision>
  <dcterms:created xsi:type="dcterms:W3CDTF">2019-01-15T15:41:34Z</dcterms:created>
  <dcterms:modified xsi:type="dcterms:W3CDTF">2019-01-16T18:25:24Z</dcterms:modified>
</cp:coreProperties>
</file>