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0675"/>
  </p:normalViewPr>
  <p:slideViewPr>
    <p:cSldViewPr snapToGrid="0" snapToObjects="1">
      <p:cViewPr varScale="1">
        <p:scale>
          <a:sx n="90" d="100"/>
          <a:sy n="90" d="100"/>
        </p:scale>
        <p:origin x="143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598F95-3B2B-FD4D-81D3-28089E987870}" type="datetimeFigureOut">
              <a:rPr lang="en-US" smtClean="0"/>
              <a:t>1/18/19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1BCA57-CEC4-E942-81CA-AF7E8325D1D7}" type="slidenum">
              <a:rPr lang="en-US" smtClean="0"/>
              <a:t>‹#›</a:t>
            </a:fld>
            <a:endParaRPr lang="en-US"/>
          </a:p>
        </p:txBody>
      </p:sp>
    </p:spTree>
    <p:extLst>
      <p:ext uri="{BB962C8B-B14F-4D97-AF65-F5344CB8AC3E}">
        <p14:creationId xmlns:p14="http://schemas.microsoft.com/office/powerpoint/2010/main" val="2223864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a:solidFill>
                  <a:schemeClr val="tx1"/>
                </a:solidFill>
                <a:effectLst/>
                <a:latin typeface="+mn-lt"/>
                <a:ea typeface="+mn-ea"/>
                <a:cs typeface="+mn-cs"/>
              </a:rPr>
              <a:t>props</a:t>
            </a:r>
            <a:r>
              <a:rPr lang="en-US" sz="1200" b="0" i="0" kern="1200" dirty="0">
                <a:solidFill>
                  <a:schemeClr val="tx1"/>
                </a:solidFill>
                <a:effectLst/>
                <a:latin typeface="+mn-lt"/>
                <a:ea typeface="+mn-ea"/>
                <a:cs typeface="+mn-cs"/>
              </a:rPr>
              <a:t> (short for </a:t>
            </a:r>
            <a:r>
              <a:rPr lang="en-US" sz="1200" b="0" i="1" kern="1200" dirty="0">
                <a:solidFill>
                  <a:schemeClr val="tx1"/>
                </a:solidFill>
                <a:effectLst/>
                <a:latin typeface="+mn-lt"/>
                <a:ea typeface="+mn-ea"/>
                <a:cs typeface="+mn-cs"/>
              </a:rPr>
              <a:t>properties</a:t>
            </a:r>
            <a:r>
              <a:rPr lang="en-US" sz="1200" b="0" i="0" kern="1200" dirty="0">
                <a:solidFill>
                  <a:schemeClr val="tx1"/>
                </a:solidFill>
                <a:effectLst/>
                <a:latin typeface="+mn-lt"/>
                <a:ea typeface="+mn-ea"/>
                <a:cs typeface="+mn-cs"/>
              </a:rPr>
              <a:t>) are a Component's </a:t>
            </a:r>
            <a:r>
              <a:rPr lang="en-US" sz="1200" b="1" i="0" kern="1200" dirty="0">
                <a:solidFill>
                  <a:schemeClr val="tx1"/>
                </a:solidFill>
                <a:effectLst/>
                <a:latin typeface="+mn-lt"/>
                <a:ea typeface="+mn-ea"/>
                <a:cs typeface="+mn-cs"/>
              </a:rPr>
              <a:t>configuration,</a:t>
            </a:r>
            <a:r>
              <a:rPr lang="en-US" sz="1200" b="0" i="0" kern="1200" dirty="0">
                <a:solidFill>
                  <a:schemeClr val="tx1"/>
                </a:solidFill>
                <a:effectLst/>
                <a:latin typeface="+mn-lt"/>
                <a:ea typeface="+mn-ea"/>
                <a:cs typeface="+mn-cs"/>
              </a:rPr>
              <a:t> its </a:t>
            </a:r>
            <a:r>
              <a:rPr lang="en-US" sz="1200" b="0" i="1" kern="1200" dirty="0">
                <a:solidFill>
                  <a:schemeClr val="tx1"/>
                </a:solidFill>
                <a:effectLst/>
                <a:latin typeface="+mn-lt"/>
                <a:ea typeface="+mn-ea"/>
                <a:cs typeface="+mn-cs"/>
              </a:rPr>
              <a:t>options</a:t>
            </a:r>
            <a:r>
              <a:rPr lang="en-US" sz="1200" b="0" i="0" kern="1200" dirty="0">
                <a:solidFill>
                  <a:schemeClr val="tx1"/>
                </a:solidFill>
                <a:effectLst/>
                <a:latin typeface="+mn-lt"/>
                <a:ea typeface="+mn-ea"/>
                <a:cs typeface="+mn-cs"/>
              </a:rPr>
              <a:t> if you may. They are received from above and </a:t>
            </a:r>
            <a:r>
              <a:rPr lang="en-US" sz="1200" b="1" i="0" kern="1200" dirty="0">
                <a:solidFill>
                  <a:schemeClr val="tx1"/>
                </a:solidFill>
                <a:effectLst/>
                <a:latin typeface="+mn-lt"/>
                <a:ea typeface="+mn-ea"/>
                <a:cs typeface="+mn-cs"/>
              </a:rPr>
              <a:t>immutable</a:t>
            </a:r>
            <a:r>
              <a:rPr lang="en-US" sz="1200" b="0" i="0" kern="1200" dirty="0">
                <a:solidFill>
                  <a:schemeClr val="tx1"/>
                </a:solidFill>
                <a:effectLst/>
                <a:latin typeface="+mn-lt"/>
                <a:ea typeface="+mn-ea"/>
                <a:cs typeface="+mn-cs"/>
              </a:rPr>
              <a:t> as far as the Component receiving them is concerned.</a:t>
            </a:r>
          </a:p>
          <a:p>
            <a:r>
              <a:rPr lang="en-US" sz="1200" b="0" i="0" kern="1200" dirty="0">
                <a:solidFill>
                  <a:schemeClr val="tx1"/>
                </a:solidFill>
                <a:effectLst/>
                <a:latin typeface="+mn-lt"/>
                <a:ea typeface="+mn-ea"/>
                <a:cs typeface="+mn-cs"/>
              </a:rPr>
              <a:t>A Component cannot change its </a:t>
            </a:r>
            <a:r>
              <a:rPr lang="en-US" sz="1200" b="0" i="1" kern="1200" dirty="0">
                <a:solidFill>
                  <a:schemeClr val="tx1"/>
                </a:solidFill>
                <a:effectLst/>
                <a:latin typeface="+mn-lt"/>
                <a:ea typeface="+mn-ea"/>
                <a:cs typeface="+mn-cs"/>
              </a:rPr>
              <a:t>props,</a:t>
            </a:r>
            <a:r>
              <a:rPr lang="en-US" sz="1200" b="0" i="0" kern="1200" dirty="0">
                <a:solidFill>
                  <a:schemeClr val="tx1"/>
                </a:solidFill>
                <a:effectLst/>
                <a:latin typeface="+mn-lt"/>
                <a:ea typeface="+mn-ea"/>
                <a:cs typeface="+mn-cs"/>
              </a:rPr>
              <a:t> but it is responsible for putting together the </a:t>
            </a:r>
            <a:r>
              <a:rPr lang="en-US" sz="1200" b="0" i="1" kern="1200" dirty="0">
                <a:solidFill>
                  <a:schemeClr val="tx1"/>
                </a:solidFill>
                <a:effectLst/>
                <a:latin typeface="+mn-lt"/>
                <a:ea typeface="+mn-ea"/>
                <a:cs typeface="+mn-cs"/>
              </a:rPr>
              <a:t>props</a:t>
            </a:r>
            <a:r>
              <a:rPr lang="en-US" sz="1200" b="0" i="0" kern="1200" dirty="0">
                <a:solidFill>
                  <a:schemeClr val="tx1"/>
                </a:solidFill>
                <a:effectLst/>
                <a:latin typeface="+mn-lt"/>
                <a:ea typeface="+mn-ea"/>
                <a:cs typeface="+mn-cs"/>
              </a:rPr>
              <a:t> of its child Components.</a:t>
            </a:r>
          </a:p>
          <a:p>
            <a:endParaRPr lang="en-US" dirty="0"/>
          </a:p>
        </p:txBody>
      </p:sp>
      <p:sp>
        <p:nvSpPr>
          <p:cNvPr id="4" name="Slide Number Placeholder 3"/>
          <p:cNvSpPr>
            <a:spLocks noGrp="1"/>
          </p:cNvSpPr>
          <p:nvPr>
            <p:ph type="sldNum" sz="quarter" idx="5"/>
          </p:nvPr>
        </p:nvSpPr>
        <p:spPr/>
        <p:txBody>
          <a:bodyPr/>
          <a:lstStyle/>
          <a:p>
            <a:fld id="{9E1BCA57-CEC4-E942-81CA-AF7E8325D1D7}" type="slidenum">
              <a:rPr lang="en-US" smtClean="0"/>
              <a:t>2</a:t>
            </a:fld>
            <a:endParaRPr lang="en-US"/>
          </a:p>
        </p:txBody>
      </p:sp>
    </p:spTree>
    <p:extLst>
      <p:ext uri="{BB962C8B-B14F-4D97-AF65-F5344CB8AC3E}">
        <p14:creationId xmlns:p14="http://schemas.microsoft.com/office/powerpoint/2010/main" val="5639298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ensures, for example, that if both </a:t>
            </a:r>
            <a:r>
              <a:rPr lang="en-US" dirty="0"/>
              <a:t>Parent</a:t>
            </a:r>
            <a:r>
              <a:rPr lang="en-US" sz="1200" b="0" i="0" kern="1200" dirty="0">
                <a:solidFill>
                  <a:schemeClr val="tx1"/>
                </a:solidFill>
                <a:effectLst/>
                <a:latin typeface="+mn-lt"/>
                <a:ea typeface="+mn-ea"/>
                <a:cs typeface="+mn-cs"/>
              </a:rPr>
              <a:t> and </a:t>
            </a:r>
            <a:r>
              <a:rPr lang="en-US" dirty="0"/>
              <a:t>Child</a:t>
            </a:r>
            <a:r>
              <a:rPr lang="en-US" sz="1200" b="0" i="0" kern="1200" dirty="0">
                <a:solidFill>
                  <a:schemeClr val="tx1"/>
                </a:solidFill>
                <a:effectLst/>
                <a:latin typeface="+mn-lt"/>
                <a:ea typeface="+mn-ea"/>
                <a:cs typeface="+mn-cs"/>
              </a:rPr>
              <a:t> call </a:t>
            </a:r>
            <a:r>
              <a:rPr lang="en-US" dirty="0"/>
              <a:t>setState</a:t>
            </a:r>
            <a:r>
              <a:rPr lang="en-US" sz="1200" b="0" i="0" kern="1200" dirty="0">
                <a:solidFill>
                  <a:schemeClr val="tx1"/>
                </a:solidFill>
                <a:effectLst/>
                <a:latin typeface="+mn-lt"/>
                <a:ea typeface="+mn-ea"/>
                <a:cs typeface="+mn-cs"/>
              </a:rPr>
              <a:t> during a click event, </a:t>
            </a:r>
            <a:r>
              <a:rPr lang="en-US" dirty="0"/>
              <a:t>Child</a:t>
            </a:r>
            <a:r>
              <a:rPr lang="en-US" sz="1200" b="0" i="0" kern="1200" dirty="0">
                <a:solidFill>
                  <a:schemeClr val="tx1"/>
                </a:solidFill>
                <a:effectLst/>
                <a:latin typeface="+mn-lt"/>
                <a:ea typeface="+mn-ea"/>
                <a:cs typeface="+mn-cs"/>
              </a:rPr>
              <a:t> isn’t re-rendered twice. Instead, React “flushes” the state updates at the end of the browser event. This results in significant performance improvements in larger apps.</a:t>
            </a:r>
            <a:endParaRPr lang="en-US" dirty="0"/>
          </a:p>
        </p:txBody>
      </p:sp>
      <p:sp>
        <p:nvSpPr>
          <p:cNvPr id="4" name="Slide Number Placeholder 3"/>
          <p:cNvSpPr>
            <a:spLocks noGrp="1"/>
          </p:cNvSpPr>
          <p:nvPr>
            <p:ph type="sldNum" sz="quarter" idx="5"/>
          </p:nvPr>
        </p:nvSpPr>
        <p:spPr/>
        <p:txBody>
          <a:bodyPr/>
          <a:lstStyle/>
          <a:p>
            <a:fld id="{9E1BCA57-CEC4-E942-81CA-AF7E8325D1D7}" type="slidenum">
              <a:rPr lang="en-US" smtClean="0"/>
              <a:t>13</a:t>
            </a:fld>
            <a:endParaRPr lang="en-US"/>
          </a:p>
        </p:txBody>
      </p:sp>
    </p:spTree>
    <p:extLst>
      <p:ext uri="{BB962C8B-B14F-4D97-AF65-F5344CB8AC3E}">
        <p14:creationId xmlns:p14="http://schemas.microsoft.com/office/powerpoint/2010/main" val="16209617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React intentionally “waits” until all components call </a:t>
            </a:r>
            <a:r>
              <a:rPr lang="en-US" dirty="0"/>
              <a:t>setState()</a:t>
            </a:r>
            <a:r>
              <a:rPr lang="en-US" sz="1200" b="0" i="0" kern="1200" dirty="0">
                <a:solidFill>
                  <a:schemeClr val="tx1"/>
                </a:solidFill>
                <a:effectLst/>
                <a:latin typeface="+mn-lt"/>
                <a:ea typeface="+mn-ea"/>
                <a:cs typeface="+mn-cs"/>
              </a:rPr>
              <a:t> in their event handlers before starting to re-render. This boosts performance by avoiding unnecessary re-renders.</a:t>
            </a:r>
            <a:endParaRPr lang="en-US" dirty="0"/>
          </a:p>
        </p:txBody>
      </p:sp>
      <p:sp>
        <p:nvSpPr>
          <p:cNvPr id="4" name="Slide Number Placeholder 3"/>
          <p:cNvSpPr>
            <a:spLocks noGrp="1"/>
          </p:cNvSpPr>
          <p:nvPr>
            <p:ph type="sldNum" sz="quarter" idx="5"/>
          </p:nvPr>
        </p:nvSpPr>
        <p:spPr/>
        <p:txBody>
          <a:bodyPr/>
          <a:lstStyle/>
          <a:p>
            <a:fld id="{9E1BCA57-CEC4-E942-81CA-AF7E8325D1D7}" type="slidenum">
              <a:rPr lang="en-US" smtClean="0"/>
              <a:t>14</a:t>
            </a:fld>
            <a:endParaRPr lang="en-US"/>
          </a:p>
        </p:txBody>
      </p:sp>
    </p:spTree>
    <p:extLst>
      <p:ext uri="{BB962C8B-B14F-4D97-AF65-F5344CB8AC3E}">
        <p14:creationId xmlns:p14="http://schemas.microsoft.com/office/powerpoint/2010/main" val="37515979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1BCA57-CEC4-E942-81CA-AF7E8325D1D7}" type="slidenum">
              <a:rPr lang="en-US" smtClean="0"/>
              <a:t>15</a:t>
            </a:fld>
            <a:endParaRPr lang="en-US"/>
          </a:p>
        </p:txBody>
      </p:sp>
    </p:spTree>
    <p:extLst>
      <p:ext uri="{BB962C8B-B14F-4D97-AF65-F5344CB8AC3E}">
        <p14:creationId xmlns:p14="http://schemas.microsoft.com/office/powerpoint/2010/main" val="758562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dirty="0" err="1"/>
              <a:t>defaultProps</a:t>
            </a:r>
            <a:r>
              <a:rPr lang="en-US" sz="1200" b="0" i="0" kern="1200" dirty="0">
                <a:solidFill>
                  <a:schemeClr val="tx1"/>
                </a:solidFill>
                <a:effectLst/>
                <a:latin typeface="+mn-lt"/>
                <a:ea typeface="+mn-ea"/>
                <a:cs typeface="+mn-cs"/>
              </a:rPr>
              <a:t> will be used to ensure that </a:t>
            </a:r>
            <a:r>
              <a:rPr lang="en-US" dirty="0" err="1"/>
              <a:t>this.props.color</a:t>
            </a:r>
            <a:r>
              <a:rPr lang="en-US" dirty="0"/>
              <a:t> and </a:t>
            </a:r>
            <a:r>
              <a:rPr lang="en-US" dirty="0" err="1"/>
              <a:t>this.props.type</a:t>
            </a:r>
            <a:r>
              <a:rPr lang="en-US" sz="1200" b="0" i="0" kern="1200" dirty="0">
                <a:solidFill>
                  <a:schemeClr val="tx1"/>
                </a:solidFill>
                <a:effectLst/>
                <a:latin typeface="+mn-lt"/>
                <a:ea typeface="+mn-ea"/>
                <a:cs typeface="+mn-cs"/>
              </a:rPr>
              <a:t> will have a value if it was not specified by the parent component. </a:t>
            </a:r>
            <a:endParaRPr lang="en-US" dirty="0"/>
          </a:p>
        </p:txBody>
      </p:sp>
      <p:sp>
        <p:nvSpPr>
          <p:cNvPr id="4" name="Slide Number Placeholder 3"/>
          <p:cNvSpPr>
            <a:spLocks noGrp="1"/>
          </p:cNvSpPr>
          <p:nvPr>
            <p:ph type="sldNum" sz="quarter" idx="5"/>
          </p:nvPr>
        </p:nvSpPr>
        <p:spPr/>
        <p:txBody>
          <a:bodyPr/>
          <a:lstStyle/>
          <a:p>
            <a:fld id="{9E1BCA57-CEC4-E942-81CA-AF7E8325D1D7}" type="slidenum">
              <a:rPr lang="en-US" smtClean="0"/>
              <a:t>4</a:t>
            </a:fld>
            <a:endParaRPr lang="en-US"/>
          </a:p>
        </p:txBody>
      </p:sp>
    </p:spTree>
    <p:extLst>
      <p:ext uri="{BB962C8B-B14F-4D97-AF65-F5344CB8AC3E}">
        <p14:creationId xmlns:p14="http://schemas.microsoft.com/office/powerpoint/2010/main" val="19946884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State</a:t>
            </a:r>
            <a:r>
              <a:rPr lang="en-US" sz="1200" b="0" i="0" kern="1200" dirty="0">
                <a:solidFill>
                  <a:schemeClr val="tx1"/>
                </a:solidFill>
                <a:effectLst/>
                <a:latin typeface="+mn-lt"/>
                <a:ea typeface="+mn-ea"/>
                <a:cs typeface="+mn-cs"/>
              </a:rPr>
              <a:t> is the place where the data comes from. We should always try to make our state as simple as possible and minimize the number of stateful components. If we have, for example, ten components that need data from the state, we should create one container component that will keep the state for all of them.</a:t>
            </a:r>
            <a:endParaRPr lang="en-US" dirty="0"/>
          </a:p>
        </p:txBody>
      </p:sp>
      <p:sp>
        <p:nvSpPr>
          <p:cNvPr id="4" name="Slide Number Placeholder 3"/>
          <p:cNvSpPr>
            <a:spLocks noGrp="1"/>
          </p:cNvSpPr>
          <p:nvPr>
            <p:ph type="sldNum" sz="quarter" idx="5"/>
          </p:nvPr>
        </p:nvSpPr>
        <p:spPr/>
        <p:txBody>
          <a:bodyPr/>
          <a:lstStyle/>
          <a:p>
            <a:fld id="{9E1BCA57-CEC4-E942-81CA-AF7E8325D1D7}" type="slidenum">
              <a:rPr lang="en-US" smtClean="0"/>
              <a:t>5</a:t>
            </a:fld>
            <a:endParaRPr lang="en-US"/>
          </a:p>
        </p:txBody>
      </p:sp>
    </p:spTree>
    <p:extLst>
      <p:ext uri="{BB962C8B-B14F-4D97-AF65-F5344CB8AC3E}">
        <p14:creationId xmlns:p14="http://schemas.microsoft.com/office/powerpoint/2010/main" val="12689646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setState()</a:t>
            </a:r>
            <a:r>
              <a:rPr lang="en-US" sz="1200" b="0" i="0" kern="1200" dirty="0">
                <a:solidFill>
                  <a:schemeClr val="tx1"/>
                </a:solidFill>
                <a:effectLst/>
                <a:latin typeface="+mn-lt"/>
                <a:ea typeface="+mn-ea"/>
                <a:cs typeface="+mn-cs"/>
              </a:rPr>
              <a:t> enqueues changes to the component state and tells React that this component and its children need to be re-rendered with the updated state. This is the primary method you use to update the user interface in response to event handlers and server responses. </a:t>
            </a:r>
          </a:p>
          <a:p>
            <a:r>
              <a:rPr lang="en-US" sz="1200" b="0" i="0" kern="1200" dirty="0">
                <a:solidFill>
                  <a:schemeClr val="tx1"/>
                </a:solidFill>
                <a:effectLst/>
                <a:latin typeface="+mn-lt"/>
                <a:ea typeface="+mn-ea"/>
                <a:cs typeface="+mn-cs"/>
              </a:rPr>
              <a:t>Think of </a:t>
            </a:r>
            <a:r>
              <a:rPr lang="en-US" dirty="0"/>
              <a:t>setState()</a:t>
            </a:r>
            <a:r>
              <a:rPr lang="en-US" sz="1200" b="0" i="0" kern="1200" dirty="0">
                <a:solidFill>
                  <a:schemeClr val="tx1"/>
                </a:solidFill>
                <a:effectLst/>
                <a:latin typeface="+mn-lt"/>
                <a:ea typeface="+mn-ea"/>
                <a:cs typeface="+mn-cs"/>
              </a:rPr>
              <a:t> as a </a:t>
            </a:r>
            <a:r>
              <a:rPr lang="en-US" sz="1200" b="0" i="1" kern="1200" dirty="0">
                <a:solidFill>
                  <a:schemeClr val="tx1"/>
                </a:solidFill>
                <a:effectLst/>
                <a:latin typeface="+mn-lt"/>
                <a:ea typeface="+mn-ea"/>
                <a:cs typeface="+mn-cs"/>
              </a:rPr>
              <a:t>request</a:t>
            </a:r>
            <a:r>
              <a:rPr lang="en-US" sz="1200" b="0" i="0" kern="1200" dirty="0">
                <a:solidFill>
                  <a:schemeClr val="tx1"/>
                </a:solidFill>
                <a:effectLst/>
                <a:latin typeface="+mn-lt"/>
                <a:ea typeface="+mn-ea"/>
                <a:cs typeface="+mn-cs"/>
              </a:rPr>
              <a:t> rather than an immediate command to update the component. For better perceived performance, React may delay it, and then update several components in a single pass. React does not guarantee that the state changes are applied immediately.</a:t>
            </a:r>
          </a:p>
          <a:p>
            <a:r>
              <a:rPr lang="en-US" dirty="0"/>
              <a:t>setState()</a:t>
            </a:r>
            <a:r>
              <a:rPr lang="en-US" sz="1200" b="0" i="0" kern="1200" dirty="0">
                <a:solidFill>
                  <a:schemeClr val="tx1"/>
                </a:solidFill>
                <a:effectLst/>
                <a:latin typeface="+mn-lt"/>
                <a:ea typeface="+mn-ea"/>
                <a:cs typeface="+mn-cs"/>
              </a:rPr>
              <a:t> will always lead to a re-render unless </a:t>
            </a:r>
            <a:r>
              <a:rPr lang="en-US" dirty="0"/>
              <a:t>shouldComponentUpdate()</a:t>
            </a:r>
            <a:r>
              <a:rPr lang="en-US" sz="1200" b="0" i="0" kern="1200" dirty="0">
                <a:solidFill>
                  <a:schemeClr val="tx1"/>
                </a:solidFill>
                <a:effectLst/>
                <a:latin typeface="+mn-lt"/>
                <a:ea typeface="+mn-ea"/>
                <a:cs typeface="+mn-cs"/>
              </a:rPr>
              <a:t> returns </a:t>
            </a:r>
            <a:r>
              <a:rPr lang="en-US" dirty="0"/>
              <a:t>false</a:t>
            </a:r>
            <a:r>
              <a:rPr lang="en-US" sz="1200" b="0" i="0" kern="1200" dirty="0">
                <a:solidFill>
                  <a:schemeClr val="tx1"/>
                </a:solidFill>
                <a:effectLst/>
                <a:latin typeface="+mn-lt"/>
                <a:ea typeface="+mn-ea"/>
                <a:cs typeface="+mn-cs"/>
              </a:rPr>
              <a:t>. If mutable objects are being used and conditional rendering logic cannot be implemented in </a:t>
            </a:r>
            <a:r>
              <a:rPr lang="en-US" dirty="0"/>
              <a:t>shouldComponentUpdate()</a:t>
            </a:r>
            <a:r>
              <a:rPr lang="en-US" sz="1200" b="0" i="0" kern="1200" dirty="0">
                <a:solidFill>
                  <a:schemeClr val="tx1"/>
                </a:solidFill>
                <a:effectLst/>
                <a:latin typeface="+mn-lt"/>
                <a:ea typeface="+mn-ea"/>
                <a:cs typeface="+mn-cs"/>
              </a:rPr>
              <a:t>, calling </a:t>
            </a:r>
            <a:r>
              <a:rPr lang="en-US" dirty="0"/>
              <a:t>setState()</a:t>
            </a:r>
            <a:r>
              <a:rPr lang="en-US" sz="1200" b="0" i="0" kern="1200" dirty="0">
                <a:solidFill>
                  <a:schemeClr val="tx1"/>
                </a:solidFill>
                <a:effectLst/>
                <a:latin typeface="+mn-lt"/>
                <a:ea typeface="+mn-ea"/>
                <a:cs typeface="+mn-cs"/>
              </a:rPr>
              <a:t> only when the new state differs from the previous state will avoid unnecessary re-renders.</a:t>
            </a:r>
            <a:endParaRPr lang="en-US" dirty="0"/>
          </a:p>
        </p:txBody>
      </p:sp>
      <p:sp>
        <p:nvSpPr>
          <p:cNvPr id="4" name="Slide Number Placeholder 3"/>
          <p:cNvSpPr>
            <a:spLocks noGrp="1"/>
          </p:cNvSpPr>
          <p:nvPr>
            <p:ph type="sldNum" sz="quarter" idx="5"/>
          </p:nvPr>
        </p:nvSpPr>
        <p:spPr/>
        <p:txBody>
          <a:bodyPr/>
          <a:lstStyle/>
          <a:p>
            <a:fld id="{9E1BCA57-CEC4-E942-81CA-AF7E8325D1D7}" type="slidenum">
              <a:rPr lang="en-US" smtClean="0"/>
              <a:t>6</a:t>
            </a:fld>
            <a:endParaRPr lang="en-US"/>
          </a:p>
        </p:txBody>
      </p:sp>
    </p:spTree>
    <p:extLst>
      <p:ext uri="{BB962C8B-B14F-4D97-AF65-F5344CB8AC3E}">
        <p14:creationId xmlns:p14="http://schemas.microsoft.com/office/powerpoint/2010/main" val="1895125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state</a:t>
            </a:r>
            <a:r>
              <a:rPr lang="en-US" sz="1200" b="0" i="0" kern="1200" dirty="0">
                <a:solidFill>
                  <a:schemeClr val="tx1"/>
                </a:solidFill>
                <a:effectLst/>
                <a:latin typeface="+mn-lt"/>
                <a:ea typeface="+mn-ea"/>
                <a:cs typeface="+mn-cs"/>
              </a:rPr>
              <a:t> is a reference to the component state at the time the change is being applied. It should not be directly mutated. Instead, changes should be represented by building a new object based on the input from </a:t>
            </a:r>
            <a:r>
              <a:rPr lang="en-US" dirty="0"/>
              <a:t>state</a:t>
            </a:r>
            <a:r>
              <a:rPr lang="en-US" sz="1200" b="0" i="0" kern="1200" dirty="0">
                <a:solidFill>
                  <a:schemeClr val="tx1"/>
                </a:solidFill>
                <a:effectLst/>
                <a:latin typeface="+mn-lt"/>
                <a:ea typeface="+mn-ea"/>
                <a:cs typeface="+mn-cs"/>
              </a:rPr>
              <a:t> and </a:t>
            </a:r>
            <a:r>
              <a:rPr lang="en-US" dirty="0"/>
              <a:t>props</a:t>
            </a:r>
            <a:r>
              <a:rPr lang="en-US" sz="1200" b="0" i="0" kern="1200" dirty="0">
                <a:solidFill>
                  <a:schemeClr val="tx1"/>
                </a:solidFill>
                <a:effectLst/>
                <a:latin typeface="+mn-lt"/>
                <a:ea typeface="+mn-ea"/>
                <a:cs typeface="+mn-cs"/>
              </a:rPr>
              <a:t>. For instance, suppose we wanted to increment a value in state by </a:t>
            </a:r>
            <a:r>
              <a:rPr lang="en-US" dirty="0" err="1"/>
              <a:t>props.step</a:t>
            </a:r>
            <a:r>
              <a:rPr lang="en-US" sz="1200" b="0" i="0" kern="1200" dirty="0">
                <a:solidFill>
                  <a:schemeClr val="tx1"/>
                </a:solidFill>
                <a:effectLst/>
                <a:latin typeface="+mn-lt"/>
                <a:ea typeface="+mn-ea"/>
                <a:cs typeface="+mn-cs"/>
              </a:rPr>
              <a:t>:</a:t>
            </a:r>
            <a:endParaRPr lang="ru-RU"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9E1BCA57-CEC4-E942-81CA-AF7E8325D1D7}" type="slidenum">
              <a:rPr lang="en-US" smtClean="0"/>
              <a:t>7</a:t>
            </a:fld>
            <a:endParaRPr lang="en-US"/>
          </a:p>
        </p:txBody>
      </p:sp>
    </p:spTree>
    <p:extLst>
      <p:ext uri="{BB962C8B-B14F-4D97-AF65-F5344CB8AC3E}">
        <p14:creationId xmlns:p14="http://schemas.microsoft.com/office/powerpoint/2010/main" val="39336195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1BCA57-CEC4-E942-81CA-AF7E8325D1D7}" type="slidenum">
              <a:rPr lang="en-US" smtClean="0"/>
              <a:t>8</a:t>
            </a:fld>
            <a:endParaRPr lang="en-US"/>
          </a:p>
        </p:txBody>
      </p:sp>
    </p:spTree>
    <p:extLst>
      <p:ext uri="{BB962C8B-B14F-4D97-AF65-F5344CB8AC3E}">
        <p14:creationId xmlns:p14="http://schemas.microsoft.com/office/powerpoint/2010/main" val="36608784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props</a:t>
            </a:r>
            <a:r>
              <a:rPr lang="en-US" sz="1200" b="0" i="0" kern="1200" dirty="0">
                <a:solidFill>
                  <a:schemeClr val="tx1"/>
                </a:solidFill>
                <a:effectLst/>
                <a:latin typeface="+mn-lt"/>
                <a:ea typeface="+mn-ea"/>
                <a:cs typeface="+mn-cs"/>
              </a:rPr>
              <a:t> (short for “properties”) and </a:t>
            </a:r>
            <a:r>
              <a:rPr lang="en-US" sz="1200" b="0" i="0" u="none" strike="noStrike" kern="1200" dirty="0">
                <a:solidFill>
                  <a:schemeClr val="tx1"/>
                </a:solidFill>
                <a:effectLst/>
                <a:latin typeface="+mn-lt"/>
                <a:ea typeface="+mn-ea"/>
                <a:cs typeface="+mn-cs"/>
              </a:rPr>
              <a:t>state</a:t>
            </a:r>
            <a:r>
              <a:rPr lang="en-US" sz="1200" b="0" i="0" kern="1200" dirty="0">
                <a:solidFill>
                  <a:schemeClr val="tx1"/>
                </a:solidFill>
                <a:effectLst/>
                <a:latin typeface="+mn-lt"/>
                <a:ea typeface="+mn-ea"/>
                <a:cs typeface="+mn-cs"/>
              </a:rPr>
              <a:t> are both plain JavaScript objects. While both hold information that influences the output of render, they are different in one important way: </a:t>
            </a:r>
            <a:r>
              <a:rPr lang="en-US" dirty="0"/>
              <a:t>props</a:t>
            </a:r>
            <a:r>
              <a:rPr lang="en-US" sz="1200" b="0" i="0" kern="1200" dirty="0">
                <a:solidFill>
                  <a:schemeClr val="tx1"/>
                </a:solidFill>
                <a:effectLst/>
                <a:latin typeface="+mn-lt"/>
                <a:ea typeface="+mn-ea"/>
                <a:cs typeface="+mn-cs"/>
              </a:rPr>
              <a:t> get passed </a:t>
            </a:r>
            <a:r>
              <a:rPr lang="en-US" sz="1200" b="0" i="1" kern="1200" dirty="0">
                <a:solidFill>
                  <a:schemeClr val="tx1"/>
                </a:solidFill>
                <a:effectLst/>
                <a:latin typeface="+mn-lt"/>
                <a:ea typeface="+mn-ea"/>
                <a:cs typeface="+mn-cs"/>
              </a:rPr>
              <a:t>to</a:t>
            </a:r>
            <a:r>
              <a:rPr lang="en-US" sz="1200" b="0" i="0" kern="1200" dirty="0">
                <a:solidFill>
                  <a:schemeClr val="tx1"/>
                </a:solidFill>
                <a:effectLst/>
                <a:latin typeface="+mn-lt"/>
                <a:ea typeface="+mn-ea"/>
                <a:cs typeface="+mn-cs"/>
              </a:rPr>
              <a:t> the component (similar to function parameters) whereas </a:t>
            </a:r>
            <a:r>
              <a:rPr lang="en-US" dirty="0"/>
              <a:t>state</a:t>
            </a:r>
            <a:r>
              <a:rPr lang="en-US" sz="1200" b="0" i="0" kern="1200" dirty="0">
                <a:solidFill>
                  <a:schemeClr val="tx1"/>
                </a:solidFill>
                <a:effectLst/>
                <a:latin typeface="+mn-lt"/>
                <a:ea typeface="+mn-ea"/>
                <a:cs typeface="+mn-cs"/>
              </a:rPr>
              <a:t> is managed </a:t>
            </a:r>
            <a:r>
              <a:rPr lang="en-US" sz="1200" b="0" i="1" kern="1200" dirty="0">
                <a:solidFill>
                  <a:schemeClr val="tx1"/>
                </a:solidFill>
                <a:effectLst/>
                <a:latin typeface="+mn-lt"/>
                <a:ea typeface="+mn-ea"/>
                <a:cs typeface="+mn-cs"/>
              </a:rPr>
              <a:t>within</a:t>
            </a:r>
            <a:r>
              <a:rPr lang="en-US" sz="1200" b="0" i="0" kern="1200" dirty="0">
                <a:solidFill>
                  <a:schemeClr val="tx1"/>
                </a:solidFill>
                <a:effectLst/>
                <a:latin typeface="+mn-lt"/>
                <a:ea typeface="+mn-ea"/>
                <a:cs typeface="+mn-cs"/>
              </a:rPr>
              <a:t> the component (similar to variables declared within a function).</a:t>
            </a:r>
            <a:endParaRPr lang="en-US" dirty="0"/>
          </a:p>
        </p:txBody>
      </p:sp>
      <p:sp>
        <p:nvSpPr>
          <p:cNvPr id="4" name="Slide Number Placeholder 3"/>
          <p:cNvSpPr>
            <a:spLocks noGrp="1"/>
          </p:cNvSpPr>
          <p:nvPr>
            <p:ph type="sldNum" sz="quarter" idx="5"/>
          </p:nvPr>
        </p:nvSpPr>
        <p:spPr/>
        <p:txBody>
          <a:bodyPr/>
          <a:lstStyle/>
          <a:p>
            <a:fld id="{9E1BCA57-CEC4-E942-81CA-AF7E8325D1D7}" type="slidenum">
              <a:rPr lang="en-US" smtClean="0"/>
              <a:t>10</a:t>
            </a:fld>
            <a:endParaRPr lang="en-US"/>
          </a:p>
        </p:txBody>
      </p:sp>
    </p:spTree>
    <p:extLst>
      <p:ext uri="{BB962C8B-B14F-4D97-AF65-F5344CB8AC3E}">
        <p14:creationId xmlns:p14="http://schemas.microsoft.com/office/powerpoint/2010/main" val="5176761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1BCA57-CEC4-E942-81CA-AF7E8325D1D7}" type="slidenum">
              <a:rPr lang="en-US" smtClean="0"/>
              <a:t>11</a:t>
            </a:fld>
            <a:endParaRPr lang="en-US"/>
          </a:p>
        </p:txBody>
      </p:sp>
    </p:spTree>
    <p:extLst>
      <p:ext uri="{BB962C8B-B14F-4D97-AF65-F5344CB8AC3E}">
        <p14:creationId xmlns:p14="http://schemas.microsoft.com/office/powerpoint/2010/main" val="11626572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Passing an update function allows you to access the current state value inside the updater. Since </a:t>
            </a:r>
            <a:r>
              <a:rPr lang="en-US" dirty="0"/>
              <a:t>setState</a:t>
            </a:r>
            <a:r>
              <a:rPr lang="en-US" sz="1200" b="0" i="0" kern="1200" dirty="0">
                <a:solidFill>
                  <a:schemeClr val="tx1"/>
                </a:solidFill>
                <a:effectLst/>
                <a:latin typeface="+mn-lt"/>
                <a:ea typeface="+mn-ea"/>
                <a:cs typeface="+mn-cs"/>
              </a:rPr>
              <a:t> calls are batched, this lets you chain updates and ensure they build on top of each other instead of conflicting:</a:t>
            </a:r>
            <a:endParaRPr lang="en-US" dirty="0"/>
          </a:p>
        </p:txBody>
      </p:sp>
      <p:sp>
        <p:nvSpPr>
          <p:cNvPr id="4" name="Slide Number Placeholder 3"/>
          <p:cNvSpPr>
            <a:spLocks noGrp="1"/>
          </p:cNvSpPr>
          <p:nvPr>
            <p:ph type="sldNum" sz="quarter" idx="5"/>
          </p:nvPr>
        </p:nvSpPr>
        <p:spPr/>
        <p:txBody>
          <a:bodyPr/>
          <a:lstStyle/>
          <a:p>
            <a:fld id="{9E1BCA57-CEC4-E942-81CA-AF7E8325D1D7}" type="slidenum">
              <a:rPr lang="en-US" smtClean="0"/>
              <a:t>12</a:t>
            </a:fld>
            <a:endParaRPr lang="en-US"/>
          </a:p>
        </p:txBody>
      </p:sp>
    </p:spTree>
    <p:extLst>
      <p:ext uri="{BB962C8B-B14F-4D97-AF65-F5344CB8AC3E}">
        <p14:creationId xmlns:p14="http://schemas.microsoft.com/office/powerpoint/2010/main" val="902500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C2E00-7A35-1941-96DA-0EC69124A9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B25F1DE-F854-8040-9A20-05D8624AC4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C4C3F57-6524-654A-935D-FD0DBC30A264}"/>
              </a:ext>
            </a:extLst>
          </p:cNvPr>
          <p:cNvSpPr>
            <a:spLocks noGrp="1"/>
          </p:cNvSpPr>
          <p:nvPr>
            <p:ph type="dt" sz="half" idx="10"/>
          </p:nvPr>
        </p:nvSpPr>
        <p:spPr/>
        <p:txBody>
          <a:bodyPr/>
          <a:lstStyle/>
          <a:p>
            <a:fld id="{9AE71D61-B3C1-1241-A8FE-34FAFA82BCC3}" type="datetimeFigureOut">
              <a:rPr lang="en-US" smtClean="0"/>
              <a:t>1/17/19</a:t>
            </a:fld>
            <a:endParaRPr lang="en-US"/>
          </a:p>
        </p:txBody>
      </p:sp>
      <p:sp>
        <p:nvSpPr>
          <p:cNvPr id="5" name="Footer Placeholder 4">
            <a:extLst>
              <a:ext uri="{FF2B5EF4-FFF2-40B4-BE49-F238E27FC236}">
                <a16:creationId xmlns:a16="http://schemas.microsoft.com/office/drawing/2014/main" id="{94711E5D-8F58-394C-B0C2-4954585D29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246549-BDBF-DC48-ACC3-13AFB2949F2A}"/>
              </a:ext>
            </a:extLst>
          </p:cNvPr>
          <p:cNvSpPr>
            <a:spLocks noGrp="1"/>
          </p:cNvSpPr>
          <p:nvPr>
            <p:ph type="sldNum" sz="quarter" idx="12"/>
          </p:nvPr>
        </p:nvSpPr>
        <p:spPr/>
        <p:txBody>
          <a:bodyPr/>
          <a:lstStyle/>
          <a:p>
            <a:fld id="{73F0F6C8-FE6D-7F47-8965-0CF4CB2219DD}" type="slidenum">
              <a:rPr lang="en-US" smtClean="0"/>
              <a:t>‹#›</a:t>
            </a:fld>
            <a:endParaRPr lang="en-US"/>
          </a:p>
        </p:txBody>
      </p:sp>
    </p:spTree>
    <p:extLst>
      <p:ext uri="{BB962C8B-B14F-4D97-AF65-F5344CB8AC3E}">
        <p14:creationId xmlns:p14="http://schemas.microsoft.com/office/powerpoint/2010/main" val="1674301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CA457-24D4-9E43-9F11-02B062C0E04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23D96F-519E-CD45-8004-B9C3809D63A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7E4036-3389-2F42-94FF-BEE1F9E35C40}"/>
              </a:ext>
            </a:extLst>
          </p:cNvPr>
          <p:cNvSpPr>
            <a:spLocks noGrp="1"/>
          </p:cNvSpPr>
          <p:nvPr>
            <p:ph type="dt" sz="half" idx="10"/>
          </p:nvPr>
        </p:nvSpPr>
        <p:spPr/>
        <p:txBody>
          <a:bodyPr/>
          <a:lstStyle/>
          <a:p>
            <a:fld id="{9AE71D61-B3C1-1241-A8FE-34FAFA82BCC3}" type="datetimeFigureOut">
              <a:rPr lang="en-US" smtClean="0"/>
              <a:t>1/17/19</a:t>
            </a:fld>
            <a:endParaRPr lang="en-US"/>
          </a:p>
        </p:txBody>
      </p:sp>
      <p:sp>
        <p:nvSpPr>
          <p:cNvPr id="5" name="Footer Placeholder 4">
            <a:extLst>
              <a:ext uri="{FF2B5EF4-FFF2-40B4-BE49-F238E27FC236}">
                <a16:creationId xmlns:a16="http://schemas.microsoft.com/office/drawing/2014/main" id="{01C60D3F-EE09-9945-BB71-58E771812F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6422EF-6887-D541-9F7C-2499BD44D2AA}"/>
              </a:ext>
            </a:extLst>
          </p:cNvPr>
          <p:cNvSpPr>
            <a:spLocks noGrp="1"/>
          </p:cNvSpPr>
          <p:nvPr>
            <p:ph type="sldNum" sz="quarter" idx="12"/>
          </p:nvPr>
        </p:nvSpPr>
        <p:spPr/>
        <p:txBody>
          <a:bodyPr/>
          <a:lstStyle/>
          <a:p>
            <a:fld id="{73F0F6C8-FE6D-7F47-8965-0CF4CB2219DD}" type="slidenum">
              <a:rPr lang="en-US" smtClean="0"/>
              <a:t>‹#›</a:t>
            </a:fld>
            <a:endParaRPr lang="en-US"/>
          </a:p>
        </p:txBody>
      </p:sp>
    </p:spTree>
    <p:extLst>
      <p:ext uri="{BB962C8B-B14F-4D97-AF65-F5344CB8AC3E}">
        <p14:creationId xmlns:p14="http://schemas.microsoft.com/office/powerpoint/2010/main" val="2324332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C79AB6-0E29-F543-A710-6F4120CDD4A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2F8A82-36DB-9C4D-A0CD-5606F161730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2C0717-2FE9-E849-97C9-8877EF31FA80}"/>
              </a:ext>
            </a:extLst>
          </p:cNvPr>
          <p:cNvSpPr>
            <a:spLocks noGrp="1"/>
          </p:cNvSpPr>
          <p:nvPr>
            <p:ph type="dt" sz="half" idx="10"/>
          </p:nvPr>
        </p:nvSpPr>
        <p:spPr/>
        <p:txBody>
          <a:bodyPr/>
          <a:lstStyle/>
          <a:p>
            <a:fld id="{9AE71D61-B3C1-1241-A8FE-34FAFA82BCC3}" type="datetimeFigureOut">
              <a:rPr lang="en-US" smtClean="0"/>
              <a:t>1/17/19</a:t>
            </a:fld>
            <a:endParaRPr lang="en-US"/>
          </a:p>
        </p:txBody>
      </p:sp>
      <p:sp>
        <p:nvSpPr>
          <p:cNvPr id="5" name="Footer Placeholder 4">
            <a:extLst>
              <a:ext uri="{FF2B5EF4-FFF2-40B4-BE49-F238E27FC236}">
                <a16:creationId xmlns:a16="http://schemas.microsoft.com/office/drawing/2014/main" id="{E581DC7D-0115-4042-B868-05A43EA6A0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F23C0B-C694-604F-B4AE-E9F6BF2E4A17}"/>
              </a:ext>
            </a:extLst>
          </p:cNvPr>
          <p:cNvSpPr>
            <a:spLocks noGrp="1"/>
          </p:cNvSpPr>
          <p:nvPr>
            <p:ph type="sldNum" sz="quarter" idx="12"/>
          </p:nvPr>
        </p:nvSpPr>
        <p:spPr/>
        <p:txBody>
          <a:bodyPr/>
          <a:lstStyle/>
          <a:p>
            <a:fld id="{73F0F6C8-FE6D-7F47-8965-0CF4CB2219DD}" type="slidenum">
              <a:rPr lang="en-US" smtClean="0"/>
              <a:t>‹#›</a:t>
            </a:fld>
            <a:endParaRPr lang="en-US"/>
          </a:p>
        </p:txBody>
      </p:sp>
    </p:spTree>
    <p:extLst>
      <p:ext uri="{BB962C8B-B14F-4D97-AF65-F5344CB8AC3E}">
        <p14:creationId xmlns:p14="http://schemas.microsoft.com/office/powerpoint/2010/main" val="3627040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10DE7-F4CA-D940-870A-A711FD7238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027CE1-7282-F94A-A359-D96B9C08D8C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7B7F16-054F-D345-A54C-85403D1B10E2}"/>
              </a:ext>
            </a:extLst>
          </p:cNvPr>
          <p:cNvSpPr>
            <a:spLocks noGrp="1"/>
          </p:cNvSpPr>
          <p:nvPr>
            <p:ph type="dt" sz="half" idx="10"/>
          </p:nvPr>
        </p:nvSpPr>
        <p:spPr/>
        <p:txBody>
          <a:bodyPr/>
          <a:lstStyle/>
          <a:p>
            <a:fld id="{9AE71D61-B3C1-1241-A8FE-34FAFA82BCC3}" type="datetimeFigureOut">
              <a:rPr lang="en-US" smtClean="0"/>
              <a:t>1/17/19</a:t>
            </a:fld>
            <a:endParaRPr lang="en-US"/>
          </a:p>
        </p:txBody>
      </p:sp>
      <p:sp>
        <p:nvSpPr>
          <p:cNvPr id="5" name="Footer Placeholder 4">
            <a:extLst>
              <a:ext uri="{FF2B5EF4-FFF2-40B4-BE49-F238E27FC236}">
                <a16:creationId xmlns:a16="http://schemas.microsoft.com/office/drawing/2014/main" id="{2228ABCA-C199-DB48-BD6D-58D2D2B0C5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0CBA87-08A8-D849-9843-C0D461FB0D7D}"/>
              </a:ext>
            </a:extLst>
          </p:cNvPr>
          <p:cNvSpPr>
            <a:spLocks noGrp="1"/>
          </p:cNvSpPr>
          <p:nvPr>
            <p:ph type="sldNum" sz="quarter" idx="12"/>
          </p:nvPr>
        </p:nvSpPr>
        <p:spPr/>
        <p:txBody>
          <a:bodyPr/>
          <a:lstStyle/>
          <a:p>
            <a:fld id="{73F0F6C8-FE6D-7F47-8965-0CF4CB2219DD}" type="slidenum">
              <a:rPr lang="en-US" smtClean="0"/>
              <a:t>‹#›</a:t>
            </a:fld>
            <a:endParaRPr lang="en-US"/>
          </a:p>
        </p:txBody>
      </p:sp>
    </p:spTree>
    <p:extLst>
      <p:ext uri="{BB962C8B-B14F-4D97-AF65-F5344CB8AC3E}">
        <p14:creationId xmlns:p14="http://schemas.microsoft.com/office/powerpoint/2010/main" val="524633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3D4D4-124A-8E48-934A-7703B3C650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75C4584-A603-4448-9B3B-505489ACE1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BC32BD3-8491-084A-868F-C0391ECE0AF4}"/>
              </a:ext>
            </a:extLst>
          </p:cNvPr>
          <p:cNvSpPr>
            <a:spLocks noGrp="1"/>
          </p:cNvSpPr>
          <p:nvPr>
            <p:ph type="dt" sz="half" idx="10"/>
          </p:nvPr>
        </p:nvSpPr>
        <p:spPr/>
        <p:txBody>
          <a:bodyPr/>
          <a:lstStyle/>
          <a:p>
            <a:fld id="{9AE71D61-B3C1-1241-A8FE-34FAFA82BCC3}" type="datetimeFigureOut">
              <a:rPr lang="en-US" smtClean="0"/>
              <a:t>1/17/19</a:t>
            </a:fld>
            <a:endParaRPr lang="en-US"/>
          </a:p>
        </p:txBody>
      </p:sp>
      <p:sp>
        <p:nvSpPr>
          <p:cNvPr id="5" name="Footer Placeholder 4">
            <a:extLst>
              <a:ext uri="{FF2B5EF4-FFF2-40B4-BE49-F238E27FC236}">
                <a16:creationId xmlns:a16="http://schemas.microsoft.com/office/drawing/2014/main" id="{C3BE3283-1EF3-E545-8A89-1C4B013AD5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E45C03-4BA1-094C-95D6-668853D63CF5}"/>
              </a:ext>
            </a:extLst>
          </p:cNvPr>
          <p:cNvSpPr>
            <a:spLocks noGrp="1"/>
          </p:cNvSpPr>
          <p:nvPr>
            <p:ph type="sldNum" sz="quarter" idx="12"/>
          </p:nvPr>
        </p:nvSpPr>
        <p:spPr/>
        <p:txBody>
          <a:bodyPr/>
          <a:lstStyle/>
          <a:p>
            <a:fld id="{73F0F6C8-FE6D-7F47-8965-0CF4CB2219DD}" type="slidenum">
              <a:rPr lang="en-US" smtClean="0"/>
              <a:t>‹#›</a:t>
            </a:fld>
            <a:endParaRPr lang="en-US"/>
          </a:p>
        </p:txBody>
      </p:sp>
    </p:spTree>
    <p:extLst>
      <p:ext uri="{BB962C8B-B14F-4D97-AF65-F5344CB8AC3E}">
        <p14:creationId xmlns:p14="http://schemas.microsoft.com/office/powerpoint/2010/main" val="3882159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CB7F7-42E5-F54F-B4FA-3B125FE9B9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1961B9-6BFD-1A42-AD88-B93430DB7C4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6A3DC0-6670-B042-A911-4163625CDBC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54CA817-9218-C948-955F-C42199284CF2}"/>
              </a:ext>
            </a:extLst>
          </p:cNvPr>
          <p:cNvSpPr>
            <a:spLocks noGrp="1"/>
          </p:cNvSpPr>
          <p:nvPr>
            <p:ph type="dt" sz="half" idx="10"/>
          </p:nvPr>
        </p:nvSpPr>
        <p:spPr/>
        <p:txBody>
          <a:bodyPr/>
          <a:lstStyle/>
          <a:p>
            <a:fld id="{9AE71D61-B3C1-1241-A8FE-34FAFA82BCC3}" type="datetimeFigureOut">
              <a:rPr lang="en-US" smtClean="0"/>
              <a:t>1/17/19</a:t>
            </a:fld>
            <a:endParaRPr lang="en-US"/>
          </a:p>
        </p:txBody>
      </p:sp>
      <p:sp>
        <p:nvSpPr>
          <p:cNvPr id="6" name="Footer Placeholder 5">
            <a:extLst>
              <a:ext uri="{FF2B5EF4-FFF2-40B4-BE49-F238E27FC236}">
                <a16:creationId xmlns:a16="http://schemas.microsoft.com/office/drawing/2014/main" id="{277087A7-6D16-5544-A330-A723C84C6C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51A4A6-AC07-C34B-9523-9CA992D57F71}"/>
              </a:ext>
            </a:extLst>
          </p:cNvPr>
          <p:cNvSpPr>
            <a:spLocks noGrp="1"/>
          </p:cNvSpPr>
          <p:nvPr>
            <p:ph type="sldNum" sz="quarter" idx="12"/>
          </p:nvPr>
        </p:nvSpPr>
        <p:spPr/>
        <p:txBody>
          <a:bodyPr/>
          <a:lstStyle/>
          <a:p>
            <a:fld id="{73F0F6C8-FE6D-7F47-8965-0CF4CB2219DD}" type="slidenum">
              <a:rPr lang="en-US" smtClean="0"/>
              <a:t>‹#›</a:t>
            </a:fld>
            <a:endParaRPr lang="en-US"/>
          </a:p>
        </p:txBody>
      </p:sp>
    </p:spTree>
    <p:extLst>
      <p:ext uri="{BB962C8B-B14F-4D97-AF65-F5344CB8AC3E}">
        <p14:creationId xmlns:p14="http://schemas.microsoft.com/office/powerpoint/2010/main" val="1637328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51693-3C52-B245-99E0-A359A1F4039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7E5F33D-F85F-5F45-8AE6-5CF2655164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76CD0BA-7697-EB41-92F1-D2C614057ED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6B9F3A3-EF0C-964D-9DDA-F385557B48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489D09E-9A4E-2C4B-AA95-F83FD40A596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E43D05-DBE5-2341-94C3-A5D80E5D87CD}"/>
              </a:ext>
            </a:extLst>
          </p:cNvPr>
          <p:cNvSpPr>
            <a:spLocks noGrp="1"/>
          </p:cNvSpPr>
          <p:nvPr>
            <p:ph type="dt" sz="half" idx="10"/>
          </p:nvPr>
        </p:nvSpPr>
        <p:spPr/>
        <p:txBody>
          <a:bodyPr/>
          <a:lstStyle/>
          <a:p>
            <a:fld id="{9AE71D61-B3C1-1241-A8FE-34FAFA82BCC3}" type="datetimeFigureOut">
              <a:rPr lang="en-US" smtClean="0"/>
              <a:t>1/17/19</a:t>
            </a:fld>
            <a:endParaRPr lang="en-US"/>
          </a:p>
        </p:txBody>
      </p:sp>
      <p:sp>
        <p:nvSpPr>
          <p:cNvPr id="8" name="Footer Placeholder 7">
            <a:extLst>
              <a:ext uri="{FF2B5EF4-FFF2-40B4-BE49-F238E27FC236}">
                <a16:creationId xmlns:a16="http://schemas.microsoft.com/office/drawing/2014/main" id="{57CE7968-7650-B94A-B73F-E961F552ED8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B7FD4-31A4-0C4D-B98D-401A788DA15F}"/>
              </a:ext>
            </a:extLst>
          </p:cNvPr>
          <p:cNvSpPr>
            <a:spLocks noGrp="1"/>
          </p:cNvSpPr>
          <p:nvPr>
            <p:ph type="sldNum" sz="quarter" idx="12"/>
          </p:nvPr>
        </p:nvSpPr>
        <p:spPr/>
        <p:txBody>
          <a:bodyPr/>
          <a:lstStyle/>
          <a:p>
            <a:fld id="{73F0F6C8-FE6D-7F47-8965-0CF4CB2219DD}" type="slidenum">
              <a:rPr lang="en-US" smtClean="0"/>
              <a:t>‹#›</a:t>
            </a:fld>
            <a:endParaRPr lang="en-US"/>
          </a:p>
        </p:txBody>
      </p:sp>
    </p:spTree>
    <p:extLst>
      <p:ext uri="{BB962C8B-B14F-4D97-AF65-F5344CB8AC3E}">
        <p14:creationId xmlns:p14="http://schemas.microsoft.com/office/powerpoint/2010/main" val="116716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03D14-6233-D54F-9A22-C561AE0DCD7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96DCEBE-F0CE-5348-8454-42E0344ABD00}"/>
              </a:ext>
            </a:extLst>
          </p:cNvPr>
          <p:cNvSpPr>
            <a:spLocks noGrp="1"/>
          </p:cNvSpPr>
          <p:nvPr>
            <p:ph type="dt" sz="half" idx="10"/>
          </p:nvPr>
        </p:nvSpPr>
        <p:spPr/>
        <p:txBody>
          <a:bodyPr/>
          <a:lstStyle/>
          <a:p>
            <a:fld id="{9AE71D61-B3C1-1241-A8FE-34FAFA82BCC3}" type="datetimeFigureOut">
              <a:rPr lang="en-US" smtClean="0"/>
              <a:t>1/17/19</a:t>
            </a:fld>
            <a:endParaRPr lang="en-US"/>
          </a:p>
        </p:txBody>
      </p:sp>
      <p:sp>
        <p:nvSpPr>
          <p:cNvPr id="4" name="Footer Placeholder 3">
            <a:extLst>
              <a:ext uri="{FF2B5EF4-FFF2-40B4-BE49-F238E27FC236}">
                <a16:creationId xmlns:a16="http://schemas.microsoft.com/office/drawing/2014/main" id="{C2780072-C04A-7C4D-973E-318430DB64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E4A950-8497-5648-B47E-8404A45144B5}"/>
              </a:ext>
            </a:extLst>
          </p:cNvPr>
          <p:cNvSpPr>
            <a:spLocks noGrp="1"/>
          </p:cNvSpPr>
          <p:nvPr>
            <p:ph type="sldNum" sz="quarter" idx="12"/>
          </p:nvPr>
        </p:nvSpPr>
        <p:spPr/>
        <p:txBody>
          <a:bodyPr/>
          <a:lstStyle/>
          <a:p>
            <a:fld id="{73F0F6C8-FE6D-7F47-8965-0CF4CB2219DD}" type="slidenum">
              <a:rPr lang="en-US" smtClean="0"/>
              <a:t>‹#›</a:t>
            </a:fld>
            <a:endParaRPr lang="en-US"/>
          </a:p>
        </p:txBody>
      </p:sp>
    </p:spTree>
    <p:extLst>
      <p:ext uri="{BB962C8B-B14F-4D97-AF65-F5344CB8AC3E}">
        <p14:creationId xmlns:p14="http://schemas.microsoft.com/office/powerpoint/2010/main" val="690115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02C879-7964-6145-B309-B24985FAE710}"/>
              </a:ext>
            </a:extLst>
          </p:cNvPr>
          <p:cNvSpPr>
            <a:spLocks noGrp="1"/>
          </p:cNvSpPr>
          <p:nvPr>
            <p:ph type="dt" sz="half" idx="10"/>
          </p:nvPr>
        </p:nvSpPr>
        <p:spPr/>
        <p:txBody>
          <a:bodyPr/>
          <a:lstStyle/>
          <a:p>
            <a:fld id="{9AE71D61-B3C1-1241-A8FE-34FAFA82BCC3}" type="datetimeFigureOut">
              <a:rPr lang="en-US" smtClean="0"/>
              <a:t>1/17/19</a:t>
            </a:fld>
            <a:endParaRPr lang="en-US"/>
          </a:p>
        </p:txBody>
      </p:sp>
      <p:sp>
        <p:nvSpPr>
          <p:cNvPr id="3" name="Footer Placeholder 2">
            <a:extLst>
              <a:ext uri="{FF2B5EF4-FFF2-40B4-BE49-F238E27FC236}">
                <a16:creationId xmlns:a16="http://schemas.microsoft.com/office/drawing/2014/main" id="{67FE317D-CD88-AB4B-B520-FB4D98CDED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2FB795D-613C-BA48-A1C0-9C941263C692}"/>
              </a:ext>
            </a:extLst>
          </p:cNvPr>
          <p:cNvSpPr>
            <a:spLocks noGrp="1"/>
          </p:cNvSpPr>
          <p:nvPr>
            <p:ph type="sldNum" sz="quarter" idx="12"/>
          </p:nvPr>
        </p:nvSpPr>
        <p:spPr/>
        <p:txBody>
          <a:bodyPr/>
          <a:lstStyle/>
          <a:p>
            <a:fld id="{73F0F6C8-FE6D-7F47-8965-0CF4CB2219DD}" type="slidenum">
              <a:rPr lang="en-US" smtClean="0"/>
              <a:t>‹#›</a:t>
            </a:fld>
            <a:endParaRPr lang="en-US"/>
          </a:p>
        </p:txBody>
      </p:sp>
    </p:spTree>
    <p:extLst>
      <p:ext uri="{BB962C8B-B14F-4D97-AF65-F5344CB8AC3E}">
        <p14:creationId xmlns:p14="http://schemas.microsoft.com/office/powerpoint/2010/main" val="1175109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BF399-9403-0247-A69C-A5C726D466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6BBB26D-F111-8B47-8560-B9D60974F4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FCA7CF5-4E11-5146-A987-E46EAF5904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6F3B540-462D-9A42-BCBE-7225153AFE50}"/>
              </a:ext>
            </a:extLst>
          </p:cNvPr>
          <p:cNvSpPr>
            <a:spLocks noGrp="1"/>
          </p:cNvSpPr>
          <p:nvPr>
            <p:ph type="dt" sz="half" idx="10"/>
          </p:nvPr>
        </p:nvSpPr>
        <p:spPr/>
        <p:txBody>
          <a:bodyPr/>
          <a:lstStyle/>
          <a:p>
            <a:fld id="{9AE71D61-B3C1-1241-A8FE-34FAFA82BCC3}" type="datetimeFigureOut">
              <a:rPr lang="en-US" smtClean="0"/>
              <a:t>1/17/19</a:t>
            </a:fld>
            <a:endParaRPr lang="en-US"/>
          </a:p>
        </p:txBody>
      </p:sp>
      <p:sp>
        <p:nvSpPr>
          <p:cNvPr id="6" name="Footer Placeholder 5">
            <a:extLst>
              <a:ext uri="{FF2B5EF4-FFF2-40B4-BE49-F238E27FC236}">
                <a16:creationId xmlns:a16="http://schemas.microsoft.com/office/drawing/2014/main" id="{E60DD7BC-62E5-C546-BABE-BD37BD96DB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3DD25E-4C97-1842-940A-6434EDF69324}"/>
              </a:ext>
            </a:extLst>
          </p:cNvPr>
          <p:cNvSpPr>
            <a:spLocks noGrp="1"/>
          </p:cNvSpPr>
          <p:nvPr>
            <p:ph type="sldNum" sz="quarter" idx="12"/>
          </p:nvPr>
        </p:nvSpPr>
        <p:spPr/>
        <p:txBody>
          <a:bodyPr/>
          <a:lstStyle/>
          <a:p>
            <a:fld id="{73F0F6C8-FE6D-7F47-8965-0CF4CB2219DD}" type="slidenum">
              <a:rPr lang="en-US" smtClean="0"/>
              <a:t>‹#›</a:t>
            </a:fld>
            <a:endParaRPr lang="en-US"/>
          </a:p>
        </p:txBody>
      </p:sp>
    </p:spTree>
    <p:extLst>
      <p:ext uri="{BB962C8B-B14F-4D97-AF65-F5344CB8AC3E}">
        <p14:creationId xmlns:p14="http://schemas.microsoft.com/office/powerpoint/2010/main" val="2340368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D4FFB-0E82-EB4C-94A8-A3C4CB3B78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F0E133F-21C5-7A4B-B17B-1F99ADE193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FA145FD-3A36-DD45-986E-4E80396450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D426737-4A16-EE42-90A3-9A14028C23A0}"/>
              </a:ext>
            </a:extLst>
          </p:cNvPr>
          <p:cNvSpPr>
            <a:spLocks noGrp="1"/>
          </p:cNvSpPr>
          <p:nvPr>
            <p:ph type="dt" sz="half" idx="10"/>
          </p:nvPr>
        </p:nvSpPr>
        <p:spPr/>
        <p:txBody>
          <a:bodyPr/>
          <a:lstStyle/>
          <a:p>
            <a:fld id="{9AE71D61-B3C1-1241-A8FE-34FAFA82BCC3}" type="datetimeFigureOut">
              <a:rPr lang="en-US" smtClean="0"/>
              <a:t>1/17/19</a:t>
            </a:fld>
            <a:endParaRPr lang="en-US"/>
          </a:p>
        </p:txBody>
      </p:sp>
      <p:sp>
        <p:nvSpPr>
          <p:cNvPr id="6" name="Footer Placeholder 5">
            <a:extLst>
              <a:ext uri="{FF2B5EF4-FFF2-40B4-BE49-F238E27FC236}">
                <a16:creationId xmlns:a16="http://schemas.microsoft.com/office/drawing/2014/main" id="{9031B346-E7DD-124E-9F9D-65D066CF09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98A4FC-1115-6F42-8709-738EC8B0DC3F}"/>
              </a:ext>
            </a:extLst>
          </p:cNvPr>
          <p:cNvSpPr>
            <a:spLocks noGrp="1"/>
          </p:cNvSpPr>
          <p:nvPr>
            <p:ph type="sldNum" sz="quarter" idx="12"/>
          </p:nvPr>
        </p:nvSpPr>
        <p:spPr/>
        <p:txBody>
          <a:bodyPr/>
          <a:lstStyle/>
          <a:p>
            <a:fld id="{73F0F6C8-FE6D-7F47-8965-0CF4CB2219DD}" type="slidenum">
              <a:rPr lang="en-US" smtClean="0"/>
              <a:t>‹#›</a:t>
            </a:fld>
            <a:endParaRPr lang="en-US"/>
          </a:p>
        </p:txBody>
      </p:sp>
    </p:spTree>
    <p:extLst>
      <p:ext uri="{BB962C8B-B14F-4D97-AF65-F5344CB8AC3E}">
        <p14:creationId xmlns:p14="http://schemas.microsoft.com/office/powerpoint/2010/main" val="1433738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25FCE5-24DB-7447-9332-247C24B91E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007119-E3A9-B243-AC7B-F6BC7367A6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D73B14-0869-EE47-B994-281221455A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E71D61-B3C1-1241-A8FE-34FAFA82BCC3}" type="datetimeFigureOut">
              <a:rPr lang="en-US" smtClean="0"/>
              <a:t>1/17/19</a:t>
            </a:fld>
            <a:endParaRPr lang="en-US"/>
          </a:p>
        </p:txBody>
      </p:sp>
      <p:sp>
        <p:nvSpPr>
          <p:cNvPr id="5" name="Footer Placeholder 4">
            <a:extLst>
              <a:ext uri="{FF2B5EF4-FFF2-40B4-BE49-F238E27FC236}">
                <a16:creationId xmlns:a16="http://schemas.microsoft.com/office/drawing/2014/main" id="{B582490E-35D5-7F4A-A1D6-19423E5FC7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4482FA-8A6A-9C43-ADD9-C13A759CB3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F0F6C8-FE6D-7F47-8965-0CF4CB2219DD}" type="slidenum">
              <a:rPr lang="en-US" smtClean="0"/>
              <a:t>‹#›</a:t>
            </a:fld>
            <a:endParaRPr lang="en-US"/>
          </a:p>
        </p:txBody>
      </p:sp>
    </p:spTree>
    <p:extLst>
      <p:ext uri="{BB962C8B-B14F-4D97-AF65-F5344CB8AC3E}">
        <p14:creationId xmlns:p14="http://schemas.microsoft.com/office/powerpoint/2010/main" val="2740880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1FF53-735A-E24D-A90B-1537AC37721A}"/>
              </a:ext>
            </a:extLst>
          </p:cNvPr>
          <p:cNvSpPr>
            <a:spLocks noGrp="1"/>
          </p:cNvSpPr>
          <p:nvPr>
            <p:ph type="ctrTitle"/>
          </p:nvPr>
        </p:nvSpPr>
        <p:spPr/>
        <p:txBody>
          <a:bodyPr/>
          <a:lstStyle/>
          <a:p>
            <a:r>
              <a:rPr lang="en-US" b="1" dirty="0"/>
              <a:t>Component props and state management</a:t>
            </a:r>
          </a:p>
        </p:txBody>
      </p:sp>
    </p:spTree>
    <p:extLst>
      <p:ext uri="{BB962C8B-B14F-4D97-AF65-F5344CB8AC3E}">
        <p14:creationId xmlns:p14="http://schemas.microsoft.com/office/powerpoint/2010/main" val="3048260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7377-5E64-2F4B-B697-D4344E2630CD}"/>
              </a:ext>
            </a:extLst>
          </p:cNvPr>
          <p:cNvSpPr>
            <a:spLocks noGrp="1"/>
          </p:cNvSpPr>
          <p:nvPr>
            <p:ph type="title"/>
          </p:nvPr>
        </p:nvSpPr>
        <p:spPr>
          <a:xfrm>
            <a:off x="542925" y="365125"/>
            <a:ext cx="11444288" cy="1325563"/>
          </a:xfrm>
        </p:spPr>
        <p:txBody>
          <a:bodyPr>
            <a:normAutofit/>
          </a:bodyPr>
          <a:lstStyle/>
          <a:p>
            <a:pPr algn="ctr"/>
            <a:r>
              <a:rPr lang="en-US" b="1" dirty="0"/>
              <a:t>What is the difference between state and props?</a:t>
            </a:r>
            <a:endParaRPr lang="en-US" dirty="0"/>
          </a:p>
        </p:txBody>
      </p:sp>
      <p:pic>
        <p:nvPicPr>
          <p:cNvPr id="5" name="Content Placeholder 4">
            <a:extLst>
              <a:ext uri="{FF2B5EF4-FFF2-40B4-BE49-F238E27FC236}">
                <a16:creationId xmlns:a16="http://schemas.microsoft.com/office/drawing/2014/main" id="{D4B832F8-5424-4F41-BF59-DC4FBA8141E9}"/>
              </a:ext>
            </a:extLst>
          </p:cNvPr>
          <p:cNvPicPr>
            <a:picLocks noGrp="1" noChangeAspect="1"/>
          </p:cNvPicPr>
          <p:nvPr>
            <p:ph idx="1"/>
          </p:nvPr>
        </p:nvPicPr>
        <p:blipFill>
          <a:blip r:embed="rId3"/>
          <a:stretch>
            <a:fillRect/>
          </a:stretch>
        </p:blipFill>
        <p:spPr>
          <a:xfrm>
            <a:off x="1528762" y="1377699"/>
            <a:ext cx="9162271" cy="4965951"/>
          </a:xfrm>
        </p:spPr>
      </p:pic>
    </p:spTree>
    <p:extLst>
      <p:ext uri="{BB962C8B-B14F-4D97-AF65-F5344CB8AC3E}">
        <p14:creationId xmlns:p14="http://schemas.microsoft.com/office/powerpoint/2010/main" val="694989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3DEF1-17EE-FC41-A08C-5DA93842350B}"/>
              </a:ext>
            </a:extLst>
          </p:cNvPr>
          <p:cNvSpPr>
            <a:spLocks noGrp="1"/>
          </p:cNvSpPr>
          <p:nvPr>
            <p:ph type="title"/>
          </p:nvPr>
        </p:nvSpPr>
        <p:spPr/>
        <p:txBody>
          <a:bodyPr/>
          <a:lstStyle/>
          <a:p>
            <a:pPr algn="ctr"/>
            <a:r>
              <a:rPr lang="en-US" b="1" dirty="0"/>
              <a:t>Why is setState giving me the wrong value?</a:t>
            </a:r>
            <a:endParaRPr lang="en-US" dirty="0"/>
          </a:p>
        </p:txBody>
      </p:sp>
      <p:pic>
        <p:nvPicPr>
          <p:cNvPr id="5" name="Content Placeholder 4">
            <a:extLst>
              <a:ext uri="{FF2B5EF4-FFF2-40B4-BE49-F238E27FC236}">
                <a16:creationId xmlns:a16="http://schemas.microsoft.com/office/drawing/2014/main" id="{33290477-65E9-304D-94F1-FAD4C5B13ACD}"/>
              </a:ext>
            </a:extLst>
          </p:cNvPr>
          <p:cNvPicPr>
            <a:picLocks noGrp="1" noChangeAspect="1"/>
          </p:cNvPicPr>
          <p:nvPr>
            <p:ph idx="1"/>
          </p:nvPr>
        </p:nvPicPr>
        <p:blipFill>
          <a:blip r:embed="rId3"/>
          <a:stretch>
            <a:fillRect/>
          </a:stretch>
        </p:blipFill>
        <p:spPr>
          <a:xfrm>
            <a:off x="481012" y="1572418"/>
            <a:ext cx="11261442" cy="4042569"/>
          </a:xfrm>
        </p:spPr>
      </p:pic>
    </p:spTree>
    <p:extLst>
      <p:ext uri="{BB962C8B-B14F-4D97-AF65-F5344CB8AC3E}">
        <p14:creationId xmlns:p14="http://schemas.microsoft.com/office/powerpoint/2010/main" val="3702140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D3F2C-BB50-7448-8467-A580A7A1FFCE}"/>
              </a:ext>
            </a:extLst>
          </p:cNvPr>
          <p:cNvSpPr>
            <a:spLocks noGrp="1"/>
          </p:cNvSpPr>
          <p:nvPr>
            <p:ph type="title"/>
          </p:nvPr>
        </p:nvSpPr>
        <p:spPr/>
        <p:txBody>
          <a:bodyPr>
            <a:normAutofit fontScale="90000"/>
          </a:bodyPr>
          <a:lstStyle/>
          <a:p>
            <a:pPr algn="ctr"/>
            <a:r>
              <a:rPr lang="en-US" b="1" dirty="0"/>
              <a:t>What is the difference between passing an object or a function in setState?</a:t>
            </a:r>
            <a:br>
              <a:rPr lang="en-US" b="1" dirty="0"/>
            </a:br>
            <a:endParaRPr lang="en-US" dirty="0"/>
          </a:p>
        </p:txBody>
      </p:sp>
      <p:pic>
        <p:nvPicPr>
          <p:cNvPr id="9" name="Content Placeholder 8">
            <a:extLst>
              <a:ext uri="{FF2B5EF4-FFF2-40B4-BE49-F238E27FC236}">
                <a16:creationId xmlns:a16="http://schemas.microsoft.com/office/drawing/2014/main" id="{176DD73C-29EE-374E-AFA9-46FAA0A28E82}"/>
              </a:ext>
            </a:extLst>
          </p:cNvPr>
          <p:cNvPicPr>
            <a:picLocks noGrp="1" noChangeAspect="1"/>
          </p:cNvPicPr>
          <p:nvPr>
            <p:ph idx="1"/>
          </p:nvPr>
        </p:nvPicPr>
        <p:blipFill>
          <a:blip r:embed="rId3"/>
          <a:stretch>
            <a:fillRect/>
          </a:stretch>
        </p:blipFill>
        <p:spPr>
          <a:xfrm>
            <a:off x="391225" y="1690688"/>
            <a:ext cx="11409549" cy="3971925"/>
          </a:xfrm>
        </p:spPr>
      </p:pic>
    </p:spTree>
    <p:extLst>
      <p:ext uri="{BB962C8B-B14F-4D97-AF65-F5344CB8AC3E}">
        <p14:creationId xmlns:p14="http://schemas.microsoft.com/office/powerpoint/2010/main" val="1698590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C5EEA-9617-3E40-A568-7AAD0DF92CF0}"/>
              </a:ext>
            </a:extLst>
          </p:cNvPr>
          <p:cNvSpPr>
            <a:spLocks noGrp="1"/>
          </p:cNvSpPr>
          <p:nvPr>
            <p:ph type="title"/>
          </p:nvPr>
        </p:nvSpPr>
        <p:spPr/>
        <p:txBody>
          <a:bodyPr/>
          <a:lstStyle/>
          <a:p>
            <a:pPr algn="ctr"/>
            <a:r>
              <a:rPr lang="en-US" b="1" dirty="0"/>
              <a:t>When is setState asynchronous?</a:t>
            </a:r>
            <a:endParaRPr lang="en-US" dirty="0"/>
          </a:p>
        </p:txBody>
      </p:sp>
      <p:sp>
        <p:nvSpPr>
          <p:cNvPr id="3" name="Content Placeholder 2">
            <a:extLst>
              <a:ext uri="{FF2B5EF4-FFF2-40B4-BE49-F238E27FC236}">
                <a16:creationId xmlns:a16="http://schemas.microsoft.com/office/drawing/2014/main" id="{F02502EF-3AC1-074D-AF28-1FBB22C2EB73}"/>
              </a:ext>
            </a:extLst>
          </p:cNvPr>
          <p:cNvSpPr>
            <a:spLocks noGrp="1"/>
          </p:cNvSpPr>
          <p:nvPr>
            <p:ph idx="1"/>
          </p:nvPr>
        </p:nvSpPr>
        <p:spPr/>
        <p:txBody>
          <a:bodyPr/>
          <a:lstStyle/>
          <a:p>
            <a:pPr marL="0" indent="0">
              <a:buNone/>
            </a:pPr>
            <a:r>
              <a:rPr lang="en-US" dirty="0"/>
              <a:t>Currently, </a:t>
            </a:r>
            <a:r>
              <a:rPr lang="en-US" b="1" dirty="0"/>
              <a:t>setState</a:t>
            </a:r>
            <a:r>
              <a:rPr lang="en-US" dirty="0"/>
              <a:t> is asynchronous inside event handlers.</a:t>
            </a:r>
          </a:p>
        </p:txBody>
      </p:sp>
      <p:pic>
        <p:nvPicPr>
          <p:cNvPr id="5" name="Picture 4">
            <a:extLst>
              <a:ext uri="{FF2B5EF4-FFF2-40B4-BE49-F238E27FC236}">
                <a16:creationId xmlns:a16="http://schemas.microsoft.com/office/drawing/2014/main" id="{B11D5468-BD9B-9F4C-B472-6B1F257F9838}"/>
              </a:ext>
            </a:extLst>
          </p:cNvPr>
          <p:cNvPicPr>
            <a:picLocks noChangeAspect="1"/>
          </p:cNvPicPr>
          <p:nvPr/>
        </p:nvPicPr>
        <p:blipFill>
          <a:blip r:embed="rId3"/>
          <a:stretch>
            <a:fillRect/>
          </a:stretch>
        </p:blipFill>
        <p:spPr>
          <a:xfrm>
            <a:off x="953829" y="2609849"/>
            <a:ext cx="10446049" cy="3076576"/>
          </a:xfrm>
          <a:prstGeom prst="rect">
            <a:avLst/>
          </a:prstGeom>
        </p:spPr>
      </p:pic>
    </p:spTree>
    <p:extLst>
      <p:ext uri="{BB962C8B-B14F-4D97-AF65-F5344CB8AC3E}">
        <p14:creationId xmlns:p14="http://schemas.microsoft.com/office/powerpoint/2010/main" val="3468616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ABF6B-0A8C-E645-A5C6-C9F1691EDDDE}"/>
              </a:ext>
            </a:extLst>
          </p:cNvPr>
          <p:cNvSpPr>
            <a:spLocks noGrp="1"/>
          </p:cNvSpPr>
          <p:nvPr>
            <p:ph type="title"/>
          </p:nvPr>
        </p:nvSpPr>
        <p:spPr/>
        <p:txBody>
          <a:bodyPr>
            <a:normAutofit fontScale="90000"/>
          </a:bodyPr>
          <a:lstStyle/>
          <a:p>
            <a:pPr algn="ctr"/>
            <a:r>
              <a:rPr lang="en-US" b="1" dirty="0"/>
              <a:t>Why doesn’t React update this.state synchronously?</a:t>
            </a:r>
            <a:br>
              <a:rPr lang="en-US" b="1" dirty="0"/>
            </a:br>
            <a:endParaRPr lang="en-US" dirty="0"/>
          </a:p>
        </p:txBody>
      </p:sp>
      <p:sp>
        <p:nvSpPr>
          <p:cNvPr id="3" name="Content Placeholder 2">
            <a:extLst>
              <a:ext uri="{FF2B5EF4-FFF2-40B4-BE49-F238E27FC236}">
                <a16:creationId xmlns:a16="http://schemas.microsoft.com/office/drawing/2014/main" id="{E46F3E33-4C2F-8448-A294-EAECA35F69F0}"/>
              </a:ext>
            </a:extLst>
          </p:cNvPr>
          <p:cNvSpPr>
            <a:spLocks noGrp="1"/>
          </p:cNvSpPr>
          <p:nvPr>
            <p:ph idx="1"/>
          </p:nvPr>
        </p:nvSpPr>
        <p:spPr/>
        <p:txBody>
          <a:bodyPr/>
          <a:lstStyle/>
          <a:p>
            <a:pPr marL="0" indent="0">
              <a:buNone/>
            </a:pPr>
            <a:r>
              <a:rPr lang="en-US" dirty="0"/>
              <a:t>There are two main reasons:</a:t>
            </a:r>
          </a:p>
          <a:p>
            <a:r>
              <a:rPr lang="en-US" dirty="0"/>
              <a:t>This would break the consistency between props and state, causing issues that are very hard to debug.</a:t>
            </a:r>
          </a:p>
          <a:p>
            <a:r>
              <a:rPr lang="en-US" dirty="0"/>
              <a:t>This would make some of the new features React team is working on impossible to implement.</a:t>
            </a:r>
          </a:p>
          <a:p>
            <a:pPr marL="0" indent="0">
              <a:buNone/>
            </a:pPr>
            <a:endParaRPr lang="en-US" dirty="0"/>
          </a:p>
        </p:txBody>
      </p:sp>
    </p:spTree>
    <p:extLst>
      <p:ext uri="{BB962C8B-B14F-4D97-AF65-F5344CB8AC3E}">
        <p14:creationId xmlns:p14="http://schemas.microsoft.com/office/powerpoint/2010/main" val="36013682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793BF-99CC-154D-A944-46EFEFE7F72A}"/>
              </a:ext>
            </a:extLst>
          </p:cNvPr>
          <p:cNvSpPr>
            <a:spLocks noGrp="1"/>
          </p:cNvSpPr>
          <p:nvPr>
            <p:ph type="title"/>
          </p:nvPr>
        </p:nvSpPr>
        <p:spPr/>
        <p:txBody>
          <a:bodyPr/>
          <a:lstStyle/>
          <a:p>
            <a:r>
              <a:rPr lang="en-US" dirty="0"/>
              <a:t>Do we have an alternative of state in React environment?</a:t>
            </a:r>
          </a:p>
        </p:txBody>
      </p:sp>
      <p:sp>
        <p:nvSpPr>
          <p:cNvPr id="3" name="Content Placeholder 2">
            <a:extLst>
              <a:ext uri="{FF2B5EF4-FFF2-40B4-BE49-F238E27FC236}">
                <a16:creationId xmlns:a16="http://schemas.microsoft.com/office/drawing/2014/main" id="{297251BB-E320-DE4F-A644-F9526B9264D1}"/>
              </a:ext>
            </a:extLst>
          </p:cNvPr>
          <p:cNvSpPr>
            <a:spLocks noGrp="1"/>
          </p:cNvSpPr>
          <p:nvPr>
            <p:ph idx="1"/>
          </p:nvPr>
        </p:nvSpPr>
        <p:spPr/>
        <p:txBody>
          <a:bodyPr/>
          <a:lstStyle/>
          <a:p>
            <a:pPr marL="0" indent="0">
              <a:buNone/>
            </a:pPr>
            <a:r>
              <a:rPr lang="en-US" dirty="0"/>
              <a:t>Yes! We can use state management library like:</a:t>
            </a:r>
          </a:p>
          <a:p>
            <a:r>
              <a:rPr lang="en-US" dirty="0"/>
              <a:t>Flux</a:t>
            </a:r>
          </a:p>
          <a:p>
            <a:r>
              <a:rPr lang="en-US" dirty="0"/>
              <a:t>Redux</a:t>
            </a:r>
          </a:p>
          <a:p>
            <a:r>
              <a:rPr lang="en-US" dirty="0" err="1"/>
              <a:t>Mobx</a:t>
            </a:r>
            <a:endParaRPr lang="en-US" dirty="0"/>
          </a:p>
          <a:p>
            <a:r>
              <a:rPr lang="en-US" dirty="0" err="1"/>
              <a:t>Mobx</a:t>
            </a:r>
            <a:r>
              <a:rPr lang="en-US" dirty="0"/>
              <a:t> State Tree</a:t>
            </a:r>
          </a:p>
          <a:p>
            <a:pPr marL="0" indent="0">
              <a:buNone/>
            </a:pPr>
            <a:endParaRPr lang="en-US" dirty="0"/>
          </a:p>
        </p:txBody>
      </p:sp>
    </p:spTree>
    <p:extLst>
      <p:ext uri="{BB962C8B-B14F-4D97-AF65-F5344CB8AC3E}">
        <p14:creationId xmlns:p14="http://schemas.microsoft.com/office/powerpoint/2010/main" val="547930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85F36-ACE9-5646-9395-E2E58D069317}"/>
              </a:ext>
            </a:extLst>
          </p:cNvPr>
          <p:cNvSpPr>
            <a:spLocks noGrp="1"/>
          </p:cNvSpPr>
          <p:nvPr>
            <p:ph type="title"/>
          </p:nvPr>
        </p:nvSpPr>
        <p:spPr/>
        <p:txBody>
          <a:bodyPr/>
          <a:lstStyle/>
          <a:p>
            <a:r>
              <a:rPr lang="en-US" dirty="0"/>
              <a:t>Component Properties</a:t>
            </a:r>
          </a:p>
        </p:txBody>
      </p:sp>
      <p:sp>
        <p:nvSpPr>
          <p:cNvPr id="3" name="Content Placeholder 2">
            <a:extLst>
              <a:ext uri="{FF2B5EF4-FFF2-40B4-BE49-F238E27FC236}">
                <a16:creationId xmlns:a16="http://schemas.microsoft.com/office/drawing/2014/main" id="{BDC9C6D8-199E-4041-8868-CED21A681D9B}"/>
              </a:ext>
            </a:extLst>
          </p:cNvPr>
          <p:cNvSpPr>
            <a:spLocks noGrp="1"/>
          </p:cNvSpPr>
          <p:nvPr>
            <p:ph idx="1"/>
          </p:nvPr>
        </p:nvSpPr>
        <p:spPr/>
        <p:txBody>
          <a:bodyPr>
            <a:normAutofit/>
          </a:bodyPr>
          <a:lstStyle/>
          <a:p>
            <a:r>
              <a:rPr lang="en-US" dirty="0"/>
              <a:t>Use props to send data to components.</a:t>
            </a:r>
          </a:p>
          <a:p>
            <a:r>
              <a:rPr lang="en-US" dirty="0"/>
              <a:t>Every component is treated as a pure javascript function.</a:t>
            </a:r>
          </a:p>
          <a:p>
            <a:r>
              <a:rPr lang="en-US" dirty="0"/>
              <a:t>Props are equivalent to parameters of a pure javascript function.</a:t>
            </a:r>
          </a:p>
          <a:p>
            <a:r>
              <a:rPr lang="en-US" dirty="0"/>
              <a:t>Props are immutable. Because these are developed in the concept of pure functions. In pure functions we cannot change the data of parameters. So, also cannot change the data of a prop in ReactJS.</a:t>
            </a:r>
          </a:p>
          <a:p>
            <a:r>
              <a:rPr lang="en-US" dirty="0"/>
              <a:t>We do not need to use this for function based components to access props but we have to use this to access props (this.props[‘</a:t>
            </a:r>
            <a:r>
              <a:rPr lang="en-US" dirty="0" err="1"/>
              <a:t>prop_name</a:t>
            </a:r>
            <a:r>
              <a:rPr lang="en-US" dirty="0"/>
              <a:t>’]).</a:t>
            </a:r>
          </a:p>
          <a:p>
            <a:endParaRPr lang="en-US" dirty="0"/>
          </a:p>
        </p:txBody>
      </p:sp>
    </p:spTree>
    <p:extLst>
      <p:ext uri="{BB962C8B-B14F-4D97-AF65-F5344CB8AC3E}">
        <p14:creationId xmlns:p14="http://schemas.microsoft.com/office/powerpoint/2010/main" val="2266511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4C56A-899F-194E-8583-6280C58CE8D0}"/>
              </a:ext>
            </a:extLst>
          </p:cNvPr>
          <p:cNvSpPr>
            <a:spLocks noGrp="1"/>
          </p:cNvSpPr>
          <p:nvPr>
            <p:ph type="title"/>
          </p:nvPr>
        </p:nvSpPr>
        <p:spPr/>
        <p:txBody>
          <a:bodyPr/>
          <a:lstStyle/>
          <a:p>
            <a:pPr algn="ctr"/>
            <a:r>
              <a:rPr lang="en-US" b="1" dirty="0"/>
              <a:t>Props are Read-Only</a:t>
            </a:r>
            <a:endParaRPr lang="en-US" dirty="0"/>
          </a:p>
        </p:txBody>
      </p:sp>
      <p:sp>
        <p:nvSpPr>
          <p:cNvPr id="3" name="Content Placeholder 2">
            <a:extLst>
              <a:ext uri="{FF2B5EF4-FFF2-40B4-BE49-F238E27FC236}">
                <a16:creationId xmlns:a16="http://schemas.microsoft.com/office/drawing/2014/main" id="{BD17DBF3-29F6-AC48-B66D-2DEB55C13B79}"/>
              </a:ext>
            </a:extLst>
          </p:cNvPr>
          <p:cNvSpPr>
            <a:spLocks noGrp="1"/>
          </p:cNvSpPr>
          <p:nvPr>
            <p:ph idx="1"/>
          </p:nvPr>
        </p:nvSpPr>
        <p:spPr>
          <a:xfrm>
            <a:off x="838200" y="1524835"/>
            <a:ext cx="10515600" cy="4839870"/>
          </a:xfrm>
        </p:spPr>
        <p:txBody>
          <a:bodyPr>
            <a:normAutofit/>
          </a:bodyPr>
          <a:lstStyle/>
          <a:p>
            <a:pPr marL="0" indent="0">
              <a:buNone/>
            </a:pPr>
            <a:r>
              <a:rPr lang="en-US" dirty="0"/>
              <a:t>Whether you declare a component</a:t>
            </a:r>
            <a:r>
              <a:rPr lang="ru-RU" dirty="0"/>
              <a:t> </a:t>
            </a:r>
            <a:r>
              <a:rPr lang="en-US" dirty="0"/>
              <a:t>as function or class, it must never modify its own props:</a:t>
            </a:r>
          </a:p>
          <a:p>
            <a:pPr marL="0" indent="0">
              <a:buNone/>
            </a:pPr>
            <a:endParaRPr lang="en-US" dirty="0"/>
          </a:p>
          <a:p>
            <a:pPr marL="0" indent="0">
              <a:buNone/>
            </a:pPr>
            <a:endParaRPr lang="en-US" dirty="0"/>
          </a:p>
          <a:p>
            <a:pPr marL="0" indent="0">
              <a:buNone/>
            </a:pPr>
            <a:r>
              <a:rPr lang="en-US" dirty="0"/>
              <a:t>In contrast, this function is impure because it changes its own input:</a:t>
            </a:r>
          </a:p>
          <a:p>
            <a:pPr marL="0" indent="0">
              <a:buNone/>
            </a:pPr>
            <a:endParaRPr lang="en-US" dirty="0"/>
          </a:p>
          <a:p>
            <a:pPr marL="0" indent="0">
              <a:buNone/>
            </a:pPr>
            <a:endParaRPr lang="en-US" dirty="0"/>
          </a:p>
          <a:p>
            <a:pPr marL="0" indent="0">
              <a:buNone/>
            </a:pPr>
            <a:endParaRPr lang="en-US" dirty="0"/>
          </a:p>
          <a:p>
            <a:pPr marL="0" indent="0">
              <a:buNone/>
            </a:pPr>
            <a:r>
              <a:rPr lang="en-US" b="1" dirty="0"/>
              <a:t>All React components must act like pure functions with respect to their props.</a:t>
            </a:r>
            <a:endParaRPr lang="en-US" dirty="0"/>
          </a:p>
        </p:txBody>
      </p:sp>
      <p:pic>
        <p:nvPicPr>
          <p:cNvPr id="5" name="Picture 4">
            <a:extLst>
              <a:ext uri="{FF2B5EF4-FFF2-40B4-BE49-F238E27FC236}">
                <a16:creationId xmlns:a16="http://schemas.microsoft.com/office/drawing/2014/main" id="{697EB80F-FD8B-694F-AAC8-539AA6B65BEC}"/>
              </a:ext>
            </a:extLst>
          </p:cNvPr>
          <p:cNvPicPr>
            <a:picLocks noChangeAspect="1"/>
          </p:cNvPicPr>
          <p:nvPr/>
        </p:nvPicPr>
        <p:blipFill>
          <a:blip r:embed="rId2"/>
          <a:stretch>
            <a:fillRect/>
          </a:stretch>
        </p:blipFill>
        <p:spPr>
          <a:xfrm>
            <a:off x="922421" y="2336573"/>
            <a:ext cx="7677150" cy="1027650"/>
          </a:xfrm>
          <a:prstGeom prst="rect">
            <a:avLst/>
          </a:prstGeom>
        </p:spPr>
      </p:pic>
      <p:pic>
        <p:nvPicPr>
          <p:cNvPr id="7" name="Picture 6">
            <a:extLst>
              <a:ext uri="{FF2B5EF4-FFF2-40B4-BE49-F238E27FC236}">
                <a16:creationId xmlns:a16="http://schemas.microsoft.com/office/drawing/2014/main" id="{F12EBBBA-D379-7344-80A2-2E505BB0FD96}"/>
              </a:ext>
            </a:extLst>
          </p:cNvPr>
          <p:cNvPicPr>
            <a:picLocks noChangeAspect="1"/>
          </p:cNvPicPr>
          <p:nvPr/>
        </p:nvPicPr>
        <p:blipFill>
          <a:blip r:embed="rId3"/>
          <a:stretch>
            <a:fillRect/>
          </a:stretch>
        </p:blipFill>
        <p:spPr>
          <a:xfrm>
            <a:off x="922420" y="4010108"/>
            <a:ext cx="10280787" cy="1368008"/>
          </a:xfrm>
          <a:prstGeom prst="rect">
            <a:avLst/>
          </a:prstGeom>
        </p:spPr>
      </p:pic>
    </p:spTree>
    <p:extLst>
      <p:ext uri="{BB962C8B-B14F-4D97-AF65-F5344CB8AC3E}">
        <p14:creationId xmlns:p14="http://schemas.microsoft.com/office/powerpoint/2010/main" val="329079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8ABEB-7301-5E4D-9DF3-0CCA19EDD049}"/>
              </a:ext>
            </a:extLst>
          </p:cNvPr>
          <p:cNvSpPr>
            <a:spLocks noGrp="1"/>
          </p:cNvSpPr>
          <p:nvPr>
            <p:ph type="title"/>
          </p:nvPr>
        </p:nvSpPr>
        <p:spPr>
          <a:xfrm>
            <a:off x="729916" y="-104106"/>
            <a:ext cx="10515600" cy="1325563"/>
          </a:xfrm>
        </p:spPr>
        <p:txBody>
          <a:bodyPr/>
          <a:lstStyle/>
          <a:p>
            <a:pPr algn="ctr"/>
            <a:r>
              <a:rPr lang="en-US" b="1" dirty="0"/>
              <a:t>DefaultProps</a:t>
            </a:r>
          </a:p>
        </p:txBody>
      </p:sp>
      <p:pic>
        <p:nvPicPr>
          <p:cNvPr id="5" name="Content Placeholder 4">
            <a:extLst>
              <a:ext uri="{FF2B5EF4-FFF2-40B4-BE49-F238E27FC236}">
                <a16:creationId xmlns:a16="http://schemas.microsoft.com/office/drawing/2014/main" id="{96474E41-2B94-7B48-9561-A9A57B71E394}"/>
              </a:ext>
            </a:extLst>
          </p:cNvPr>
          <p:cNvPicPr>
            <a:picLocks noGrp="1" noChangeAspect="1"/>
          </p:cNvPicPr>
          <p:nvPr>
            <p:ph idx="1"/>
          </p:nvPr>
        </p:nvPicPr>
        <p:blipFill>
          <a:blip r:embed="rId3"/>
          <a:stretch>
            <a:fillRect/>
          </a:stretch>
        </p:blipFill>
        <p:spPr>
          <a:xfrm>
            <a:off x="1973179" y="815838"/>
            <a:ext cx="7591926" cy="5865824"/>
          </a:xfrm>
        </p:spPr>
      </p:pic>
    </p:spTree>
    <p:extLst>
      <p:ext uri="{BB962C8B-B14F-4D97-AF65-F5344CB8AC3E}">
        <p14:creationId xmlns:p14="http://schemas.microsoft.com/office/powerpoint/2010/main" val="3813032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5CD09-D36E-144C-A32C-00840D7719BE}"/>
              </a:ext>
            </a:extLst>
          </p:cNvPr>
          <p:cNvSpPr>
            <a:spLocks noGrp="1"/>
          </p:cNvSpPr>
          <p:nvPr>
            <p:ph type="title"/>
          </p:nvPr>
        </p:nvSpPr>
        <p:spPr>
          <a:xfrm>
            <a:off x="513347" y="-128170"/>
            <a:ext cx="10515600" cy="1325563"/>
          </a:xfrm>
        </p:spPr>
        <p:txBody>
          <a:bodyPr/>
          <a:lstStyle/>
          <a:p>
            <a:pPr algn="ctr"/>
            <a:r>
              <a:rPr lang="en-US" b="1" dirty="0"/>
              <a:t>Component State</a:t>
            </a:r>
          </a:p>
        </p:txBody>
      </p:sp>
      <p:pic>
        <p:nvPicPr>
          <p:cNvPr id="5" name="Content Placeholder 4">
            <a:extLst>
              <a:ext uri="{FF2B5EF4-FFF2-40B4-BE49-F238E27FC236}">
                <a16:creationId xmlns:a16="http://schemas.microsoft.com/office/drawing/2014/main" id="{62CB9973-4444-9343-8C8A-46E91269F6F5}"/>
              </a:ext>
            </a:extLst>
          </p:cNvPr>
          <p:cNvPicPr>
            <a:picLocks noGrp="1" noChangeAspect="1"/>
          </p:cNvPicPr>
          <p:nvPr>
            <p:ph idx="1"/>
          </p:nvPr>
        </p:nvPicPr>
        <p:blipFill>
          <a:blip r:embed="rId3"/>
          <a:stretch>
            <a:fillRect/>
          </a:stretch>
        </p:blipFill>
        <p:spPr>
          <a:xfrm>
            <a:off x="872492" y="926432"/>
            <a:ext cx="10493844" cy="5570621"/>
          </a:xfrm>
        </p:spPr>
      </p:pic>
    </p:spTree>
    <p:extLst>
      <p:ext uri="{BB962C8B-B14F-4D97-AF65-F5344CB8AC3E}">
        <p14:creationId xmlns:p14="http://schemas.microsoft.com/office/powerpoint/2010/main" val="1488432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369DB-DAD3-9A44-BD70-DC8C5D49CCB9}"/>
              </a:ext>
            </a:extLst>
          </p:cNvPr>
          <p:cNvSpPr>
            <a:spLocks noGrp="1"/>
          </p:cNvSpPr>
          <p:nvPr>
            <p:ph type="title"/>
          </p:nvPr>
        </p:nvSpPr>
        <p:spPr/>
        <p:txBody>
          <a:bodyPr/>
          <a:lstStyle/>
          <a:p>
            <a:pPr algn="ctr"/>
            <a:r>
              <a:rPr lang="en-US" b="1" dirty="0"/>
              <a:t>Component State</a:t>
            </a:r>
            <a:endParaRPr lang="en-US" dirty="0"/>
          </a:p>
        </p:txBody>
      </p:sp>
      <p:pic>
        <p:nvPicPr>
          <p:cNvPr id="5" name="Content Placeholder 4">
            <a:extLst>
              <a:ext uri="{FF2B5EF4-FFF2-40B4-BE49-F238E27FC236}">
                <a16:creationId xmlns:a16="http://schemas.microsoft.com/office/drawing/2014/main" id="{23CA8AD8-F7A8-6E48-909D-8DFA2173784F}"/>
              </a:ext>
            </a:extLst>
          </p:cNvPr>
          <p:cNvPicPr>
            <a:picLocks noGrp="1" noChangeAspect="1"/>
          </p:cNvPicPr>
          <p:nvPr>
            <p:ph idx="1"/>
          </p:nvPr>
        </p:nvPicPr>
        <p:blipFill>
          <a:blip r:embed="rId3"/>
          <a:stretch>
            <a:fillRect/>
          </a:stretch>
        </p:blipFill>
        <p:spPr>
          <a:xfrm>
            <a:off x="239293" y="1470651"/>
            <a:ext cx="11772655" cy="1801937"/>
          </a:xfrm>
        </p:spPr>
      </p:pic>
      <p:sp>
        <p:nvSpPr>
          <p:cNvPr id="6" name="TextBox 5">
            <a:extLst>
              <a:ext uri="{FF2B5EF4-FFF2-40B4-BE49-F238E27FC236}">
                <a16:creationId xmlns:a16="http://schemas.microsoft.com/office/drawing/2014/main" id="{B3929510-25D8-0E4D-B44A-CDD856034706}"/>
              </a:ext>
            </a:extLst>
          </p:cNvPr>
          <p:cNvSpPr txBox="1"/>
          <p:nvPr/>
        </p:nvSpPr>
        <p:spPr>
          <a:xfrm>
            <a:off x="239293" y="3684104"/>
            <a:ext cx="11772655" cy="1815882"/>
          </a:xfrm>
          <a:prstGeom prst="rect">
            <a:avLst/>
          </a:prstGeom>
          <a:noFill/>
        </p:spPr>
        <p:txBody>
          <a:bodyPr wrap="square" rtlCol="0">
            <a:spAutoFit/>
          </a:bodyPr>
          <a:lstStyle/>
          <a:p>
            <a:r>
              <a:rPr lang="en-US" sz="2800" b="1" dirty="0"/>
              <a:t>setState() does not always immediately update the component. </a:t>
            </a:r>
          </a:p>
          <a:p>
            <a:endParaRPr lang="en-US" sz="2800" b="1" dirty="0"/>
          </a:p>
          <a:p>
            <a:r>
              <a:rPr lang="en-US" sz="2800" dirty="0"/>
              <a:t>Use </a:t>
            </a:r>
            <a:r>
              <a:rPr lang="en-US" sz="2800" b="1" dirty="0"/>
              <a:t>componentDidUpdate</a:t>
            </a:r>
            <a:r>
              <a:rPr lang="en-US" sz="2800" dirty="0"/>
              <a:t> or a </a:t>
            </a:r>
            <a:r>
              <a:rPr lang="en-US" sz="2800" b="1" dirty="0"/>
              <a:t>setState callback </a:t>
            </a:r>
            <a:r>
              <a:rPr lang="en-US" sz="2800" dirty="0"/>
              <a:t>(setState(updater, callback)), either of which are guaranteed to fire after the update has been applied.</a:t>
            </a:r>
            <a:endParaRPr lang="en-US" sz="2800" b="1" dirty="0"/>
          </a:p>
        </p:txBody>
      </p:sp>
    </p:spTree>
    <p:extLst>
      <p:ext uri="{BB962C8B-B14F-4D97-AF65-F5344CB8AC3E}">
        <p14:creationId xmlns:p14="http://schemas.microsoft.com/office/powerpoint/2010/main" val="2893591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BC2632-2DF5-2243-A890-08287C12E99F}"/>
              </a:ext>
            </a:extLst>
          </p:cNvPr>
          <p:cNvSpPr>
            <a:spLocks noGrp="1"/>
          </p:cNvSpPr>
          <p:nvPr>
            <p:ph idx="1"/>
          </p:nvPr>
        </p:nvSpPr>
        <p:spPr>
          <a:xfrm>
            <a:off x="600075" y="396875"/>
            <a:ext cx="11015663" cy="4351338"/>
          </a:xfrm>
        </p:spPr>
        <p:txBody>
          <a:bodyPr/>
          <a:lstStyle/>
          <a:p>
            <a:pPr marL="0" indent="0">
              <a:buNone/>
            </a:pPr>
            <a:r>
              <a:rPr lang="en-US" dirty="0"/>
              <a:t>The first argument of </a:t>
            </a:r>
            <a:r>
              <a:rPr lang="en-US" b="1" dirty="0"/>
              <a:t>setState()</a:t>
            </a:r>
            <a:r>
              <a:rPr lang="en-US" dirty="0"/>
              <a:t> is an updater function with the signature:</a:t>
            </a:r>
          </a:p>
          <a:p>
            <a:pPr marL="0" indent="0">
              <a:buNone/>
            </a:pPr>
            <a:endParaRPr lang="ru-RU" dirty="0"/>
          </a:p>
          <a:p>
            <a:pPr marL="0" indent="0">
              <a:buNone/>
            </a:pPr>
            <a:endParaRPr lang="ru-RU" dirty="0"/>
          </a:p>
          <a:p>
            <a:pPr marL="0" indent="0">
              <a:buNone/>
            </a:pPr>
            <a:endParaRPr lang="ru-RU" dirty="0"/>
          </a:p>
          <a:p>
            <a:pPr marL="0" indent="0">
              <a:buNone/>
            </a:pPr>
            <a:endParaRPr lang="en-US" dirty="0"/>
          </a:p>
        </p:txBody>
      </p:sp>
      <p:pic>
        <p:nvPicPr>
          <p:cNvPr id="7" name="Picture 6">
            <a:extLst>
              <a:ext uri="{FF2B5EF4-FFF2-40B4-BE49-F238E27FC236}">
                <a16:creationId xmlns:a16="http://schemas.microsoft.com/office/drawing/2014/main" id="{46CB9255-38AD-AF42-B6BF-E6BACB21C31D}"/>
              </a:ext>
            </a:extLst>
          </p:cNvPr>
          <p:cNvPicPr>
            <a:picLocks noChangeAspect="1"/>
          </p:cNvPicPr>
          <p:nvPr/>
        </p:nvPicPr>
        <p:blipFill>
          <a:blip r:embed="rId3"/>
          <a:stretch>
            <a:fillRect/>
          </a:stretch>
        </p:blipFill>
        <p:spPr>
          <a:xfrm>
            <a:off x="600075" y="949325"/>
            <a:ext cx="10686919" cy="1255713"/>
          </a:xfrm>
          <a:prstGeom prst="rect">
            <a:avLst/>
          </a:prstGeom>
        </p:spPr>
      </p:pic>
      <p:pic>
        <p:nvPicPr>
          <p:cNvPr id="10" name="Picture 9">
            <a:extLst>
              <a:ext uri="{FF2B5EF4-FFF2-40B4-BE49-F238E27FC236}">
                <a16:creationId xmlns:a16="http://schemas.microsoft.com/office/drawing/2014/main" id="{D7256FD2-D771-184F-A9A8-7C544534B8F4}"/>
              </a:ext>
            </a:extLst>
          </p:cNvPr>
          <p:cNvPicPr>
            <a:picLocks noChangeAspect="1"/>
          </p:cNvPicPr>
          <p:nvPr/>
        </p:nvPicPr>
        <p:blipFill>
          <a:blip r:embed="rId4"/>
          <a:stretch>
            <a:fillRect/>
          </a:stretch>
        </p:blipFill>
        <p:spPr>
          <a:xfrm>
            <a:off x="152714" y="3049031"/>
            <a:ext cx="11886040" cy="951469"/>
          </a:xfrm>
          <a:prstGeom prst="rect">
            <a:avLst/>
          </a:prstGeom>
        </p:spPr>
      </p:pic>
      <p:sp>
        <p:nvSpPr>
          <p:cNvPr id="11" name="TextBox 10">
            <a:extLst>
              <a:ext uri="{FF2B5EF4-FFF2-40B4-BE49-F238E27FC236}">
                <a16:creationId xmlns:a16="http://schemas.microsoft.com/office/drawing/2014/main" id="{BAA574C7-1C2E-4742-A52D-2B901F817E6D}"/>
              </a:ext>
            </a:extLst>
          </p:cNvPr>
          <p:cNvSpPr txBox="1"/>
          <p:nvPr/>
        </p:nvSpPr>
        <p:spPr>
          <a:xfrm>
            <a:off x="600076" y="4229100"/>
            <a:ext cx="11215688" cy="954107"/>
          </a:xfrm>
          <a:prstGeom prst="rect">
            <a:avLst/>
          </a:prstGeom>
          <a:noFill/>
        </p:spPr>
        <p:txBody>
          <a:bodyPr wrap="square" rtlCol="0">
            <a:spAutoFit/>
          </a:bodyPr>
          <a:lstStyle/>
          <a:p>
            <a:r>
              <a:rPr lang="en-US" sz="2800" dirty="0"/>
              <a:t>Both state and props received by the updater function are guaranteed to be up-to-date. The output of the updater is shallowly merged with state.</a:t>
            </a:r>
          </a:p>
        </p:txBody>
      </p:sp>
    </p:spTree>
    <p:extLst>
      <p:ext uri="{BB962C8B-B14F-4D97-AF65-F5344CB8AC3E}">
        <p14:creationId xmlns:p14="http://schemas.microsoft.com/office/powerpoint/2010/main" val="2176992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1B7828-A1F9-9B47-8E8C-BBEF122B13A5}"/>
              </a:ext>
            </a:extLst>
          </p:cNvPr>
          <p:cNvSpPr>
            <a:spLocks noGrp="1"/>
          </p:cNvSpPr>
          <p:nvPr>
            <p:ph idx="1"/>
          </p:nvPr>
        </p:nvSpPr>
        <p:spPr>
          <a:xfrm>
            <a:off x="495299" y="354011"/>
            <a:ext cx="11320463" cy="3482903"/>
          </a:xfrm>
        </p:spPr>
        <p:txBody>
          <a:bodyPr/>
          <a:lstStyle/>
          <a:p>
            <a:pPr marL="0" indent="0">
              <a:buNone/>
            </a:pPr>
            <a:r>
              <a:rPr lang="en-US" dirty="0"/>
              <a:t>The second parameter to </a:t>
            </a:r>
            <a:r>
              <a:rPr lang="en-US" b="1" dirty="0"/>
              <a:t>setState()</a:t>
            </a:r>
            <a:r>
              <a:rPr lang="en-US" dirty="0"/>
              <a:t> is an optional callback function that will be executed once </a:t>
            </a:r>
            <a:r>
              <a:rPr lang="en-US" b="1" dirty="0"/>
              <a:t>setState</a:t>
            </a:r>
            <a:r>
              <a:rPr lang="en-US" dirty="0"/>
              <a:t> is completed and the component is </a:t>
            </a:r>
            <a:r>
              <a:rPr lang="en-US" b="1" dirty="0"/>
              <a:t>re-rendered</a:t>
            </a:r>
            <a:r>
              <a:rPr lang="en-US" dirty="0"/>
              <a:t>. Generally we recommend using </a:t>
            </a:r>
            <a:r>
              <a:rPr lang="en-US" b="1" dirty="0"/>
              <a:t>componentDidUpdate()</a:t>
            </a:r>
            <a:r>
              <a:rPr lang="en-US" dirty="0"/>
              <a:t> for such logic instead.</a:t>
            </a:r>
            <a:endParaRPr lang="ru-RU" dirty="0"/>
          </a:p>
          <a:p>
            <a:pPr marL="0" indent="0">
              <a:buNone/>
            </a:pPr>
            <a:r>
              <a:rPr lang="en-US" dirty="0"/>
              <a:t>You may optionally pass an object as the first argument to </a:t>
            </a:r>
            <a:r>
              <a:rPr lang="en-US" b="1" dirty="0"/>
              <a:t>setState()</a:t>
            </a:r>
            <a:r>
              <a:rPr lang="en-US" dirty="0"/>
              <a:t> instead of a function:</a:t>
            </a:r>
            <a:endParaRPr lang="ru-RU" dirty="0"/>
          </a:p>
          <a:p>
            <a:pPr marL="0" indent="0">
              <a:buNone/>
            </a:pPr>
            <a:endParaRPr lang="en-US" dirty="0"/>
          </a:p>
        </p:txBody>
      </p:sp>
      <p:pic>
        <p:nvPicPr>
          <p:cNvPr id="5" name="Picture 4">
            <a:extLst>
              <a:ext uri="{FF2B5EF4-FFF2-40B4-BE49-F238E27FC236}">
                <a16:creationId xmlns:a16="http://schemas.microsoft.com/office/drawing/2014/main" id="{27B65F19-D3F0-2740-BD2A-4B6FD95A53D3}"/>
              </a:ext>
            </a:extLst>
          </p:cNvPr>
          <p:cNvPicPr>
            <a:picLocks noChangeAspect="1"/>
          </p:cNvPicPr>
          <p:nvPr/>
        </p:nvPicPr>
        <p:blipFill>
          <a:blip r:embed="rId3"/>
          <a:stretch>
            <a:fillRect/>
          </a:stretch>
        </p:blipFill>
        <p:spPr>
          <a:xfrm>
            <a:off x="495299" y="3003619"/>
            <a:ext cx="7177087" cy="833295"/>
          </a:xfrm>
          <a:prstGeom prst="rect">
            <a:avLst/>
          </a:prstGeom>
        </p:spPr>
      </p:pic>
    </p:spTree>
    <p:extLst>
      <p:ext uri="{BB962C8B-B14F-4D97-AF65-F5344CB8AC3E}">
        <p14:creationId xmlns:p14="http://schemas.microsoft.com/office/powerpoint/2010/main" val="887869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DA78BC-17FE-174F-92FF-F9B238B5A388}"/>
              </a:ext>
            </a:extLst>
          </p:cNvPr>
          <p:cNvSpPr>
            <a:spLocks noGrp="1"/>
          </p:cNvSpPr>
          <p:nvPr>
            <p:ph idx="1"/>
          </p:nvPr>
        </p:nvSpPr>
        <p:spPr>
          <a:xfrm>
            <a:off x="481012" y="1100138"/>
            <a:ext cx="11249026" cy="4214811"/>
          </a:xfrm>
        </p:spPr>
        <p:txBody>
          <a:bodyPr/>
          <a:lstStyle/>
          <a:p>
            <a:pPr marL="0" indent="0">
              <a:buNone/>
            </a:pPr>
            <a:endParaRPr lang="en-US" b="1" dirty="0"/>
          </a:p>
          <a:p>
            <a:pPr marL="0" indent="0">
              <a:buNone/>
            </a:pPr>
            <a:r>
              <a:rPr lang="en-US" b="1" dirty="0"/>
              <a:t>setState()</a:t>
            </a:r>
            <a:r>
              <a:rPr lang="en-US" dirty="0"/>
              <a:t> schedules an update to a component’s state object. When state changes, the component responds by re-rendering.</a:t>
            </a:r>
          </a:p>
          <a:p>
            <a:pPr marL="0" indent="0">
              <a:buNone/>
            </a:pPr>
            <a:endParaRPr lang="en-US" dirty="0"/>
          </a:p>
        </p:txBody>
      </p:sp>
      <p:pic>
        <p:nvPicPr>
          <p:cNvPr id="5" name="Picture 4">
            <a:extLst>
              <a:ext uri="{FF2B5EF4-FFF2-40B4-BE49-F238E27FC236}">
                <a16:creationId xmlns:a16="http://schemas.microsoft.com/office/drawing/2014/main" id="{B9ACF482-F6BD-FD4C-BFC9-DA98C9CFB33A}"/>
              </a:ext>
            </a:extLst>
          </p:cNvPr>
          <p:cNvPicPr>
            <a:picLocks noChangeAspect="1"/>
          </p:cNvPicPr>
          <p:nvPr/>
        </p:nvPicPr>
        <p:blipFill>
          <a:blip r:embed="rId2"/>
          <a:stretch>
            <a:fillRect/>
          </a:stretch>
        </p:blipFill>
        <p:spPr>
          <a:xfrm>
            <a:off x="481012" y="2655888"/>
            <a:ext cx="11134947" cy="901700"/>
          </a:xfrm>
          <a:prstGeom prst="rect">
            <a:avLst/>
          </a:prstGeom>
        </p:spPr>
      </p:pic>
      <p:sp>
        <p:nvSpPr>
          <p:cNvPr id="6" name="TextBox 5">
            <a:extLst>
              <a:ext uri="{FF2B5EF4-FFF2-40B4-BE49-F238E27FC236}">
                <a16:creationId xmlns:a16="http://schemas.microsoft.com/office/drawing/2014/main" id="{15BA6AFC-C597-4F4D-8AB3-D95FA8E15723}"/>
              </a:ext>
            </a:extLst>
          </p:cNvPr>
          <p:cNvSpPr txBox="1"/>
          <p:nvPr/>
        </p:nvSpPr>
        <p:spPr>
          <a:xfrm>
            <a:off x="481013" y="542925"/>
            <a:ext cx="11134946" cy="1107996"/>
          </a:xfrm>
          <a:prstGeom prst="rect">
            <a:avLst/>
          </a:prstGeom>
          <a:noFill/>
        </p:spPr>
        <p:txBody>
          <a:bodyPr wrap="square" rtlCol="0">
            <a:spAutoFit/>
          </a:bodyPr>
          <a:lstStyle/>
          <a:p>
            <a:pPr algn="ctr"/>
            <a:r>
              <a:rPr lang="en-US" sz="4800" b="1" dirty="0"/>
              <a:t>What does setState do?</a:t>
            </a:r>
          </a:p>
          <a:p>
            <a:endParaRPr lang="en-US" dirty="0"/>
          </a:p>
        </p:txBody>
      </p:sp>
    </p:spTree>
    <p:extLst>
      <p:ext uri="{BB962C8B-B14F-4D97-AF65-F5344CB8AC3E}">
        <p14:creationId xmlns:p14="http://schemas.microsoft.com/office/powerpoint/2010/main" val="8658346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8579</TotalTime>
  <Words>274</Words>
  <Application>Microsoft Macintosh PowerPoint</Application>
  <PresentationFormat>Widescreen</PresentationFormat>
  <Paragraphs>70</Paragraphs>
  <Slides>15</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Component props and state management</vt:lpstr>
      <vt:lpstr>Component Properties</vt:lpstr>
      <vt:lpstr>Props are Read-Only</vt:lpstr>
      <vt:lpstr>DefaultProps</vt:lpstr>
      <vt:lpstr>Component State</vt:lpstr>
      <vt:lpstr>Component State</vt:lpstr>
      <vt:lpstr>PowerPoint Presentation</vt:lpstr>
      <vt:lpstr>PowerPoint Presentation</vt:lpstr>
      <vt:lpstr>PowerPoint Presentation</vt:lpstr>
      <vt:lpstr>What is the difference between state and props?</vt:lpstr>
      <vt:lpstr>Why is setState giving me the wrong value?</vt:lpstr>
      <vt:lpstr>What is the difference between passing an object or a function in setState? </vt:lpstr>
      <vt:lpstr>When is setState asynchronous?</vt:lpstr>
      <vt:lpstr>Why doesn’t React update this.state synchronously? </vt:lpstr>
      <vt:lpstr>Do we have an alternative of state in React environment?</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Component props and state management</dc:title>
  <dc:creator>Microsoft Office User</dc:creator>
  <cp:lastModifiedBy>Microsoft Office User</cp:lastModifiedBy>
  <cp:revision>16</cp:revision>
  <dcterms:created xsi:type="dcterms:W3CDTF">2019-01-17T16:05:37Z</dcterms:created>
  <dcterms:modified xsi:type="dcterms:W3CDTF">2019-01-23T15:05:35Z</dcterms:modified>
</cp:coreProperties>
</file>