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905"/>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A9BF1-9493-EA48-A784-4CBFBB5DFF10}"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33987-DEFD-6247-97EA-099A4A330B3D}" type="slidenum">
              <a:rPr lang="en-US" smtClean="0"/>
              <a:t>‹#›</a:t>
            </a:fld>
            <a:endParaRPr lang="en-US"/>
          </a:p>
        </p:txBody>
      </p:sp>
    </p:spTree>
    <p:extLst>
      <p:ext uri="{BB962C8B-B14F-4D97-AF65-F5344CB8AC3E}">
        <p14:creationId xmlns:p14="http://schemas.microsoft.com/office/powerpoint/2010/main" val="165175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form has the default HTML form behavior of browsing to a new page when the user submits the form. If you want this behavior in React, it just works. But in most cases, it’s convenient to have a JavaScript function that handles the submission of the form and has access to the data that the user entered into the form. The standard way to achieve this is with a technique called “controlled components”.</a:t>
            </a:r>
          </a:p>
          <a:p>
            <a:r>
              <a:rPr lang="en-US" sz="1200" b="0" i="0" kern="1200" dirty="0">
                <a:solidFill>
                  <a:schemeClr val="tx1"/>
                </a:solidFill>
                <a:effectLst/>
                <a:latin typeface="+mn-lt"/>
                <a:ea typeface="+mn-ea"/>
                <a:cs typeface="+mn-cs"/>
              </a:rPr>
              <a:t>Since the </a:t>
            </a:r>
            <a:r>
              <a:rPr lang="en-US" dirty="0"/>
              <a:t>value</a:t>
            </a:r>
            <a:r>
              <a:rPr lang="en-US" sz="1200" b="0" i="0" kern="1200" dirty="0">
                <a:solidFill>
                  <a:schemeClr val="tx1"/>
                </a:solidFill>
                <a:effectLst/>
                <a:latin typeface="+mn-lt"/>
                <a:ea typeface="+mn-ea"/>
                <a:cs typeface="+mn-cs"/>
              </a:rPr>
              <a:t> attribute is set on our form element, the displayed value will always be </a:t>
            </a:r>
            <a:r>
              <a:rPr lang="en-US" dirty="0" err="1"/>
              <a:t>this.state.value</a:t>
            </a:r>
            <a:r>
              <a:rPr lang="en-US" sz="1200" b="0" i="0" kern="1200" dirty="0">
                <a:solidFill>
                  <a:schemeClr val="tx1"/>
                </a:solidFill>
                <a:effectLst/>
                <a:latin typeface="+mn-lt"/>
                <a:ea typeface="+mn-ea"/>
                <a:cs typeface="+mn-cs"/>
              </a:rPr>
              <a:t>, making the React state the source of truth. Since </a:t>
            </a:r>
            <a:r>
              <a:rPr lang="en-US" dirty="0" err="1"/>
              <a:t>handleChange</a:t>
            </a:r>
            <a:r>
              <a:rPr lang="en-US" sz="1200" b="0" i="0" kern="1200" dirty="0">
                <a:solidFill>
                  <a:schemeClr val="tx1"/>
                </a:solidFill>
                <a:effectLst/>
                <a:latin typeface="+mn-lt"/>
                <a:ea typeface="+mn-ea"/>
                <a:cs typeface="+mn-cs"/>
              </a:rPr>
              <a:t> runs on every keystroke to update the React state, the displayed value will update as the user types.</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2</a:t>
            </a:fld>
            <a:endParaRPr lang="en-US"/>
          </a:p>
        </p:txBody>
      </p:sp>
    </p:spTree>
    <p:extLst>
      <p:ext uri="{BB962C8B-B14F-4D97-AF65-F5344CB8AC3E}">
        <p14:creationId xmlns:p14="http://schemas.microsoft.com/office/powerpoint/2010/main" val="60052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wanted to wrap the </a:t>
            </a:r>
            <a:r>
              <a:rPr lang="en-US" dirty="0" err="1"/>
              <a:t>CustomTextInput</a:t>
            </a:r>
            <a:r>
              <a:rPr lang="en-US" sz="1200" b="0" i="0" kern="1200" dirty="0">
                <a:solidFill>
                  <a:schemeClr val="tx1"/>
                </a:solidFill>
                <a:effectLst/>
                <a:latin typeface="+mn-lt"/>
                <a:ea typeface="+mn-ea"/>
                <a:cs typeface="+mn-cs"/>
              </a:rPr>
              <a:t> above to simulate it being clicked immediately after mounting, we could use a ref to get access to the custom input and call its </a:t>
            </a:r>
            <a:r>
              <a:rPr lang="en-US" dirty="0" err="1"/>
              <a:t>focusTextInput</a:t>
            </a:r>
            <a:r>
              <a:rPr lang="en-US" sz="1200" b="0" i="0" kern="1200" dirty="0">
                <a:solidFill>
                  <a:schemeClr val="tx1"/>
                </a:solidFill>
                <a:effectLst/>
                <a:latin typeface="+mn-lt"/>
                <a:ea typeface="+mn-ea"/>
                <a:cs typeface="+mn-cs"/>
              </a:rPr>
              <a:t> method manually. Also </a:t>
            </a:r>
            <a:r>
              <a:rPr lang="en-US" sz="1200" b="0" i="0" kern="1200" dirty="0" err="1">
                <a:solidFill>
                  <a:schemeClr val="tx1"/>
                </a:solidFill>
                <a:effectLst/>
                <a:latin typeface="+mn-lt"/>
                <a:ea typeface="+mn-ea"/>
                <a:cs typeface="+mn-cs"/>
              </a:rPr>
              <a:t>focusTextInput</a:t>
            </a:r>
            <a:r>
              <a:rPr lang="en-US" sz="1200" b="0" i="0" kern="1200" dirty="0">
                <a:solidFill>
                  <a:schemeClr val="tx1"/>
                </a:solidFill>
                <a:effectLst/>
                <a:latin typeface="+mn-lt"/>
                <a:ea typeface="+mn-ea"/>
                <a:cs typeface="+mn-cs"/>
              </a:rPr>
              <a:t> method should be public that we will have access to it. So we have to refactor little bit. </a:t>
            </a:r>
          </a:p>
          <a:p>
            <a:r>
              <a:rPr lang="en-US" sz="1200" b="0" i="0" kern="1200" dirty="0">
                <a:solidFill>
                  <a:schemeClr val="tx1"/>
                </a:solidFill>
                <a:effectLst/>
                <a:latin typeface="+mn-lt"/>
                <a:ea typeface="+mn-ea"/>
                <a:cs typeface="+mn-cs"/>
              </a:rPr>
              <a:t>Note that this only works if </a:t>
            </a:r>
            <a:r>
              <a:rPr lang="en-US" dirty="0" err="1"/>
              <a:t>CustomTextInput</a:t>
            </a:r>
            <a:r>
              <a:rPr lang="en-US" sz="1200" b="0" i="0" kern="1200" dirty="0">
                <a:solidFill>
                  <a:schemeClr val="tx1"/>
                </a:solidFill>
                <a:effectLst/>
                <a:latin typeface="+mn-lt"/>
                <a:ea typeface="+mn-ea"/>
                <a:cs typeface="+mn-cs"/>
              </a:rPr>
              <a:t> is declared as a class</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11</a:t>
            </a:fld>
            <a:endParaRPr lang="en-US"/>
          </a:p>
        </p:txBody>
      </p:sp>
    </p:spTree>
    <p:extLst>
      <p:ext uri="{BB962C8B-B14F-4D97-AF65-F5344CB8AC3E}">
        <p14:creationId xmlns:p14="http://schemas.microsoft.com/office/powerpoint/2010/main" val="1814782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most cases, React team recommends using controlled components to implement forms. In a controlled component, form data is handled by a React component. The alternative is uncontrolled components, where form data is handled by the DOM itself.</a:t>
            </a:r>
          </a:p>
          <a:p>
            <a:pPr marL="0" indent="0">
              <a:buNone/>
            </a:pPr>
            <a:r>
              <a:rPr lang="en-US" dirty="0"/>
              <a:t>To write an uncontrolled component, instead of writing an event handler for every state update, you can use a ref to get form values from the DOM.</a:t>
            </a:r>
          </a:p>
          <a:p>
            <a:r>
              <a:rPr lang="en-US" sz="1200" b="0" i="0" kern="1200" dirty="0">
                <a:solidFill>
                  <a:schemeClr val="tx1"/>
                </a:solidFill>
                <a:effectLst/>
                <a:latin typeface="+mn-lt"/>
                <a:ea typeface="+mn-ea"/>
                <a:cs typeface="+mn-cs"/>
              </a:rPr>
              <a:t>Since an uncontrolled component keeps the source of truth in the DOM, it is sometimes easier to integrate React and non-React code when using uncontrolled components. It can also be slightly less code if you want to be quick and dirty. Otherwise, you should usually use controlled components.</a:t>
            </a:r>
          </a:p>
          <a:p>
            <a:r>
              <a:rPr lang="en-US" sz="1200" b="0" i="0" kern="1200" dirty="0">
                <a:solidFill>
                  <a:schemeClr val="tx1"/>
                </a:solidFill>
                <a:effectLst/>
                <a:latin typeface="+mn-lt"/>
                <a:ea typeface="+mn-ea"/>
                <a:cs typeface="+mn-cs"/>
              </a:rPr>
              <a:t>In the React rendering lifecycle, the </a:t>
            </a:r>
            <a:r>
              <a:rPr lang="en-US" dirty="0"/>
              <a:t>value</a:t>
            </a:r>
            <a:r>
              <a:rPr lang="en-US" sz="1200" b="0" i="0" kern="1200" dirty="0">
                <a:solidFill>
                  <a:schemeClr val="tx1"/>
                </a:solidFill>
                <a:effectLst/>
                <a:latin typeface="+mn-lt"/>
                <a:ea typeface="+mn-ea"/>
                <a:cs typeface="+mn-cs"/>
              </a:rPr>
              <a:t> attribute on form elements will override the value in the DOM. With an uncontrolled component, you often want React to specify the initial value, but leave subsequent updates uncontrolled. To handle this case, you can specify a </a:t>
            </a:r>
            <a:r>
              <a:rPr lang="en-US" dirty="0" err="1"/>
              <a:t>defaultValue</a:t>
            </a:r>
            <a:r>
              <a:rPr lang="en-US" sz="1200" b="0" i="0" kern="1200" dirty="0">
                <a:solidFill>
                  <a:schemeClr val="tx1"/>
                </a:solidFill>
                <a:effectLst/>
                <a:latin typeface="+mn-lt"/>
                <a:ea typeface="+mn-ea"/>
                <a:cs typeface="+mn-cs"/>
              </a:rPr>
              <a:t> attribute instead of </a:t>
            </a:r>
            <a:r>
              <a:rPr lang="en-US" dirty="0"/>
              <a:t>value</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12</a:t>
            </a:fld>
            <a:endParaRPr lang="en-US"/>
          </a:p>
        </p:txBody>
      </p:sp>
    </p:spTree>
    <p:extLst>
      <p:ext uri="{BB962C8B-B14F-4D97-AF65-F5344CB8AC3E}">
        <p14:creationId xmlns:p14="http://schemas.microsoft.com/office/powerpoint/2010/main" val="3313768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the controlled and uncontrolled form fields have their merit. </a:t>
            </a:r>
            <a:r>
              <a:rPr lang="en-US" sz="1200" b="1" i="0" kern="1200" dirty="0">
                <a:solidFill>
                  <a:schemeClr val="tx1"/>
                </a:solidFill>
                <a:effectLst/>
                <a:latin typeface="+mn-lt"/>
                <a:ea typeface="+mn-ea"/>
                <a:cs typeface="+mn-cs"/>
              </a:rPr>
              <a:t>Evaluate your specific situation and pick the approach</a:t>
            </a:r>
            <a:r>
              <a:rPr lang="en-US" sz="1200" b="0" i="0" kern="1200" dirty="0">
                <a:solidFill>
                  <a:schemeClr val="tx1"/>
                </a:solidFill>
                <a:effectLst/>
                <a:latin typeface="+mn-lt"/>
                <a:ea typeface="+mn-ea"/>
                <a:cs typeface="+mn-cs"/>
              </a:rPr>
              <a:t> — what works for you is good enough.</a:t>
            </a:r>
          </a:p>
          <a:p>
            <a:r>
              <a:rPr lang="en-US" sz="1200" b="0" i="0" kern="1200" dirty="0">
                <a:solidFill>
                  <a:schemeClr val="tx1"/>
                </a:solidFill>
                <a:effectLst/>
                <a:latin typeface="+mn-lt"/>
                <a:ea typeface="+mn-ea"/>
                <a:cs typeface="+mn-cs"/>
              </a:rPr>
              <a:t>If your form is incredibly simple in terms of UI feedback, uncontrolled with refs is entirely fine. You don’t have to listen to what the various articles are saying is “bad.”</a:t>
            </a:r>
          </a:p>
          <a:p>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13</a:t>
            </a:fld>
            <a:endParaRPr lang="en-US"/>
          </a:p>
        </p:txBody>
      </p:sp>
    </p:spTree>
    <p:extLst>
      <p:ext uri="{BB962C8B-B14F-4D97-AF65-F5344CB8AC3E}">
        <p14:creationId xmlns:p14="http://schemas.microsoft.com/office/powerpoint/2010/main" val="3634451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HTML, an </a:t>
            </a:r>
            <a:r>
              <a:rPr lang="en-US" dirty="0"/>
              <a:t>&lt;input type="file"&gt;</a:t>
            </a:r>
            <a:r>
              <a:rPr lang="en-US" sz="1200" b="0" i="0" kern="1200" dirty="0">
                <a:solidFill>
                  <a:schemeClr val="tx1"/>
                </a:solidFill>
                <a:effectLst/>
                <a:latin typeface="+mn-lt"/>
                <a:ea typeface="+mn-ea"/>
                <a:cs typeface="+mn-cs"/>
              </a:rPr>
              <a:t> lets the user choose one or more files from their device storage to be uploaded to a server or manipulated by JavaScript via the </a:t>
            </a:r>
            <a:r>
              <a:rPr lang="en-US" sz="1200" b="0" i="0" u="none" strike="noStrike" kern="1200" dirty="0">
                <a:solidFill>
                  <a:schemeClr val="tx1"/>
                </a:solidFill>
                <a:effectLst/>
                <a:latin typeface="+mn-lt"/>
                <a:ea typeface="+mn-ea"/>
                <a:cs typeface="+mn-cs"/>
              </a:rPr>
              <a:t>File API.</a:t>
            </a:r>
          </a:p>
          <a:p>
            <a:r>
              <a:rPr lang="en-US" sz="1200" b="0" i="0" kern="1200" dirty="0">
                <a:solidFill>
                  <a:schemeClr val="tx1"/>
                </a:solidFill>
                <a:effectLst/>
                <a:latin typeface="+mn-lt"/>
                <a:ea typeface="+mn-ea"/>
                <a:cs typeface="+mn-cs"/>
              </a:rPr>
              <a:t>In React, an </a:t>
            </a:r>
            <a:r>
              <a:rPr lang="en-US" dirty="0"/>
              <a:t>&lt;input type="file" /&gt;</a:t>
            </a:r>
            <a:r>
              <a:rPr lang="en-US" sz="1200" b="0" i="0" kern="1200" dirty="0">
                <a:solidFill>
                  <a:schemeClr val="tx1"/>
                </a:solidFill>
                <a:effectLst/>
                <a:latin typeface="+mn-lt"/>
                <a:ea typeface="+mn-ea"/>
                <a:cs typeface="+mn-cs"/>
              </a:rPr>
              <a:t> is always an uncontrolled component because its value can only be set by a user, and not programmatically.</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14</a:t>
            </a:fld>
            <a:endParaRPr lang="en-US"/>
          </a:p>
        </p:txBody>
      </p:sp>
    </p:spTree>
    <p:extLst>
      <p:ext uri="{BB962C8B-B14F-4D97-AF65-F5344CB8AC3E}">
        <p14:creationId xmlns:p14="http://schemas.microsoft.com/office/powerpoint/2010/main" val="357675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HTML, form elements such as &lt;input&gt;, &lt;textarea&gt;, and &lt;select&gt; typically maintain their own state and update it based on user input. In React, mutable state is typically kept in the state property of components, and only updated with </a:t>
            </a:r>
            <a:r>
              <a:rPr lang="en-US" sz="1200" b="0" i="0" u="none" strike="noStrike" kern="1200" dirty="0">
                <a:solidFill>
                  <a:schemeClr val="tx1"/>
                </a:solidFill>
                <a:effectLst/>
                <a:latin typeface="+mn-lt"/>
                <a:ea typeface="+mn-ea"/>
                <a:cs typeface="+mn-cs"/>
              </a:rPr>
              <a:t>setState().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combine the two by making the React state be the “single source of truth”. Then the React component that renders a form also controls what happens in that form on subsequent user input. An input form element whose value is controlled by React in this way is called a “controlled component”.</a:t>
            </a:r>
          </a:p>
          <a:p>
            <a:r>
              <a:rPr lang="en-US" sz="1200" b="0" i="0" kern="1200" dirty="0">
                <a:solidFill>
                  <a:schemeClr val="tx1"/>
                </a:solidFill>
                <a:effectLst/>
                <a:latin typeface="+mn-lt"/>
                <a:ea typeface="+mn-ea"/>
                <a:cs typeface="+mn-cs"/>
              </a:rPr>
              <a:t>Since the </a:t>
            </a:r>
            <a:r>
              <a:rPr lang="en-US" dirty="0"/>
              <a:t>value</a:t>
            </a:r>
            <a:r>
              <a:rPr lang="en-US" sz="1200" b="0" i="0" kern="1200" dirty="0">
                <a:solidFill>
                  <a:schemeClr val="tx1"/>
                </a:solidFill>
                <a:effectLst/>
                <a:latin typeface="+mn-lt"/>
                <a:ea typeface="+mn-ea"/>
                <a:cs typeface="+mn-cs"/>
              </a:rPr>
              <a:t> attribute is set on our form element, the displayed value will always be </a:t>
            </a:r>
            <a:r>
              <a:rPr lang="en-US" dirty="0" err="1"/>
              <a:t>this.state.value</a:t>
            </a:r>
            <a:r>
              <a:rPr lang="en-US" sz="1200" b="0" i="0" kern="1200" dirty="0">
                <a:solidFill>
                  <a:schemeClr val="tx1"/>
                </a:solidFill>
                <a:effectLst/>
                <a:latin typeface="+mn-lt"/>
                <a:ea typeface="+mn-ea"/>
                <a:cs typeface="+mn-cs"/>
              </a:rPr>
              <a:t>, making the React state the source of truth. Since _</a:t>
            </a:r>
            <a:r>
              <a:rPr lang="en-US" dirty="0" err="1"/>
              <a:t>handleChange</a:t>
            </a:r>
            <a:r>
              <a:rPr lang="en-US" sz="1200" b="0" i="0" kern="1200" dirty="0">
                <a:solidFill>
                  <a:schemeClr val="tx1"/>
                </a:solidFill>
                <a:effectLst/>
                <a:latin typeface="+mn-lt"/>
                <a:ea typeface="+mn-ea"/>
                <a:cs typeface="+mn-cs"/>
              </a:rPr>
              <a:t> runs on every keystroke to update the React state, the displayed value will update as the user types.</a:t>
            </a:r>
          </a:p>
          <a:p>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3</a:t>
            </a:fld>
            <a:endParaRPr lang="en-US"/>
          </a:p>
        </p:txBody>
      </p:sp>
    </p:spTree>
    <p:extLst>
      <p:ext uri="{BB962C8B-B14F-4D97-AF65-F5344CB8AC3E}">
        <p14:creationId xmlns:p14="http://schemas.microsoft.com/office/powerpoint/2010/main" val="3124357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HTML, a </a:t>
            </a:r>
            <a:r>
              <a:rPr lang="en-US" dirty="0"/>
              <a:t>&lt;textarea&gt;</a:t>
            </a:r>
            <a:r>
              <a:rPr lang="en-US" sz="1200" b="0" i="0" kern="1200" dirty="0">
                <a:solidFill>
                  <a:schemeClr val="tx1"/>
                </a:solidFill>
                <a:effectLst/>
                <a:latin typeface="+mn-lt"/>
                <a:ea typeface="+mn-ea"/>
                <a:cs typeface="+mn-cs"/>
              </a:rPr>
              <a:t> element defines its text by its children. In React, a </a:t>
            </a:r>
            <a:r>
              <a:rPr lang="en-US" dirty="0"/>
              <a:t>&lt;textarea&gt;</a:t>
            </a:r>
            <a:r>
              <a:rPr lang="en-US" sz="1200" b="0" i="0" kern="1200" dirty="0">
                <a:solidFill>
                  <a:schemeClr val="tx1"/>
                </a:solidFill>
                <a:effectLst/>
                <a:latin typeface="+mn-lt"/>
                <a:ea typeface="+mn-ea"/>
                <a:cs typeface="+mn-cs"/>
              </a:rPr>
              <a:t> uses a </a:t>
            </a:r>
            <a:r>
              <a:rPr lang="en-US" dirty="0"/>
              <a:t>value</a:t>
            </a:r>
            <a:r>
              <a:rPr lang="en-US" sz="1200" b="0" i="0" kern="1200" dirty="0">
                <a:solidFill>
                  <a:schemeClr val="tx1"/>
                </a:solidFill>
                <a:effectLst/>
                <a:latin typeface="+mn-lt"/>
                <a:ea typeface="+mn-ea"/>
                <a:cs typeface="+mn-cs"/>
              </a:rPr>
              <a:t> attribute instead. This way, a form using a </a:t>
            </a:r>
            <a:r>
              <a:rPr lang="en-US" dirty="0"/>
              <a:t>&lt;textarea&gt;</a:t>
            </a:r>
            <a:r>
              <a:rPr lang="en-US" sz="1200" b="0" i="0" kern="1200" dirty="0">
                <a:solidFill>
                  <a:schemeClr val="tx1"/>
                </a:solidFill>
                <a:effectLst/>
                <a:latin typeface="+mn-lt"/>
                <a:ea typeface="+mn-ea"/>
                <a:cs typeface="+mn-cs"/>
              </a:rPr>
              <a:t> can be written very similarly to a form that uses a single-line input. Notice that </a:t>
            </a:r>
            <a:r>
              <a:rPr lang="en-US" dirty="0" err="1"/>
              <a:t>this.state.value</a:t>
            </a:r>
            <a:r>
              <a:rPr lang="en-US" sz="1200" b="0" i="0" kern="1200" dirty="0">
                <a:solidFill>
                  <a:schemeClr val="tx1"/>
                </a:solidFill>
                <a:effectLst/>
                <a:latin typeface="+mn-lt"/>
                <a:ea typeface="+mn-ea"/>
                <a:cs typeface="+mn-cs"/>
              </a:rPr>
              <a:t> is initialized, so that the text area starts off with some text in it.</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4</a:t>
            </a:fld>
            <a:endParaRPr lang="en-US"/>
          </a:p>
        </p:txBody>
      </p:sp>
    </p:spTree>
    <p:extLst>
      <p:ext uri="{BB962C8B-B14F-4D97-AF65-F5344CB8AC3E}">
        <p14:creationId xmlns:p14="http://schemas.microsoft.com/office/powerpoint/2010/main" val="33704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Overall, this makes it so that </a:t>
            </a:r>
            <a:r>
              <a:rPr lang="en-US" dirty="0"/>
              <a:t>&lt;input type="text"&gt;</a:t>
            </a:r>
            <a:r>
              <a:rPr lang="en-US" sz="1200" b="0" i="0" kern="1200" dirty="0">
                <a:solidFill>
                  <a:schemeClr val="tx1"/>
                </a:solidFill>
                <a:effectLst/>
                <a:latin typeface="+mn-lt"/>
                <a:ea typeface="+mn-ea"/>
                <a:cs typeface="+mn-cs"/>
              </a:rPr>
              <a:t>, </a:t>
            </a:r>
            <a:r>
              <a:rPr lang="en-US" dirty="0"/>
              <a:t>&lt;textarea&gt;</a:t>
            </a:r>
            <a:r>
              <a:rPr lang="en-US" sz="1200" b="0" i="0" kern="1200" dirty="0">
                <a:solidFill>
                  <a:schemeClr val="tx1"/>
                </a:solidFill>
                <a:effectLst/>
                <a:latin typeface="+mn-lt"/>
                <a:ea typeface="+mn-ea"/>
                <a:cs typeface="+mn-cs"/>
              </a:rPr>
              <a:t>, and </a:t>
            </a:r>
            <a:r>
              <a:rPr lang="en-US" dirty="0"/>
              <a:t>&lt;select&gt;</a:t>
            </a:r>
            <a:r>
              <a:rPr lang="en-US" sz="1200" b="0" i="0" kern="1200" dirty="0">
                <a:solidFill>
                  <a:schemeClr val="tx1"/>
                </a:solidFill>
                <a:effectLst/>
                <a:latin typeface="+mn-lt"/>
                <a:ea typeface="+mn-ea"/>
                <a:cs typeface="+mn-cs"/>
              </a:rPr>
              <a:t> all work very similarly - they all accept a </a:t>
            </a:r>
            <a:r>
              <a:rPr lang="en-US" dirty="0"/>
              <a:t>value</a:t>
            </a:r>
            <a:r>
              <a:rPr lang="en-US" sz="1200" b="0" i="0" kern="1200" dirty="0">
                <a:solidFill>
                  <a:schemeClr val="tx1"/>
                </a:solidFill>
                <a:effectLst/>
                <a:latin typeface="+mn-lt"/>
                <a:ea typeface="+mn-ea"/>
                <a:cs typeface="+mn-cs"/>
              </a:rPr>
              <a:t> attribute that you can use to implement a controlled component.</a:t>
            </a:r>
          </a:p>
          <a:p>
            <a:r>
              <a:rPr lang="en-US" sz="1200" b="0" i="0" kern="1200" dirty="0">
                <a:solidFill>
                  <a:schemeClr val="tx1"/>
                </a:solidFill>
                <a:effectLst/>
                <a:latin typeface="+mn-lt"/>
                <a:ea typeface="+mn-ea"/>
                <a:cs typeface="+mn-cs"/>
              </a:rPr>
              <a:t>You can pass an array into the </a:t>
            </a:r>
            <a:r>
              <a:rPr lang="en-US" dirty="0"/>
              <a:t>value</a:t>
            </a:r>
            <a:r>
              <a:rPr lang="en-US" sz="1200" b="0" i="0" kern="1200" dirty="0">
                <a:solidFill>
                  <a:schemeClr val="tx1"/>
                </a:solidFill>
                <a:effectLst/>
                <a:latin typeface="+mn-lt"/>
                <a:ea typeface="+mn-ea"/>
                <a:cs typeface="+mn-cs"/>
              </a:rPr>
              <a:t> attribute, allowing you to select multiple options in a </a:t>
            </a:r>
            <a:r>
              <a:rPr lang="en-US" dirty="0"/>
              <a:t>select</a:t>
            </a:r>
            <a:r>
              <a:rPr lang="en-US" sz="1200" b="0" i="0" kern="1200" dirty="0">
                <a:solidFill>
                  <a:schemeClr val="tx1"/>
                </a:solidFill>
                <a:effectLst/>
                <a:latin typeface="+mn-lt"/>
                <a:ea typeface="+mn-ea"/>
                <a:cs typeface="+mn-cs"/>
              </a:rPr>
              <a:t> tag</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5</a:t>
            </a:fld>
            <a:endParaRPr lang="en-US"/>
          </a:p>
        </p:txBody>
      </p:sp>
    </p:spTree>
    <p:extLst>
      <p:ext uri="{BB962C8B-B14F-4D97-AF65-F5344CB8AC3E}">
        <p14:creationId xmlns:p14="http://schemas.microsoft.com/office/powerpoint/2010/main" val="17172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need to handle multiple controlled </a:t>
            </a:r>
            <a:r>
              <a:rPr lang="en-US" dirty="0"/>
              <a:t>input</a:t>
            </a:r>
            <a:r>
              <a:rPr lang="en-US" sz="1200" b="0" i="0" kern="1200" dirty="0">
                <a:solidFill>
                  <a:schemeClr val="tx1"/>
                </a:solidFill>
                <a:effectLst/>
                <a:latin typeface="+mn-lt"/>
                <a:ea typeface="+mn-ea"/>
                <a:cs typeface="+mn-cs"/>
              </a:rPr>
              <a:t> elements, you can add a </a:t>
            </a:r>
            <a:r>
              <a:rPr lang="en-US" dirty="0"/>
              <a:t>name</a:t>
            </a:r>
            <a:r>
              <a:rPr lang="en-US" sz="1200" b="0" i="0" kern="1200" dirty="0">
                <a:solidFill>
                  <a:schemeClr val="tx1"/>
                </a:solidFill>
                <a:effectLst/>
                <a:latin typeface="+mn-lt"/>
                <a:ea typeface="+mn-ea"/>
                <a:cs typeface="+mn-cs"/>
              </a:rPr>
              <a:t> attribute to each element and let the handler function choose what to do based on the value of </a:t>
            </a:r>
            <a:r>
              <a:rPr lang="en-US" dirty="0" err="1"/>
              <a:t>event.target.name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Note how we used the ES6 </a:t>
            </a:r>
            <a:r>
              <a:rPr lang="en-US" sz="1200" b="0" i="0" u="none" strike="noStrike" kern="1200" dirty="0">
                <a:solidFill>
                  <a:schemeClr val="tx1"/>
                </a:solidFill>
                <a:effectLst/>
                <a:latin typeface="+mn-lt"/>
                <a:ea typeface="+mn-ea"/>
                <a:cs typeface="+mn-cs"/>
              </a:rPr>
              <a:t>computed property name</a:t>
            </a:r>
            <a:r>
              <a:rPr lang="en-US" sz="1200" b="0" i="0" kern="1200" dirty="0">
                <a:solidFill>
                  <a:schemeClr val="tx1"/>
                </a:solidFill>
                <a:effectLst/>
                <a:latin typeface="+mn-lt"/>
                <a:ea typeface="+mn-ea"/>
                <a:cs typeface="+mn-cs"/>
              </a:rPr>
              <a:t> syntax to update the state key corresponding to the given input name:</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6</a:t>
            </a:fld>
            <a:endParaRPr lang="en-US"/>
          </a:p>
        </p:txBody>
      </p:sp>
    </p:spTree>
    <p:extLst>
      <p:ext uri="{BB962C8B-B14F-4D97-AF65-F5344CB8AC3E}">
        <p14:creationId xmlns:p14="http://schemas.microsoft.com/office/powerpoint/2010/main" val="326033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typical React dataflow, </a:t>
            </a:r>
            <a:r>
              <a:rPr lang="en-US" sz="1200" b="0" i="0" u="none" strike="noStrike"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are the only way that parent components interact with their children. To modify a child, you re-render it with new props. However, there are a few cases where you need to imperatively modify a child outside of the typical dataflow. The child to be modified could be an instance of a React component, or it could be a DOM element. For both of these cases, React provides an escape hatch.</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7</a:t>
            </a:fld>
            <a:endParaRPr lang="en-US"/>
          </a:p>
        </p:txBody>
      </p:sp>
    </p:spTree>
    <p:extLst>
      <p:ext uri="{BB962C8B-B14F-4D97-AF65-F5344CB8AC3E}">
        <p14:creationId xmlns:p14="http://schemas.microsoft.com/office/powerpoint/2010/main" val="318562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Refs are created using </a:t>
            </a:r>
            <a:r>
              <a:rPr lang="en-US" dirty="0"/>
              <a:t>React.createRef()</a:t>
            </a:r>
            <a:r>
              <a:rPr lang="en-US" sz="1200" b="0" i="0" kern="1200" dirty="0">
                <a:solidFill>
                  <a:schemeClr val="tx1"/>
                </a:solidFill>
                <a:effectLst/>
                <a:latin typeface="+mn-lt"/>
                <a:ea typeface="+mn-ea"/>
                <a:cs typeface="+mn-cs"/>
              </a:rPr>
              <a:t> and attached to React elements via the </a:t>
            </a:r>
            <a:r>
              <a:rPr lang="en-US" dirty="0"/>
              <a:t>ref</a:t>
            </a:r>
            <a:r>
              <a:rPr lang="en-US" sz="1200" b="0" i="0" kern="1200" dirty="0">
                <a:solidFill>
                  <a:schemeClr val="tx1"/>
                </a:solidFill>
                <a:effectLst/>
                <a:latin typeface="+mn-lt"/>
                <a:ea typeface="+mn-ea"/>
                <a:cs typeface="+mn-cs"/>
              </a:rPr>
              <a:t>attribute. Refs are commonly assigned to an instance property when a component is constructed so they can be referenced throughout the component.</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8</a:t>
            </a:fld>
            <a:endParaRPr lang="en-US"/>
          </a:p>
        </p:txBody>
      </p:sp>
    </p:spTree>
    <p:extLst>
      <p:ext uri="{BB962C8B-B14F-4D97-AF65-F5344CB8AC3E}">
        <p14:creationId xmlns:p14="http://schemas.microsoft.com/office/powerpoint/2010/main" val="112555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a ref is passed to an element in </a:t>
            </a:r>
            <a:r>
              <a:rPr lang="en-US" dirty="0"/>
              <a:t>render</a:t>
            </a:r>
            <a:r>
              <a:rPr lang="en-US" sz="1200" b="0" i="0" kern="1200" dirty="0">
                <a:solidFill>
                  <a:schemeClr val="tx1"/>
                </a:solidFill>
                <a:effectLst/>
                <a:latin typeface="+mn-lt"/>
                <a:ea typeface="+mn-ea"/>
                <a:cs typeface="+mn-cs"/>
              </a:rPr>
              <a:t>, a reference to the node becomes accessible at the </a:t>
            </a:r>
            <a:r>
              <a:rPr lang="en-US" dirty="0"/>
              <a:t>current</a:t>
            </a:r>
            <a:r>
              <a:rPr lang="en-US" sz="1200" b="0" i="0" kern="1200" dirty="0">
                <a:solidFill>
                  <a:schemeClr val="tx1"/>
                </a:solidFill>
                <a:effectLst/>
                <a:latin typeface="+mn-lt"/>
                <a:ea typeface="+mn-ea"/>
                <a:cs typeface="+mn-cs"/>
              </a:rPr>
              <a:t> attribute of the ref.</a:t>
            </a:r>
          </a:p>
          <a:p>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9</a:t>
            </a:fld>
            <a:endParaRPr lang="en-US"/>
          </a:p>
        </p:txBody>
      </p:sp>
    </p:spTree>
    <p:extLst>
      <p:ext uri="{BB962C8B-B14F-4D97-AF65-F5344CB8AC3E}">
        <p14:creationId xmlns:p14="http://schemas.microsoft.com/office/powerpoint/2010/main" val="245571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code uses a </a:t>
            </a:r>
            <a:r>
              <a:rPr lang="en-US" dirty="0"/>
              <a:t>ref</a:t>
            </a:r>
            <a:r>
              <a:rPr lang="en-US" sz="1200" b="0" i="0" kern="1200" dirty="0">
                <a:solidFill>
                  <a:schemeClr val="tx1"/>
                </a:solidFill>
                <a:effectLst/>
                <a:latin typeface="+mn-lt"/>
                <a:ea typeface="+mn-ea"/>
                <a:cs typeface="+mn-cs"/>
              </a:rPr>
              <a:t> to store a reference to a DOM node. React will assign the </a:t>
            </a:r>
            <a:r>
              <a:rPr lang="en-US" dirty="0"/>
              <a:t>current</a:t>
            </a:r>
            <a:r>
              <a:rPr lang="en-US" sz="1200" b="0" i="0" kern="1200" dirty="0">
                <a:solidFill>
                  <a:schemeClr val="tx1"/>
                </a:solidFill>
                <a:effectLst/>
                <a:latin typeface="+mn-lt"/>
                <a:ea typeface="+mn-ea"/>
                <a:cs typeface="+mn-cs"/>
              </a:rPr>
              <a:t> property with the DOM element when the component mounts, and assign it back to </a:t>
            </a:r>
            <a:r>
              <a:rPr lang="en-US" dirty="0"/>
              <a:t>null</a:t>
            </a:r>
            <a:r>
              <a:rPr lang="en-US" sz="1200" b="0" i="0" kern="1200" dirty="0">
                <a:solidFill>
                  <a:schemeClr val="tx1"/>
                </a:solidFill>
                <a:effectLst/>
                <a:latin typeface="+mn-lt"/>
                <a:ea typeface="+mn-ea"/>
                <a:cs typeface="+mn-cs"/>
              </a:rPr>
              <a:t> when it unmounts. </a:t>
            </a:r>
            <a:r>
              <a:rPr lang="en-US" dirty="0"/>
              <a:t>ref</a:t>
            </a:r>
            <a:r>
              <a:rPr lang="en-US" sz="1200" b="0" i="0" kern="1200" dirty="0">
                <a:solidFill>
                  <a:schemeClr val="tx1"/>
                </a:solidFill>
                <a:effectLst/>
                <a:latin typeface="+mn-lt"/>
                <a:ea typeface="+mn-ea"/>
                <a:cs typeface="+mn-cs"/>
              </a:rPr>
              <a:t> updates happen before </a:t>
            </a:r>
            <a:r>
              <a:rPr lang="en-US" dirty="0"/>
              <a:t>componentDidMount</a:t>
            </a:r>
            <a:r>
              <a:rPr lang="en-US" sz="1200" b="0" i="0" kern="1200" dirty="0">
                <a:solidFill>
                  <a:schemeClr val="tx1"/>
                </a:solidFill>
                <a:effectLst/>
                <a:latin typeface="+mn-lt"/>
                <a:ea typeface="+mn-ea"/>
                <a:cs typeface="+mn-cs"/>
              </a:rPr>
              <a:t> or </a:t>
            </a:r>
            <a:r>
              <a:rPr lang="en-US" dirty="0"/>
              <a:t>componentDidUpdate</a:t>
            </a:r>
            <a:r>
              <a:rPr lang="en-US" sz="1200" b="0" i="0" kern="1200" dirty="0">
                <a:solidFill>
                  <a:schemeClr val="tx1"/>
                </a:solidFill>
                <a:effectLst/>
                <a:latin typeface="+mn-lt"/>
                <a:ea typeface="+mn-ea"/>
                <a:cs typeface="+mn-cs"/>
              </a:rPr>
              <a:t> lifecycle methods.</a:t>
            </a:r>
            <a:endParaRPr lang="en-US" dirty="0"/>
          </a:p>
        </p:txBody>
      </p:sp>
      <p:sp>
        <p:nvSpPr>
          <p:cNvPr id="4" name="Slide Number Placeholder 3"/>
          <p:cNvSpPr>
            <a:spLocks noGrp="1"/>
          </p:cNvSpPr>
          <p:nvPr>
            <p:ph type="sldNum" sz="quarter" idx="5"/>
          </p:nvPr>
        </p:nvSpPr>
        <p:spPr/>
        <p:txBody>
          <a:bodyPr/>
          <a:lstStyle/>
          <a:p>
            <a:fld id="{3B333987-DEFD-6247-97EA-099A4A330B3D}" type="slidenum">
              <a:rPr lang="en-US" smtClean="0"/>
              <a:t>10</a:t>
            </a:fld>
            <a:endParaRPr lang="en-US"/>
          </a:p>
        </p:txBody>
      </p:sp>
    </p:spTree>
    <p:extLst>
      <p:ext uri="{BB962C8B-B14F-4D97-AF65-F5344CB8AC3E}">
        <p14:creationId xmlns:p14="http://schemas.microsoft.com/office/powerpoint/2010/main" val="189095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B87A-6AD2-2746-A1A1-FCA12DAB41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528FC1-DDF9-6C42-8959-39A36581B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F9619-C893-BA4C-ABA6-1FF1B9FE64A4}"/>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D12D5F7D-6D40-AF43-8B35-D86179D71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F5563-DA06-F145-BE18-71D054D4FF21}"/>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21601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5BB8-3645-3442-8423-D1C4AC0CD3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7EC6C-5064-2946-BCB0-D8B7D64579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E7050-06DF-4249-A7E5-263A28E456A3}"/>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AD224FE3-EBB7-8144-B3F6-6F7E67E41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F911F-5E5D-364F-9433-68340031D1BD}"/>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111431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6CBF3-B080-6B4E-A0A6-A9BF8F7C33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831199-728B-7147-A34F-9B13DCFF9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0D652-569C-124E-B13B-64923F5689F6}"/>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9F6CC3B3-9372-6044-A4D6-5F1B748E0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39693-D558-C146-BB5E-EBC05DE23FB3}"/>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337164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E233-30CC-DC49-B06B-136EF6A6C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224BF-A127-6847-8088-F50B129191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BFB8A-F564-A74C-908F-50401292684B}"/>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D0EF4AF4-E896-1D45-B9DF-A585DCDB3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1FF86-F65C-C44F-8EAF-1322F40D8847}"/>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109588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AAE8-02C2-AC48-BCCB-1B580E48D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CE671D-F59F-2143-B856-839931812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EF821F-F758-3E4B-81EA-0015A83C1735}"/>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D2B8B480-3741-D04B-BDD9-16F57186C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3C924-4651-1E42-8D98-B56E1773C9D2}"/>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315183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6786-52D5-004E-9621-74239D654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F101D-16D4-8942-A23F-ABFC68CD5F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8A2AB0-FA74-9F4F-A5B8-902E0D3230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00CC2-DE0A-1D4A-A5C0-E436C113068E}"/>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6" name="Footer Placeholder 5">
            <a:extLst>
              <a:ext uri="{FF2B5EF4-FFF2-40B4-BE49-F238E27FC236}">
                <a16:creationId xmlns:a16="http://schemas.microsoft.com/office/drawing/2014/main" id="{90B0F939-74E9-2A4D-8E5C-E2895DC25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38050-565D-0D4F-84C8-00A7691AC7A8}"/>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386928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2382-AEB5-EB44-B335-B82279D26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47DAA3-8728-AD45-A26F-0E7452D31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F4A1DD-CA1A-6F48-88F6-6831E5F9D3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5D49B-5A0B-A643-800C-382D608CA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2AECC9-07FE-6C47-846D-02C80D8AD2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F5166-3FEB-ED4C-B9B1-726175DA8414}"/>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8" name="Footer Placeholder 7">
            <a:extLst>
              <a:ext uri="{FF2B5EF4-FFF2-40B4-BE49-F238E27FC236}">
                <a16:creationId xmlns:a16="http://schemas.microsoft.com/office/drawing/2014/main" id="{F0FD045B-9967-644F-8692-9C6DCB5E7B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7346C-270C-0744-BAA7-83E89C9C7A02}"/>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210543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8416-5D1F-9446-872A-9BCCD6646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83EAB-B48B-FD41-B8AC-27106EA96245}"/>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4" name="Footer Placeholder 3">
            <a:extLst>
              <a:ext uri="{FF2B5EF4-FFF2-40B4-BE49-F238E27FC236}">
                <a16:creationId xmlns:a16="http://schemas.microsoft.com/office/drawing/2014/main" id="{A855FD42-DDAE-6A44-977C-E1C5C91F1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CFD759-F0A9-DE45-8F3B-B81BB7133F90}"/>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309252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6DBB7-6361-5D49-8544-D569D8212F54}"/>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3" name="Footer Placeholder 2">
            <a:extLst>
              <a:ext uri="{FF2B5EF4-FFF2-40B4-BE49-F238E27FC236}">
                <a16:creationId xmlns:a16="http://schemas.microsoft.com/office/drawing/2014/main" id="{0257AD9D-8FC9-0548-B7E4-0DCBE91B1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72B231-CCC5-324F-BEB2-A6C7B5A2865B}"/>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122127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AA6D-4DCE-144C-94F3-23B71DC4A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30C96D-0F80-C34C-8492-EE4A2ED9A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A4B6AD-4076-6744-B1CA-ED532AC99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16F074-F1F8-B04A-BD36-4BB4F30AFD72}"/>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6" name="Footer Placeholder 5">
            <a:extLst>
              <a:ext uri="{FF2B5EF4-FFF2-40B4-BE49-F238E27FC236}">
                <a16:creationId xmlns:a16="http://schemas.microsoft.com/office/drawing/2014/main" id="{85DEF6FD-DA77-654F-85A3-32F8E44B4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8C6E1-6432-3A44-8CEB-DBD4DF95B101}"/>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232862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E1A1-9D3E-6A49-925A-7F35BE93A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AC9F2E-5E59-244A-B859-B4CA80DDA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B5151-AE91-D443-AA88-CB41856F9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034A18-37EC-1847-AC90-1D1A08400250}"/>
              </a:ext>
            </a:extLst>
          </p:cNvPr>
          <p:cNvSpPr>
            <a:spLocks noGrp="1"/>
          </p:cNvSpPr>
          <p:nvPr>
            <p:ph type="dt" sz="half" idx="10"/>
          </p:nvPr>
        </p:nvSpPr>
        <p:spPr/>
        <p:txBody>
          <a:bodyPr/>
          <a:lstStyle/>
          <a:p>
            <a:fld id="{4F45F01B-0811-6F4C-A5C5-1986BD4A3A7A}" type="datetimeFigureOut">
              <a:rPr lang="en-US" smtClean="0"/>
              <a:t>1/23/19</a:t>
            </a:fld>
            <a:endParaRPr lang="en-US"/>
          </a:p>
        </p:txBody>
      </p:sp>
      <p:sp>
        <p:nvSpPr>
          <p:cNvPr id="6" name="Footer Placeholder 5">
            <a:extLst>
              <a:ext uri="{FF2B5EF4-FFF2-40B4-BE49-F238E27FC236}">
                <a16:creationId xmlns:a16="http://schemas.microsoft.com/office/drawing/2014/main" id="{24189697-A231-A843-8A93-0ACAFE532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C3524-5986-604E-8BB9-76F5DEDE5CEB}"/>
              </a:ext>
            </a:extLst>
          </p:cNvPr>
          <p:cNvSpPr>
            <a:spLocks noGrp="1"/>
          </p:cNvSpPr>
          <p:nvPr>
            <p:ph type="sldNum" sz="quarter" idx="12"/>
          </p:nvPr>
        </p:nvSpPr>
        <p:spPr/>
        <p:txBody>
          <a:bodyPr/>
          <a:lstStyle/>
          <a:p>
            <a:fld id="{1F283244-9133-9545-8A0A-81CA02567F69}" type="slidenum">
              <a:rPr lang="en-US" smtClean="0"/>
              <a:t>‹#›</a:t>
            </a:fld>
            <a:endParaRPr lang="en-US"/>
          </a:p>
        </p:txBody>
      </p:sp>
    </p:spTree>
    <p:extLst>
      <p:ext uri="{BB962C8B-B14F-4D97-AF65-F5344CB8AC3E}">
        <p14:creationId xmlns:p14="http://schemas.microsoft.com/office/powerpoint/2010/main" val="163430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33C63-D24F-034B-9B3C-4A8B16E09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AC706-B27E-E243-94B7-FDAA220B1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6D058-7AE3-324E-A8E5-9F2CD8890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5F01B-0811-6F4C-A5C5-1986BD4A3A7A}" type="datetimeFigureOut">
              <a:rPr lang="en-US" smtClean="0"/>
              <a:t>1/23/19</a:t>
            </a:fld>
            <a:endParaRPr lang="en-US"/>
          </a:p>
        </p:txBody>
      </p:sp>
      <p:sp>
        <p:nvSpPr>
          <p:cNvPr id="5" name="Footer Placeholder 4">
            <a:extLst>
              <a:ext uri="{FF2B5EF4-FFF2-40B4-BE49-F238E27FC236}">
                <a16:creationId xmlns:a16="http://schemas.microsoft.com/office/drawing/2014/main" id="{D6248120-AB50-C643-8859-829693AE1C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21432A-6790-CE41-9ED2-F5C30342D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83244-9133-9545-8A0A-81CA02567F69}" type="slidenum">
              <a:rPr lang="en-US" smtClean="0"/>
              <a:t>‹#›</a:t>
            </a:fld>
            <a:endParaRPr lang="en-US"/>
          </a:p>
        </p:txBody>
      </p:sp>
    </p:spTree>
    <p:extLst>
      <p:ext uri="{BB962C8B-B14F-4D97-AF65-F5344CB8AC3E}">
        <p14:creationId xmlns:p14="http://schemas.microsoft.com/office/powerpoint/2010/main" val="828846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F416-00DA-CF4B-92B0-4356E8CD35BD}"/>
              </a:ext>
            </a:extLst>
          </p:cNvPr>
          <p:cNvSpPr>
            <a:spLocks noGrp="1"/>
          </p:cNvSpPr>
          <p:nvPr>
            <p:ph type="ctrTitle"/>
          </p:nvPr>
        </p:nvSpPr>
        <p:spPr/>
        <p:txBody>
          <a:bodyPr/>
          <a:lstStyle/>
          <a:p>
            <a:r>
              <a:rPr lang="en-US" dirty="0"/>
              <a:t>React Forms</a:t>
            </a:r>
          </a:p>
        </p:txBody>
      </p:sp>
    </p:spTree>
    <p:extLst>
      <p:ext uri="{BB962C8B-B14F-4D97-AF65-F5344CB8AC3E}">
        <p14:creationId xmlns:p14="http://schemas.microsoft.com/office/powerpoint/2010/main" val="94538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2C705B-41B9-B846-9A20-5B013AE8A49C}"/>
              </a:ext>
            </a:extLst>
          </p:cNvPr>
          <p:cNvPicPr>
            <a:picLocks noGrp="1" noChangeAspect="1"/>
          </p:cNvPicPr>
          <p:nvPr>
            <p:ph idx="1"/>
          </p:nvPr>
        </p:nvPicPr>
        <p:blipFill>
          <a:blip r:embed="rId3"/>
          <a:stretch>
            <a:fillRect/>
          </a:stretch>
        </p:blipFill>
        <p:spPr>
          <a:xfrm>
            <a:off x="1549460" y="285750"/>
            <a:ext cx="8966075" cy="6243157"/>
          </a:xfrm>
        </p:spPr>
      </p:pic>
    </p:spTree>
    <p:extLst>
      <p:ext uri="{BB962C8B-B14F-4D97-AF65-F5344CB8AC3E}">
        <p14:creationId xmlns:p14="http://schemas.microsoft.com/office/powerpoint/2010/main" val="279799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5D66-8F24-F14B-BFFC-48E65D5D546E}"/>
              </a:ext>
            </a:extLst>
          </p:cNvPr>
          <p:cNvSpPr>
            <a:spLocks noGrp="1"/>
          </p:cNvSpPr>
          <p:nvPr>
            <p:ph type="title"/>
          </p:nvPr>
        </p:nvSpPr>
        <p:spPr/>
        <p:txBody>
          <a:bodyPr/>
          <a:lstStyle/>
          <a:p>
            <a:pPr algn="ctr"/>
            <a:r>
              <a:rPr lang="en-US" dirty="0"/>
              <a:t>Adding a Ref to a Class Component</a:t>
            </a:r>
          </a:p>
        </p:txBody>
      </p:sp>
      <p:pic>
        <p:nvPicPr>
          <p:cNvPr id="5" name="Content Placeholder 4">
            <a:extLst>
              <a:ext uri="{FF2B5EF4-FFF2-40B4-BE49-F238E27FC236}">
                <a16:creationId xmlns:a16="http://schemas.microsoft.com/office/drawing/2014/main" id="{0B4FEE69-B357-CB4E-957C-FD1A277B829F}"/>
              </a:ext>
            </a:extLst>
          </p:cNvPr>
          <p:cNvPicPr>
            <a:picLocks noGrp="1" noChangeAspect="1"/>
          </p:cNvPicPr>
          <p:nvPr>
            <p:ph idx="1"/>
          </p:nvPr>
        </p:nvPicPr>
        <p:blipFill>
          <a:blip r:embed="rId3"/>
          <a:stretch>
            <a:fillRect/>
          </a:stretch>
        </p:blipFill>
        <p:spPr>
          <a:xfrm>
            <a:off x="1042988" y="1797725"/>
            <a:ext cx="10325990" cy="4503063"/>
          </a:xfrm>
        </p:spPr>
      </p:pic>
    </p:spTree>
    <p:extLst>
      <p:ext uri="{BB962C8B-B14F-4D97-AF65-F5344CB8AC3E}">
        <p14:creationId xmlns:p14="http://schemas.microsoft.com/office/powerpoint/2010/main" val="105326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1663-6706-C848-A421-2CA1AD01C42D}"/>
              </a:ext>
            </a:extLst>
          </p:cNvPr>
          <p:cNvSpPr>
            <a:spLocks noGrp="1"/>
          </p:cNvSpPr>
          <p:nvPr>
            <p:ph type="title"/>
          </p:nvPr>
        </p:nvSpPr>
        <p:spPr>
          <a:xfrm>
            <a:off x="753656" y="-192088"/>
            <a:ext cx="10515600" cy="1325563"/>
          </a:xfrm>
        </p:spPr>
        <p:txBody>
          <a:bodyPr/>
          <a:lstStyle/>
          <a:p>
            <a:pPr algn="ctr"/>
            <a:r>
              <a:rPr lang="en-US" b="1" dirty="0"/>
              <a:t>Uncontrolled Components</a:t>
            </a:r>
            <a:endParaRPr lang="en-US" dirty="0"/>
          </a:p>
        </p:txBody>
      </p:sp>
      <p:pic>
        <p:nvPicPr>
          <p:cNvPr id="13" name="Content Placeholder 12">
            <a:extLst>
              <a:ext uri="{FF2B5EF4-FFF2-40B4-BE49-F238E27FC236}">
                <a16:creationId xmlns:a16="http://schemas.microsoft.com/office/drawing/2014/main" id="{793FB389-7E5F-5A4F-A015-EC9B71FE5E57}"/>
              </a:ext>
            </a:extLst>
          </p:cNvPr>
          <p:cNvPicPr>
            <a:picLocks noGrp="1" noChangeAspect="1"/>
          </p:cNvPicPr>
          <p:nvPr>
            <p:ph idx="1"/>
          </p:nvPr>
        </p:nvPicPr>
        <p:blipFill>
          <a:blip r:embed="rId3"/>
          <a:stretch>
            <a:fillRect/>
          </a:stretch>
        </p:blipFill>
        <p:spPr>
          <a:xfrm>
            <a:off x="178111" y="858704"/>
            <a:ext cx="11666690" cy="5442084"/>
          </a:xfrm>
        </p:spPr>
      </p:pic>
    </p:spTree>
    <p:extLst>
      <p:ext uri="{BB962C8B-B14F-4D97-AF65-F5344CB8AC3E}">
        <p14:creationId xmlns:p14="http://schemas.microsoft.com/office/powerpoint/2010/main" val="51190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8395-11A3-C34D-90F0-40587829F80F}"/>
              </a:ext>
            </a:extLst>
          </p:cNvPr>
          <p:cNvSpPr>
            <a:spLocks noGrp="1"/>
          </p:cNvSpPr>
          <p:nvPr>
            <p:ph type="title"/>
          </p:nvPr>
        </p:nvSpPr>
        <p:spPr/>
        <p:txBody>
          <a:bodyPr/>
          <a:lstStyle/>
          <a:p>
            <a:pPr algn="ctr"/>
            <a:r>
              <a:rPr lang="en-US" b="1" dirty="0"/>
              <a:t>Controlled input vs Uncontrolled</a:t>
            </a:r>
          </a:p>
        </p:txBody>
      </p:sp>
      <p:graphicFrame>
        <p:nvGraphicFramePr>
          <p:cNvPr id="4" name="Content Placeholder 3">
            <a:extLst>
              <a:ext uri="{FF2B5EF4-FFF2-40B4-BE49-F238E27FC236}">
                <a16:creationId xmlns:a16="http://schemas.microsoft.com/office/drawing/2014/main" id="{28310A31-D7A4-CC4D-883B-43E8A30FFC12}"/>
              </a:ext>
            </a:extLst>
          </p:cNvPr>
          <p:cNvGraphicFramePr>
            <a:graphicFrameLocks noGrp="1"/>
          </p:cNvGraphicFramePr>
          <p:nvPr>
            <p:ph idx="1"/>
            <p:extLst>
              <p:ext uri="{D42A27DB-BD31-4B8C-83A1-F6EECF244321}">
                <p14:modId xmlns:p14="http://schemas.microsoft.com/office/powerpoint/2010/main" val="17697157"/>
              </p:ext>
            </p:extLst>
          </p:nvPr>
        </p:nvGraphicFramePr>
        <p:xfrm>
          <a:off x="371475" y="1825624"/>
          <a:ext cx="11487150" cy="3832224"/>
        </p:xfrm>
        <a:graphic>
          <a:graphicData uri="http://schemas.openxmlformats.org/drawingml/2006/table">
            <a:tbl>
              <a:tblPr firstRow="1" bandRow="1">
                <a:tableStyleId>{5C22544A-7EE6-4342-B048-85BDC9FD1C3A}</a:tableStyleId>
              </a:tblPr>
              <a:tblGrid>
                <a:gridCol w="6107750">
                  <a:extLst>
                    <a:ext uri="{9D8B030D-6E8A-4147-A177-3AD203B41FA5}">
                      <a16:colId xmlns:a16="http://schemas.microsoft.com/office/drawing/2014/main" val="157829594"/>
                    </a:ext>
                  </a:extLst>
                </a:gridCol>
                <a:gridCol w="2824966">
                  <a:extLst>
                    <a:ext uri="{9D8B030D-6E8A-4147-A177-3AD203B41FA5}">
                      <a16:colId xmlns:a16="http://schemas.microsoft.com/office/drawing/2014/main" val="2529662573"/>
                    </a:ext>
                  </a:extLst>
                </a:gridCol>
                <a:gridCol w="2554434">
                  <a:extLst>
                    <a:ext uri="{9D8B030D-6E8A-4147-A177-3AD203B41FA5}">
                      <a16:colId xmlns:a16="http://schemas.microsoft.com/office/drawing/2014/main" val="1870044728"/>
                    </a:ext>
                  </a:extLst>
                </a:gridCol>
              </a:tblGrid>
              <a:tr h="479028">
                <a:tc>
                  <a:txBody>
                    <a:bodyPr/>
                    <a:lstStyle/>
                    <a:p>
                      <a:pPr algn="ctr"/>
                      <a:r>
                        <a:rPr lang="en-US" dirty="0"/>
                        <a:t>Feature</a:t>
                      </a:r>
                    </a:p>
                  </a:txBody>
                  <a:tcPr/>
                </a:tc>
                <a:tc>
                  <a:txBody>
                    <a:bodyPr/>
                    <a:lstStyle/>
                    <a:p>
                      <a:pPr algn="ctr"/>
                      <a:r>
                        <a:rPr lang="en-US" dirty="0"/>
                        <a:t>Uncontrolled</a:t>
                      </a:r>
                    </a:p>
                  </a:txBody>
                  <a:tcPr/>
                </a:tc>
                <a:tc>
                  <a:txBody>
                    <a:bodyPr/>
                    <a:lstStyle/>
                    <a:p>
                      <a:pPr algn="ctr"/>
                      <a:r>
                        <a:rPr lang="en-US" dirty="0"/>
                        <a:t>Controlled</a:t>
                      </a:r>
                    </a:p>
                  </a:txBody>
                  <a:tcPr/>
                </a:tc>
                <a:extLst>
                  <a:ext uri="{0D108BD9-81ED-4DB2-BD59-A6C34878D82A}">
                    <a16:rowId xmlns:a16="http://schemas.microsoft.com/office/drawing/2014/main" val="1187819907"/>
                  </a:ext>
                </a:extLst>
              </a:tr>
              <a:tr h="479028">
                <a:tc>
                  <a:txBody>
                    <a:bodyPr/>
                    <a:lstStyle/>
                    <a:p>
                      <a:r>
                        <a:rPr lang="en-US" sz="1800" b="0" i="0" kern="1200" dirty="0">
                          <a:solidFill>
                            <a:schemeClr val="dk1"/>
                          </a:solidFill>
                          <a:effectLst/>
                          <a:latin typeface="+mn-lt"/>
                          <a:ea typeface="+mn-ea"/>
                          <a:cs typeface="+mn-cs"/>
                        </a:rPr>
                        <a:t>One-time value retrieval (e.g. on submit)</a:t>
                      </a:r>
                      <a:endParaRPr lang="en-US" dirty="0"/>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46440073"/>
                  </a:ext>
                </a:extLst>
              </a:tr>
              <a:tr h="479028">
                <a:tc>
                  <a:txBody>
                    <a:bodyPr/>
                    <a:lstStyle/>
                    <a:p>
                      <a:r>
                        <a:rPr lang="en-US" dirty="0"/>
                        <a:t>Validation on submit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559270396"/>
                  </a:ext>
                </a:extLst>
              </a:tr>
              <a:tr h="479028">
                <a:tc>
                  <a:txBody>
                    <a:bodyPr/>
                    <a:lstStyle/>
                    <a:p>
                      <a:r>
                        <a:rPr lang="en-US" dirty="0"/>
                        <a:t>Instant field validation</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918051304"/>
                  </a:ext>
                </a:extLst>
              </a:tr>
              <a:tr h="479028">
                <a:tc>
                  <a:txBody>
                    <a:bodyPr/>
                    <a:lstStyle/>
                    <a:p>
                      <a:r>
                        <a:rPr lang="en-US" dirty="0"/>
                        <a:t>Conditionally disabling submit button</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43484687"/>
                  </a:ext>
                </a:extLst>
              </a:tr>
              <a:tr h="479028">
                <a:tc>
                  <a:txBody>
                    <a:bodyPr/>
                    <a:lstStyle/>
                    <a:p>
                      <a:r>
                        <a:rPr lang="en-US" dirty="0"/>
                        <a:t>Enforcing input format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61998944"/>
                  </a:ext>
                </a:extLst>
              </a:tr>
              <a:tr h="479028">
                <a:tc>
                  <a:txBody>
                    <a:bodyPr/>
                    <a:lstStyle/>
                    <a:p>
                      <a:r>
                        <a:rPr lang="en-US" sz="1800" b="0" i="0" kern="1200" dirty="0">
                          <a:solidFill>
                            <a:schemeClr val="dk1"/>
                          </a:solidFill>
                          <a:effectLst/>
                          <a:latin typeface="+mn-lt"/>
                          <a:ea typeface="+mn-ea"/>
                          <a:cs typeface="+mn-cs"/>
                        </a:rPr>
                        <a:t>several inputs for one piece of data</a:t>
                      </a:r>
                      <a:endParaRPr lang="en-US" dirty="0"/>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1165316332"/>
                  </a:ext>
                </a:extLst>
              </a:tr>
              <a:tr h="479028">
                <a:tc>
                  <a:txBody>
                    <a:bodyPr/>
                    <a:lstStyle/>
                    <a:p>
                      <a:r>
                        <a:rPr lang="en-US" dirty="0"/>
                        <a:t>Dynamic inputs</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641104829"/>
                  </a:ext>
                </a:extLst>
              </a:tr>
            </a:tbl>
          </a:graphicData>
        </a:graphic>
      </p:graphicFrame>
    </p:spTree>
    <p:extLst>
      <p:ext uri="{BB962C8B-B14F-4D97-AF65-F5344CB8AC3E}">
        <p14:creationId xmlns:p14="http://schemas.microsoft.com/office/powerpoint/2010/main" val="292364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859B-7B5C-5043-AED8-767BEF1BEF4B}"/>
              </a:ext>
            </a:extLst>
          </p:cNvPr>
          <p:cNvSpPr>
            <a:spLocks noGrp="1"/>
          </p:cNvSpPr>
          <p:nvPr>
            <p:ph type="title"/>
          </p:nvPr>
        </p:nvSpPr>
        <p:spPr>
          <a:xfrm>
            <a:off x="695325" y="-206376"/>
            <a:ext cx="10515600" cy="1325563"/>
          </a:xfrm>
        </p:spPr>
        <p:txBody>
          <a:bodyPr/>
          <a:lstStyle/>
          <a:p>
            <a:pPr algn="ctr"/>
            <a:r>
              <a:rPr lang="en-US" b="1" dirty="0"/>
              <a:t>The file input Tag</a:t>
            </a:r>
            <a:endParaRPr lang="en-US" dirty="0"/>
          </a:p>
        </p:txBody>
      </p:sp>
      <p:pic>
        <p:nvPicPr>
          <p:cNvPr id="5" name="Content Placeholder 4">
            <a:extLst>
              <a:ext uri="{FF2B5EF4-FFF2-40B4-BE49-F238E27FC236}">
                <a16:creationId xmlns:a16="http://schemas.microsoft.com/office/drawing/2014/main" id="{2AC6469A-3CA2-6C4A-B4AD-144304325BDE}"/>
              </a:ext>
            </a:extLst>
          </p:cNvPr>
          <p:cNvPicPr>
            <a:picLocks noGrp="1" noChangeAspect="1"/>
          </p:cNvPicPr>
          <p:nvPr>
            <p:ph idx="1"/>
          </p:nvPr>
        </p:nvPicPr>
        <p:blipFill>
          <a:blip r:embed="rId3"/>
          <a:stretch>
            <a:fillRect/>
          </a:stretch>
        </p:blipFill>
        <p:spPr>
          <a:xfrm>
            <a:off x="1035843" y="780652"/>
            <a:ext cx="9834563" cy="5838733"/>
          </a:xfrm>
        </p:spPr>
      </p:pic>
    </p:spTree>
    <p:extLst>
      <p:ext uri="{BB962C8B-B14F-4D97-AF65-F5344CB8AC3E}">
        <p14:creationId xmlns:p14="http://schemas.microsoft.com/office/powerpoint/2010/main" val="357797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FD15-B474-334F-8E62-248D6CD28363}"/>
              </a:ext>
            </a:extLst>
          </p:cNvPr>
          <p:cNvSpPr>
            <a:spLocks noGrp="1"/>
          </p:cNvSpPr>
          <p:nvPr>
            <p:ph type="title"/>
          </p:nvPr>
        </p:nvSpPr>
        <p:spPr/>
        <p:txBody>
          <a:bodyPr/>
          <a:lstStyle/>
          <a:p>
            <a:pPr algn="ctr"/>
            <a:r>
              <a:rPr lang="en-US" b="1" dirty="0"/>
              <a:t>Forms</a:t>
            </a:r>
            <a:endParaRPr lang="en-US" dirty="0"/>
          </a:p>
        </p:txBody>
      </p:sp>
      <p:sp>
        <p:nvSpPr>
          <p:cNvPr id="3" name="Content Placeholder 2">
            <a:extLst>
              <a:ext uri="{FF2B5EF4-FFF2-40B4-BE49-F238E27FC236}">
                <a16:creationId xmlns:a16="http://schemas.microsoft.com/office/drawing/2014/main" id="{5D8488C6-61A1-F047-8FF3-95F7E0502FEF}"/>
              </a:ext>
            </a:extLst>
          </p:cNvPr>
          <p:cNvSpPr>
            <a:spLocks noGrp="1"/>
          </p:cNvSpPr>
          <p:nvPr>
            <p:ph idx="1"/>
          </p:nvPr>
        </p:nvSpPr>
        <p:spPr>
          <a:xfrm>
            <a:off x="838200" y="1512474"/>
            <a:ext cx="10515600" cy="4351338"/>
          </a:xfrm>
        </p:spPr>
        <p:txBody>
          <a:bodyPr/>
          <a:lstStyle/>
          <a:p>
            <a:pPr marL="0" indent="0">
              <a:buNone/>
            </a:pPr>
            <a:r>
              <a:rPr lang="en-US" dirty="0"/>
              <a:t>HTML form elements work a little bit differently from other DOM elements in React, because form elements naturally keep some internal state. For example, this form in plain HTML accepts a single name:</a:t>
            </a:r>
          </a:p>
        </p:txBody>
      </p:sp>
      <p:pic>
        <p:nvPicPr>
          <p:cNvPr id="10" name="Picture 9">
            <a:extLst>
              <a:ext uri="{FF2B5EF4-FFF2-40B4-BE49-F238E27FC236}">
                <a16:creationId xmlns:a16="http://schemas.microsoft.com/office/drawing/2014/main" id="{67316A52-5FAF-C94F-AD9C-908831518C5C}"/>
              </a:ext>
            </a:extLst>
          </p:cNvPr>
          <p:cNvPicPr>
            <a:picLocks noChangeAspect="1"/>
          </p:cNvPicPr>
          <p:nvPr/>
        </p:nvPicPr>
        <p:blipFill>
          <a:blip r:embed="rId3"/>
          <a:stretch>
            <a:fillRect/>
          </a:stretch>
        </p:blipFill>
        <p:spPr>
          <a:xfrm>
            <a:off x="2551761" y="3064565"/>
            <a:ext cx="7044772" cy="2799247"/>
          </a:xfrm>
          <a:prstGeom prst="rect">
            <a:avLst/>
          </a:prstGeom>
        </p:spPr>
      </p:pic>
    </p:spTree>
    <p:extLst>
      <p:ext uri="{BB962C8B-B14F-4D97-AF65-F5344CB8AC3E}">
        <p14:creationId xmlns:p14="http://schemas.microsoft.com/office/powerpoint/2010/main" val="18288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228C-951A-784A-87E6-D35C3AE714C4}"/>
              </a:ext>
            </a:extLst>
          </p:cNvPr>
          <p:cNvSpPr>
            <a:spLocks noGrp="1"/>
          </p:cNvSpPr>
          <p:nvPr>
            <p:ph type="title"/>
          </p:nvPr>
        </p:nvSpPr>
        <p:spPr>
          <a:xfrm>
            <a:off x="838200" y="113333"/>
            <a:ext cx="10515600" cy="1325563"/>
          </a:xfrm>
        </p:spPr>
        <p:txBody>
          <a:bodyPr/>
          <a:lstStyle/>
          <a:p>
            <a:pPr algn="ctr"/>
            <a:r>
              <a:rPr lang="en-US" b="1" dirty="0"/>
              <a:t>Controlled Components</a:t>
            </a:r>
            <a:br>
              <a:rPr lang="en-US" b="1" dirty="0"/>
            </a:br>
            <a:endParaRPr lang="en-US" dirty="0"/>
          </a:p>
        </p:txBody>
      </p:sp>
      <p:pic>
        <p:nvPicPr>
          <p:cNvPr id="13" name="Content Placeholder 12">
            <a:extLst>
              <a:ext uri="{FF2B5EF4-FFF2-40B4-BE49-F238E27FC236}">
                <a16:creationId xmlns:a16="http://schemas.microsoft.com/office/drawing/2014/main" id="{39AA3043-BA6C-7C42-BE48-67B28D9F5AC2}"/>
              </a:ext>
            </a:extLst>
          </p:cNvPr>
          <p:cNvPicPr>
            <a:picLocks noGrp="1" noChangeAspect="1"/>
          </p:cNvPicPr>
          <p:nvPr>
            <p:ph idx="1"/>
          </p:nvPr>
        </p:nvPicPr>
        <p:blipFill>
          <a:blip r:embed="rId3"/>
          <a:stretch>
            <a:fillRect/>
          </a:stretch>
        </p:blipFill>
        <p:spPr>
          <a:xfrm>
            <a:off x="838201" y="844065"/>
            <a:ext cx="10791864" cy="5694430"/>
          </a:xfrm>
        </p:spPr>
      </p:pic>
    </p:spTree>
    <p:extLst>
      <p:ext uri="{BB962C8B-B14F-4D97-AF65-F5344CB8AC3E}">
        <p14:creationId xmlns:p14="http://schemas.microsoft.com/office/powerpoint/2010/main" val="9193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730C-F622-E14A-B9DE-9D2383AD4BE4}"/>
              </a:ext>
            </a:extLst>
          </p:cNvPr>
          <p:cNvSpPr>
            <a:spLocks noGrp="1"/>
          </p:cNvSpPr>
          <p:nvPr>
            <p:ph type="title"/>
          </p:nvPr>
        </p:nvSpPr>
        <p:spPr>
          <a:xfrm>
            <a:off x="679174" y="100081"/>
            <a:ext cx="10515600" cy="1325563"/>
          </a:xfrm>
        </p:spPr>
        <p:txBody>
          <a:bodyPr/>
          <a:lstStyle/>
          <a:p>
            <a:pPr algn="ctr"/>
            <a:r>
              <a:rPr lang="en-US" b="1" dirty="0"/>
              <a:t>The textarea Tag</a:t>
            </a:r>
            <a:br>
              <a:rPr lang="en-US" b="1" dirty="0"/>
            </a:br>
            <a:endParaRPr lang="en-US" dirty="0"/>
          </a:p>
        </p:txBody>
      </p:sp>
      <p:pic>
        <p:nvPicPr>
          <p:cNvPr id="13" name="Content Placeholder 12">
            <a:extLst>
              <a:ext uri="{FF2B5EF4-FFF2-40B4-BE49-F238E27FC236}">
                <a16:creationId xmlns:a16="http://schemas.microsoft.com/office/drawing/2014/main" id="{155E5B0A-A094-A04D-852D-18C97F5CF793}"/>
              </a:ext>
            </a:extLst>
          </p:cNvPr>
          <p:cNvPicPr>
            <a:picLocks noGrp="1" noChangeAspect="1"/>
          </p:cNvPicPr>
          <p:nvPr>
            <p:ph idx="1"/>
          </p:nvPr>
        </p:nvPicPr>
        <p:blipFill>
          <a:blip r:embed="rId3"/>
          <a:stretch>
            <a:fillRect/>
          </a:stretch>
        </p:blipFill>
        <p:spPr>
          <a:xfrm>
            <a:off x="1357099" y="762861"/>
            <a:ext cx="9204884" cy="5914249"/>
          </a:xfrm>
        </p:spPr>
      </p:pic>
    </p:spTree>
    <p:extLst>
      <p:ext uri="{BB962C8B-B14F-4D97-AF65-F5344CB8AC3E}">
        <p14:creationId xmlns:p14="http://schemas.microsoft.com/office/powerpoint/2010/main" val="4852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769A-B453-AA46-B9BF-274DBBE89518}"/>
              </a:ext>
            </a:extLst>
          </p:cNvPr>
          <p:cNvSpPr>
            <a:spLocks noGrp="1"/>
          </p:cNvSpPr>
          <p:nvPr>
            <p:ph type="title"/>
          </p:nvPr>
        </p:nvSpPr>
        <p:spPr>
          <a:xfrm>
            <a:off x="652670" y="-138457"/>
            <a:ext cx="10515600" cy="1325563"/>
          </a:xfrm>
        </p:spPr>
        <p:txBody>
          <a:bodyPr/>
          <a:lstStyle/>
          <a:p>
            <a:pPr algn="ctr"/>
            <a:r>
              <a:rPr lang="en-US" b="1" dirty="0"/>
              <a:t>The select Tag</a:t>
            </a:r>
            <a:endParaRPr lang="en-US" dirty="0"/>
          </a:p>
        </p:txBody>
      </p:sp>
      <p:pic>
        <p:nvPicPr>
          <p:cNvPr id="9" name="Content Placeholder 8">
            <a:extLst>
              <a:ext uri="{FF2B5EF4-FFF2-40B4-BE49-F238E27FC236}">
                <a16:creationId xmlns:a16="http://schemas.microsoft.com/office/drawing/2014/main" id="{017F1130-0C2A-174E-BA68-948C6A8E247A}"/>
              </a:ext>
            </a:extLst>
          </p:cNvPr>
          <p:cNvPicPr>
            <a:picLocks noGrp="1" noChangeAspect="1"/>
          </p:cNvPicPr>
          <p:nvPr>
            <p:ph idx="1"/>
          </p:nvPr>
        </p:nvPicPr>
        <p:blipFill>
          <a:blip r:embed="rId3"/>
          <a:stretch>
            <a:fillRect/>
          </a:stretch>
        </p:blipFill>
        <p:spPr>
          <a:xfrm>
            <a:off x="1925446" y="828110"/>
            <a:ext cx="8146206" cy="5822449"/>
          </a:xfrm>
        </p:spPr>
      </p:pic>
    </p:spTree>
    <p:extLst>
      <p:ext uri="{BB962C8B-B14F-4D97-AF65-F5344CB8AC3E}">
        <p14:creationId xmlns:p14="http://schemas.microsoft.com/office/powerpoint/2010/main" val="209552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5FCD-8D07-C34F-8B09-2A764207829A}"/>
              </a:ext>
            </a:extLst>
          </p:cNvPr>
          <p:cNvSpPr>
            <a:spLocks noGrp="1"/>
          </p:cNvSpPr>
          <p:nvPr>
            <p:ph type="title"/>
          </p:nvPr>
        </p:nvSpPr>
        <p:spPr>
          <a:xfrm>
            <a:off x="732182" y="-257727"/>
            <a:ext cx="10515600" cy="1325563"/>
          </a:xfrm>
        </p:spPr>
        <p:txBody>
          <a:bodyPr/>
          <a:lstStyle/>
          <a:p>
            <a:pPr algn="ctr"/>
            <a:r>
              <a:rPr lang="en-US" b="1" dirty="0"/>
              <a:t>Handling Multiple Inputs</a:t>
            </a:r>
            <a:endParaRPr lang="en-US" dirty="0"/>
          </a:p>
        </p:txBody>
      </p:sp>
      <p:pic>
        <p:nvPicPr>
          <p:cNvPr id="9" name="Content Placeholder 8">
            <a:extLst>
              <a:ext uri="{FF2B5EF4-FFF2-40B4-BE49-F238E27FC236}">
                <a16:creationId xmlns:a16="http://schemas.microsoft.com/office/drawing/2014/main" id="{04B9A06A-55C8-BF48-975C-CE1DE3886542}"/>
              </a:ext>
            </a:extLst>
          </p:cNvPr>
          <p:cNvPicPr>
            <a:picLocks noGrp="1" noChangeAspect="1"/>
          </p:cNvPicPr>
          <p:nvPr>
            <p:ph idx="1"/>
          </p:nvPr>
        </p:nvPicPr>
        <p:blipFill>
          <a:blip r:embed="rId3"/>
          <a:stretch>
            <a:fillRect/>
          </a:stretch>
        </p:blipFill>
        <p:spPr>
          <a:xfrm>
            <a:off x="1543877" y="705642"/>
            <a:ext cx="8892209" cy="5936561"/>
          </a:xfrm>
        </p:spPr>
      </p:pic>
    </p:spTree>
    <p:extLst>
      <p:ext uri="{BB962C8B-B14F-4D97-AF65-F5344CB8AC3E}">
        <p14:creationId xmlns:p14="http://schemas.microsoft.com/office/powerpoint/2010/main" val="7426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EA5D-743A-634A-B9D7-43EB0B8DF799}"/>
              </a:ext>
            </a:extLst>
          </p:cNvPr>
          <p:cNvSpPr>
            <a:spLocks noGrp="1"/>
          </p:cNvSpPr>
          <p:nvPr>
            <p:ph type="title"/>
          </p:nvPr>
        </p:nvSpPr>
        <p:spPr/>
        <p:txBody>
          <a:bodyPr/>
          <a:lstStyle/>
          <a:p>
            <a:pPr algn="ctr"/>
            <a:r>
              <a:rPr lang="en-US" b="1" dirty="0"/>
              <a:t>Refs and the DOM</a:t>
            </a:r>
            <a:endParaRPr lang="en-US" dirty="0"/>
          </a:p>
        </p:txBody>
      </p:sp>
      <p:sp>
        <p:nvSpPr>
          <p:cNvPr id="3" name="Content Placeholder 2">
            <a:extLst>
              <a:ext uri="{FF2B5EF4-FFF2-40B4-BE49-F238E27FC236}">
                <a16:creationId xmlns:a16="http://schemas.microsoft.com/office/drawing/2014/main" id="{285E7951-AEFC-E24B-9803-96CE92167BE9}"/>
              </a:ext>
            </a:extLst>
          </p:cNvPr>
          <p:cNvSpPr>
            <a:spLocks noGrp="1"/>
          </p:cNvSpPr>
          <p:nvPr>
            <p:ph idx="1"/>
          </p:nvPr>
        </p:nvSpPr>
        <p:spPr/>
        <p:txBody>
          <a:bodyPr>
            <a:normAutofit lnSpcReduction="10000"/>
          </a:bodyPr>
          <a:lstStyle/>
          <a:p>
            <a:pPr marL="0" indent="0">
              <a:buNone/>
            </a:pPr>
            <a:r>
              <a:rPr lang="en-US" dirty="0"/>
              <a:t>Refs provide a way to access DOM nodes or React elements created in the render method.</a:t>
            </a:r>
          </a:p>
          <a:p>
            <a:pPr marL="0" indent="0">
              <a:buNone/>
            </a:pPr>
            <a:endParaRPr lang="en-US" dirty="0"/>
          </a:p>
          <a:p>
            <a:pPr marL="0" indent="0">
              <a:buNone/>
            </a:pPr>
            <a:r>
              <a:rPr lang="en-US" b="1" dirty="0"/>
              <a:t>When to Use Refs</a:t>
            </a:r>
          </a:p>
          <a:p>
            <a:r>
              <a:rPr lang="en-US" dirty="0"/>
              <a:t>Managing focus, text selection, or media playback.</a:t>
            </a:r>
          </a:p>
          <a:p>
            <a:r>
              <a:rPr lang="en-US" dirty="0"/>
              <a:t>Triggering imperative animations.</a:t>
            </a:r>
          </a:p>
          <a:p>
            <a:r>
              <a:rPr lang="en-US" dirty="0"/>
              <a:t>Integrating with third-party DOM libraries.</a:t>
            </a:r>
          </a:p>
          <a:p>
            <a:pPr marL="0" indent="0">
              <a:buNone/>
            </a:pPr>
            <a:endParaRPr lang="en-US" dirty="0"/>
          </a:p>
          <a:p>
            <a:pPr marL="0" indent="0">
              <a:buNone/>
            </a:pPr>
            <a:r>
              <a:rPr lang="en-US" b="1" dirty="0"/>
              <a:t>Avoid using refs for anything that can be done declaratively.</a:t>
            </a:r>
          </a:p>
          <a:p>
            <a:pPr marL="0" indent="0">
              <a:buNone/>
            </a:pPr>
            <a:endParaRPr lang="en-US" dirty="0"/>
          </a:p>
        </p:txBody>
      </p:sp>
    </p:spTree>
    <p:extLst>
      <p:ext uri="{BB962C8B-B14F-4D97-AF65-F5344CB8AC3E}">
        <p14:creationId xmlns:p14="http://schemas.microsoft.com/office/powerpoint/2010/main" val="8751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6972-78FD-D243-B98A-775ADC0929C7}"/>
              </a:ext>
            </a:extLst>
          </p:cNvPr>
          <p:cNvSpPr>
            <a:spLocks noGrp="1"/>
          </p:cNvSpPr>
          <p:nvPr>
            <p:ph type="title"/>
          </p:nvPr>
        </p:nvSpPr>
        <p:spPr/>
        <p:txBody>
          <a:bodyPr/>
          <a:lstStyle/>
          <a:p>
            <a:pPr algn="ctr"/>
            <a:r>
              <a:rPr lang="en-US" b="1" dirty="0"/>
              <a:t>Creating Refs</a:t>
            </a:r>
            <a:endParaRPr lang="en-US" dirty="0"/>
          </a:p>
        </p:txBody>
      </p:sp>
      <p:sp>
        <p:nvSpPr>
          <p:cNvPr id="3" name="Content Placeholder 2">
            <a:extLst>
              <a:ext uri="{FF2B5EF4-FFF2-40B4-BE49-F238E27FC236}">
                <a16:creationId xmlns:a16="http://schemas.microsoft.com/office/drawing/2014/main" id="{546AF30E-B73E-824F-9909-6FABD21610B3}"/>
              </a:ext>
            </a:extLst>
          </p:cNvPr>
          <p:cNvSpPr>
            <a:spLocks noGrp="1"/>
          </p:cNvSpPr>
          <p:nvPr>
            <p:ph idx="1"/>
          </p:nvPr>
        </p:nvSpPr>
        <p:spPr/>
        <p:txBody>
          <a:bodyPr/>
          <a:lstStyle/>
          <a:p>
            <a:pPr marL="0" indent="0">
              <a:buNone/>
            </a:pPr>
            <a:r>
              <a:rPr lang="en-US" dirty="0"/>
              <a:t>Refs are created using React.createRef() and attached to React elements via the refattribute:</a:t>
            </a:r>
          </a:p>
          <a:p>
            <a:pPr marL="0" indent="0">
              <a:buNone/>
            </a:pPr>
            <a:endParaRPr lang="en-US" dirty="0"/>
          </a:p>
        </p:txBody>
      </p:sp>
      <p:pic>
        <p:nvPicPr>
          <p:cNvPr id="5" name="Picture 4">
            <a:extLst>
              <a:ext uri="{FF2B5EF4-FFF2-40B4-BE49-F238E27FC236}">
                <a16:creationId xmlns:a16="http://schemas.microsoft.com/office/drawing/2014/main" id="{2634AFC2-95A4-B74F-A59E-D990E5CF829C}"/>
              </a:ext>
            </a:extLst>
          </p:cNvPr>
          <p:cNvPicPr>
            <a:picLocks noChangeAspect="1"/>
          </p:cNvPicPr>
          <p:nvPr/>
        </p:nvPicPr>
        <p:blipFill>
          <a:blip r:embed="rId3"/>
          <a:stretch>
            <a:fillRect/>
          </a:stretch>
        </p:blipFill>
        <p:spPr>
          <a:xfrm>
            <a:off x="838200" y="2765286"/>
            <a:ext cx="10540210" cy="2893391"/>
          </a:xfrm>
          <a:prstGeom prst="rect">
            <a:avLst/>
          </a:prstGeom>
        </p:spPr>
      </p:pic>
    </p:spTree>
    <p:extLst>
      <p:ext uri="{BB962C8B-B14F-4D97-AF65-F5344CB8AC3E}">
        <p14:creationId xmlns:p14="http://schemas.microsoft.com/office/powerpoint/2010/main" val="373103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3C6A-4226-FC44-BE3A-CAE437D6F12E}"/>
              </a:ext>
            </a:extLst>
          </p:cNvPr>
          <p:cNvSpPr>
            <a:spLocks noGrp="1"/>
          </p:cNvSpPr>
          <p:nvPr>
            <p:ph type="title"/>
          </p:nvPr>
        </p:nvSpPr>
        <p:spPr/>
        <p:txBody>
          <a:bodyPr/>
          <a:lstStyle/>
          <a:p>
            <a:r>
              <a:rPr lang="en-US" dirty="0"/>
              <a:t>Adding a Ref to a DOM Element</a:t>
            </a:r>
          </a:p>
        </p:txBody>
      </p:sp>
      <p:sp>
        <p:nvSpPr>
          <p:cNvPr id="3" name="Content Placeholder 2">
            <a:extLst>
              <a:ext uri="{FF2B5EF4-FFF2-40B4-BE49-F238E27FC236}">
                <a16:creationId xmlns:a16="http://schemas.microsoft.com/office/drawing/2014/main" id="{F4F14E98-2B00-0344-9735-9FAE0A759243}"/>
              </a:ext>
            </a:extLst>
          </p:cNvPr>
          <p:cNvSpPr>
            <a:spLocks noGrp="1"/>
          </p:cNvSpPr>
          <p:nvPr>
            <p:ph idx="1"/>
          </p:nvPr>
        </p:nvSpPr>
        <p:spPr/>
        <p:txBody>
          <a:bodyPr/>
          <a:lstStyle/>
          <a:p>
            <a:pPr marL="0" indent="0">
              <a:buNone/>
            </a:pPr>
            <a:r>
              <a:rPr lang="en-US" dirty="0"/>
              <a:t>The value of the ref differs depending on the type of the node:</a:t>
            </a:r>
          </a:p>
          <a:p>
            <a:r>
              <a:rPr lang="en-US" dirty="0"/>
              <a:t>When the ref attribute is used on an HTML element, the ref created in the constructor with React.createRef() receives the underlying DOM element as its current property.</a:t>
            </a:r>
          </a:p>
          <a:p>
            <a:r>
              <a:rPr lang="en-US" dirty="0"/>
              <a:t>When the ref attribute is used on a custom class component, the ref object receives the mounted instance of the component as its current.</a:t>
            </a:r>
          </a:p>
          <a:p>
            <a:r>
              <a:rPr lang="en-US" b="1" dirty="0"/>
              <a:t>You may not use the ref attribute on function components</a:t>
            </a:r>
            <a:r>
              <a:rPr lang="en-US" dirty="0"/>
              <a:t> because they don’t have instances.</a:t>
            </a:r>
          </a:p>
          <a:p>
            <a:endParaRPr lang="en-US" dirty="0"/>
          </a:p>
        </p:txBody>
      </p:sp>
    </p:spTree>
    <p:extLst>
      <p:ext uri="{BB962C8B-B14F-4D97-AF65-F5344CB8AC3E}">
        <p14:creationId xmlns:p14="http://schemas.microsoft.com/office/powerpoint/2010/main" val="1307875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376</Words>
  <Application>Microsoft Macintosh PowerPoint</Application>
  <PresentationFormat>Widescreen</PresentationFormat>
  <Paragraphs>88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React Forms</vt:lpstr>
      <vt:lpstr>Forms</vt:lpstr>
      <vt:lpstr>Controlled Components </vt:lpstr>
      <vt:lpstr>The textarea Tag </vt:lpstr>
      <vt:lpstr>The select Tag</vt:lpstr>
      <vt:lpstr>Handling Multiple Inputs</vt:lpstr>
      <vt:lpstr>Refs and the DOM</vt:lpstr>
      <vt:lpstr>Creating Refs</vt:lpstr>
      <vt:lpstr>Adding a Ref to a DOM Element</vt:lpstr>
      <vt:lpstr>PowerPoint Presentation</vt:lpstr>
      <vt:lpstr>Adding a Ref to a Class Component</vt:lpstr>
      <vt:lpstr>Uncontrolled Components</vt:lpstr>
      <vt:lpstr>Controlled input vs Uncontrolled</vt:lpstr>
      <vt:lpstr>The file input Tag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Forms</dc:title>
  <dc:creator>Microsoft Office User</dc:creator>
  <cp:lastModifiedBy>Microsoft Office User</cp:lastModifiedBy>
  <cp:revision>17</cp:revision>
  <dcterms:created xsi:type="dcterms:W3CDTF">2019-01-23T18:21:57Z</dcterms:created>
  <dcterms:modified xsi:type="dcterms:W3CDTF">2019-01-25T16:01:18Z</dcterms:modified>
</cp:coreProperties>
</file>