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5" r:id="rId16"/>
    <p:sldId id="276" r:id="rId17"/>
    <p:sldId id="273" r:id="rId18"/>
    <p:sldId id="277" r:id="rId19"/>
    <p:sldId id="278" r:id="rId20"/>
    <p:sldId id="274" r:id="rId21"/>
    <p:sldId id="279" r:id="rId22"/>
  </p:sldIdLst>
  <p:sldSz cx="14630400" cy="8229600"/>
  <p:notesSz cx="8229600" cy="14630400"/>
  <p:embeddedFontLst>
    <p:embeddedFont>
      <p:font typeface="Instrument Sans Medium" pitchFamily="2" charset="0"/>
      <p:regular r:id="rId24"/>
    </p:embeddedFont>
    <p:embeddedFont>
      <p:font typeface="Instrument Sans Semi Bold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6"/>
    <p:restoredTop sz="94610"/>
  </p:normalViewPr>
  <p:slideViewPr>
    <p:cSldViewPr snapToGrid="0" snapToObjects="1">
      <p:cViewPr>
        <p:scale>
          <a:sx n="64" d="100"/>
          <a:sy n="64" d="100"/>
        </p:scale>
        <p:origin x="92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87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A8BF-36D2-31AC-0DD8-F1F9FA4FE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C5067-E19D-4E0A-BA4F-96D30DA94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10966-0794-35E7-0EC9-083977030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1F2E6-EBB2-F324-8A94-78B89F6ED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1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FBE29-0698-D5B9-D79A-90F2F9F4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F79B8-BD65-71C7-DCFA-861D086D2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BA9F8-8717-8E8B-58AD-4ABBDCDC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34AEA-4089-5396-633E-920C7E4D7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E9129-C5EB-D9CB-4F36-38B414917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F1EBF-1FA2-82EA-A376-E890600DD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A1336-8755-D3DA-47E3-4CDF11F20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2CD1A-9E2E-F25D-57E1-3461C7AE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598D-8474-049E-B821-0C3894FF3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3EDC4-A03A-E453-9B9F-959CA0571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58A51-AFEC-49A0-3A6F-267E46F8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E0F4-20E7-859F-1A1B-E69224356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55FA-0F14-E227-1F2E-2DAD218A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48D86-4249-7C42-CA57-0C1FAC94C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2CA81-7C50-71F3-68F9-C70C401A0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DC5-7F25-A574-EE66-36C441EDC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4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ithub.com/akrav/AI_Chat_Conversation_Analysis_Take_Home_Interview/blob/9b4a8f81df7246fa272b8be21b062bbfb6465d3e/src/visualizations.py#L308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12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6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6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7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5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7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9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40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hyperlink" Target="https://github.com/akrav/AI_Chat_Conversation_Analysis_Take_Home_Interview/blob/9b4a8f81df7246fa272b8be21b062bbfb6465d3e/src/visualizations.py#L387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hf_loader.py#L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krav/AI_Chat_Conversation_Analysis_Take_Home_Interview/blob/9b4a8f81df7246fa272b8be21b062bbfb6465d3e/src/text_cleaning.py#L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bertopic_pipeline.py#L7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krav/AI_Chat_Conversation_Analysis_Take_Home_Interview/blob/9b4a8f81df7246fa272b8be21b062bbfb6465d3e/src/sentiment_rule_based.py#L33" TargetMode="External"/><Relationship Id="rId4" Type="http://schemas.openxmlformats.org/officeDocument/2006/relationships/hyperlink" Target="https://github.com/akrav/AI_Chat_Conversation_Analysis_Take_Home_Interview/blob/9b4a8f81df7246fa272b8be21b062bbfb6465d3e/src/bertopic_pipeline.py#L10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llm_analysis.py#L1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synthesis.py#L6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krav/AI_Chat_Conversation_Analysis_Take_Home_Interview/blob/9b4a8f81df7246fa272b8be21b062bbfb6465d3e/src/entity_clustering.py#L37" TargetMode="External"/><Relationship Id="rId4" Type="http://schemas.openxmlformats.org/officeDocument/2006/relationships/hyperlink" Target="https://github.com/akrav/AI_Chat_Conversation_Analysis_Take_Home_Interview/blob/9b4a8f81df7246fa272b8be21b062bbfb6465d3e/src/llm_analysis.py#L2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32589" y="3637597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Profound Technical Interview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432590" y="4442340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pipeline for extracting actionable insights from conversational AI data.</a:t>
            </a:r>
            <a:endParaRPr lang="en-US" sz="15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A130B-68D0-DD7C-4471-1B00D8499E91}"/>
              </a:ext>
            </a:extLst>
          </p:cNvPr>
          <p:cNvSpPr txBox="1"/>
          <p:nvPr/>
        </p:nvSpPr>
        <p:spPr>
          <a:xfrm>
            <a:off x="11890680" y="7315200"/>
            <a:ext cx="209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5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46A2-6155-0611-1F1E-AB6FF22DEF26}"/>
              </a:ext>
            </a:extLst>
          </p:cNvPr>
          <p:cNvSpPr txBox="1"/>
          <p:nvPr/>
        </p:nvSpPr>
        <p:spPr>
          <a:xfrm>
            <a:off x="11890680" y="6945868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Kravitz</a:t>
            </a:r>
          </a:p>
        </p:txBody>
      </p:sp>
      <p:pic>
        <p:nvPicPr>
          <p:cNvPr id="10" name="Picture 9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402E351-BB22-8215-FEA1-68566E7B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86" y="-76086"/>
            <a:ext cx="5556739" cy="83351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6754" y="478988"/>
            <a:ext cx="7202329" cy="435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Visualizations &amp; Performance Optimizations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696754" y="1284565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 Types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696754" y="1981318"/>
            <a:ext cx="572273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Mentions distributions: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Entity frequency across conversations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96754" y="2320884"/>
            <a:ext cx="572273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Entity-weighted averages: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Sentiment by entity importance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96754" y="2660451"/>
            <a:ext cx="5722739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Co-mention heatmaps: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Entity relationships with sentiment coloring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88061" y="3052405"/>
            <a:ext cx="5722739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Conversation sentiment by intent: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Emotional patterns by conversation purpose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852166" y="1284565"/>
            <a:ext cx="3396258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Optimizations</a:t>
            </a:r>
            <a:endParaRPr lang="en-US" sz="2050" dirty="0"/>
          </a:p>
        </p:txBody>
      </p:sp>
      <p:sp>
        <p:nvSpPr>
          <p:cNvPr id="10" name="Shape 8"/>
          <p:cNvSpPr/>
          <p:nvPr/>
        </p:nvSpPr>
        <p:spPr>
          <a:xfrm>
            <a:off x="6852166" y="2003107"/>
            <a:ext cx="7088981" cy="2133481"/>
          </a:xfrm>
          <a:prstGeom prst="roundRect">
            <a:avLst>
              <a:gd name="adj" fmla="val 3429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66" y="2003107"/>
            <a:ext cx="91440" cy="2133481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140654" y="2200155"/>
            <a:ext cx="217753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Processing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140654" y="2646520"/>
            <a:ext cx="660344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Async with bounded concurrency and retry/backoff logic to maximize throughput while respecting API limits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7140654" y="3399710"/>
            <a:ext cx="6603444" cy="539829"/>
          </a:xfrm>
          <a:prstGeom prst="roundRect">
            <a:avLst>
              <a:gd name="adj" fmla="val 1355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5" name="Shape 12"/>
          <p:cNvSpPr/>
          <p:nvPr/>
        </p:nvSpPr>
        <p:spPr>
          <a:xfrm>
            <a:off x="7131963" y="3399710"/>
            <a:ext cx="6620828" cy="539829"/>
          </a:xfrm>
          <a:prstGeom prst="roundRect">
            <a:avLst>
              <a:gd name="adj" fmla="val 484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Text 13"/>
          <p:cNvSpPr/>
          <p:nvPr/>
        </p:nvSpPr>
        <p:spPr>
          <a:xfrm>
            <a:off x="7306151" y="3530321"/>
            <a:ext cx="6272451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--max_llm_rows for iteration; --skip_llm to reuse</a:t>
            </a:r>
            <a:endParaRPr lang="en-US" sz="1350" dirty="0"/>
          </a:p>
        </p:txBody>
      </p:sp>
      <p:sp>
        <p:nvSpPr>
          <p:cNvPr id="21" name="Shape 17"/>
          <p:cNvSpPr/>
          <p:nvPr/>
        </p:nvSpPr>
        <p:spPr>
          <a:xfrm>
            <a:off x="6844666" y="4474188"/>
            <a:ext cx="7088981" cy="1397675"/>
          </a:xfrm>
          <a:prstGeom prst="roundRect">
            <a:avLst>
              <a:gd name="adj" fmla="val 5235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666" y="4474188"/>
            <a:ext cx="91440" cy="13976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7133154" y="4671237"/>
            <a:ext cx="217753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Robust Fallbacks</a:t>
            </a:r>
            <a:endParaRPr lang="en-US" sz="1700" dirty="0"/>
          </a:p>
        </p:txBody>
      </p:sp>
      <p:sp>
        <p:nvSpPr>
          <p:cNvPr id="24" name="Text 19"/>
          <p:cNvSpPr/>
          <p:nvPr/>
        </p:nvSpPr>
        <p:spPr>
          <a:xfrm>
            <a:off x="7133154" y="5117602"/>
            <a:ext cx="660344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HDBSCAN → KMeans → buckets cascading fallbacks ensure the pipeline never fails even with weak data structure</a:t>
            </a:r>
            <a:endParaRPr lang="en-US" sz="1350" dirty="0"/>
          </a:p>
        </p:txBody>
      </p:sp>
      <p:sp>
        <p:nvSpPr>
          <p:cNvPr id="25" name="Text 20"/>
          <p:cNvSpPr/>
          <p:nvPr/>
        </p:nvSpPr>
        <p:spPr>
          <a:xfrm>
            <a:off x="696754" y="7476292"/>
            <a:ext cx="1323689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 the complete pipeline with: python -m src.run_pipeline --limit 1000 --llm_model gpt-4.1-nano --max_llm_rows all --concurrency 1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48426" y="1036470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Intent and Entity Distribution Analysis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848426" y="277263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Intent Distribution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6848426" y="3343067"/>
            <a:ext cx="353615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visualization breaks down conversation by category to reveal topics. Understanding intent distribution helps organize conversations into topics that are more likely to mention product, brands, or stores.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848426" y="6061979"/>
            <a:ext cx="35361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insight: </a:t>
            </a: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Identify which conversation categories require immediate attention based on volume and strategic importance.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876310" y="2772639"/>
            <a:ext cx="3281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Category Counts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10876310" y="3343067"/>
            <a:ext cx="353615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categories with the highest number of unique entities mentioned, essential for scoping brand/product analytics. For example, in the Software category, mentions of "Nike," "nike," and "adidas" would count as 2 unique entities.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10876310" y="5744439"/>
            <a:ext cx="35361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insight: Focus resources on categories with high entity diversity to capture competitive intelligence.</a:t>
            </a:r>
            <a:endParaRPr lang="en-US" sz="1550" dirty="0"/>
          </a:p>
        </p:txBody>
      </p:sp>
      <p:pic>
        <p:nvPicPr>
          <p:cNvPr id="12" name="Picture 11" descr="A graph of blue rectangular bar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CE4CF532-1F78-36C4-C246-841609A3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4" y="1013535"/>
            <a:ext cx="6456530" cy="3228266"/>
          </a:xfrm>
          <a:prstGeom prst="rect">
            <a:avLst/>
          </a:prstGeom>
        </p:spPr>
      </p:pic>
      <p:pic>
        <p:nvPicPr>
          <p:cNvPr id="14" name="Picture 13" descr="A graph with numbers and text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3D88FE1F-6D47-0921-A50E-DB4CEA5CD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3" y="4241801"/>
            <a:ext cx="6109919" cy="305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9716" y="680880"/>
            <a:ext cx="598836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 Analysis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303459" y="1420020"/>
            <a:ext cx="3679031" cy="2776895"/>
          </a:xfrm>
          <a:prstGeom prst="roundRect">
            <a:avLst>
              <a:gd name="adj" fmla="val 300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524677" y="164123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Cluster Formation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24677" y="2070459"/>
            <a:ext cx="3236595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Entities are grouped based on similarity metrics, creating meaningful thematic clusters that reveal related brands, products, or concepts.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008651" y="1422055"/>
            <a:ext cx="3679031" cy="2776895"/>
          </a:xfrm>
          <a:prstGeom prst="roundRect">
            <a:avLst>
              <a:gd name="adj" fmla="val 300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229869" y="16432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Labeled Visualization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5229869" y="2072494"/>
            <a:ext cx="3236595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top clusters by number of unique entities are displayed with labels showing normalized names per cluster, making it easy to identify major themes and competitor groups.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9713843" y="1420019"/>
            <a:ext cx="3679031" cy="2776895"/>
          </a:xfrm>
          <a:prstGeom prst="roundRect">
            <a:avLst>
              <a:gd name="adj" fmla="val 4569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8"/>
          <p:cNvSpPr/>
          <p:nvPr/>
        </p:nvSpPr>
        <p:spPr>
          <a:xfrm>
            <a:off x="9819530" y="1641238"/>
            <a:ext cx="1833079" cy="472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Strategic Application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819530" y="2070458"/>
            <a:ext cx="3220608" cy="1450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clusters to track competitive landscapes, identify emerging market segments, and understand how customers group products or services.</a:t>
            </a:r>
            <a:endParaRPr lang="en-US" sz="1550" dirty="0"/>
          </a:p>
        </p:txBody>
      </p:sp>
      <p:pic>
        <p:nvPicPr>
          <p:cNvPr id="16" name="Picture 15" descr="A graph of blue square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34A97AE1-7351-C25D-A4F0-D498D9A6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4" y="4585246"/>
            <a:ext cx="8503493" cy="3644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4EAC73-4B8D-66B4-84FB-89266F0E9EB3}"/>
              </a:ext>
            </a:extLst>
          </p:cNvPr>
          <p:cNvSpPr txBox="1"/>
          <p:nvPr/>
        </p:nvSpPr>
        <p:spPr>
          <a:xfrm>
            <a:off x="12306072" y="7752521"/>
            <a:ext cx="1582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Entity Cluster Creation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3039" y="414120"/>
            <a:ext cx="5092735" cy="599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by </a:t>
            </a:r>
          </a:p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Category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423039" y="2009147"/>
            <a:ext cx="273325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Frequency-Based Analysis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23039" y="2560764"/>
            <a:ext cx="5858491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 each entity category (Brand, Organization, Product, etc.), frequency charts display the distribution of sentiment across three buckets: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23039" y="3654591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Negative: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Expressions of dissatisfaction, criticism, or problems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23039" y="4028805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Neutral: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Factual references without emotional content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23039" y="4403018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Positive: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Expressions of satisfaction, praise, or preference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23039" y="4882721"/>
            <a:ext cx="5858491" cy="921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Important: Mixed sentiment is not averaged.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 entity with both positive and negative mentions contributes to both buckets according to mention frequency, preserving the full complexity of sentiment data.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423039" y="6400991"/>
            <a:ext cx="4957167" cy="921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Visualization allows quick identification of categories with disproportionate sentiment patterns requiring deeper investigation.</a:t>
            </a:r>
            <a:endParaRPr lang="en-US" sz="1500" dirty="0"/>
          </a:p>
        </p:txBody>
      </p:sp>
      <p:pic>
        <p:nvPicPr>
          <p:cNvPr id="13" name="Picture 12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C6BB9028-3714-6A92-1F56-24DD2F81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8" y="414121"/>
            <a:ext cx="7932909" cy="7139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Organization</a:t>
            </a:r>
            <a:endParaRPr lang="en-US" sz="3900" dirty="0"/>
          </a:p>
        </p:txBody>
      </p:sp>
      <p:pic>
        <p:nvPicPr>
          <p:cNvPr id="12" name="Picture 11" descr="A group of colorful bar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726A40B4-338E-9AC1-BE42-184F7A80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2" y="1670241"/>
            <a:ext cx="7136927" cy="5839304"/>
          </a:xfrm>
          <a:prstGeom prst="rect">
            <a:avLst/>
          </a:prstGeom>
        </p:spPr>
      </p:pic>
      <p:sp>
        <p:nvSpPr>
          <p:cNvPr id="13" name="Text 1">
            <a:extLst>
              <a:ext uri="{FF2B5EF4-FFF2-40B4-BE49-F238E27FC236}">
                <a16:creationId xmlns:a16="http://schemas.microsoft.com/office/drawing/2014/main" id="{D840FAAF-43B6-9693-3D82-36CDB91360E6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F1C97475-6C45-9754-B3C9-8D76BAE8FDCE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9C47A8BB-1AC9-90F0-6B5A-6BEF0913E2E6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302C9FE0-78BE-C84B-BFAC-A853A96A4F2F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D365-E925-8F1B-ED43-BDF4808D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943E5AA-2525-BD8C-EA7F-C92DC2D04B40}"/>
              </a:ext>
            </a:extLst>
          </p:cNvPr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Brand</a:t>
            </a:r>
            <a:endParaRPr lang="en-US" sz="3900" dirty="0"/>
          </a:p>
        </p:txBody>
      </p:sp>
      <p:pic>
        <p:nvPicPr>
          <p:cNvPr id="11" name="Picture 10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2233B3D1-3EE9-6F53-2BEE-975D12AD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4" y="1737412"/>
            <a:ext cx="6930866" cy="5670708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BA218AB6-0648-D3B5-F3CE-92FFD84D8045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D471947B-225A-BC5E-FE34-4AAE5032904B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4BB9389-C976-D96B-4E45-DDB2475EF98A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95EC9BCC-5544-39A2-EDFA-5B4E0B81DD72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4980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C5E1-ED2F-5E7D-DFAE-6B916CE7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7739578-CB6F-5971-BF0E-2DB754A8B903}"/>
              </a:ext>
            </a:extLst>
          </p:cNvPr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Possible Store</a:t>
            </a:r>
            <a:endParaRPr lang="en-US" sz="39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7F657781-DDBB-6218-ECBE-AC0E9A1AC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4" y="1704971"/>
            <a:ext cx="7064501" cy="5780046"/>
          </a:xfrm>
          <a:prstGeom prst="rect">
            <a:avLst/>
          </a:prstGeom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C1DAAF46-6CA2-8FCE-36F7-18726BFD1A5F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F3279B7C-97F0-F961-6BBC-71B3EF439934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4DF918F6-546E-8A0E-43C1-4A0163BF91EB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780825F0-7DD8-AEEC-F70B-ED7306ADE007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0331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Store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424815" y="1922468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Store → Product Mentions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stores.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stores, highlighting strong and weak brand-product associations.</a:t>
            </a:r>
            <a:endParaRPr lang="en-US" sz="1550" dirty="0"/>
          </a:p>
        </p:txBody>
      </p:sp>
      <p:pic>
        <p:nvPicPr>
          <p:cNvPr id="13" name="Picture 12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48968BE0-000A-C02A-80F6-BE283D65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604" y="1802970"/>
            <a:ext cx="7163671" cy="5969726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AC4F4096-70D6-0B46-75B5-A17DA0CDFA38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401F4-3527-F979-D081-C679FF3C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43556A6-458B-4797-2487-EAC8B1B3C932}"/>
              </a:ext>
            </a:extLst>
          </p:cNvPr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Brand</a:t>
            </a:r>
            <a:endParaRPr lang="en-US" sz="39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9E8937B-B0F6-F7F3-C072-E2BF5909F1DF}"/>
              </a:ext>
            </a:extLst>
          </p:cNvPr>
          <p:cNvSpPr/>
          <p:nvPr/>
        </p:nvSpPr>
        <p:spPr>
          <a:xfrm>
            <a:off x="2778563" y="1944443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Brand → Product Mentions</a:t>
            </a:r>
            <a:endParaRPr lang="en-US" sz="23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04B1AB5-BE5A-471C-9444-EA31CAA93503}"/>
              </a:ext>
            </a:extLst>
          </p:cNvPr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brands, highlighting strong and weak brand-product associations.</a:t>
            </a:r>
            <a:endParaRPr lang="en-US" sz="15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CD747F6-79E6-4EEF-332B-B9AE4478D6D5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  <p:pic>
        <p:nvPicPr>
          <p:cNvPr id="11" name="Picture 10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91FD75FB-8ECE-955A-747F-AE2DC794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42" y="1708841"/>
            <a:ext cx="7163671" cy="5969726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03E0696A-907C-E12E-26ED-41759CA577DA}"/>
              </a:ext>
            </a:extLst>
          </p:cNvPr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brands.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41794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28B4-DEBD-9396-2F1C-039CCC21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EA84719-7CC4-4106-3ABA-F1E6A3976242}"/>
              </a:ext>
            </a:extLst>
          </p:cNvPr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Organization</a:t>
            </a:r>
            <a:endParaRPr lang="en-US" sz="39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862EB04-E50A-D5DA-6D7A-407F8240D66A}"/>
              </a:ext>
            </a:extLst>
          </p:cNvPr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organization, highlighting strong and weak brand-product associations.</a:t>
            </a:r>
            <a:endParaRPr lang="en-US" sz="15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333924C-0D63-D8A8-7C74-EE6DFE5A0C95}"/>
              </a:ext>
            </a:extLst>
          </p:cNvPr>
          <p:cNvSpPr/>
          <p:nvPr/>
        </p:nvSpPr>
        <p:spPr>
          <a:xfrm>
            <a:off x="5227856" y="1942215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Organization → Product Mentions</a:t>
            </a:r>
            <a:endParaRPr lang="en-US" sz="2300" dirty="0"/>
          </a:p>
        </p:txBody>
      </p:sp>
      <p:pic>
        <p:nvPicPr>
          <p:cNvPr id="11" name="Picture 10" descr="A chart with a green and yellow bar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ADD22128-FC7C-DD58-2485-1E1B4979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49" y="1942215"/>
            <a:ext cx="7468096" cy="5974477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D2554D8F-AD22-78B8-2012-48C4ADB96CE0}"/>
              </a:ext>
            </a:extLst>
          </p:cNvPr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organization.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EA758F4D-C41D-2B96-12AA-E39EC1ED256F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6079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8586"/>
            <a:ext cx="4060508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Objectives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1966555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pipeline to addresses the challenge of extracting insights from conversational AI data. Key objectives include: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4" y="3508059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38632" y="3539134"/>
            <a:ext cx="3047167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Analyze Real-World AI Conversations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438632" y="4357808"/>
            <a:ext cx="304716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Extract insights from messy, real-world conversational data for brands and products.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3508059"/>
            <a:ext cx="297656" cy="37207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78648" y="3539134"/>
            <a:ext cx="264485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Ensure Reproducibility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378648" y="4047650"/>
            <a:ext cx="304716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 reproducible visuals and queries for consistent analytics workflows</a:t>
            </a:r>
            <a:endParaRPr lang="en-US" sz="15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7DA10-872C-D764-04B1-09FFE37D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94" y="1811054"/>
            <a:ext cx="5528631" cy="50935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1496" y="372189"/>
            <a:ext cx="7313057" cy="423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Sentiment Analysis Methodology Comparison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541496" y="1133594"/>
            <a:ext cx="2991683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Agreement/Mismatch Matrices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541496" y="1661517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visualizations quantify how often different sentiment analysis methods agree or disagree on the same conversational data: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541496" y="2324456"/>
            <a:ext cx="6608564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vs. VADER comparison matrix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541496" y="2706825"/>
            <a:ext cx="6608564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vs. TextBlob comparison matrix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541496" y="3139975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agreement areas indicate confident sentiment assessment, while discrepancies highlight conversations requiring human review.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487960" y="7911346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Methodology comparison helps calibrate confidence in sentiment analysis and identifies which types of conversations present challenges for automated sentiment detection.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541496" y="8618577"/>
            <a:ext cx="13547408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When methods disagree significantly, consider examining raw conversation data to understand contextual nuances that automated systems might miss. These insights can inform ongoing refinement of sentiment analysis approaches.</a:t>
            </a:r>
            <a:endParaRPr lang="en-US" sz="1050" dirty="0"/>
          </a:p>
        </p:txBody>
      </p:sp>
      <p:pic>
        <p:nvPicPr>
          <p:cNvPr id="13" name="Picture 12" descr="A graph with numbers and a blue square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8C2BFAC-064A-E256-C1FB-E1839B5D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43" y="1322010"/>
            <a:ext cx="5922452" cy="4935377"/>
          </a:xfrm>
          <a:prstGeom prst="rect">
            <a:avLst/>
          </a:prstGeom>
        </p:spPr>
      </p:pic>
      <p:pic>
        <p:nvPicPr>
          <p:cNvPr id="15" name="Picture 14" descr="A graph of different colored squares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FB1BB308-2F34-D21B-AC7C-54654DB84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84" y="3734942"/>
            <a:ext cx="5112189" cy="42601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03D8-70A9-0439-9B4B-AB17B066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E283BB1-B4B9-9FF7-BD38-5B18FE6F0FE1}"/>
              </a:ext>
            </a:extLst>
          </p:cNvPr>
          <p:cNvSpPr/>
          <p:nvPr/>
        </p:nvSpPr>
        <p:spPr>
          <a:xfrm>
            <a:off x="793790" y="1435537"/>
            <a:ext cx="813065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Methodologies</a:t>
            </a:r>
            <a:endParaRPr lang="en-US" sz="39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CEA3B2A-4608-6E55-1B83-48BBFF8D0807}"/>
              </a:ext>
            </a:extLst>
          </p:cNvPr>
          <p:cNvSpPr/>
          <p:nvPr/>
        </p:nvSpPr>
        <p:spPr>
          <a:xfrm>
            <a:off x="793790" y="2353270"/>
            <a:ext cx="8665964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700"/>
              </a:lnSpc>
              <a:buNone/>
            </a:pPr>
            <a:r>
              <a:rPr lang="en-US" sz="53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Three Approaches</a:t>
            </a:r>
            <a:endParaRPr lang="en-US" sz="535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07E3034-8232-066C-355D-1F4549940871}"/>
              </a:ext>
            </a:extLst>
          </p:cNvPr>
          <p:cNvSpPr/>
          <p:nvPr/>
        </p:nvSpPr>
        <p:spPr>
          <a:xfrm>
            <a:off x="793790" y="3506748"/>
            <a:ext cx="4215289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AFC2A00-1BDF-E749-0FE0-525B13F5D1F5}"/>
              </a:ext>
            </a:extLst>
          </p:cNvPr>
          <p:cNvSpPr/>
          <p:nvPr/>
        </p:nvSpPr>
        <p:spPr>
          <a:xfrm>
            <a:off x="999768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vs User Comparison</a:t>
            </a:r>
            <a:endParaRPr lang="en-US" sz="19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31F4D29-4F69-82BB-DF07-0880FF6E81E0}"/>
              </a:ext>
            </a:extLst>
          </p:cNvPr>
          <p:cNvSpPr/>
          <p:nvPr/>
        </p:nvSpPr>
        <p:spPr>
          <a:xfrm>
            <a:off x="999768" y="4141946"/>
            <a:ext cx="3803333" cy="3619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Flatten the AI conversations to separate User chats and LLM responses. Analysis can be done on  an LLM perceived perception of a product, store or brand and frequency of recommendation, as well as the corresponding users perceived perception of a product store or brand.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Due to computational limitation this was attempted but not completed</a:t>
            </a:r>
            <a:endParaRPr lang="en-US" sz="15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14046F9C-35A6-FCB2-F2F8-25BDEA0DF19F}"/>
              </a:ext>
            </a:extLst>
          </p:cNvPr>
          <p:cNvSpPr/>
          <p:nvPr/>
        </p:nvSpPr>
        <p:spPr>
          <a:xfrm>
            <a:off x="5207437" y="3506748"/>
            <a:ext cx="4215408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56580CE-A642-FA7E-E10C-70CCE17C6A3C}"/>
              </a:ext>
            </a:extLst>
          </p:cNvPr>
          <p:cNvSpPr/>
          <p:nvPr/>
        </p:nvSpPr>
        <p:spPr>
          <a:xfrm>
            <a:off x="5413415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External Entity List/Rag Storage</a:t>
            </a:r>
            <a:endParaRPr lang="en-US" sz="19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F47416C2-2771-A98F-ED7C-C32620FD4314}"/>
              </a:ext>
            </a:extLst>
          </p:cNvPr>
          <p:cNvSpPr/>
          <p:nvPr/>
        </p:nvSpPr>
        <p:spPr>
          <a:xfrm>
            <a:off x="5413415" y="4141946"/>
            <a:ext cx="3803452" cy="3449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Prime an LLM model with a list of important entities, clients are interested in. Priming a LLM model while extracting will help reduce noise and hallucinations of entities extracted and increase the confidence of the data analysis of the desired target.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Requires outside collaboration to organize a set list.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50D5D004-8C45-0EE5-1E42-A4188B093989}"/>
              </a:ext>
            </a:extLst>
          </p:cNvPr>
          <p:cNvSpPr/>
          <p:nvPr/>
        </p:nvSpPr>
        <p:spPr>
          <a:xfrm>
            <a:off x="9621203" y="3506748"/>
            <a:ext cx="4215289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6EB2B95-366F-2D05-521F-A6BBCB161D83}"/>
              </a:ext>
            </a:extLst>
          </p:cNvPr>
          <p:cNvSpPr/>
          <p:nvPr/>
        </p:nvSpPr>
        <p:spPr>
          <a:xfrm>
            <a:off x="9827181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Multi-Model Extraction</a:t>
            </a:r>
            <a:endParaRPr lang="en-US" sz="19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73798D2-B0B4-95C5-C465-E177271A506B}"/>
              </a:ext>
            </a:extLst>
          </p:cNvPr>
          <p:cNvSpPr/>
          <p:nvPr/>
        </p:nvSpPr>
        <p:spPr>
          <a:xfrm>
            <a:off x="9827181" y="4141946"/>
            <a:ext cx="3803333" cy="3449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multiple different models for data extraction. Redundancy in multi-model extraction, increases the confidence of the extraction data, while also allowing for analysis of gaps, and optimizations between models.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Requires and analysis of increase in cost, and ground truth accuracy.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7799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05897"/>
            <a:ext cx="3679865" cy="459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Pipeline Overview</a:t>
            </a:r>
            <a:endParaRPr lang="en-US" sz="2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5" y="1333738"/>
            <a:ext cx="6579275" cy="7359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9877" y="2253615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Filter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919877" y="2651522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English, non-toxic subset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33738"/>
            <a:ext cx="6579275" cy="7359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99152" y="2253615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499152" y="2651522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Clean &amp; normalize text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25" y="3129796"/>
            <a:ext cx="6579275" cy="7359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9877" y="4049673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Topic Modeling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919877" y="4447580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BERTopic (UMAP + HDBSCAN)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129796"/>
            <a:ext cx="6579275" cy="7359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9152" y="4049673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Sentiment Analysis</a:t>
            </a:r>
            <a:endParaRPr lang="en-US" sz="1800" dirty="0"/>
          </a:p>
        </p:txBody>
      </p:sp>
      <p:sp>
        <p:nvSpPr>
          <p:cNvPr id="14" name="Text 8"/>
          <p:cNvSpPr/>
          <p:nvPr/>
        </p:nvSpPr>
        <p:spPr>
          <a:xfrm>
            <a:off x="7499152" y="4447580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Rule-based + LLM extraction</a:t>
            </a:r>
            <a:endParaRPr lang="en-US" sz="1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25" y="5132784"/>
            <a:ext cx="4386143" cy="73592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9877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</a:t>
            </a:r>
            <a:endParaRPr lang="en-US" sz="1800" dirty="0"/>
          </a:p>
        </p:txBody>
      </p:sp>
      <p:sp>
        <p:nvSpPr>
          <p:cNvPr id="17" name="Text 10"/>
          <p:cNvSpPr/>
          <p:nvPr/>
        </p:nvSpPr>
        <p:spPr>
          <a:xfrm>
            <a:off x="919877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to unified table</a:t>
            </a:r>
            <a:endParaRPr lang="en-US" sz="1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069" y="5132784"/>
            <a:ext cx="4386143" cy="73592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5306020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</a:t>
            </a:r>
            <a:endParaRPr lang="en-US" sz="1800" dirty="0"/>
          </a:p>
        </p:txBody>
      </p:sp>
      <p:sp>
        <p:nvSpPr>
          <p:cNvPr id="20" name="Text 12"/>
          <p:cNvSpPr/>
          <p:nvPr/>
        </p:nvSpPr>
        <p:spPr>
          <a:xfrm>
            <a:off x="5306020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Group similar entities</a:t>
            </a:r>
            <a:endParaRPr lang="en-US" sz="14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8212" y="5132784"/>
            <a:ext cx="4386143" cy="73592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9692164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Visualizations</a:t>
            </a:r>
            <a:endParaRPr lang="en-US" sz="1800" dirty="0"/>
          </a:p>
        </p:txBody>
      </p:sp>
      <p:sp>
        <p:nvSpPr>
          <p:cNvPr id="23" name="Text 14"/>
          <p:cNvSpPr/>
          <p:nvPr/>
        </p:nvSpPr>
        <p:spPr>
          <a:xfrm>
            <a:off x="9692164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Actionable insights</a:t>
            </a:r>
            <a:endParaRPr lang="en-US" sz="1400" dirty="0"/>
          </a:p>
        </p:txBody>
      </p:sp>
      <p:sp>
        <p:nvSpPr>
          <p:cNvPr id="24" name="Text 15"/>
          <p:cNvSpPr/>
          <p:nvPr/>
        </p:nvSpPr>
        <p:spPr>
          <a:xfrm>
            <a:off x="735925" y="7135773"/>
            <a:ext cx="13158549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pipeline provides a systematic approach to extract structured insights from unstructured conversation data.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7806"/>
            <a:ext cx="5625941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Sources &amp; Pipeline Order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24155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Sources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98596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Source: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WildChat subset (English, non-toxic)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37292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Outputs: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Nested LLM JSONL, flat entity-level CSV/JSONL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375987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Analysis table: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data/04_analysis/unified_table.csv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256008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 focus on English, non-toxic content for US brands to reduce noise, with configurable sample size to balance coverage and computational resources.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415540"/>
            <a:ext cx="372248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Order of Operations (Why)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64874" y="298596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 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improve topic quality and reduce noise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348948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2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Generate Topics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provide context fields for later analysis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06497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3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Rule-based sentiment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 complete sentiment features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473231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4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extraction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enable per-entity analytics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57255" y="528322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5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Synthesis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to align all fields into a single table 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3790" y="641413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order prioritizes data quality and ensures each component has the necessary inputs from previous stages.</a:t>
            </a:r>
            <a:endParaRPr lang="en-US" sz="155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7F720D48-CDA1-6E91-8F19-DF97917B38AC}"/>
              </a:ext>
            </a:extLst>
          </p:cNvPr>
          <p:cNvSpPr/>
          <p:nvPr/>
        </p:nvSpPr>
        <p:spPr>
          <a:xfrm>
            <a:off x="7564874" y="580638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  <a:buSzPct val="100000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6.     Visualization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provide quick overview of analysis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59988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Tools &amp; Libraries</a:t>
            </a:r>
            <a:endParaRPr lang="en-US" sz="3100" dirty="0"/>
          </a:p>
        </p:txBody>
      </p:sp>
      <p:sp>
        <p:nvSpPr>
          <p:cNvPr id="4" name="Shape 1"/>
          <p:cNvSpPr/>
          <p:nvPr/>
        </p:nvSpPr>
        <p:spPr>
          <a:xfrm>
            <a:off x="793790" y="1579364"/>
            <a:ext cx="3679031" cy="3272195"/>
          </a:xfrm>
          <a:prstGeom prst="roundRect">
            <a:avLst>
              <a:gd name="adj" fmla="val 25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999768" y="178534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Core Technologies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99768" y="2214563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 3.13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999768" y="2601516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pandas for data manipulation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999768" y="2988469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matplotlib, seaborn for visualization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999768" y="3692962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numpy for numerical operations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4671179" y="1579364"/>
            <a:ext cx="3679031" cy="3272195"/>
          </a:xfrm>
          <a:prstGeom prst="roundRect">
            <a:avLst>
              <a:gd name="adj" fmla="val 25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8"/>
          <p:cNvSpPr/>
          <p:nvPr/>
        </p:nvSpPr>
        <p:spPr>
          <a:xfrm>
            <a:off x="4877157" y="1785342"/>
            <a:ext cx="272665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NLP &amp; ML Components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4877157" y="2214563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VADER, TextBlob for rule-based sentiment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4877157" y="2919055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BERTopic for topic modeling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4877157" y="3306008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UMAP for dimensionality reduction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4877157" y="4010501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HDBSCAN/KMeans for clustering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93790" y="5049917"/>
            <a:ext cx="7556421" cy="2319576"/>
          </a:xfrm>
          <a:prstGeom prst="roundRect">
            <a:avLst>
              <a:gd name="adj" fmla="val 359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4"/>
          <p:cNvSpPr/>
          <p:nvPr/>
        </p:nvSpPr>
        <p:spPr>
          <a:xfrm>
            <a:off x="999768" y="525589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Advanced Features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999768" y="5685115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sentence-transformers for embeddings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999768" y="6072068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OpenAI LLM for extraction (intent/entities/sentiment)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999768" y="6459022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asyncio for concurrent processing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999768" y="6845975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scikit-learn for fallback algorithms</a:t>
            </a:r>
            <a:endParaRPr lang="en-US" sz="1550" dirty="0"/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9E108-FBA9-C60B-5DD8-D84FCFDE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831" y="-44669"/>
            <a:ext cx="5556739" cy="8335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3233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Preprocess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20209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Filter</a:t>
            </a:r>
            <a:endParaRPr lang="en-US" sz="2300" dirty="0"/>
          </a:p>
        </p:txBody>
      </p:sp>
      <p:sp>
        <p:nvSpPr>
          <p:cNvPr id="4" name="Shape 2"/>
          <p:cNvSpPr/>
          <p:nvPr/>
        </p:nvSpPr>
        <p:spPr>
          <a:xfrm>
            <a:off x="793790" y="2616279"/>
            <a:ext cx="6279356" cy="3473053"/>
          </a:xfrm>
          <a:prstGeom prst="roundRect">
            <a:avLst>
              <a:gd name="adj" fmla="val 24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5" name="Shape 3"/>
          <p:cNvSpPr/>
          <p:nvPr/>
        </p:nvSpPr>
        <p:spPr>
          <a:xfrm>
            <a:off x="783908" y="2616279"/>
            <a:ext cx="6299121" cy="3473053"/>
          </a:xfrm>
          <a:prstGeom prst="roundRect">
            <a:avLst>
              <a:gd name="adj" fmla="val 85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982266" y="2765108"/>
            <a:ext cx="5902404" cy="31753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/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hf_loader.py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 (lines: 27-44)</a:t>
            </a:r>
            <a:endParaRPr lang="en-US" sz="155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ds =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load_dataset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("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allenai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WildChat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",  split=split, token=token)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df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pd.DataFrame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(ds)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mask = (df["language"] == language) &amp; (df["toxic"] == False)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filtered = df.loc[mask]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limit is not None:  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filtered = filtered.head(limit)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631257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Filters focus on English, non-toxic content with configurable sample size to balance coverage and computational resources.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0209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</a:t>
            </a:r>
            <a:endParaRPr lang="en-US" sz="2300" dirty="0"/>
          </a:p>
        </p:txBody>
      </p:sp>
      <p:sp>
        <p:nvSpPr>
          <p:cNvPr id="9" name="Shape 7"/>
          <p:cNvSpPr/>
          <p:nvPr/>
        </p:nvSpPr>
        <p:spPr>
          <a:xfrm>
            <a:off x="7564874" y="2616279"/>
            <a:ext cx="6279356" cy="2202894"/>
          </a:xfrm>
          <a:prstGeom prst="roundRect">
            <a:avLst>
              <a:gd name="adj" fmla="val 378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7554992" y="2616279"/>
            <a:ext cx="6299121" cy="2202894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Text 9"/>
          <p:cNvSpPr/>
          <p:nvPr/>
        </p:nvSpPr>
        <p:spPr>
          <a:xfrm>
            <a:off x="7753350" y="2765108"/>
            <a:ext cx="5902404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# src/text_cleaning.py (lines: 12-20)</a:t>
            </a:r>
            <a:endParaRPr lang="en-US" sz="155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_URL_RE.sub(" ", 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_KEEP_CHARS_RE.sub(" ", 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_WHITESPACE_RE.sub(" ", s).strip()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s.lower()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5042416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What we do: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Remove URLs, collapse whitespace, keep common punctuation, lowercase, and normalize each conversation turn consistently.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6173629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Why: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Improves vectorization and topic stability while reducing noise from junk tokens.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726281"/>
            <a:ext cx="7158752" cy="478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Topics (BERTopic) &amp; Sentiment Analysis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64858" y="1610558"/>
            <a:ext cx="3502343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BERTopic Implementation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764858" y="2160270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implement a robust topic modeling pipeline with built-in fallbacks: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64858" y="2638187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Remove stopwords to capture meaningful content words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64858" y="3010972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UMAP to reduce dimensionality while preserving structure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64858" y="3383756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3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Cluster with HDBSCAN (density-based, 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/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bertopic_pipeline.py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 </a:t>
            </a:r>
          </a:p>
          <a:p>
            <a:pPr algn="l"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lines 85 - 103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64858" y="4019371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    Keep Topic -1 (Other) to preserve uncategorizable documents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764858" y="4650224"/>
            <a:ext cx="6317099" cy="2427803"/>
          </a:xfrm>
          <a:prstGeom prst="roundRect">
            <a:avLst>
              <a:gd name="adj" fmla="val 3308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755333" y="4650224"/>
            <a:ext cx="6336149" cy="2427803"/>
          </a:xfrm>
          <a:prstGeom prst="roundRect">
            <a:avLst>
              <a:gd name="adj" fmla="val 11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946547" y="4793575"/>
            <a:ext cx="5953720" cy="214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src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/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bertopic_pipeline.py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 (lines 106-148)</a:t>
            </a: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try:   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topics_eff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, probs_eff = topic_model.fit_transform(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eff_docs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except ValueError:  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topic_model = build_model(min_df=1, max_df=1.0, ngram=(1, 1))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topics_eff, probs_eff = topic_model.fit_transform(eff_docs)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556063" y="1610558"/>
            <a:ext cx="3037642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Rule-based Sentiment</a:t>
            </a:r>
            <a:endParaRPr lang="en-US" sz="2250" dirty="0"/>
          </a:p>
        </p:txBody>
      </p:sp>
      <p:sp>
        <p:nvSpPr>
          <p:cNvPr id="14" name="Text 12"/>
          <p:cNvSpPr/>
          <p:nvPr/>
        </p:nvSpPr>
        <p:spPr>
          <a:xfrm>
            <a:off x="7556063" y="2160270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leverage two complementary sentiment analysis approaches: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7556063" y="2681168"/>
            <a:ext cx="6317099" cy="2427803"/>
          </a:xfrm>
          <a:prstGeom prst="roundRect">
            <a:avLst>
              <a:gd name="adj" fmla="val 3308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7546538" y="2681168"/>
            <a:ext cx="6336149" cy="2427803"/>
          </a:xfrm>
          <a:prstGeom prst="roundRect">
            <a:avLst>
              <a:gd name="adj" fmla="val 11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7737753" y="2824520"/>
            <a:ext cx="5953720" cy="214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src/sentiment_rule_based.py (lines: 33-44)</a:t>
            </a: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analyzer =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SentimentIntensityAnalyzer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scores = analyzer.polarity_scores(text)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tb = TextBlob(text)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polarity, subjectivity = tb.sentiment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556063" y="5323999"/>
            <a:ext cx="6317099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Why dual methods: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VADER and TextBlob provide methodological redundancy, increasing confidence when they agree and highlighting ambiguity when they diverge.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7556063" y="6413659"/>
            <a:ext cx="6317099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What we compute: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VADER produces positive/negative/neutral/compound scores, while TextBlob provides polarity and subjectivity metrics.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48268" y="454938"/>
            <a:ext cx="4792742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Extraction</a:t>
            </a:r>
            <a:endParaRPr lang="en-US" sz="2600" dirty="0"/>
          </a:p>
        </p:txBody>
      </p:sp>
      <p:sp>
        <p:nvSpPr>
          <p:cNvPr id="4" name="Text 1"/>
          <p:cNvSpPr/>
          <p:nvPr/>
        </p:nvSpPr>
        <p:spPr>
          <a:xfrm>
            <a:off x="6148268" y="1034058"/>
            <a:ext cx="2823210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Goals &amp; Implementation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6148268" y="1592461"/>
            <a:ext cx="7820263" cy="529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LLM pipeline extracts conversation intent, entities, entity category, and per-entity sentiment: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6148268" y="2308146"/>
            <a:ext cx="7820263" cy="1644253"/>
          </a:xfrm>
          <a:prstGeom prst="roundRect">
            <a:avLst>
              <a:gd name="adj" fmla="val 4227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4"/>
          <p:cNvSpPr/>
          <p:nvPr/>
        </p:nvSpPr>
        <p:spPr>
          <a:xfrm>
            <a:off x="6336506" y="2496383"/>
            <a:ext cx="2068354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Extraction Targets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336506" y="285404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Overall conversation intent &amp; sentiment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6336506" y="317670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Nested entities with category classification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6336506" y="3499366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Per-entity sentiment (may diverge from conversation sentiment)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6148268" y="4117777"/>
            <a:ext cx="7820263" cy="1644253"/>
          </a:xfrm>
          <a:prstGeom prst="roundRect">
            <a:avLst>
              <a:gd name="adj" fmla="val 4227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9"/>
          <p:cNvSpPr/>
          <p:nvPr/>
        </p:nvSpPr>
        <p:spPr>
          <a:xfrm>
            <a:off x="6336506" y="4306014"/>
            <a:ext cx="2585561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Optimization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336506" y="4663678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Semaphore-bounded async calls (limit parallel requests)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6336506" y="4986338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retry/backoff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6336506" y="530899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Progress logging for visibility into long-running jobs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6148268" y="5948124"/>
            <a:ext cx="7820263" cy="1836896"/>
          </a:xfrm>
          <a:prstGeom prst="roundRect">
            <a:avLst>
              <a:gd name="adj" fmla="val 378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Shape 14"/>
          <p:cNvSpPr/>
          <p:nvPr/>
        </p:nvSpPr>
        <p:spPr>
          <a:xfrm>
            <a:off x="6140053" y="5948124"/>
            <a:ext cx="7836694" cy="1836896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8" name="Text 15"/>
          <p:cNvSpPr/>
          <p:nvPr/>
        </p:nvSpPr>
        <p:spPr>
          <a:xfrm>
            <a:off x="6305431" y="6072188"/>
            <a:ext cx="7505938" cy="1588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src/llm_analysis.py (lines: 198-233)</a:t>
            </a:r>
            <a:endParaRPr lang="en-US" sz="13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sem</a:t>
            </a: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asyncio.Semaphore(concurrency)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async def bound_analyze(r): async with sem: # Controls max concurrent requests 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return await _analyze_single_async(client, r, model)</a:t>
            </a:r>
            <a:endParaRPr lang="en-US" sz="1300" dirty="0"/>
          </a:p>
        </p:txBody>
      </p:sp>
      <p:pic>
        <p:nvPicPr>
          <p:cNvPr id="20" name="Picture 19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437121E-FAA0-DFF1-779A-00FD21916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075" y="-123092"/>
            <a:ext cx="5594338" cy="83915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637" y="490895"/>
            <a:ext cx="4878943" cy="444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 &amp; Entity Clustering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11637" y="1313736"/>
            <a:ext cx="3232309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 to Unified Table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11637" y="1825109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merge multiple data streams into a unified analysis table: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11637" y="2269688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 cleaned  full_text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11637" y="2616518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doc_topics with human-readable topic names (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src/synthesis Lines 79-84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11637" y="2963347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rule-based sentiment by 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conversation_id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/synthesis Lines 96-104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11637" y="3310176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4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LLM flat outputs (duplicating rows for per-entity analytics,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 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src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/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llm_analysis.py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 </a:t>
            </a:r>
          </a:p>
          <a:p>
            <a:pPr algn="l">
              <a:lnSpc>
                <a:spcPts val="2200"/>
              </a:lnSpc>
              <a:buSzPct val="100000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Lines 267 - 306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11637" y="3839837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5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Write unified CSV/XLSX for analysis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711637" y="4201342"/>
            <a:ext cx="7068503" cy="3396853"/>
          </a:xfrm>
          <a:prstGeom prst="roundRect">
            <a:avLst>
              <a:gd name="adj" fmla="val 22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702826" y="4201342"/>
            <a:ext cx="7086124" cy="3396853"/>
          </a:xfrm>
          <a:prstGeom prst="roundRect">
            <a:avLst>
              <a:gd name="adj" fmla="val 786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880705" y="4334692"/>
            <a:ext cx="6730365" cy="3130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src/synthesis.py (lines: 66-132)</a:t>
            </a:r>
            <a:endParaRPr lang="en-US" sz="14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base = cleaned_df.merge(    doc_topics[["conversation_id","topic_id","topic_name"]],     on="conversation_id",     how="left")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not rule_df.empty:   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base = base.merge(rule_df, on="conversation_id", how="left")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not llm_df.empty:   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base = base.merge(llm_df, on="conversation_id", how="left")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1861" y="1313736"/>
            <a:ext cx="2668667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8221861" y="1825109"/>
            <a:ext cx="57044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cluster entities using a robust, multi-fallback approach: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8221861" y="2309813"/>
            <a:ext cx="5704403" cy="5104209"/>
          </a:xfrm>
          <a:prstGeom prst="roundRect">
            <a:avLst>
              <a:gd name="adj" fmla="val 146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8213050" y="2349569"/>
            <a:ext cx="5722025" cy="5104209"/>
          </a:xfrm>
          <a:prstGeom prst="roundRect">
            <a:avLst>
              <a:gd name="adj" fmla="val 523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8390930" y="2443163"/>
            <a:ext cx="5366266" cy="4837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src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/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entitiy_clustering.py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 (lines 37-63)</a:t>
            </a:r>
            <a:endParaRPr lang="en-US" sz="14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Entity clustering fallback pipeline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try: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# HDBSCAN (auto-discovers clusters)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clusterer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hdbscan.HDBSCAN( min_cluster_size=min_cluster_size,  metric="euclidean" 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labels = clusterer.fit_predict(embeddings).astype(int)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except: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try: # Fallback 1: KMeans (fixed clusters)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km = KMeans(n_clusters=k,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n_init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=10, random_state=42)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labels =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km.fit_predict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(embeddings).astype(int)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except: # Fallback 2: Simple bucketing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 labels = np.arange(n, dtype=int) // bucket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2368</Words>
  <Application>Microsoft Macintosh PowerPoint</Application>
  <PresentationFormat>Custom</PresentationFormat>
  <Paragraphs>267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 Medium</vt:lpstr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Steven Kravitz</cp:lastModifiedBy>
  <cp:revision>24</cp:revision>
  <dcterms:created xsi:type="dcterms:W3CDTF">2025-09-03T19:38:45Z</dcterms:created>
  <dcterms:modified xsi:type="dcterms:W3CDTF">2025-09-04T21:07:34Z</dcterms:modified>
</cp:coreProperties>
</file>