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6"/>
  </p:normalViewPr>
  <p:slideViewPr>
    <p:cSldViewPr>
      <p:cViewPr varScale="1">
        <p:scale>
          <a:sx n="147" d="100"/>
          <a:sy n="147" d="100"/>
        </p:scale>
        <p:origin x="200" y="15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0923" y="573258"/>
            <a:ext cx="822215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AC34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AC34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AC34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005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3890" y="3110274"/>
            <a:ext cx="137621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AC34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046" y="1513697"/>
            <a:ext cx="8167906" cy="159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#RegularExpressionStickyMatching" TargetMode="External"/><Relationship Id="rId7" Type="http://schemas.openxmlformats.org/officeDocument/2006/relationships/hyperlink" Target="https://developer.mozilla.org/es/docs/Web/JavaScript/Reference/Global_Objects/RegExp/lastInd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ality.com/2015/07/regexp-es6.html" TargetMode="External"/><Relationship Id="rId5" Type="http://schemas.openxmlformats.org/officeDocument/2006/relationships/hyperlink" Target="https://developer.mozilla.org/es/docs/Web/JavaScript/Referencia/Objetos_globales/RegExp" TargetMode="External"/><Relationship Id="rId4" Type="http://schemas.openxmlformats.org/officeDocument/2006/relationships/hyperlink" Target="https://developer.mozilla.org/es/docs/Web/JavaScript/Guide/Regular_Expressions" TargetMode="Externa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#PropertyShorthan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s/docs/Web/JavaScript/Reference/Operators/Object_initializer" TargetMode="External"/><Relationship Id="rId4" Type="http://schemas.openxmlformats.org/officeDocument/2006/relationships/hyperlink" Target="https://www.youtube.com/watch?v=Gh2FaDqZp2g" TargetMode="Externa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#GlobalSymbol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ploringjs.com/es6/ch_symbols.html" TargetMode="External"/><Relationship Id="rId5" Type="http://schemas.openxmlformats.org/officeDocument/2006/relationships/hyperlink" Target="https://www.youtube.com/watch?v=DHrYasp1OTw" TargetMode="External"/><Relationship Id="rId4" Type="http://schemas.openxmlformats.org/officeDocument/2006/relationships/hyperlink" Target="https://developer.mozilla.org/es/docs/Web/JavaScript/Referencia/Objetos_globales/Symbol" TargetMode="Externa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#NumberSignDetermina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#DateTimeFormatt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ma-international.org/ecma-402/1.0/#sec-8" TargetMode="External"/><Relationship Id="rId4" Type="http://schemas.openxmlformats.org/officeDocument/2006/relationships/hyperlink" Target="https://developer.mozilla.org/es/docs/Web/JavaScript/Referencia/Objetos_globales/Intl" TargetMode="Externa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JavaScript/Referencia/Operadores/Spread_opera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lehiarteaga/ecmascript-6-es6-y-sus-caracter%C3%ADsticas-55a1fc9275b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6-features.org/#ClassInheritanceFromExpressions" TargetMode="External"/><Relationship Id="rId5" Type="http://schemas.openxmlformats.org/officeDocument/2006/relationships/hyperlink" Target="https://platzi.com/blog/ecmascript-nueva-sintaxis/" TargetMode="External"/><Relationship Id="rId4" Type="http://schemas.openxmlformats.org/officeDocument/2006/relationships/hyperlink" Target="http://www.enrique7mc.com/2015/12/novedades-de-es6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lehiarteaga/ecmascript-6-es6-y-sus-caracter%C3%ADsticas-55a1fc9275b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s6-features.org/#StringInterpolation" TargetMode="External"/><Relationship Id="rId4" Type="http://schemas.openxmlformats.org/officeDocument/2006/relationships/hyperlink" Target="http://www.enrique7mc.com/2015/12/novedades-de-es6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lehiarteaga/ecmascript-6-es6-y-sus-caracter%C3%ADsticas-55a1fc9275b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nrique7mc.com/2015/12/novedades-de-es6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lehiarteaga/ecmascript-6-es6-y-sus-caracter%C3%ADsticas-55a1fc9275b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s6-features.org/#GeneratorMethods" TargetMode="External"/><Relationship Id="rId4" Type="http://schemas.openxmlformats.org/officeDocument/2006/relationships/hyperlink" Target="http://www.enrique7mc.com/2015/12/novedades-de-es6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lehiarteaga/ecmascript-6-es6-y-sus-caracter%C3%ADsticas-55a1fc9275b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t9CqO8snb0" TargetMode="External"/><Relationship Id="rId4" Type="http://schemas.openxmlformats.org/officeDocument/2006/relationships/hyperlink" Target="http://www.enrique7mc.com/2015/12/novedades-de-es6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lehiarteaga/ecmascript-6-es6-y-sus-caracter%C3%ADsticas-55a1fc9275b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6-features.org/#WeakLinkDataStructures" TargetMode="External"/><Relationship Id="rId5" Type="http://schemas.openxmlformats.org/officeDocument/2006/relationships/hyperlink" Target="http://es6-features.org/#SetDataStructure" TargetMode="External"/><Relationship Id="rId4" Type="http://schemas.openxmlformats.org/officeDocument/2006/relationships/hyperlink" Target="http://www.enrique7mc.com/2015/12/novedades-de-es6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polyfill.io/v2/doc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rique7mc.com/2015/12/novedades-de-es6/" TargetMode="External"/><Relationship Id="rId2" Type="http://schemas.openxmlformats.org/officeDocument/2006/relationships/hyperlink" Target="https://medium.com/%40lehiarteaga/ecmascript-6-es6-y-sus-caracter%C3%ADsticas-55a1fc9275b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sQDTgOqh-I" TargetMode="External"/><Relationship Id="rId4" Type="http://schemas.openxmlformats.org/officeDocument/2006/relationships/hyperlink" Target="https://www.youtube.com/watch?v=J85lRtO_yjY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9im-5iDgH54&amp;amp;t=6329" TargetMode="External"/><Relationship Id="rId3" Type="http://schemas.openxmlformats.org/officeDocument/2006/relationships/hyperlink" Target="https://medium.com/%40lehiarteaga/ecmascript-6-es6-y-sus-caracter%C3%ADsticas-55a1fc9275b1" TargetMode="External"/><Relationship Id="rId7" Type="http://schemas.openxmlformats.org/officeDocument/2006/relationships/hyperlink" Target="https://promisesaplu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s/docs/Web/JavaScript/Referencia/Objetos_globales/Promise" TargetMode="External"/><Relationship Id="rId5" Type="http://schemas.openxmlformats.org/officeDocument/2006/relationships/hyperlink" Target="http://es6-features.org/#PromiseCombination" TargetMode="External"/><Relationship Id="rId4" Type="http://schemas.openxmlformats.org/officeDocument/2006/relationships/hyperlink" Target="http://www.enrique7mc.com/2015/12/novedades-de-es6/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ipt.aculo.u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ckbonejs.org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JavaScript/Referencia/Operadores/Spread_opera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#DefaultParameterValu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s/docs/Web/JavaScript/Referencia/Funciones/Parametros_por_defecto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63581" y="1917982"/>
            <a:ext cx="24155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20" dirty="0">
                <a:solidFill>
                  <a:srgbClr val="FFFFFF"/>
                </a:solidFill>
                <a:latin typeface="Times New Roman"/>
                <a:cs typeface="Times New Roman"/>
              </a:rPr>
              <a:t>Fat</a:t>
            </a:r>
            <a:r>
              <a:rPr sz="4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254" dirty="0">
                <a:solidFill>
                  <a:srgbClr val="FFFFFF"/>
                </a:solidFill>
                <a:latin typeface="Times New Roman"/>
                <a:cs typeface="Times New Roman"/>
              </a:rPr>
              <a:t>Arrow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626" y="3110274"/>
            <a:ext cx="92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solidFill>
                  <a:srgbClr val="8AC349"/>
                </a:solidFill>
                <a:latin typeface="Times New Roman"/>
                <a:cs typeface="Times New Roman"/>
              </a:rPr>
              <a:t>Ar</a:t>
            </a:r>
            <a:r>
              <a:rPr sz="2400" spc="70" dirty="0">
                <a:solidFill>
                  <a:srgbClr val="8AC349"/>
                </a:solidFill>
                <a:latin typeface="Times New Roman"/>
                <a:cs typeface="Times New Roman"/>
              </a:rPr>
              <a:t>r</a:t>
            </a:r>
            <a:r>
              <a:rPr sz="2400" spc="190" dirty="0">
                <a:solidFill>
                  <a:srgbClr val="8AC349"/>
                </a:solidFill>
                <a:latin typeface="Times New Roman"/>
                <a:cs typeface="Times New Roman"/>
              </a:rPr>
              <a:t>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0617" y="3145968"/>
            <a:ext cx="1382739" cy="1586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24550" y="1917982"/>
            <a:ext cx="3690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5" dirty="0">
                <a:solidFill>
                  <a:srgbClr val="FFFFFF"/>
                </a:solidFill>
                <a:latin typeface="Times New Roman"/>
                <a:cs typeface="Times New Roman"/>
              </a:rPr>
              <a:t>ES6:</a:t>
            </a:r>
            <a:r>
              <a:rPr sz="4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400" dirty="0">
                <a:solidFill>
                  <a:srgbClr val="FFFFFF"/>
                </a:solidFill>
                <a:latin typeface="Times New Roman"/>
                <a:cs typeface="Times New Roman"/>
              </a:rPr>
              <a:t>instancias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9272" y="3110274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solidFill>
                  <a:srgbClr val="8AC349"/>
                </a:solidFill>
                <a:latin typeface="Times New Roman"/>
                <a:cs typeface="Times New Roman"/>
              </a:rPr>
              <a:t>Obje</a:t>
            </a:r>
            <a:r>
              <a:rPr sz="2400" spc="45" dirty="0">
                <a:solidFill>
                  <a:srgbClr val="8AC349"/>
                </a:solidFill>
                <a:latin typeface="Times New Roman"/>
                <a:cs typeface="Times New Roman"/>
              </a:rPr>
              <a:t>t</a:t>
            </a:r>
            <a:r>
              <a:rPr sz="2400" spc="145" dirty="0">
                <a:solidFill>
                  <a:srgbClr val="8AC349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0617" y="3145968"/>
            <a:ext cx="1382739" cy="1586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9759" y="4499640"/>
            <a:ext cx="1465096" cy="33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923" y="573258"/>
            <a:ext cx="70872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Mejoras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las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expresiones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regulares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7242809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i="1" spc="-55" dirty="0">
                <a:solidFill>
                  <a:srgbClr val="FFFFFF"/>
                </a:solidFill>
                <a:latin typeface="Trebuchet MS"/>
                <a:cs typeface="Trebuchet MS"/>
              </a:rPr>
              <a:t>match()</a:t>
            </a:r>
            <a:r>
              <a:rPr sz="18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repetidamente: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si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encontró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coincidencia,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85" dirty="0">
                <a:solidFill>
                  <a:srgbClr val="FFFFFF"/>
                </a:solidFill>
                <a:latin typeface="Trebuchet MS"/>
                <a:cs typeface="Trebuchet MS"/>
              </a:rPr>
              <a:t>re.lastIndex</a:t>
            </a:r>
            <a:r>
              <a:rPr sz="1800" b="1" i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establece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índice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heavy" spc="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después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coincidencia.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9759" y="4499640"/>
            <a:ext cx="1465096" cy="33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70872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Mejoras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las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expresiones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regulares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02449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7045">
              <a:lnSpc>
                <a:spcPct val="114599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principal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caso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uso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este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comportamiento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coincidencia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la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simbología,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donde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desea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cada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coincidencia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siga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inmediatamente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su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predecesor.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ejemplo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“tokenización”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través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expresión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regular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75" dirty="0">
                <a:solidFill>
                  <a:srgbClr val="FFFFFF"/>
                </a:solidFill>
                <a:latin typeface="Trebuchet MS"/>
                <a:cs typeface="Trebuchet MS"/>
              </a:rPr>
              <a:t>adhesiva</a:t>
            </a:r>
            <a:r>
              <a:rPr sz="1800" b="1" i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exec 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más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adelante.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9759" y="4499640"/>
            <a:ext cx="1465096" cy="33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70872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Mejoras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las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expresiones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regulares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084184" cy="211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Si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bandera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/g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está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establecido,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coincidencia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siempre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comienza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al 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principio,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pero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salta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hacia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adelante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hasta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encuentra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coincidencia.  </a:t>
            </a:r>
            <a:r>
              <a:rPr sz="1800" b="1" i="1" spc="-70" dirty="0">
                <a:solidFill>
                  <a:srgbClr val="FFFFFF"/>
                </a:solidFill>
                <a:latin typeface="Trebuchet MS"/>
                <a:cs typeface="Trebuchet MS"/>
              </a:rPr>
              <a:t>REGEX.lastIndex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cambia.</a:t>
            </a:r>
            <a:endParaRPr sz="1800">
              <a:latin typeface="Trebuchet MS"/>
              <a:cs typeface="Trebuchet MS"/>
            </a:endParaRPr>
          </a:p>
          <a:p>
            <a:pPr marL="12700" marR="451484">
              <a:lnSpc>
                <a:spcPct val="114599"/>
              </a:lnSpc>
              <a:spcBef>
                <a:spcPts val="1575"/>
              </a:spcBef>
            </a:pPr>
            <a:r>
              <a:rPr sz="1800" b="1" i="1" spc="-75" dirty="0">
                <a:solidFill>
                  <a:srgbClr val="FFFFFF"/>
                </a:solidFill>
                <a:latin typeface="Trebuchet MS"/>
                <a:cs typeface="Trebuchet MS"/>
              </a:rPr>
              <a:t>lastIndex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propiedad de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lectura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escritura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entera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instancias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expresiones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regulares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especiﬁca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índice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inicia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próxima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coincidencia.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9759" y="4499640"/>
            <a:ext cx="1465096" cy="33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70872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Mejoras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las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expresiones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regulares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4827905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REGEX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/a/;</a:t>
            </a:r>
            <a:endParaRPr sz="1800">
              <a:latin typeface="Trebuchet MS"/>
              <a:cs typeface="Trebuchet MS"/>
            </a:endParaRPr>
          </a:p>
          <a:p>
            <a:pPr marL="12700" marR="1317625">
              <a:lnSpc>
                <a:spcPct val="1875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REGEX.lastIndex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7;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ignored 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match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REGEX.exec('xaxa');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console.log(match.index);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console.log(REGEX.lastIndex);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18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(unchanged)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9759" y="4499640"/>
            <a:ext cx="1465096" cy="33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70872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Mejoras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las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expresiones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regulares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104505" cy="199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Si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establece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bandera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110" dirty="0">
                <a:solidFill>
                  <a:srgbClr val="FFFFFF"/>
                </a:solidFill>
                <a:latin typeface="Trebuchet MS"/>
                <a:cs typeface="Trebuchet MS"/>
              </a:rPr>
              <a:t>/g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coincidencia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comienza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70" dirty="0">
                <a:solidFill>
                  <a:srgbClr val="FFFFFF"/>
                </a:solidFill>
                <a:latin typeface="Trebuchet MS"/>
                <a:cs typeface="Trebuchet MS"/>
              </a:rPr>
              <a:t>REGEX.lastIndex</a:t>
            </a:r>
            <a:r>
              <a:rPr sz="18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salta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hacia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adelante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hasta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encuentre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coincidencia.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b="1" i="1" spc="-70" dirty="0">
                <a:solidFill>
                  <a:srgbClr val="FFFFFF"/>
                </a:solidFill>
                <a:latin typeface="Trebuchet MS"/>
                <a:cs typeface="Trebuchet MS"/>
              </a:rPr>
              <a:t>REGEX.lastIndex</a:t>
            </a:r>
            <a:r>
              <a:rPr sz="1800" b="1" i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establece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posición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después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coincidencia.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Eso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signiﬁca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recibirá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todas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coincidencias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si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realiza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ciclo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hasta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i="1" spc="-55" dirty="0">
                <a:solidFill>
                  <a:srgbClr val="FFFFFF"/>
                </a:solidFill>
                <a:latin typeface="Trebuchet MS"/>
                <a:cs typeface="Trebuchet MS"/>
              </a:rPr>
              <a:t>exec()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devuelva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nulo.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9759" y="4499640"/>
            <a:ext cx="1465096" cy="33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70872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Mejoras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las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expresiones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regulares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453390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19985">
              <a:lnSpc>
                <a:spcPct val="114599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REGEX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/a/g;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REGEX.lastIndex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2;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match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REGEX.exec('xaxa');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console.log(match.index);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3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console.log(REGEX.lastIndex);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8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(updated)</a:t>
            </a:r>
            <a:endParaRPr sz="1800">
              <a:latin typeface="Trebuchet MS"/>
              <a:cs typeface="Trebuchet MS"/>
            </a:endParaRPr>
          </a:p>
          <a:p>
            <a:pPr marL="12700" marR="558800">
              <a:lnSpc>
                <a:spcPct val="114599"/>
              </a:lnSpc>
            </a:pP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match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at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index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4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later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console.log(REGEX.exec('xaxa'));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null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9759" y="4499640"/>
            <a:ext cx="1465096" cy="33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70872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Mejoras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las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expresiones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regulares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27499"/>
            <a:ext cx="812609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Si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bandera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95" dirty="0">
                <a:solidFill>
                  <a:srgbClr val="FFFFFF"/>
                </a:solidFill>
                <a:latin typeface="Trebuchet MS"/>
                <a:cs typeface="Trebuchet MS"/>
              </a:rPr>
              <a:t>/y</a:t>
            </a:r>
            <a:r>
              <a:rPr sz="18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establece,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coincidencia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inicia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70" dirty="0">
                <a:solidFill>
                  <a:srgbClr val="FFFFFF"/>
                </a:solidFill>
                <a:latin typeface="Trebuchet MS"/>
                <a:cs typeface="Trebuchet MS"/>
              </a:rPr>
              <a:t>REGEX.lastIndex</a:t>
            </a:r>
            <a:r>
              <a:rPr sz="1800" b="1" i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ancla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esa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posición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(no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salta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hacia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adelante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hasta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encuentre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coincidencia).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i="1" spc="-70" dirty="0">
                <a:solidFill>
                  <a:srgbClr val="FFFFFF"/>
                </a:solidFill>
                <a:latin typeface="Trebuchet MS"/>
                <a:cs typeface="Trebuchet MS"/>
              </a:rPr>
              <a:t>REGEX.lastIndex</a:t>
            </a:r>
            <a:r>
              <a:rPr sz="18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actualiza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forma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similar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cuando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establece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bandera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i="1" spc="-70" dirty="0">
                <a:solidFill>
                  <a:srgbClr val="FFFFFF"/>
                </a:solidFill>
                <a:latin typeface="Trebuchet MS"/>
                <a:cs typeface="Trebuchet MS"/>
              </a:rPr>
              <a:t>/g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9759" y="4499640"/>
            <a:ext cx="1465096" cy="33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70872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Mejoras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las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expresiones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regulares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397954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REGEX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/a/y;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match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at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index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2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REGEX.lastIndex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2;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console.log(REGEX.exec('xaxa'));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null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865630">
              <a:lnSpc>
                <a:spcPct val="100699"/>
              </a:lnSpc>
            </a:pP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Match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at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index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3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REGEX.lastIndex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3;</a:t>
            </a:r>
            <a:endParaRPr sz="1800">
              <a:latin typeface="Trebuchet MS"/>
              <a:cs typeface="Trebuchet MS"/>
            </a:endParaRPr>
          </a:p>
          <a:p>
            <a:pPr marL="12700" marR="469265">
              <a:lnSpc>
                <a:spcPct val="100699"/>
              </a:lnSpc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match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REGEX.exec('xaxa');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console.log(match.index);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console.log(REGEX.lastIndex);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9759" y="4499640"/>
            <a:ext cx="1465096" cy="33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923" y="573258"/>
            <a:ext cx="70872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Mejoras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las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expresiones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regulares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658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conﬁguración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5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b="1" i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13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b="1" i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5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b="1" i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b="1" i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misma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conﬁguración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5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b="1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16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9759" y="4499640"/>
            <a:ext cx="1465096" cy="33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70872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Mejoras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las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expresiones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regulares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7905750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2.2.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RegExp.prototype.test(str)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test()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works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same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exec(),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returns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(instead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match 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null)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matching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succeeds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fails: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791835">
              <a:lnSpc>
                <a:spcPct val="100699"/>
              </a:lnSpc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REGEX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/a/y;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REGEX.lastIndex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2;</a:t>
            </a:r>
            <a:endParaRPr sz="1800">
              <a:latin typeface="Trebuchet MS"/>
              <a:cs typeface="Trebuchet MS"/>
            </a:endParaRPr>
          </a:p>
          <a:p>
            <a:pPr marL="12700" marR="3879215">
              <a:lnSpc>
                <a:spcPct val="100699"/>
              </a:lnSpc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console.log(REGEX.test('xaxa'));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false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REGEX.lastIndex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3;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console.log(REGEX.test('xaxa'));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true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console.log(REGEX.lastIndex);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0923" y="1123949"/>
            <a:ext cx="1174750" cy="45719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174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5" dirty="0">
                <a:solidFill>
                  <a:srgbClr val="FFFFFF"/>
                </a:solidFill>
                <a:latin typeface="Times New Roman"/>
                <a:cs typeface="Times New Roman"/>
              </a:rPr>
              <a:t>Obje</a:t>
            </a:r>
            <a:r>
              <a:rPr sz="3000" spc="6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000" spc="18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8014334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objeto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instancia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clase,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cual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creada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usando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operador</a:t>
            </a:r>
            <a:endParaRPr sz="1800">
              <a:latin typeface="Trebuchet MS"/>
              <a:cs typeface="Trebuchet MS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b="1" i="1" spc="-95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79095" marR="422909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Cuando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usa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punto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acceder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objeto,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this</a:t>
            </a:r>
            <a:r>
              <a:rPr sz="18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va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referir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objeto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izquierda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punto.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9759" y="4499640"/>
            <a:ext cx="1465096" cy="33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15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>
                <a:solidFill>
                  <a:srgbClr val="FFFFFF"/>
                </a:solidFill>
                <a:latin typeface="Times New Roman"/>
                <a:cs typeface="Times New Roman"/>
              </a:rPr>
              <a:t>Referencias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8154034" cy="330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2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http://es6-features.org/#RegularExpressionStickyMatching</a:t>
            </a:r>
            <a:endParaRPr sz="1800">
              <a:latin typeface="Trebuchet MS"/>
              <a:cs typeface="Trebuchet MS"/>
            </a:endParaRPr>
          </a:p>
          <a:p>
            <a:pPr marL="12700" marR="92710">
              <a:lnSpc>
                <a:spcPct val="114599"/>
              </a:lnSpc>
              <a:spcBef>
                <a:spcPts val="1575"/>
              </a:spcBef>
            </a:pPr>
            <a:r>
              <a:rPr sz="1800" u="heavy" spc="-3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https://developer.mozilla.org/es/docs/Web/JavaScript/Guide/Regular_Expressi </a:t>
            </a:r>
            <a:r>
              <a:rPr sz="1800" spc="-35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8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ons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5"/>
              </a:rPr>
              <a:t>https://developer.mozilla.org/es/docs/Web/JavaScript/Referencia/Objetos_glob </a:t>
            </a:r>
            <a:r>
              <a:rPr sz="1800" spc="-4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5"/>
              </a:rPr>
              <a:t>ales/RegExp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u="heavy" spc="-5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6"/>
              </a:rPr>
              <a:t>http://2ality.com/2015/07/regexp-es6.html</a:t>
            </a:r>
            <a:endParaRPr sz="1800">
              <a:latin typeface="Trebuchet MS"/>
              <a:cs typeface="Trebuchet MS"/>
            </a:endParaRPr>
          </a:p>
          <a:p>
            <a:pPr marL="12700" marR="57785">
              <a:lnSpc>
                <a:spcPct val="114599"/>
              </a:lnSpc>
              <a:spcBef>
                <a:spcPts val="1570"/>
              </a:spcBef>
            </a:pPr>
            <a:r>
              <a:rPr sz="1800" u="heavy" spc="-4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7"/>
              </a:rPr>
              <a:t>https://developer.mozilla.org/es/docs/Web/JavaScript/Reference/Global_Objec </a:t>
            </a:r>
            <a:r>
              <a:rPr sz="1800" spc="-45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1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7"/>
              </a:rPr>
              <a:t>ts/RegExp/lastIndex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4760" y="45032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>
                <a:solidFill>
                  <a:srgbClr val="FFFFFF"/>
                </a:solidFill>
                <a:latin typeface="Times New Roman"/>
                <a:cs typeface="Times New Roman"/>
              </a:rPr>
              <a:t>ES6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1577" y="3110274"/>
            <a:ext cx="1100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latin typeface="Times New Roman"/>
                <a:cs typeface="Times New Roman"/>
              </a:rPr>
              <a:t>Objetos</a:t>
            </a: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4760" y="45032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369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0" dirty="0">
                <a:solidFill>
                  <a:srgbClr val="FFFFFF"/>
                </a:solidFill>
                <a:latin typeface="Times New Roman"/>
                <a:cs typeface="Times New Roman"/>
              </a:rPr>
              <a:t>Objetos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3604260" cy="218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1.	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Sintaxis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corta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objetos: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Antes: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obj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{x:x,</a:t>
            </a:r>
            <a:r>
              <a:rPr sz="1800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y:y}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Ahora: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obj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x,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4760" y="45032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369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0" dirty="0">
                <a:solidFill>
                  <a:srgbClr val="FFFFFF"/>
                </a:solidFill>
                <a:latin typeface="Times New Roman"/>
                <a:cs typeface="Times New Roman"/>
              </a:rPr>
              <a:t>Objetos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6746875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2.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Soporte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nombres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calculados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deﬁnición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propiedades: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238125" marR="5527040" indent="-226060">
              <a:lnSpc>
                <a:spcPct val="114599"/>
              </a:lnSpc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obj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foo: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"bar",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[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“id"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+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num() </a:t>
            </a:r>
            <a:r>
              <a:rPr sz="1800" spc="-210" dirty="0">
                <a:solidFill>
                  <a:srgbClr val="FFFFFF"/>
                </a:solidFill>
                <a:latin typeface="Trebuchet MS"/>
                <a:cs typeface="Trebuchet MS"/>
              </a:rPr>
              <a:t>]:</a:t>
            </a:r>
            <a:r>
              <a:rPr sz="18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4760" y="45032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369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0" dirty="0">
                <a:solidFill>
                  <a:srgbClr val="FFFFFF"/>
                </a:solidFill>
                <a:latin typeface="Times New Roman"/>
                <a:cs typeface="Times New Roman"/>
              </a:rPr>
              <a:t>Objetos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782002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3.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Soporte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notación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tipo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deﬁnición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propiedades,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forma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regular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como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función</a:t>
            </a:r>
            <a:r>
              <a:rPr sz="1800" spc="-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generadora.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obj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foo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(a,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b)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1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},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bar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(x,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y)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},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*num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(x,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y)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1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4760" y="45032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369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0" dirty="0">
                <a:solidFill>
                  <a:srgbClr val="FFFFFF"/>
                </a:solidFill>
                <a:latin typeface="Times New Roman"/>
                <a:cs typeface="Times New Roman"/>
              </a:rPr>
              <a:t>Objetos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399669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4.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assign()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copiar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objetos: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o1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a: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o2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b: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o3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c: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447675">
              <a:lnSpc>
                <a:spcPct val="114599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obj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Object.assign(o1,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o2,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o3);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console.log(obj);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 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a: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1,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b: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2,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c: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console.log(o1); 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 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a: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1,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b: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2,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c: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4760" y="45032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369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0" dirty="0">
                <a:solidFill>
                  <a:srgbClr val="FFFFFF"/>
                </a:solidFill>
                <a:latin typeface="Times New Roman"/>
                <a:cs typeface="Times New Roman"/>
              </a:rPr>
              <a:t>Objetos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3996690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4.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assign()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copiar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objetos: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o1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a: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b: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c: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  <a:p>
            <a:pPr marL="12700" marR="1968500">
              <a:lnSpc>
                <a:spcPct val="114599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o2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b: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2,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c: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};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o3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c: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236854">
              <a:lnSpc>
                <a:spcPct val="114599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obj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Object.assign({},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o1, o2,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o3);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console.log(obj);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a: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1,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b: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2,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c: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4760" y="45032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369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0" dirty="0">
                <a:solidFill>
                  <a:srgbClr val="FFFFFF"/>
                </a:solidFill>
                <a:latin typeface="Times New Roman"/>
                <a:cs typeface="Times New Roman"/>
              </a:rPr>
              <a:t>Objetos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6337300" cy="218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4.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assign()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copiar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objetos: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1993900">
              <a:lnSpc>
                <a:spcPct val="114599"/>
              </a:lnSpc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empleado1=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{nombre:”Pedro”,</a:t>
            </a:r>
            <a:r>
              <a:rPr sz="18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edad:30}; 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empleado2=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empleado1;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empleado2.nombre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“Pablo”;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empleado2=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Object.assign({},empleado1,{nombre:”Pablo”});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4760" y="45032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15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>
                <a:solidFill>
                  <a:srgbClr val="FFFFFF"/>
                </a:solidFill>
                <a:latin typeface="Times New Roman"/>
                <a:cs typeface="Times New Roman"/>
              </a:rPr>
              <a:t>Referencias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8149590" cy="164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http://es6-features.org/#PropertyShorthand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u="heavy" spc="-2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https://www.youtube.com/watch?v=Gh2FaDqZp2g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5"/>
              </a:rPr>
              <a:t>https://developer.mozilla.org/es/docs/Web/JavaScript/Reference/Operators/Ob </a:t>
            </a:r>
            <a:r>
              <a:rPr sz="1800" spc="-4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7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5"/>
              </a:rPr>
              <a:t>ject_initializer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4760" y="45032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369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0" dirty="0">
                <a:solidFill>
                  <a:srgbClr val="FFFFFF"/>
                </a:solidFill>
                <a:latin typeface="Times New Roman"/>
                <a:cs typeface="Times New Roman"/>
              </a:rPr>
              <a:t>Objetos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1957070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57175" indent="-244475">
              <a:lnSpc>
                <a:spcPct val="100000"/>
              </a:lnSpc>
              <a:spcBef>
                <a:spcPts val="414"/>
              </a:spcBef>
              <a:buAutoNum type="arabicPeriod" startAt="4"/>
              <a:tabLst>
                <a:tab pos="257810" algn="l"/>
              </a:tabLst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create():</a:t>
            </a:r>
            <a:endParaRPr sz="1800">
              <a:latin typeface="Trebuchet MS"/>
              <a:cs typeface="Trebuchet MS"/>
            </a:endParaRPr>
          </a:p>
          <a:p>
            <a:pPr marL="257175" indent="-244475">
              <a:lnSpc>
                <a:spcPct val="100000"/>
              </a:lnSpc>
              <a:spcBef>
                <a:spcPts val="315"/>
              </a:spcBef>
              <a:buAutoNum type="arabicPeriod" startAt="4"/>
              <a:tabLst>
                <a:tab pos="257810" algn="l"/>
              </a:tabLst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is()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 flipV="1">
            <a:off x="460923" y="1016384"/>
            <a:ext cx="1174750" cy="45719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174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5" dirty="0">
                <a:solidFill>
                  <a:srgbClr val="FFFFFF"/>
                </a:solidFill>
                <a:latin typeface="Times New Roman"/>
                <a:cs typeface="Times New Roman"/>
              </a:rPr>
              <a:t>Obje</a:t>
            </a:r>
            <a:r>
              <a:rPr sz="3000" spc="6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000" spc="18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8009255" cy="164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burger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800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Hamburger();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burger.listToppings();</a:t>
            </a:r>
            <a:endParaRPr sz="1800">
              <a:latin typeface="Trebuchet MS"/>
              <a:cs typeface="Trebuchet MS"/>
            </a:endParaRPr>
          </a:p>
          <a:p>
            <a:pPr marL="469900" marR="5080" indent="-367030">
              <a:lnSpc>
                <a:spcPct val="114599"/>
              </a:lnSpc>
              <a:spcBef>
                <a:spcPts val="15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este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código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vemos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cuando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this</a:t>
            </a:r>
            <a:r>
              <a:rPr sz="18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usada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desde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adentro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clase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Hamburger,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va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referir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objeto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burger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66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>
                <a:solidFill>
                  <a:srgbClr val="FFFFFF"/>
                </a:solidFill>
                <a:latin typeface="Times New Roman"/>
                <a:cs typeface="Times New Roman"/>
              </a:rPr>
              <a:t>ES6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27042" y="3110274"/>
            <a:ext cx="188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>
                <a:latin typeface="Times New Roman"/>
                <a:cs typeface="Times New Roman"/>
              </a:rPr>
              <a:t>Symbol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140" dirty="0">
                <a:latin typeface="Times New Roman"/>
                <a:cs typeface="Times New Roman"/>
              </a:rPr>
              <a:t>Type</a:t>
            </a: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66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35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0" dirty="0">
                <a:solidFill>
                  <a:srgbClr val="FFFFFF"/>
                </a:solidFill>
                <a:latin typeface="Times New Roman"/>
                <a:cs typeface="Times New Roman"/>
              </a:rPr>
              <a:t>Symbol</a:t>
            </a:r>
            <a:r>
              <a:rPr sz="3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41959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442595" algn="l"/>
                <a:tab pos="443230" algn="l"/>
              </a:tabLst>
            </a:pPr>
            <a:r>
              <a:rPr spc="100" dirty="0"/>
              <a:t>Los</a:t>
            </a:r>
            <a:r>
              <a:rPr spc="-100" dirty="0"/>
              <a:t> </a:t>
            </a:r>
            <a:r>
              <a:rPr spc="-30" dirty="0"/>
              <a:t>“símbolos”</a:t>
            </a:r>
            <a:r>
              <a:rPr spc="-100" dirty="0"/>
              <a:t> </a:t>
            </a:r>
            <a:r>
              <a:rPr spc="85" dirty="0"/>
              <a:t>son</a:t>
            </a:r>
            <a:r>
              <a:rPr spc="-100" dirty="0"/>
              <a:t> </a:t>
            </a:r>
            <a:r>
              <a:rPr spc="5" dirty="0"/>
              <a:t>un</a:t>
            </a:r>
            <a:r>
              <a:rPr spc="-100" dirty="0"/>
              <a:t> </a:t>
            </a:r>
            <a:r>
              <a:rPr dirty="0"/>
              <a:t>nuevo</a:t>
            </a:r>
            <a:r>
              <a:rPr spc="-100" dirty="0"/>
              <a:t> </a:t>
            </a:r>
            <a:r>
              <a:rPr spc="-40" dirty="0"/>
              <a:t>tipo</a:t>
            </a:r>
            <a:r>
              <a:rPr spc="-105" dirty="0"/>
              <a:t> </a:t>
            </a:r>
            <a:r>
              <a:rPr spc="-15" dirty="0"/>
              <a:t>de</a:t>
            </a:r>
            <a:r>
              <a:rPr spc="-105" dirty="0"/>
              <a:t> </a:t>
            </a:r>
            <a:r>
              <a:rPr spc="-15" dirty="0"/>
              <a:t>dato</a:t>
            </a:r>
            <a:r>
              <a:rPr spc="-100" dirty="0"/>
              <a:t> </a:t>
            </a:r>
            <a:r>
              <a:rPr spc="-60" dirty="0"/>
              <a:t>primitivo.</a:t>
            </a:r>
          </a:p>
          <a:p>
            <a:pPr marL="441959" marR="5080" indent="-366395">
              <a:lnSpc>
                <a:spcPct val="114599"/>
              </a:lnSpc>
              <a:buFont typeface="Arial"/>
              <a:buChar char="●"/>
              <a:tabLst>
                <a:tab pos="442595" algn="l"/>
                <a:tab pos="443230" algn="l"/>
              </a:tabLst>
            </a:pPr>
            <a:r>
              <a:rPr spc="100" dirty="0"/>
              <a:t>Los</a:t>
            </a:r>
            <a:r>
              <a:rPr spc="-100" dirty="0"/>
              <a:t> </a:t>
            </a:r>
            <a:r>
              <a:rPr spc="50" dirty="0"/>
              <a:t>símbolos</a:t>
            </a:r>
            <a:r>
              <a:rPr spc="-95" dirty="0"/>
              <a:t> </a:t>
            </a:r>
            <a:r>
              <a:rPr spc="85" dirty="0"/>
              <a:t>son</a:t>
            </a:r>
            <a:r>
              <a:rPr spc="-95" dirty="0"/>
              <a:t> </a:t>
            </a:r>
            <a:r>
              <a:rPr spc="35" dirty="0"/>
              <a:t>únicos</a:t>
            </a:r>
            <a:r>
              <a:rPr spc="-95" dirty="0"/>
              <a:t> </a:t>
            </a:r>
            <a:r>
              <a:rPr spc="-30" dirty="0"/>
              <a:t>e</a:t>
            </a:r>
            <a:r>
              <a:rPr spc="-100" dirty="0"/>
              <a:t> </a:t>
            </a:r>
            <a:r>
              <a:rPr spc="-5" dirty="0"/>
              <a:t>inmutables</a:t>
            </a:r>
            <a:r>
              <a:rPr spc="-100" dirty="0"/>
              <a:t> </a:t>
            </a:r>
            <a:r>
              <a:rPr spc="-40" dirty="0"/>
              <a:t>y</a:t>
            </a:r>
            <a:r>
              <a:rPr spc="-100" dirty="0"/>
              <a:t> </a:t>
            </a:r>
            <a:r>
              <a:rPr spc="85" dirty="0"/>
              <a:t>son</a:t>
            </a:r>
            <a:r>
              <a:rPr spc="-95" dirty="0"/>
              <a:t> </a:t>
            </a:r>
            <a:r>
              <a:rPr spc="-10" dirty="0"/>
              <a:t>utilizados</a:t>
            </a:r>
            <a:r>
              <a:rPr spc="-95" dirty="0"/>
              <a:t> </a:t>
            </a:r>
            <a:r>
              <a:rPr spc="60" dirty="0"/>
              <a:t>como</a:t>
            </a:r>
            <a:r>
              <a:rPr spc="-95" dirty="0"/>
              <a:t> </a:t>
            </a:r>
            <a:r>
              <a:rPr spc="-15" dirty="0"/>
              <a:t>identiﬁcadores  </a:t>
            </a:r>
            <a:r>
              <a:rPr spc="-20" dirty="0"/>
              <a:t>para </a:t>
            </a:r>
            <a:r>
              <a:rPr dirty="0"/>
              <a:t>propiedades </a:t>
            </a:r>
            <a:r>
              <a:rPr spc="-15" dirty="0"/>
              <a:t>de</a:t>
            </a:r>
            <a:r>
              <a:rPr spc="-295" dirty="0"/>
              <a:t> </a:t>
            </a:r>
            <a:r>
              <a:rPr spc="-40" dirty="0"/>
              <a:t>objetos.</a:t>
            </a:r>
          </a:p>
          <a:p>
            <a:pPr marL="441959" marR="127635" indent="-366395">
              <a:lnSpc>
                <a:spcPct val="114599"/>
              </a:lnSpc>
              <a:buFont typeface="Arial"/>
              <a:buChar char="●"/>
              <a:tabLst>
                <a:tab pos="442595" algn="l"/>
                <a:tab pos="443230" algn="l"/>
              </a:tabLst>
            </a:pPr>
            <a:r>
              <a:rPr spc="100" dirty="0"/>
              <a:t>Los</a:t>
            </a:r>
            <a:r>
              <a:rPr spc="-95" dirty="0"/>
              <a:t> </a:t>
            </a:r>
            <a:r>
              <a:rPr spc="50" dirty="0"/>
              <a:t>símbolos</a:t>
            </a:r>
            <a:r>
              <a:rPr spc="-95" dirty="0"/>
              <a:t> </a:t>
            </a:r>
            <a:r>
              <a:rPr spc="-10" dirty="0"/>
              <a:t>pueden</a:t>
            </a:r>
            <a:r>
              <a:rPr spc="-95" dirty="0"/>
              <a:t> </a:t>
            </a:r>
            <a:r>
              <a:rPr spc="-60" dirty="0"/>
              <a:t>tener</a:t>
            </a:r>
            <a:r>
              <a:rPr spc="-100" dirty="0"/>
              <a:t> </a:t>
            </a:r>
            <a:r>
              <a:rPr spc="10" dirty="0"/>
              <a:t>una</a:t>
            </a:r>
            <a:r>
              <a:rPr spc="-95" dirty="0"/>
              <a:t> </a:t>
            </a:r>
            <a:r>
              <a:rPr spc="5" dirty="0"/>
              <a:t>descripción</a:t>
            </a:r>
            <a:r>
              <a:rPr spc="-100" dirty="0"/>
              <a:t> </a:t>
            </a:r>
            <a:r>
              <a:rPr spc="-35" dirty="0"/>
              <a:t>opcional,</a:t>
            </a:r>
            <a:r>
              <a:rPr spc="-90" dirty="0"/>
              <a:t> </a:t>
            </a:r>
            <a:r>
              <a:rPr spc="-25" dirty="0"/>
              <a:t>pero</a:t>
            </a:r>
            <a:r>
              <a:rPr spc="-95" dirty="0"/>
              <a:t> </a:t>
            </a:r>
            <a:r>
              <a:rPr spc="50" dirty="0"/>
              <a:t>sólo</a:t>
            </a:r>
            <a:r>
              <a:rPr spc="-95" dirty="0"/>
              <a:t> </a:t>
            </a:r>
            <a:r>
              <a:rPr spc="80" dirty="0"/>
              <a:t>es</a:t>
            </a:r>
            <a:r>
              <a:rPr spc="-100" dirty="0"/>
              <a:t> </a:t>
            </a:r>
            <a:r>
              <a:rPr spc="-35" dirty="0"/>
              <a:t>utilizada  </a:t>
            </a:r>
            <a:r>
              <a:rPr spc="-20" dirty="0"/>
              <a:t>para </a:t>
            </a:r>
            <a:r>
              <a:rPr spc="25" dirty="0"/>
              <a:t>ﬁnes </a:t>
            </a:r>
            <a:r>
              <a:rPr spc="-40" dirty="0"/>
              <a:t>del</a:t>
            </a:r>
            <a:r>
              <a:rPr spc="-325" dirty="0"/>
              <a:t> </a:t>
            </a:r>
            <a:r>
              <a:rPr spc="-45" dirty="0"/>
              <a:t>depurador.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66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35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0" dirty="0">
                <a:solidFill>
                  <a:srgbClr val="FFFFFF"/>
                </a:solidFill>
                <a:latin typeface="Times New Roman"/>
                <a:cs typeface="Times New Roman"/>
              </a:rPr>
              <a:t>Symbol</a:t>
            </a:r>
            <a:r>
              <a:rPr sz="3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12914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Cada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valor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tipo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Symbol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tiene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asociado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valor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tipo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Undeﬁned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sirve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únicamente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descripción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símbolo.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constructor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Symbol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debe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ser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usado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operador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new.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Tampoco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debe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ser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extendido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mediante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clases.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66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35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0" dirty="0">
                <a:solidFill>
                  <a:srgbClr val="FFFFFF"/>
                </a:solidFill>
                <a:latin typeface="Times New Roman"/>
                <a:cs typeface="Times New Roman"/>
              </a:rPr>
              <a:t>Symbol</a:t>
            </a:r>
            <a:r>
              <a:rPr sz="3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7534909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sim1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Symbol();</a:t>
            </a:r>
            <a:endParaRPr sz="1800">
              <a:latin typeface="Trebuchet MS"/>
              <a:cs typeface="Trebuchet MS"/>
            </a:endParaRPr>
          </a:p>
          <a:p>
            <a:pPr marL="12700" marR="4974590">
              <a:lnSpc>
                <a:spcPct val="114599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sim2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Symbol("foo");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sim3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Symbol("foo");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14599"/>
              </a:lnSpc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código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anterior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crea tres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símbolos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nuevos.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Hay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destacar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Symbol("foo")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convierte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cadena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"foo"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símbolo,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sino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crea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un 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símbolo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nuevo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tiene</a:t>
            </a:r>
            <a:r>
              <a:rPr sz="1800" u="heavy" spc="-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la</a:t>
            </a:r>
            <a:r>
              <a:rPr sz="1800" u="heavy" spc="-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misma</a:t>
            </a:r>
            <a:r>
              <a:rPr sz="1800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descripción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66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35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0" dirty="0">
                <a:solidFill>
                  <a:srgbClr val="FFFFFF"/>
                </a:solidFill>
                <a:latin typeface="Times New Roman"/>
                <a:cs typeface="Times New Roman"/>
              </a:rPr>
              <a:t>Symbol</a:t>
            </a:r>
            <a:r>
              <a:rPr sz="3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6844030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Symbol("foo")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Symbol("foo");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endParaRPr sz="1800">
              <a:latin typeface="Trebuchet MS"/>
              <a:cs typeface="Trebuchet MS"/>
            </a:endParaRPr>
          </a:p>
          <a:p>
            <a:pPr marL="12700" marR="5080" indent="90170">
              <a:lnSpc>
                <a:spcPct val="2291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siguiente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sintaxis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operador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lanzará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TypeError: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sym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Symbol();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TypeError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66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35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0" dirty="0">
                <a:solidFill>
                  <a:srgbClr val="FFFFFF"/>
                </a:solidFill>
                <a:latin typeface="Times New Roman"/>
                <a:cs typeface="Times New Roman"/>
              </a:rPr>
              <a:t>Symbol</a:t>
            </a:r>
            <a:r>
              <a:rPr sz="3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321310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7210">
              <a:lnSpc>
                <a:spcPct val="114599"/>
              </a:lnSpc>
              <a:spcBef>
                <a:spcPts val="100"/>
              </a:spcBef>
              <a:tabLst>
                <a:tab pos="1464945" algn="l"/>
              </a:tabLst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sym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Symbol("foo");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typeof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sym;	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"symbol"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symObj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Object(sym);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typeof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symObj;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"object"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Symbol.for()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Symbol.keyFor()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66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35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0" dirty="0">
                <a:solidFill>
                  <a:srgbClr val="FFFFFF"/>
                </a:solidFill>
                <a:latin typeface="Times New Roman"/>
                <a:cs typeface="Times New Roman"/>
              </a:rPr>
              <a:t>Symbol</a:t>
            </a:r>
            <a:r>
              <a:rPr sz="3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321945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Symbol("foo")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!==</a:t>
            </a:r>
            <a:r>
              <a:rPr sz="18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Symbol("foo") 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foo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Symbol()</a:t>
            </a:r>
            <a:endParaRPr sz="1800">
              <a:latin typeface="Trebuchet MS"/>
              <a:cs typeface="Trebuchet MS"/>
            </a:endParaRPr>
          </a:p>
          <a:p>
            <a:pPr marL="12700" marR="797560">
              <a:lnSpc>
                <a:spcPct val="114599"/>
              </a:lnSpc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bar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Symbol()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typeof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foo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"symbol"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typeof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bar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"symbol"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66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35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0" dirty="0">
                <a:solidFill>
                  <a:srgbClr val="FFFFFF"/>
                </a:solidFill>
                <a:latin typeface="Times New Roman"/>
                <a:cs typeface="Times New Roman"/>
              </a:rPr>
              <a:t>Symbol</a:t>
            </a:r>
            <a:r>
              <a:rPr sz="3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500761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04565">
              <a:lnSpc>
                <a:spcPct val="114599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obj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{} 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obj[foo]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"foo" 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obj[bar]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"bar"</a:t>
            </a:r>
            <a:endParaRPr sz="1800">
              <a:latin typeface="Trebuchet MS"/>
              <a:cs typeface="Trebuchet MS"/>
            </a:endParaRPr>
          </a:p>
          <a:p>
            <a:pPr marL="12700" marR="1037590">
              <a:lnSpc>
                <a:spcPct val="114599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JSON.stringify(obj)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{} 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Object.keys(obj)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[]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Object.getOwnPropertyNames(obj)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[]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Object.getOwnPropertySymbols(obj)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[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foo,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bar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]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66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35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0" dirty="0">
                <a:solidFill>
                  <a:srgbClr val="FFFFFF"/>
                </a:solidFill>
                <a:latin typeface="Times New Roman"/>
                <a:cs typeface="Times New Roman"/>
              </a:rPr>
              <a:t>Symbol</a:t>
            </a:r>
            <a:r>
              <a:rPr sz="3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437451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2103755" algn="l"/>
              </a:tabLst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COLOR_RED	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Symbol('Red');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tabLst>
                <a:tab pos="2164715" algn="l"/>
              </a:tabLst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COLOR_ORANGE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Symbol('Orange'); 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COLOR_YELLOW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Symbol('Yellow'); 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COLOR_GREEN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Symbol('Green'); 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COLOR_BLUE	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Symbol('Blue'); 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COLOR_VIOLET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Symbol('Violet');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66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35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0" dirty="0">
                <a:solidFill>
                  <a:srgbClr val="FFFFFF"/>
                </a:solidFill>
                <a:latin typeface="Times New Roman"/>
                <a:cs typeface="Times New Roman"/>
              </a:rPr>
              <a:t>Symbol</a:t>
            </a:r>
            <a:r>
              <a:rPr sz="3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21444"/>
            <a:ext cx="2614930" cy="349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5080" indent="-175895">
              <a:lnSpc>
                <a:spcPct val="1161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getComplement(color)</a:t>
            </a:r>
            <a:r>
              <a:rPr sz="14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switch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(color)</a:t>
            </a:r>
            <a:r>
              <a:rPr sz="1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539115" marR="321310" indent="-175895">
              <a:lnSpc>
                <a:spcPct val="116100"/>
              </a:lnSpc>
            </a:pP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case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COLOR_RED: 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COLOR_GREEN;</a:t>
            </a:r>
            <a:endParaRPr sz="1400">
              <a:latin typeface="Trebuchet MS"/>
              <a:cs typeface="Trebuchet MS"/>
            </a:endParaRPr>
          </a:p>
          <a:p>
            <a:pPr marL="363855">
              <a:lnSpc>
                <a:spcPct val="100000"/>
              </a:lnSpc>
              <a:spcBef>
                <a:spcPts val="270"/>
              </a:spcBef>
            </a:pP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sz="1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COLOR_ORANGE:</a:t>
            </a:r>
            <a:endParaRPr sz="1400">
              <a:latin typeface="Trebuchet MS"/>
              <a:cs typeface="Trebuchet MS"/>
            </a:endParaRPr>
          </a:p>
          <a:p>
            <a:pPr marL="363855" marR="462280" indent="175260">
              <a:lnSpc>
                <a:spcPct val="116100"/>
              </a:lnSpc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COLOR_BLUE; 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COLOR_YELLOW:</a:t>
            </a:r>
            <a:endParaRPr sz="1400">
              <a:latin typeface="Trebuchet MS"/>
              <a:cs typeface="Trebuchet MS"/>
            </a:endParaRPr>
          </a:p>
          <a:p>
            <a:pPr marL="363855" marR="292735" indent="175260">
              <a:lnSpc>
                <a:spcPct val="116100"/>
              </a:lnSpc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return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COLOR_VIOLET; 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COLOR_GREEN:</a:t>
            </a:r>
            <a:endParaRPr sz="1400">
              <a:latin typeface="Trebuchet MS"/>
              <a:cs typeface="Trebuchet MS"/>
            </a:endParaRPr>
          </a:p>
          <a:p>
            <a:pPr marL="363855" marR="553720" indent="175260">
              <a:lnSpc>
                <a:spcPct val="116100"/>
              </a:lnSpc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COLOR_RED; 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COLOR_BLUE:</a:t>
            </a:r>
            <a:endParaRPr sz="1400">
              <a:latin typeface="Trebuchet MS"/>
              <a:cs typeface="Trebuchet MS"/>
            </a:endParaRPr>
          </a:p>
          <a:p>
            <a:pPr marL="363855" marR="184150" indent="175260">
              <a:lnSpc>
                <a:spcPct val="116100"/>
              </a:lnSpc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COLOR_ORANGE; 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COLOR_VIOLET:</a:t>
            </a:r>
            <a:endParaRPr sz="1400">
              <a:latin typeface="Trebuchet MS"/>
              <a:cs typeface="Trebuchet MS"/>
            </a:endParaRPr>
          </a:p>
          <a:p>
            <a:pPr marL="539115">
              <a:lnSpc>
                <a:spcPct val="100000"/>
              </a:lnSpc>
              <a:spcBef>
                <a:spcPts val="26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COLOR_YELLOW;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24832" y="1917982"/>
            <a:ext cx="32912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5" dirty="0">
                <a:solidFill>
                  <a:srgbClr val="FFFFFF"/>
                </a:solidFill>
                <a:latin typeface="Times New Roman"/>
                <a:cs typeface="Times New Roman"/>
              </a:rPr>
              <a:t>ES6:</a:t>
            </a:r>
            <a:r>
              <a:rPr sz="4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390" dirty="0">
                <a:solidFill>
                  <a:srgbClr val="FFFFFF"/>
                </a:solidFill>
                <a:latin typeface="Times New Roman"/>
                <a:cs typeface="Times New Roman"/>
              </a:rPr>
              <a:t>herencia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3267" y="3110274"/>
            <a:ext cx="1337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>
                <a:solidFill>
                  <a:srgbClr val="8AC349"/>
                </a:solidFill>
                <a:latin typeface="Times New Roman"/>
                <a:cs typeface="Times New Roman"/>
              </a:rPr>
              <a:t>Herencia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0617" y="3145968"/>
            <a:ext cx="1382739" cy="1586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66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15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>
                <a:solidFill>
                  <a:srgbClr val="FFFFFF"/>
                </a:solidFill>
                <a:latin typeface="Times New Roman"/>
                <a:cs typeface="Times New Roman"/>
              </a:rPr>
              <a:t>Referencias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8154034" cy="215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http://es6-features.org/#GlobalSymbols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https://developer.mozilla.org/es/docs/Web/JavaScript/Referencia/Objetos_glob </a:t>
            </a:r>
            <a:r>
              <a:rPr sz="1800" spc="-4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ales/Symbol</a:t>
            </a:r>
            <a:endParaRPr sz="1800">
              <a:latin typeface="Trebuchet MS"/>
              <a:cs typeface="Trebuchet MS"/>
            </a:endParaRPr>
          </a:p>
          <a:p>
            <a:pPr marL="12700" marR="2982595">
              <a:lnSpc>
                <a:spcPct val="187500"/>
              </a:lnSpc>
            </a:pPr>
            <a:r>
              <a:rPr sz="1800" u="heavy" spc="-2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5"/>
              </a:rPr>
              <a:t>https://www.youtube.com/watch?v=DHrYasp1OTw </a:t>
            </a:r>
            <a:r>
              <a:rPr sz="1800" spc="-25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6"/>
              </a:rPr>
              <a:t>http://exploringjs.com/es6/ch_symbols.html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>
                <a:solidFill>
                  <a:srgbClr val="FFFFFF"/>
                </a:solidFill>
                <a:latin typeface="Times New Roman"/>
                <a:cs typeface="Times New Roman"/>
              </a:rPr>
              <a:t>ES6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65029" y="3110274"/>
            <a:ext cx="241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latin typeface="Times New Roman"/>
                <a:cs typeface="Times New Roman"/>
              </a:rPr>
              <a:t>Nuevos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225" dirty="0">
                <a:latin typeface="Times New Roman"/>
                <a:cs typeface="Times New Roman"/>
              </a:rPr>
              <a:t>métodos</a:t>
            </a: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3010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5" dirty="0">
                <a:solidFill>
                  <a:srgbClr val="FFFFFF"/>
                </a:solidFill>
                <a:latin typeface="Times New Roman"/>
                <a:cs typeface="Times New Roman"/>
              </a:rPr>
              <a:t>Nuevos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85" dirty="0">
                <a:solidFill>
                  <a:srgbClr val="FFFFFF"/>
                </a:solidFill>
                <a:latin typeface="Times New Roman"/>
                <a:cs typeface="Times New Roman"/>
              </a:rPr>
              <a:t>métodos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7722234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Asignación</a:t>
            </a:r>
            <a:r>
              <a:rPr sz="1800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propiedad de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objeto: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Nueva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función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asignar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propiedades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enumerables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uno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más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objetos 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fuente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objeto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destino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(método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40" dirty="0">
                <a:solidFill>
                  <a:srgbClr val="FFFFFF"/>
                </a:solidFill>
                <a:latin typeface="Trebuchet MS"/>
                <a:cs typeface="Trebuchet MS"/>
              </a:rPr>
              <a:t>assign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3010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5" dirty="0">
                <a:solidFill>
                  <a:srgbClr val="FFFFFF"/>
                </a:solidFill>
                <a:latin typeface="Times New Roman"/>
                <a:cs typeface="Times New Roman"/>
              </a:rPr>
              <a:t>Nuevos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85" dirty="0">
                <a:solidFill>
                  <a:srgbClr val="FFFFFF"/>
                </a:solidFill>
                <a:latin typeface="Times New Roman"/>
                <a:cs typeface="Times New Roman"/>
              </a:rPr>
              <a:t>métodos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576961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Búsqueda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elemento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arreglo: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Nueva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función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encontrar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elemento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arreglo.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[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1, 3, 4,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].ﬁnd(x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x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&gt;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3)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[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1, 3, 4,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].ﬁndIndex(x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x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&gt;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3)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3010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5" dirty="0">
                <a:solidFill>
                  <a:srgbClr val="FFFFFF"/>
                </a:solidFill>
                <a:latin typeface="Times New Roman"/>
                <a:cs typeface="Times New Roman"/>
              </a:rPr>
              <a:t>Nuevos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85" dirty="0">
                <a:solidFill>
                  <a:srgbClr val="FFFFFF"/>
                </a:solidFill>
                <a:latin typeface="Times New Roman"/>
                <a:cs typeface="Times New Roman"/>
              </a:rPr>
              <a:t>métodos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4752975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Repetición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cadenas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Nueva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funcionalidad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repetición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cadenas.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2753360">
              <a:lnSpc>
                <a:spcPct val="114599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"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".repeat(4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sz="1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depth) 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"foo".repeat(3)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3010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5" dirty="0">
                <a:solidFill>
                  <a:srgbClr val="FFFFFF"/>
                </a:solidFill>
                <a:latin typeface="Times New Roman"/>
                <a:cs typeface="Times New Roman"/>
              </a:rPr>
              <a:t>Nuevos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85" dirty="0">
                <a:solidFill>
                  <a:srgbClr val="FFFFFF"/>
                </a:solidFill>
                <a:latin typeface="Times New Roman"/>
                <a:cs typeface="Times New Roman"/>
              </a:rPr>
              <a:t>métodos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7073900" cy="28543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Búsqueda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cadenas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Nuevas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funciones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cadena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especíﬁcas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buscar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subcadena.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3047365">
              <a:lnSpc>
                <a:spcPct val="114599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cadena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"hola cara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bola";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console.log(cadena.startsWith("ola",1));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console.log(cadena.endsWith("ola"));  console.log(cadena.includes("ola"));  console.log(cadena.includes("ola",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1));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console.log(cadena.includes("ola",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2));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3010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5" dirty="0">
                <a:solidFill>
                  <a:srgbClr val="FFFFFF"/>
                </a:solidFill>
                <a:latin typeface="Times New Roman"/>
                <a:cs typeface="Times New Roman"/>
              </a:rPr>
              <a:t>Nuevos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85" dirty="0">
                <a:solidFill>
                  <a:srgbClr val="FFFFFF"/>
                </a:solidFill>
                <a:latin typeface="Times New Roman"/>
                <a:cs typeface="Times New Roman"/>
              </a:rPr>
              <a:t>métodos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155305" cy="31686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Comprobación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tipo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número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Nuevas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funciones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veriﬁcar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números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son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números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números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ﬁnitos.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5155565">
              <a:lnSpc>
                <a:spcPct val="114599"/>
              </a:lnSpc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Number.isNaN(42)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false 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Number.isNaN(NaN)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4655820">
              <a:lnSpc>
                <a:spcPct val="114599"/>
              </a:lnSpc>
              <a:spcBef>
                <a:spcPts val="5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Number.isFinite(Inﬁnity)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false 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Number.isFinite(-Inﬁnity)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false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Number.isFinite(NaN)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false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Number.isFinite(123)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3010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5" dirty="0">
                <a:solidFill>
                  <a:srgbClr val="FFFFFF"/>
                </a:solidFill>
                <a:latin typeface="Times New Roman"/>
                <a:cs typeface="Times New Roman"/>
              </a:rPr>
              <a:t>Nuevos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85" dirty="0">
                <a:solidFill>
                  <a:srgbClr val="FFFFFF"/>
                </a:solidFill>
                <a:latin typeface="Times New Roman"/>
                <a:cs typeface="Times New Roman"/>
              </a:rPr>
              <a:t>métodos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153400" cy="25400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Número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veriﬁcación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seguridad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Comprobar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si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número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entero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está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rango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seguro,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decir,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está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representado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correctamente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por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JavaScript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(donde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todos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números,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incluidos 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números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enteros,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son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técnicamente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números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coma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ﬂotante).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±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9007199254740991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±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9,007,199,254,740,991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2741295">
              <a:lnSpc>
                <a:spcPct val="114599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Number.isSafeInteger(42)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true 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Number.isSafeInteger(9007199254740992)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3010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5" dirty="0">
                <a:solidFill>
                  <a:srgbClr val="FFFFFF"/>
                </a:solidFill>
                <a:latin typeface="Times New Roman"/>
                <a:cs typeface="Times New Roman"/>
              </a:rPr>
              <a:t>Nuevos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85" dirty="0">
                <a:solidFill>
                  <a:srgbClr val="FFFFFF"/>
                </a:solidFill>
                <a:latin typeface="Times New Roman"/>
                <a:cs typeface="Times New Roman"/>
              </a:rPr>
              <a:t>métodos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7501890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Comparación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números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Disponibilidad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valor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estándar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Epsilon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comparación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más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precisa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números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coma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ﬂotante.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console.log(0.1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+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0.2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0.3);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console.log(Math.abs((0.1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+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0.2)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0.3) &lt;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Number.EPSILON);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3010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5" dirty="0">
                <a:solidFill>
                  <a:srgbClr val="FFFFFF"/>
                </a:solidFill>
                <a:latin typeface="Times New Roman"/>
                <a:cs typeface="Times New Roman"/>
              </a:rPr>
              <a:t>Nuevos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85" dirty="0">
                <a:solidFill>
                  <a:srgbClr val="FFFFFF"/>
                </a:solidFill>
                <a:latin typeface="Times New Roman"/>
                <a:cs typeface="Times New Roman"/>
              </a:rPr>
              <a:t>métodos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159115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Número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truncamiento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Trunca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número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coma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ﬂotante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parte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integral,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soltando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completamente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parte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fraccionaria.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console.log(Math.trunc(42.7))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42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console.log(Math.trunc(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0.1))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console.log(Math.trunc(-0.1))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-0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 flipV="1">
            <a:off x="460923" y="1055858"/>
            <a:ext cx="1665605" cy="68092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665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Herencia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95528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igual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otros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lenguajes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programación,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clase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puede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extender  otra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clase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heredando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métodos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propiedades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clase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padre.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3010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5" dirty="0">
                <a:solidFill>
                  <a:srgbClr val="FFFFFF"/>
                </a:solidFill>
                <a:latin typeface="Times New Roman"/>
                <a:cs typeface="Times New Roman"/>
              </a:rPr>
              <a:t>Nuevos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85" dirty="0">
                <a:solidFill>
                  <a:srgbClr val="FFFFFF"/>
                </a:solidFill>
                <a:latin typeface="Times New Roman"/>
                <a:cs typeface="Times New Roman"/>
              </a:rPr>
              <a:t>métodos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18832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Determinación de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signo</a:t>
            </a:r>
            <a:r>
              <a:rPr sz="18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número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signo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número,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incluidos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casos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especiales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cero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ﬁrmado 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número.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1873" y="2840219"/>
          <a:ext cx="3276600" cy="1210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marL="31750">
                        <a:lnSpc>
                          <a:spcPts val="2030"/>
                        </a:lnSpc>
                        <a:tabLst>
                          <a:tab pos="2827020" algn="l"/>
                        </a:tabLst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console.log(Math.sign(7))	</a:t>
                      </a:r>
                      <a:r>
                        <a:rPr sz="1800" spc="-20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00507C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203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0050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2827020" algn="l"/>
                        </a:tabLst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console.log(Math.sign(0))	</a:t>
                      </a:r>
                      <a:r>
                        <a:rPr sz="1800" spc="-20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solidFill>
                      <a:srgbClr val="00507C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solidFill>
                      <a:srgbClr val="0050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console.log(Math.sign(-0))</a:t>
                      </a:r>
                      <a:r>
                        <a:rPr sz="1800" spc="2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solidFill>
                      <a:srgbClr val="00507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-0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solidFill>
                      <a:srgbClr val="0050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console.log(Math.sign(-7))</a:t>
                      </a:r>
                      <a:r>
                        <a:rPr sz="1800" spc="2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solidFill>
                      <a:srgbClr val="00507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140"/>
                        </a:lnSpc>
                        <a:spcBef>
                          <a:spcPts val="50"/>
                        </a:spcBef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-1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350" marB="0">
                    <a:solidFill>
                      <a:srgbClr val="0050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60923" y="4068297"/>
            <a:ext cx="369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console.log(Math.sign(NaN))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NaN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923" y="573258"/>
            <a:ext cx="215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>
                <a:solidFill>
                  <a:srgbClr val="FFFFFF"/>
                </a:solidFill>
                <a:latin typeface="Times New Roman"/>
                <a:cs typeface="Times New Roman"/>
              </a:rPr>
              <a:t>Referencias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524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http://es6-features.org/#NumberSignDetermination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26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>
                <a:solidFill>
                  <a:srgbClr val="FFFFFF"/>
                </a:solidFill>
                <a:latin typeface="Times New Roman"/>
                <a:cs typeface="Times New Roman"/>
              </a:rPr>
              <a:t>ES6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8971" y="3110274"/>
            <a:ext cx="506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>
                <a:solidFill>
                  <a:srgbClr val="8AC349"/>
                </a:solidFill>
                <a:latin typeface="Times New Roman"/>
                <a:cs typeface="Times New Roman"/>
              </a:rPr>
              <a:t>Internationalization </a:t>
            </a:r>
            <a:r>
              <a:rPr sz="2400" spc="-360" dirty="0">
                <a:solidFill>
                  <a:srgbClr val="8AC349"/>
                </a:solidFill>
                <a:latin typeface="Times New Roman"/>
                <a:cs typeface="Times New Roman"/>
              </a:rPr>
              <a:t>&amp;</a:t>
            </a:r>
            <a:r>
              <a:rPr sz="2400" spc="-250" dirty="0">
                <a:solidFill>
                  <a:srgbClr val="8AC349"/>
                </a:solidFill>
                <a:latin typeface="Times New Roman"/>
                <a:cs typeface="Times New Roman"/>
              </a:rPr>
              <a:t> </a:t>
            </a:r>
            <a:r>
              <a:rPr sz="2400" spc="165" dirty="0">
                <a:solidFill>
                  <a:srgbClr val="8AC349"/>
                </a:solidFill>
                <a:latin typeface="Times New Roman"/>
                <a:cs typeface="Times New Roman"/>
              </a:rPr>
              <a:t>Localization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26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320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Internationalization </a:t>
            </a:r>
            <a:r>
              <a:rPr sz="3000" spc="-45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3000" spc="-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Localization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7696834" cy="285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Collation: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Podemos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modiﬁcar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sort()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sobre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diferentes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idiomas: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En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alemán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"ä"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se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ordena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junto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"a"</a:t>
            </a:r>
            <a:endParaRPr sz="1400">
              <a:latin typeface="Trebuchet MS"/>
              <a:cs typeface="Trebuchet MS"/>
            </a:endParaRPr>
          </a:p>
          <a:p>
            <a:pPr marL="12700" marR="4336415">
              <a:lnSpc>
                <a:spcPct val="116100"/>
              </a:lnSpc>
            </a:pP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Sueco,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"ä"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ordena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después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"z" 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lista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[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"ä", "a",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"z"</a:t>
            </a:r>
            <a:r>
              <a:rPr sz="140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Trebuchet MS"/>
                <a:cs typeface="Trebuchet MS"/>
              </a:rPr>
              <a:t>];</a:t>
            </a:r>
            <a:endParaRPr sz="1400">
              <a:latin typeface="Trebuchet MS"/>
              <a:cs typeface="Trebuchet MS"/>
            </a:endParaRPr>
          </a:p>
          <a:p>
            <a:pPr marL="12700" marR="4907915" algn="just">
              <a:lnSpc>
                <a:spcPct val="116100"/>
              </a:lnSpc>
            </a:pP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l10nDE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Intl.Collator("de"); 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l10nSV</a:t>
            </a:r>
            <a:r>
              <a:rPr sz="1400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Intl.Collator("sv"); 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l10nDE.compare("ä",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"z")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4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-1;</a:t>
            </a:r>
            <a:endParaRPr sz="1400">
              <a:latin typeface="Trebuchet MS"/>
              <a:cs typeface="Trebuchet MS"/>
            </a:endParaRPr>
          </a:p>
          <a:p>
            <a:pPr marL="12700" marR="3328670">
              <a:lnSpc>
                <a:spcPct val="116100"/>
              </a:lnSpc>
            </a:pP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l10nSV.compare("ä",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"z")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===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+1; 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console.log(lista.sort(l10nDE.compare)); 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/   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[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"a", "ä",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"z"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  <a:endParaRPr sz="14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270"/>
              </a:spcBef>
            </a:pP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console.log(lista.sort(l10nSV.compare)); 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/   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[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"a",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"z",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"ä"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26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320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Internationalization </a:t>
            </a:r>
            <a:r>
              <a:rPr sz="3000" spc="-45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3000" spc="-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Localization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4856480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Formateo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números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según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zona: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6985">
              <a:lnSpc>
                <a:spcPct val="114599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l10nEN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Intl.NumberFormat("en-US");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l10nDE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Intl.NumberFormat("de-DE");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l10nEN.format(1234567.89)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"1,234,567.89";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l10nDE.format(1234567.89)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"1.234.567,89";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26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320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Internationalization </a:t>
            </a:r>
            <a:r>
              <a:rPr sz="3000" spc="-45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3000" spc="-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Localization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6614159" cy="210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Formateo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monedas: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16100"/>
              </a:lnSpc>
            </a:pP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l10nUSD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Intl.NumberFormat("en-US",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style: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"currency",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currency: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"USD"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}); 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l10nGBP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Intl.NumberFormat("en-GB",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style: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"currency",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currency: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"GBP"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}); 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l10nEUR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Intl.NumberFormat("de-DE",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{ style: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"currency", currency: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"EUR"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}); 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l10nUSD.format(100200300.40)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===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"$100,200,300.40"; 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l10nGBP.format(100200300.40)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===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"£100,200,300.40"; 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l10nEUR.format(100200300.40)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===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"100.200.300,40</a:t>
            </a:r>
            <a:r>
              <a:rPr sz="14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€";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26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320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Internationalization </a:t>
            </a:r>
            <a:r>
              <a:rPr sz="3000" spc="-45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3000" spc="-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Localization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5690870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Formateo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fechas: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833755">
              <a:lnSpc>
                <a:spcPct val="114599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l10nEN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Intl.DateTimeFormat("en-US");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l10nDE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Intl.DateTimeFormat("de-DE");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l10nEN.format(new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Date("2015-01-02"))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"1/2/2015";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l10nDE.format(new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Date("2015-01-02"))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"2.1.2015";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26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15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>
                <a:solidFill>
                  <a:srgbClr val="FFFFFF"/>
                </a:solidFill>
                <a:latin typeface="Times New Roman"/>
                <a:cs typeface="Times New Roman"/>
              </a:rPr>
              <a:t>Referencias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8154034" cy="164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http://es6-features.org/#DateTimeFormatting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https://developer.mozilla.org/es/docs/Web/JavaScript/Referencia/Objetos_glob </a:t>
            </a:r>
            <a:r>
              <a:rPr sz="1800" spc="-4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ales/Intl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u="heavy" spc="-4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5"/>
              </a:rPr>
              <a:t>http://www.ecma-international.org/ecma-402/1.0/#sec-8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40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>
                <a:solidFill>
                  <a:srgbClr val="FFFFFF"/>
                </a:solidFill>
                <a:latin typeface="Times New Roman"/>
                <a:cs typeface="Times New Roman"/>
              </a:rPr>
              <a:t>ES6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55453" y="3110274"/>
            <a:ext cx="2030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>
                <a:latin typeface="Times New Roman"/>
                <a:cs typeface="Times New Roman"/>
              </a:rPr>
              <a:t>Destructuring</a:t>
            </a: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40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531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45" dirty="0">
                <a:solidFill>
                  <a:srgbClr val="FFFFFF"/>
                </a:solidFill>
                <a:latin typeface="Times New Roman"/>
                <a:cs typeface="Times New Roman"/>
              </a:rPr>
              <a:t>Destructuring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780859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b="1" i="1"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Destructuring</a:t>
            </a:r>
            <a:r>
              <a:rPr sz="1800" b="1" i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nuevo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extraer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datos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rápidamente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un 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objeto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}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arreglo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[ ]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sin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tener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escribir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mucho</a:t>
            </a:r>
            <a:r>
              <a:rPr sz="180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código.</a:t>
            </a:r>
            <a:endParaRPr sz="1800">
              <a:latin typeface="Trebuchet MS"/>
              <a:cs typeface="Trebuchet MS"/>
            </a:endParaRPr>
          </a:p>
          <a:p>
            <a:pPr marL="12700" marR="5168265">
              <a:lnSpc>
                <a:spcPct val="114599"/>
              </a:lnSpc>
              <a:spcBef>
                <a:spcPts val="1575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foo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['uno',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'dos',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'tres']; 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[one, two,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three]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foo;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console.log(one);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uno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 flipV="1">
            <a:off x="460923" y="1051218"/>
            <a:ext cx="1665605" cy="45719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665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Herencia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800417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función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50" dirty="0">
                <a:solidFill>
                  <a:srgbClr val="FFFFFF"/>
                </a:solidFill>
                <a:latin typeface="Trebuchet MS"/>
                <a:cs typeface="Trebuchet MS"/>
              </a:rPr>
              <a:t>super()</a:t>
            </a:r>
            <a:r>
              <a:rPr sz="18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ejecuta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mismo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nombre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desde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 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está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llamando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b="1" i="1" spc="-80" dirty="0">
                <a:solidFill>
                  <a:srgbClr val="FFFFFF"/>
                </a:solidFill>
                <a:latin typeface="Trebuchet MS"/>
                <a:cs typeface="Trebuchet MS"/>
              </a:rPr>
              <a:t>super()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esta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forma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al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deﬁnir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nuevo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constructor 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llamamos a </a:t>
            </a:r>
            <a:r>
              <a:rPr sz="1800" b="1" i="1" spc="-50" dirty="0">
                <a:solidFill>
                  <a:srgbClr val="FFFFFF"/>
                </a:solidFill>
                <a:latin typeface="Trebuchet MS"/>
                <a:cs typeface="Trebuchet MS"/>
              </a:rPr>
              <a:t>super()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pasamos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los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mismos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parámetros que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recibe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el 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constructor,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entonces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ejecuta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ese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constructor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luego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código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nuevo.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40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531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45" dirty="0">
                <a:solidFill>
                  <a:srgbClr val="FFFFFF"/>
                </a:solidFill>
                <a:latin typeface="Times New Roman"/>
                <a:cs typeface="Times New Roman"/>
              </a:rPr>
              <a:t>Destructuring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4687570" cy="28543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modulo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81610" marR="5080">
              <a:lnSpc>
                <a:spcPct val="114599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cuadrado(lon)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console.log(lon*lon);},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circulo(radio)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console.log(radio*Math.PI);</a:t>
            </a:r>
            <a:r>
              <a:rPr sz="18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}, 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texto(text)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console.log(text);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},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  <a:p>
            <a:pPr marL="12700" marR="800100">
              <a:lnSpc>
                <a:spcPct val="114599"/>
              </a:lnSpc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{cuadrado,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texto,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circulo}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modulo;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cuadrado(5);</a:t>
            </a:r>
            <a:endParaRPr sz="1800">
              <a:latin typeface="Trebuchet MS"/>
              <a:cs typeface="Trebuchet MS"/>
            </a:endParaRPr>
          </a:p>
          <a:p>
            <a:pPr marL="12700" marR="3441700">
              <a:lnSpc>
                <a:spcPct val="114599"/>
              </a:lnSpc>
            </a:pP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o('hol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');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circulo(10);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40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531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45" dirty="0">
                <a:solidFill>
                  <a:srgbClr val="FFFFFF"/>
                </a:solidFill>
                <a:latin typeface="Times New Roman"/>
                <a:cs typeface="Times New Roman"/>
              </a:rPr>
              <a:t>Destructuring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814309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i="1"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Destructuring</a:t>
            </a:r>
            <a:r>
              <a:rPr sz="1800" b="1" i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también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puede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ser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usado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pasar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objetos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función,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permitiéndonos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obtener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propiedades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especíﬁcas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objeto.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También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nos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permite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asignar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valores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default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argumentos.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40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531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45" dirty="0">
                <a:solidFill>
                  <a:srgbClr val="FFFFFF"/>
                </a:solidFill>
                <a:latin typeface="Times New Roman"/>
                <a:cs typeface="Times New Roman"/>
              </a:rPr>
              <a:t>Destructuring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6459855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juana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nombre: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'Juana',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paterno: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'Pérez'};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juan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nombre: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'Juan',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paterno: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'López',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materno: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'Pérez'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nombreCompleto({nombre,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paterno,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materno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'N/A'})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console.log(`Hola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${nombre}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${paterno}</a:t>
            </a:r>
            <a:r>
              <a:rPr sz="1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${materno}`)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 marR="1202055">
              <a:lnSpc>
                <a:spcPct val="114599"/>
              </a:lnSpc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nombreCompleto(juana)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-&gt;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Hola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Juana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Pérez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N/A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nombreCompleto(juan)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-&gt;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Hola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Juan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López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Pérex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40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923" y="573258"/>
            <a:ext cx="4244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5" dirty="0">
                <a:solidFill>
                  <a:srgbClr val="FFFFFF"/>
                </a:solidFill>
                <a:latin typeface="Times New Roman"/>
                <a:cs typeface="Times New Roman"/>
              </a:rPr>
              <a:t>Objetos </a:t>
            </a:r>
            <a:r>
              <a:rPr sz="3000" spc="28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3000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60" dirty="0">
                <a:solidFill>
                  <a:srgbClr val="FFFFFF"/>
                </a:solidFill>
                <a:latin typeface="Times New Roman"/>
                <a:cs typeface="Times New Roman"/>
              </a:rPr>
              <a:t>propagación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09752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https://developer.mozilla.org/es/docs/Web/JavaScript/Referencia/Operadores/ </a:t>
            </a:r>
            <a:r>
              <a:rPr sz="1800" spc="-4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2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Spread_operator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491140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531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45" dirty="0">
                <a:solidFill>
                  <a:srgbClr val="FFFFFF"/>
                </a:solidFill>
                <a:latin typeface="Times New Roman"/>
                <a:cs typeface="Times New Roman"/>
              </a:rPr>
              <a:t>Destructuring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5113020" cy="31686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params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[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"hello",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true,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1800" spc="-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other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[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1, 2,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...params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]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[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1, 2,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"hello",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true,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238125" marR="2565400" indent="-226060">
              <a:lnSpc>
                <a:spcPct val="114599"/>
              </a:lnSpc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f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(x, 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y, 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...a)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(x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y)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a.length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f(1,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2,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...params)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str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"foo"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chars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[ 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...str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]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[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"f",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"o",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"o"</a:t>
            </a:r>
            <a:r>
              <a:rPr sz="18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01566" y="1917982"/>
            <a:ext cx="5132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5" dirty="0">
                <a:solidFill>
                  <a:srgbClr val="FFFFFF"/>
                </a:solidFill>
                <a:latin typeface="Times New Roman"/>
                <a:cs typeface="Times New Roman"/>
              </a:rPr>
              <a:t>ES6: </a:t>
            </a:r>
            <a:r>
              <a:rPr sz="4000" spc="290" dirty="0">
                <a:solidFill>
                  <a:srgbClr val="FFFFFF"/>
                </a:solidFill>
                <a:latin typeface="Times New Roman"/>
                <a:cs typeface="Times New Roman"/>
              </a:rPr>
              <a:t>Getters </a:t>
            </a:r>
            <a:r>
              <a:rPr sz="4000" spc="26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4000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345" dirty="0">
                <a:solidFill>
                  <a:srgbClr val="FFFFFF"/>
                </a:solidFill>
                <a:latin typeface="Times New Roman"/>
                <a:cs typeface="Times New Roman"/>
              </a:rPr>
              <a:t>Setters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0617" y="3145968"/>
            <a:ext cx="1382739" cy="1586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0923" y="1055857"/>
            <a:ext cx="2968077" cy="45719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997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5" dirty="0">
                <a:solidFill>
                  <a:srgbClr val="FFFFFF"/>
                </a:solidFill>
                <a:latin typeface="Times New Roman"/>
                <a:cs typeface="Times New Roman"/>
              </a:rPr>
              <a:t>Getters </a:t>
            </a:r>
            <a:r>
              <a:rPr sz="3000" spc="2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3000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Setters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821930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algunos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lenguajes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programación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(como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Java)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existen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u="heavy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getters</a:t>
            </a:r>
            <a:r>
              <a:rPr sz="1800" b="1" i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b="1" i="1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setters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79095" marR="5080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Estos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métodos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usan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controlar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variables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internas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objeto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(propiedades).</a:t>
            </a:r>
            <a:endParaRPr sz="1800">
              <a:latin typeface="Trebuchet MS"/>
              <a:cs typeface="Trebuchet MS"/>
            </a:endParaRPr>
          </a:p>
          <a:p>
            <a:pPr marL="379095" marR="431800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usarlos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simplemente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agrega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get</a:t>
            </a:r>
            <a:r>
              <a:rPr sz="1800" b="1" i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set</a:t>
            </a:r>
            <a:r>
              <a:rPr sz="1800" b="1" i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delante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nombre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del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método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siguiente</a:t>
            </a:r>
            <a:r>
              <a:rPr sz="1800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forma: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 flipV="1">
            <a:off x="460923" y="1021812"/>
            <a:ext cx="2997835" cy="68092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997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5" dirty="0">
                <a:solidFill>
                  <a:srgbClr val="FFFFFF"/>
                </a:solidFill>
                <a:latin typeface="Times New Roman"/>
                <a:cs typeface="Times New Roman"/>
              </a:rPr>
              <a:t>Getters </a:t>
            </a:r>
            <a:r>
              <a:rPr sz="3000" spc="2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3000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Setters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803148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Deﬁnir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método </a:t>
            </a:r>
            <a:r>
              <a:rPr sz="1800" b="1" i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get</a:t>
            </a:r>
            <a:r>
              <a:rPr sz="1800" b="1" i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nombre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quieras (no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puede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ser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nombre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propiedad)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este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debería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devolver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valor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deseado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(técnicamente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puede hacer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cualquier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cosa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método),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deﬁnes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método </a:t>
            </a:r>
            <a:r>
              <a:rPr sz="1800" b="1" i="1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set</a:t>
            </a:r>
            <a:r>
              <a:rPr sz="1800" b="1" i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otro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nombre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(tampoco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mismo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propiedad)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recibe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nuevo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valor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lo 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asigna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b="1" i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this</a:t>
            </a:r>
            <a:r>
              <a:rPr sz="1800" b="1" i="1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0923" y="1055857"/>
            <a:ext cx="2997835" cy="45719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997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5" dirty="0">
                <a:solidFill>
                  <a:srgbClr val="FFFFFF"/>
                </a:solidFill>
                <a:latin typeface="Times New Roman"/>
                <a:cs typeface="Times New Roman"/>
              </a:rPr>
              <a:t>Getters </a:t>
            </a:r>
            <a:r>
              <a:rPr sz="3000" spc="2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3000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Setters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807720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Aunque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esto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hace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bastante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más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legible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limpio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código,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tener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métodos 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especíﬁcos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obtener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modiﬁcar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propiedades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del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objeto,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verdad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son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necesarios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ya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simplemente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usando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sintaxis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objetos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 toda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vida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puedes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obtener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valor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propiedad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modiﬁcarlo.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3100" y="1078174"/>
            <a:ext cx="1113267" cy="45719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144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3000" spc="9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ow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87082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Conocidas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otros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lenguajes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(C#,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Java)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como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“expresiones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lambda”, 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arrows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ﬂechas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son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abreviaciones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funciones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utilizando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operador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forma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más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u="heavy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compacta</a:t>
            </a:r>
            <a:r>
              <a:rPr sz="1800" b="1" i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hacer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funciones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JS.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“this”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maneja</a:t>
            </a:r>
            <a:r>
              <a:rPr sz="1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diferente.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Funciones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sola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línea.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08234" y="1917982"/>
            <a:ext cx="55219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5" dirty="0">
                <a:solidFill>
                  <a:srgbClr val="FFFFFF"/>
                </a:solidFill>
                <a:latin typeface="Times New Roman"/>
                <a:cs typeface="Times New Roman"/>
              </a:rPr>
              <a:t>ES6: </a:t>
            </a:r>
            <a:r>
              <a:rPr sz="4000" spc="310" dirty="0">
                <a:solidFill>
                  <a:srgbClr val="FFFFFF"/>
                </a:solidFill>
                <a:latin typeface="Times New Roman"/>
                <a:cs typeface="Times New Roman"/>
              </a:rPr>
              <a:t>Métodos</a:t>
            </a:r>
            <a:r>
              <a:rPr sz="4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360" dirty="0">
                <a:solidFill>
                  <a:srgbClr val="FFFFFF"/>
                </a:solidFill>
                <a:latin typeface="Times New Roman"/>
                <a:cs typeface="Times New Roman"/>
              </a:rPr>
              <a:t>estáticos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0617" y="3145968"/>
            <a:ext cx="1382739" cy="1586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3289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9" dirty="0">
                <a:solidFill>
                  <a:srgbClr val="FFFFFF"/>
                </a:solidFill>
                <a:latin typeface="Times New Roman"/>
                <a:cs typeface="Times New Roman"/>
              </a:rPr>
              <a:t>Métodos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0" dirty="0">
                <a:solidFill>
                  <a:srgbClr val="FFFFFF"/>
                </a:solidFill>
                <a:latin typeface="Times New Roman"/>
                <a:cs typeface="Times New Roman"/>
              </a:rPr>
              <a:t>estáticos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763079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igual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otros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lenguajes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también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va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ser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posible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crear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métodos 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estáticos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usando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palabra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clave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u="heavy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static</a:t>
            </a:r>
            <a:r>
              <a:rPr sz="18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antes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nombre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método.</a:t>
            </a:r>
            <a:endParaRPr sz="1800">
              <a:latin typeface="Trebuchet MS"/>
              <a:cs typeface="Trebuchet MS"/>
            </a:endParaRPr>
          </a:p>
          <a:p>
            <a:pPr marL="125730" marR="5461000" indent="-113664">
              <a:lnSpc>
                <a:spcPct val="114599"/>
              </a:lnSpc>
              <a:spcBef>
                <a:spcPts val="1575"/>
              </a:spcBef>
            </a:pP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class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miClase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b="1" i="1" u="heavy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static</a:t>
            </a:r>
            <a:r>
              <a:rPr sz="18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miMetodo()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return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'hola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mundo'</a:t>
            </a:r>
            <a:endParaRPr sz="1800">
              <a:latin typeface="Trebuchet MS"/>
              <a:cs typeface="Trebuchet MS"/>
            </a:endParaRPr>
          </a:p>
          <a:p>
            <a:pPr marL="125095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3289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9" dirty="0">
                <a:solidFill>
                  <a:srgbClr val="FFFFFF"/>
                </a:solidFill>
                <a:latin typeface="Times New Roman"/>
                <a:cs typeface="Times New Roman"/>
              </a:rPr>
              <a:t>Métodos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0" dirty="0">
                <a:solidFill>
                  <a:srgbClr val="FFFFFF"/>
                </a:solidFill>
                <a:latin typeface="Times New Roman"/>
                <a:cs typeface="Times New Roman"/>
              </a:rPr>
              <a:t>estáticos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79813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Luego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poder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usarlo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simplemente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llamas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desde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clase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sin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instanciar: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mensaje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miClase.miMetodo();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'hola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mundo';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70097" y="1917982"/>
            <a:ext cx="48012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5" dirty="0">
                <a:solidFill>
                  <a:srgbClr val="FFFFFF"/>
                </a:solidFill>
                <a:latin typeface="Times New Roman"/>
                <a:cs typeface="Times New Roman"/>
              </a:rPr>
              <a:t>ES6:</a:t>
            </a:r>
            <a:r>
              <a:rPr sz="4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330" dirty="0">
                <a:solidFill>
                  <a:srgbClr val="FFFFFF"/>
                </a:solidFill>
                <a:latin typeface="Times New Roman"/>
                <a:cs typeface="Times New Roman"/>
              </a:rPr>
              <a:t>Características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0617" y="3145968"/>
            <a:ext cx="1382739" cy="1586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749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45" dirty="0">
                <a:solidFill>
                  <a:srgbClr val="FFFFFF"/>
                </a:solidFill>
                <a:latin typeface="Times New Roman"/>
                <a:cs typeface="Times New Roman"/>
              </a:rPr>
              <a:t>Características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8023225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nombres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clases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pueden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ser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105" dirty="0">
                <a:solidFill>
                  <a:srgbClr val="FFFFFF"/>
                </a:solidFill>
                <a:latin typeface="Trebuchet MS"/>
                <a:cs typeface="Trebuchet MS"/>
              </a:rPr>
              <a:t>eval</a:t>
            </a:r>
            <a:r>
              <a:rPr sz="1800" b="1" i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ó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75" dirty="0">
                <a:solidFill>
                  <a:srgbClr val="FFFFFF"/>
                </a:solidFill>
                <a:latin typeface="Trebuchet MS"/>
                <a:cs typeface="Trebuchet MS"/>
              </a:rPr>
              <a:t>arguments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están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permitidos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nombres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clase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repetidos.</a:t>
            </a:r>
            <a:endParaRPr sz="1800">
              <a:latin typeface="Trebuchet MS"/>
              <a:cs typeface="Trebuchet MS"/>
            </a:endParaRPr>
          </a:p>
          <a:p>
            <a:pPr marL="379095" marR="5080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nombre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constructor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puede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ser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usado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métodos,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105" dirty="0">
                <a:solidFill>
                  <a:srgbClr val="FFFFFF"/>
                </a:solidFill>
                <a:latin typeface="Trebuchet MS"/>
                <a:cs typeface="Trebuchet MS"/>
              </a:rPr>
              <a:t>getters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800" b="1" i="1" spc="-95" dirty="0">
                <a:solidFill>
                  <a:srgbClr val="FFFFFF"/>
                </a:solidFill>
                <a:latin typeface="Trebuchet MS"/>
                <a:cs typeface="Trebuchet MS"/>
              </a:rPr>
              <a:t>setter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generador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métodos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clases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pueden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llamar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antes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deﬁnirse.</a:t>
            </a:r>
            <a:endParaRPr sz="1800">
              <a:latin typeface="Trebuchet MS"/>
              <a:cs typeface="Trebuchet MS"/>
            </a:endParaRPr>
          </a:p>
          <a:p>
            <a:pPr marL="379095" marR="898525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Todavía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puede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instanciar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clase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desde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cualquier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parte,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solo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 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necesario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esperar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esté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deﬁnida.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15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>
                <a:solidFill>
                  <a:srgbClr val="FFFFFF"/>
                </a:solidFill>
                <a:latin typeface="Times New Roman"/>
                <a:cs typeface="Times New Roman"/>
              </a:rPr>
              <a:t>Referencias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16292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u="heavy" spc="-1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https://medium.com/@lehiarteaga/ecmascript-6-es6-y-sus-caracter%C3%ADstic </a:t>
            </a:r>
            <a:r>
              <a:rPr sz="1800" spc="-15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3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as-55a1fc9275b1</a:t>
            </a:r>
            <a:endParaRPr sz="1800">
              <a:latin typeface="Trebuchet MS"/>
              <a:cs typeface="Trebuchet MS"/>
            </a:endParaRPr>
          </a:p>
          <a:p>
            <a:pPr marL="12700" marR="2166620">
              <a:lnSpc>
                <a:spcPct val="114599"/>
              </a:lnSpc>
            </a:pP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http://www.enrique7mc.com/2015/12/novedades-de-es6/ </a:t>
            </a:r>
            <a:r>
              <a:rPr sz="1800" spc="-4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5"/>
              </a:rPr>
              <a:t>https://platzi.com/blog/ecmascript-nueva-sintaxis/ </a:t>
            </a:r>
            <a:r>
              <a:rPr sz="1800" spc="-4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1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6"/>
              </a:rPr>
              <a:t>http://es6-features.org/#ClassInheritanceFromExpressions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>
                <a:solidFill>
                  <a:srgbClr val="FFFFFF"/>
                </a:solidFill>
                <a:latin typeface="Times New Roman"/>
                <a:cs typeface="Times New Roman"/>
              </a:rPr>
              <a:t>ES6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6560" y="3110274"/>
            <a:ext cx="5307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solidFill>
                  <a:srgbClr val="8AC349"/>
                </a:solidFill>
                <a:latin typeface="Times New Roman"/>
                <a:cs typeface="Times New Roman"/>
              </a:rPr>
              <a:t>Class </a:t>
            </a:r>
            <a:r>
              <a:rPr sz="2400" spc="185" dirty="0">
                <a:solidFill>
                  <a:srgbClr val="8AC349"/>
                </a:solidFill>
                <a:latin typeface="Times New Roman"/>
                <a:cs typeface="Times New Roman"/>
              </a:rPr>
              <a:t>Inheritance, </a:t>
            </a:r>
            <a:r>
              <a:rPr sz="2400" spc="204" dirty="0">
                <a:solidFill>
                  <a:srgbClr val="8AC349"/>
                </a:solidFill>
                <a:latin typeface="Times New Roman"/>
                <a:cs typeface="Times New Roman"/>
              </a:rPr>
              <a:t>From</a:t>
            </a:r>
            <a:r>
              <a:rPr sz="2400" spc="-380" dirty="0">
                <a:solidFill>
                  <a:srgbClr val="8AC349"/>
                </a:solidFill>
                <a:latin typeface="Times New Roman"/>
                <a:cs typeface="Times New Roman"/>
              </a:rPr>
              <a:t> </a:t>
            </a:r>
            <a:r>
              <a:rPr sz="2400" spc="210" dirty="0">
                <a:solidFill>
                  <a:srgbClr val="8AC349"/>
                </a:solidFill>
                <a:latin typeface="Times New Roman"/>
                <a:cs typeface="Times New Roman"/>
              </a:rPr>
              <a:t>Expressions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628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Class </a:t>
            </a:r>
            <a:r>
              <a:rPr sz="3000" spc="235" dirty="0">
                <a:solidFill>
                  <a:srgbClr val="FFFFFF"/>
                </a:solidFill>
                <a:latin typeface="Times New Roman"/>
                <a:cs typeface="Times New Roman"/>
              </a:rPr>
              <a:t>Inheritance, </a:t>
            </a:r>
            <a:r>
              <a:rPr sz="3000" spc="26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3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65" dirty="0">
                <a:solidFill>
                  <a:srgbClr val="FFFFFF"/>
                </a:solidFill>
                <a:latin typeface="Times New Roman"/>
                <a:cs typeface="Times New Roman"/>
              </a:rPr>
              <a:t>Expressions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86130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Class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Inheritance,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Expressions</a:t>
            </a:r>
            <a:endParaRPr sz="1800">
              <a:latin typeface="Trebuchet MS"/>
              <a:cs typeface="Trebuchet MS"/>
            </a:endParaRPr>
          </a:p>
          <a:p>
            <a:pPr marL="379095" marR="5080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mixin-style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inheritance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extending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expressions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yielding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objects.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[Notice: the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generic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aggregation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usually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provided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library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one,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course]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628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Class </a:t>
            </a:r>
            <a:r>
              <a:rPr sz="3000" spc="235" dirty="0">
                <a:solidFill>
                  <a:srgbClr val="FFFFFF"/>
                </a:solidFill>
                <a:latin typeface="Times New Roman"/>
                <a:cs typeface="Times New Roman"/>
              </a:rPr>
              <a:t>Inheritance, </a:t>
            </a:r>
            <a:r>
              <a:rPr sz="3000" spc="26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3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65" dirty="0">
                <a:solidFill>
                  <a:srgbClr val="FFFFFF"/>
                </a:solidFill>
                <a:latin typeface="Times New Roman"/>
                <a:cs typeface="Times New Roman"/>
              </a:rPr>
              <a:t>Expressions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5123815" cy="34829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aggregation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(baseClass,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...mixins)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464184" marR="5080" indent="-226060">
              <a:lnSpc>
                <a:spcPct val="114599"/>
              </a:lnSpc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base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_Combined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extends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baseClass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constructor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(...args)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690245" marR="1692910">
              <a:lnSpc>
                <a:spcPct val="114599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super(...args)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mixins.forEach((mixin)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</a:t>
            </a: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915669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mixin.prototype.initializer.call(this)</a:t>
            </a:r>
            <a:endParaRPr sz="1800">
              <a:latin typeface="Trebuchet MS"/>
              <a:cs typeface="Trebuchet MS"/>
            </a:endParaRPr>
          </a:p>
          <a:p>
            <a:pPr marL="690245">
              <a:lnSpc>
                <a:spcPct val="100000"/>
              </a:lnSpc>
              <a:spcBef>
                <a:spcPts val="315"/>
              </a:spcBef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})</a:t>
            </a:r>
            <a:endParaRPr sz="1800">
              <a:latin typeface="Trebuchet MS"/>
              <a:cs typeface="Trebuchet MS"/>
            </a:endParaRPr>
          </a:p>
          <a:p>
            <a:pPr marL="464184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464184" marR="720725" indent="-226060">
              <a:lnSpc>
                <a:spcPct val="114599"/>
              </a:lnSpc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copyProps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(target,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source) =&gt;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Object.getOwnPropertyNames(source)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628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Class </a:t>
            </a:r>
            <a:r>
              <a:rPr sz="3000" spc="235" dirty="0">
                <a:solidFill>
                  <a:srgbClr val="FFFFFF"/>
                </a:solidFill>
                <a:latin typeface="Times New Roman"/>
                <a:cs typeface="Times New Roman"/>
              </a:rPr>
              <a:t>Inheritance, </a:t>
            </a:r>
            <a:r>
              <a:rPr sz="3000" spc="26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3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65" dirty="0">
                <a:solidFill>
                  <a:srgbClr val="FFFFFF"/>
                </a:solidFill>
                <a:latin typeface="Times New Roman"/>
                <a:cs typeface="Times New Roman"/>
              </a:rPr>
              <a:t>Expressions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5677535" cy="34829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Base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r>
              <a:rPr sz="1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Intuitive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base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constructor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methods.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class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Shape</a:t>
            </a:r>
            <a:r>
              <a:rPr sz="18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toString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  <a:r>
              <a:rPr sz="18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464184">
              <a:lnSpc>
                <a:spcPct val="100000"/>
              </a:lnSpc>
              <a:spcBef>
                <a:spcPts val="315"/>
              </a:spcBef>
            </a:pP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`Shape(${this.id})`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238125" marR="1931035" indent="-226060">
              <a:lnSpc>
                <a:spcPct val="114599"/>
              </a:lnSpc>
            </a:pP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class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Rectangle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extends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Shape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constructor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(id,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x, 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y,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width,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height)</a:t>
            </a:r>
            <a:r>
              <a:rPr sz="1800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6569" y="895349"/>
            <a:ext cx="1067431" cy="45719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569" y="361950"/>
            <a:ext cx="1144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3000" spc="9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ow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558" y="1200150"/>
            <a:ext cx="6083300" cy="348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12110">
              <a:lnSpc>
                <a:spcPct val="114599"/>
              </a:lnSpc>
              <a:spcBef>
                <a:spcPts val="100"/>
              </a:spcBef>
            </a:pP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//var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x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function(a)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return 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a;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a;</a:t>
            </a:r>
            <a:endParaRPr sz="18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315"/>
              </a:spcBef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alert(x(10));</a:t>
            </a:r>
            <a:endParaRPr sz="18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315"/>
              </a:spcBef>
            </a:pP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//Sin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parámetros</a:t>
            </a:r>
            <a:endParaRPr sz="1800" dirty="0">
              <a:latin typeface="Trebuchet MS"/>
              <a:cs typeface="Trebuchet MS"/>
            </a:endParaRPr>
          </a:p>
          <a:p>
            <a:pPr marL="926465" marR="1474470">
              <a:lnSpc>
                <a:spcPct val="114599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alert("Hola,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desde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ES6");  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y();</a:t>
            </a:r>
            <a:endParaRPr sz="18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31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//Más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parámetro</a:t>
            </a:r>
            <a:endParaRPr sz="18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315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(a,b,c)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alert(a+"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"+b+"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"+c);</a:t>
            </a:r>
            <a:endParaRPr sz="18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315"/>
              </a:spcBef>
            </a:pP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z("Hola","cara","de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bola");</a:t>
            </a:r>
            <a:endParaRPr sz="1800" dirty="0">
              <a:latin typeface="Trebuchet MS"/>
              <a:cs typeface="Trebuchet MS"/>
            </a:endParaRPr>
          </a:p>
          <a:p>
            <a:pPr marL="926465" marR="5080">
              <a:lnSpc>
                <a:spcPct val="114599"/>
              </a:lnSpc>
            </a:pP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//Desde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otra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función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setTimeout(()=&gt;alert("pasaron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segundos"),5000);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628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Class </a:t>
            </a:r>
            <a:r>
              <a:rPr sz="3000" spc="235" dirty="0">
                <a:solidFill>
                  <a:srgbClr val="FFFFFF"/>
                </a:solidFill>
                <a:latin typeface="Times New Roman"/>
                <a:cs typeface="Times New Roman"/>
              </a:rPr>
              <a:t>Inheritance, </a:t>
            </a:r>
            <a:r>
              <a:rPr sz="3000" spc="26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3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65" dirty="0">
                <a:solidFill>
                  <a:srgbClr val="FFFFFF"/>
                </a:solidFill>
                <a:latin typeface="Times New Roman"/>
                <a:cs typeface="Times New Roman"/>
              </a:rPr>
              <a:t>Expressions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5050155" cy="34829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Static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Members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static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members.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Rectangle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extends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Shape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static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defaultRectangle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  <a:r>
              <a:rPr sz="18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464184">
              <a:lnSpc>
                <a:spcPct val="100000"/>
              </a:lnSpc>
              <a:spcBef>
                <a:spcPts val="315"/>
              </a:spcBef>
            </a:pP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return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Rectangle("default",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0, 0,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100,</a:t>
            </a:r>
            <a:r>
              <a:rPr sz="18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100)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Circle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extends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Shape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628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Class </a:t>
            </a:r>
            <a:r>
              <a:rPr sz="3000" spc="235" dirty="0">
                <a:solidFill>
                  <a:srgbClr val="FFFFFF"/>
                </a:solidFill>
                <a:latin typeface="Times New Roman"/>
                <a:cs typeface="Times New Roman"/>
              </a:rPr>
              <a:t>Inheritance, </a:t>
            </a:r>
            <a:r>
              <a:rPr sz="3000" spc="26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3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65" dirty="0">
                <a:solidFill>
                  <a:srgbClr val="FFFFFF"/>
                </a:solidFill>
                <a:latin typeface="Times New Roman"/>
                <a:cs typeface="Times New Roman"/>
              </a:rPr>
              <a:t>Expressions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792289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Getter/Setter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directly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classes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(and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just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initializers, 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it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possible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since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ECMAScript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5.1).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4419" y="4068297"/>
            <a:ext cx="102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0902" y="4382621"/>
            <a:ext cx="102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923" y="2456670"/>
            <a:ext cx="4314825" cy="25400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class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Rectangle</a:t>
            </a:r>
            <a:r>
              <a:rPr sz="1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464184" marR="1264920" indent="-226060">
              <a:lnSpc>
                <a:spcPct val="114599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constructor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(width,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height)</a:t>
            </a:r>
            <a:r>
              <a:rPr sz="18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this._width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width  this._height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height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238125" marR="187325">
              <a:lnSpc>
                <a:spcPct val="114599"/>
              </a:lnSpc>
              <a:tabLst>
                <a:tab pos="1839595" algn="l"/>
              </a:tabLst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set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width (width)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this._width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width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width</a:t>
            </a:r>
            <a:r>
              <a:rPr sz="1800" spc="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()	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this._width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height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(height)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this._height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height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3986" y="4696945"/>
            <a:ext cx="102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34909" y="4568715"/>
            <a:ext cx="1402547" cy="32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>
                <a:solidFill>
                  <a:srgbClr val="FFFFFF"/>
                </a:solidFill>
                <a:latin typeface="Times New Roman"/>
                <a:cs typeface="Times New Roman"/>
              </a:rPr>
              <a:t>ES6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23129" y="3110274"/>
            <a:ext cx="2493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>
                <a:latin typeface="Times New Roman"/>
                <a:cs typeface="Times New Roman"/>
              </a:rPr>
              <a:t>Template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200" dirty="0">
                <a:latin typeface="Times New Roman"/>
                <a:cs typeface="Times New Roman"/>
              </a:rPr>
              <a:t>Strings</a:t>
            </a:r>
          </a:p>
        </p:txBody>
      </p:sp>
      <p:sp>
        <p:nvSpPr>
          <p:cNvPr id="8" name="object 8"/>
          <p:cNvSpPr/>
          <p:nvPr/>
        </p:nvSpPr>
        <p:spPr>
          <a:xfrm>
            <a:off x="4139741" y="3858292"/>
            <a:ext cx="864473" cy="992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34909" y="4568715"/>
            <a:ext cx="1402547" cy="32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31102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Template</a:t>
            </a:r>
            <a:r>
              <a:rPr sz="3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808990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Son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tipo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especial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cadena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formato,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similares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interpolación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 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otros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lenguajes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Ruby,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deﬁnen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caracteres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back-tick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(`) 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acentos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agudos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del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francés,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diferencia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las cadenas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normales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 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usan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comillas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sencillas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dobles.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34909" y="4568715"/>
            <a:ext cx="1402547" cy="32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3178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Template</a:t>
            </a:r>
            <a:r>
              <a:rPr sz="3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Times New Roman"/>
                <a:cs typeface="Times New Roman"/>
              </a:rPr>
              <a:t>Literals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3763010" cy="28543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s1=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`esta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template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string`;</a:t>
            </a:r>
            <a:endParaRPr sz="1800">
              <a:latin typeface="Trebuchet MS"/>
              <a:cs typeface="Trebuchet MS"/>
            </a:endParaRPr>
          </a:p>
          <a:p>
            <a:pPr marL="12700" marR="1017269">
              <a:lnSpc>
                <a:spcPct val="114599"/>
              </a:lnSpc>
            </a:pP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Pueden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contener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valores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n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5;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s2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`El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valor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${n}`;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282575">
              <a:lnSpc>
                <a:spcPct val="114599"/>
              </a:lnSpc>
            </a:pP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Pueden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abarcar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múltiples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líneas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s3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`Esta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 cadena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escrita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dos</a:t>
            </a:r>
            <a:r>
              <a:rPr sz="1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líneas`;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alert(s2);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34909" y="4568715"/>
            <a:ext cx="1402547" cy="32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3178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Template</a:t>
            </a:r>
            <a:r>
              <a:rPr sz="3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Times New Roman"/>
                <a:cs typeface="Times New Roman"/>
              </a:rPr>
              <a:t>Literals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5201920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name: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"Foo"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87500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card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amount: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7,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product: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"Bar",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unitprice: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42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message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`Hello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${customer.name},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want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buy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${card.amount}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${card.product}</a:t>
            </a:r>
            <a:r>
              <a:rPr sz="1800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${card.amount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card.unitprice}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bucks?`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34909" y="4568715"/>
            <a:ext cx="1402547" cy="32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15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>
                <a:solidFill>
                  <a:srgbClr val="FFFFFF"/>
                </a:solidFill>
                <a:latin typeface="Times New Roman"/>
                <a:cs typeface="Times New Roman"/>
              </a:rPr>
              <a:t>Referencias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16292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u="heavy" spc="-1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https://medium.com/@lehiarteaga/ecmascript-6-es6-y-sus-caracter%C3%ADstic </a:t>
            </a:r>
            <a:r>
              <a:rPr sz="1800" spc="-15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3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as-55a1fc9275b1</a:t>
            </a:r>
            <a:endParaRPr sz="1800">
              <a:latin typeface="Trebuchet MS"/>
              <a:cs typeface="Trebuchet MS"/>
            </a:endParaRPr>
          </a:p>
          <a:p>
            <a:pPr marL="12700" marR="2249805">
              <a:lnSpc>
                <a:spcPct val="114599"/>
              </a:lnSpc>
            </a:pP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http://www.enrique7mc.com/2015/12/novedades-de-es6/ </a:t>
            </a:r>
            <a:r>
              <a:rPr sz="1800" spc="-4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4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5"/>
              </a:rPr>
              <a:t>http://es6-features.org/#StringInterpolation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5153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15" dirty="0">
                <a:solidFill>
                  <a:srgbClr val="FFFFFF"/>
                </a:solidFill>
                <a:latin typeface="Arial Black"/>
                <a:cs typeface="Arial Black"/>
              </a:rPr>
              <a:t>ES6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70879" y="3110274"/>
            <a:ext cx="160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Let </a:t>
            </a:r>
            <a:r>
              <a:rPr spc="-105" dirty="0"/>
              <a:t>y</a:t>
            </a:r>
            <a:r>
              <a:rPr spc="-270" dirty="0"/>
              <a:t> </a:t>
            </a:r>
            <a:r>
              <a:rPr spc="-215" dirty="0"/>
              <a:t>const</a:t>
            </a: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5153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035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5" dirty="0">
                <a:solidFill>
                  <a:srgbClr val="FFFFFF"/>
                </a:solidFill>
              </a:rPr>
              <a:t>Let </a:t>
            </a:r>
            <a:r>
              <a:rPr sz="3000" spc="-135" dirty="0">
                <a:solidFill>
                  <a:srgbClr val="FFFFFF"/>
                </a:solidFill>
              </a:rPr>
              <a:t>y</a:t>
            </a:r>
            <a:r>
              <a:rPr sz="3000" spc="-305" dirty="0">
                <a:solidFill>
                  <a:srgbClr val="FFFFFF"/>
                </a:solidFill>
              </a:rPr>
              <a:t> </a:t>
            </a:r>
            <a:r>
              <a:rPr sz="3000" spc="-270" dirty="0">
                <a:solidFill>
                  <a:srgbClr val="FFFFFF"/>
                </a:solidFill>
              </a:rPr>
              <a:t>Const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74255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i="1" u="heavy" spc="-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let</a:t>
            </a:r>
            <a:r>
              <a:rPr sz="1800" b="1" i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indica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variable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sólo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va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estar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deﬁnida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bloque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 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particular,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terminar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bloque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variable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deja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existir,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esto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muy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útil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evitar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errores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lógicos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cuando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alteramos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variable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deberíamos.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5153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035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5" dirty="0">
                <a:solidFill>
                  <a:srgbClr val="FFFFFF"/>
                </a:solidFill>
              </a:rPr>
              <a:t>Let </a:t>
            </a:r>
            <a:r>
              <a:rPr sz="3000" spc="-135" dirty="0">
                <a:solidFill>
                  <a:srgbClr val="FFFFFF"/>
                </a:solidFill>
              </a:rPr>
              <a:t>y</a:t>
            </a:r>
            <a:r>
              <a:rPr sz="3000" spc="-305" dirty="0">
                <a:solidFill>
                  <a:srgbClr val="FFFFFF"/>
                </a:solidFill>
              </a:rPr>
              <a:t> </a:t>
            </a:r>
            <a:r>
              <a:rPr sz="3000" spc="-270" dirty="0">
                <a:solidFill>
                  <a:srgbClr val="FFFFFF"/>
                </a:solidFill>
              </a:rPr>
              <a:t>Const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339090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496695" indent="-457200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letTest()</a:t>
            </a:r>
            <a:r>
              <a:rPr sz="18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(true)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039494" marR="261620" indent="-56515">
              <a:lnSpc>
                <a:spcPct val="114599"/>
              </a:lnSpc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x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23;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console.log(x);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71</a:t>
            </a:r>
            <a:endParaRPr sz="1800">
              <a:latin typeface="Trebuchet MS"/>
              <a:cs typeface="Trebuchet MS"/>
            </a:endParaRPr>
          </a:p>
          <a:p>
            <a:pPr marL="52578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console.log(x);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existe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0923" y="1078174"/>
            <a:ext cx="1031439" cy="45719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144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3000" spc="9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ow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4735830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odds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evens.map(v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1);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87500"/>
              </a:lnSpc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pairs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evens.map(v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({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even: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Trebuchet MS"/>
                <a:cs typeface="Trebuchet MS"/>
              </a:rPr>
              <a:t>v,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odd: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})); 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nums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evens.map((v,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i)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i);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5153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035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5" dirty="0">
                <a:solidFill>
                  <a:srgbClr val="FFFFFF"/>
                </a:solidFill>
              </a:rPr>
              <a:t>Let </a:t>
            </a:r>
            <a:r>
              <a:rPr sz="3000" spc="-135" dirty="0">
                <a:solidFill>
                  <a:srgbClr val="FFFFFF"/>
                </a:solidFill>
              </a:rPr>
              <a:t>y</a:t>
            </a:r>
            <a:r>
              <a:rPr sz="3000" spc="-305" dirty="0">
                <a:solidFill>
                  <a:srgbClr val="FFFFFF"/>
                </a:solidFill>
              </a:rPr>
              <a:t> </a:t>
            </a:r>
            <a:r>
              <a:rPr sz="3000" spc="-270" dirty="0">
                <a:solidFill>
                  <a:srgbClr val="FFFFFF"/>
                </a:solidFill>
              </a:rPr>
              <a:t>Const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87209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7051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i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const</a:t>
            </a:r>
            <a:r>
              <a:rPr sz="1800" b="1" i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por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parte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previene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variable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declarada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cambie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valor,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convirtiéndose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efectivamente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constante.</a:t>
            </a:r>
            <a:endParaRPr sz="1800">
              <a:latin typeface="Trebuchet MS"/>
              <a:cs typeface="Trebuchet MS"/>
            </a:endParaRPr>
          </a:p>
          <a:p>
            <a:pPr marL="379095" marR="5080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Siempre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recomendable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usar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constantes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valores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sabemos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 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van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cambiar,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así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evitan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modiﬁcaciones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inesperadas.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5153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035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5" dirty="0">
                <a:solidFill>
                  <a:srgbClr val="FFFFFF"/>
                </a:solidFill>
              </a:rPr>
              <a:t>Let </a:t>
            </a:r>
            <a:r>
              <a:rPr sz="3000" spc="-135" dirty="0">
                <a:solidFill>
                  <a:srgbClr val="FFFFFF"/>
                </a:solidFill>
              </a:rPr>
              <a:t>y</a:t>
            </a:r>
            <a:r>
              <a:rPr sz="3000" spc="-305" dirty="0">
                <a:solidFill>
                  <a:srgbClr val="FFFFFF"/>
                </a:solidFill>
              </a:rPr>
              <a:t> </a:t>
            </a:r>
            <a:r>
              <a:rPr sz="3000" spc="-270" dirty="0">
                <a:solidFill>
                  <a:srgbClr val="FFFFFF"/>
                </a:solidFill>
              </a:rPr>
              <a:t>Const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1529715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7;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87500"/>
              </a:lnSpc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5;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error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console.log(a);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5153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15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FFFFFF"/>
                </a:solidFill>
              </a:rPr>
              <a:t>Referencias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16292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u="heavy" spc="-1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https://medium.com/@lehiarteaga/ecmascript-6-es6-y-sus-caracter%C3%ADstic </a:t>
            </a:r>
            <a:r>
              <a:rPr sz="1800" spc="-15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3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as-55a1fc9275b1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http://www.enrique7mc.com/2015/12/novedades-de-es6/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52185" y="4466940"/>
            <a:ext cx="1712661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15" dirty="0">
                <a:solidFill>
                  <a:srgbClr val="FFFFFF"/>
                </a:solidFill>
                <a:latin typeface="Arial Black"/>
                <a:cs typeface="Arial Black"/>
              </a:rPr>
              <a:t>ES6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49731" y="3110274"/>
            <a:ext cx="1843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Ge</a:t>
            </a:r>
            <a:r>
              <a:rPr spc="-245" dirty="0"/>
              <a:t>n</a:t>
            </a:r>
            <a:r>
              <a:rPr spc="-210" dirty="0"/>
              <a:t>erado</a:t>
            </a:r>
            <a:r>
              <a:rPr spc="-170" dirty="0"/>
              <a:t>r</a:t>
            </a:r>
            <a:r>
              <a:rPr spc="-285" dirty="0"/>
              <a:t>es</a:t>
            </a: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52185" y="4466940"/>
            <a:ext cx="1712661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298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0" dirty="0">
                <a:solidFill>
                  <a:srgbClr val="FFFFFF"/>
                </a:solidFill>
              </a:rPr>
              <a:t>Generadores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85114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9209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generadores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son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tipo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especial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función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regresa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serie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valores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algoritmo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deﬁnido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usuario.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función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convierte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u="heavy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generador</a:t>
            </a:r>
            <a:r>
              <a:rPr sz="1800" b="1" i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si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contiene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más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expresiones</a:t>
            </a:r>
            <a:endParaRPr sz="1800">
              <a:latin typeface="Trebuchet MS"/>
              <a:cs typeface="Trebuchet MS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b="1" i="1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yield</a:t>
            </a:r>
            <a:r>
              <a:rPr sz="1800" b="1" i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declara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800" spc="-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function*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52185" y="4466940"/>
            <a:ext cx="1712661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298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0" dirty="0">
                <a:solidFill>
                  <a:srgbClr val="FFFFFF"/>
                </a:solidFill>
              </a:rPr>
              <a:t>Generadores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800417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Para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utilizar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800" b="1" i="1" spc="-100" dirty="0">
                <a:solidFill>
                  <a:srgbClr val="FFFFFF"/>
                </a:solidFill>
                <a:latin typeface="Trebuchet MS"/>
                <a:cs typeface="Trebuchet MS"/>
              </a:rPr>
              <a:t>generador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asignamos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variable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resultado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esta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función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llamamos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next()</a:t>
            </a:r>
            <a:r>
              <a:rPr sz="1800" b="1" i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devuelve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objeto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propiedad </a:t>
            </a:r>
            <a:r>
              <a:rPr sz="18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i="1" u="heavy" spc="-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value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79095" marR="156845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expresión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yield</a:t>
            </a:r>
            <a:r>
              <a:rPr sz="1800" b="1" i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encarga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devolver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valor,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pero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además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guarda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el 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estado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interno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función.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52185" y="4466940"/>
            <a:ext cx="1712661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298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0" dirty="0">
                <a:solidFill>
                  <a:srgbClr val="FFFFFF"/>
                </a:solidFill>
              </a:rPr>
              <a:t>Generadores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4086225" cy="316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5080" indent="-22606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function*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rango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(inicio, 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ﬁn,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incremento)</a:t>
            </a:r>
            <a:r>
              <a:rPr sz="18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while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(inicio &lt; ﬁn)</a:t>
            </a:r>
            <a:r>
              <a:rPr sz="1800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464184">
              <a:lnSpc>
                <a:spcPct val="100000"/>
              </a:lnSpc>
              <a:spcBef>
                <a:spcPts val="315"/>
              </a:spcBef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yield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inicio</a:t>
            </a:r>
            <a:endParaRPr sz="1800">
              <a:latin typeface="Trebuchet MS"/>
              <a:cs typeface="Trebuchet MS"/>
            </a:endParaRPr>
          </a:p>
          <a:p>
            <a:pPr marL="464184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inicio+=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incremento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238125" marR="1132840" indent="-226060">
              <a:lnSpc>
                <a:spcPct val="114599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(let i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rango(0,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10,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2))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console.log(i)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0, 2, 4, 6,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52185" y="4466940"/>
            <a:ext cx="1712661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15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FFFFFF"/>
                </a:solidFill>
              </a:rPr>
              <a:t>Referencias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16292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u="heavy" spc="-1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https://medium.com/@lehiarteaga/ecmascript-6-es6-y-sus-caracter%C3%ADstic </a:t>
            </a:r>
            <a:r>
              <a:rPr sz="1800" spc="-15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3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as-55a1fc9275b1</a:t>
            </a:r>
            <a:endParaRPr sz="1800">
              <a:latin typeface="Trebuchet MS"/>
              <a:cs typeface="Trebuchet MS"/>
            </a:endParaRPr>
          </a:p>
          <a:p>
            <a:pPr marL="12700" marR="2249805">
              <a:lnSpc>
                <a:spcPct val="114599"/>
              </a:lnSpc>
            </a:pP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http://www.enrique7mc.com/2015/12/novedades-de-es6/ </a:t>
            </a:r>
            <a:r>
              <a:rPr sz="1800" spc="-4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3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5"/>
              </a:rPr>
              <a:t>http://es6-features.org/#GeneratorMethods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52185" y="4466940"/>
            <a:ext cx="1712661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298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0" dirty="0">
                <a:solidFill>
                  <a:srgbClr val="FFFFFF"/>
                </a:solidFill>
              </a:rPr>
              <a:t>Generadores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3456304" cy="28543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ﬁbonacci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464184" marR="1153795" indent="-226060" algn="just">
              <a:lnSpc>
                <a:spcPct val="114599"/>
              </a:lnSpc>
            </a:pP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*[Symbol.iterator]()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cur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1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(;;)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690245" marR="5080">
              <a:lnSpc>
                <a:spcPct val="114599"/>
              </a:lnSpc>
            </a:pP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[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pre,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cur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]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[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cur,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pre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+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cur</a:t>
            </a:r>
            <a:r>
              <a:rPr sz="1800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] 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yield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cur</a:t>
            </a:r>
            <a:endParaRPr sz="1800">
              <a:latin typeface="Trebuchet MS"/>
              <a:cs typeface="Trebuchet MS"/>
            </a:endParaRPr>
          </a:p>
          <a:p>
            <a:pPr marL="464184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52185" y="4466940"/>
            <a:ext cx="1712661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298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0" dirty="0">
                <a:solidFill>
                  <a:srgbClr val="FFFFFF"/>
                </a:solidFill>
              </a:rPr>
              <a:t>Generadores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234251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5080" indent="-226060">
              <a:lnSpc>
                <a:spcPct val="114599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(let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ﬁbonacci)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(n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18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10)</a:t>
            </a:r>
            <a:endParaRPr sz="1800">
              <a:latin typeface="Trebuchet MS"/>
              <a:cs typeface="Trebuchet MS"/>
            </a:endParaRPr>
          </a:p>
          <a:p>
            <a:pPr marL="238125" marR="638175" indent="225425">
              <a:lnSpc>
                <a:spcPct val="114599"/>
              </a:lnSpc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break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console.log(n)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 flipV="1">
            <a:off x="460923" y="1016384"/>
            <a:ext cx="1063077" cy="45719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144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3000" spc="9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ow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206184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14599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nums.forEach(v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</a:t>
            </a:r>
            <a:r>
              <a:rPr sz="1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(v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35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0)</a:t>
            </a:r>
            <a:endParaRPr sz="1800">
              <a:latin typeface="Trebuchet MS"/>
              <a:cs typeface="Trebuchet MS"/>
            </a:endParaRPr>
          </a:p>
          <a:p>
            <a:pPr marL="407670">
              <a:lnSpc>
                <a:spcPct val="100000"/>
              </a:lnSpc>
              <a:spcBef>
                <a:spcPts val="315"/>
              </a:spcBef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ﬁves.push(v);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});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4735" y="4491140"/>
            <a:ext cx="1712696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>
                <a:solidFill>
                  <a:srgbClr val="FFFFFF"/>
                </a:solidFill>
                <a:latin typeface="Times New Roman"/>
                <a:cs typeface="Times New Roman"/>
              </a:rPr>
              <a:t>ES6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7465" y="3110274"/>
            <a:ext cx="3905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solidFill>
                  <a:srgbClr val="8AC349"/>
                </a:solidFill>
                <a:latin typeface="Times New Roman"/>
                <a:cs typeface="Times New Roman"/>
              </a:rPr>
              <a:t>Literales </a:t>
            </a:r>
            <a:r>
              <a:rPr sz="2400" spc="200" dirty="0">
                <a:solidFill>
                  <a:srgbClr val="8AC349"/>
                </a:solidFill>
                <a:latin typeface="Times New Roman"/>
                <a:cs typeface="Times New Roman"/>
              </a:rPr>
              <a:t>octales </a:t>
            </a:r>
            <a:r>
              <a:rPr sz="2400" spc="160" dirty="0">
                <a:solidFill>
                  <a:srgbClr val="8AC349"/>
                </a:solidFill>
                <a:latin typeface="Times New Roman"/>
                <a:cs typeface="Times New Roman"/>
              </a:rPr>
              <a:t>y</a:t>
            </a:r>
            <a:r>
              <a:rPr sz="2400" spc="-430" dirty="0">
                <a:solidFill>
                  <a:srgbClr val="8AC349"/>
                </a:solidFill>
                <a:latin typeface="Times New Roman"/>
                <a:cs typeface="Times New Roman"/>
              </a:rPr>
              <a:t> </a:t>
            </a:r>
            <a:r>
              <a:rPr sz="2400" spc="215" dirty="0">
                <a:solidFill>
                  <a:srgbClr val="8AC349"/>
                </a:solidFill>
                <a:latin typeface="Times New Roman"/>
                <a:cs typeface="Times New Roman"/>
              </a:rPr>
              <a:t>binarias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4735" y="4491140"/>
            <a:ext cx="1712696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4875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Literales 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octales </a:t>
            </a:r>
            <a:r>
              <a:rPr sz="3000" spc="2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3000" spc="-5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0" dirty="0">
                <a:solidFill>
                  <a:srgbClr val="FFFFFF"/>
                </a:solidFill>
                <a:latin typeface="Times New Roman"/>
                <a:cs typeface="Times New Roman"/>
              </a:rPr>
              <a:t>binarias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98385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Hay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ocasiones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contexto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nuestros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datos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requiere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trabajemos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cifras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decimales,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por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ejemplo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base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(binario)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base 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(octal),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ahora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sencillo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crear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este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tipo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literales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preﬁjos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(0b)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(0o)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respectivamente.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4735" y="4491140"/>
            <a:ext cx="1712696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4875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Literales 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octales </a:t>
            </a:r>
            <a:r>
              <a:rPr sz="3000" spc="2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3000" spc="-5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0" dirty="0">
                <a:solidFill>
                  <a:srgbClr val="FFFFFF"/>
                </a:solidFill>
                <a:latin typeface="Times New Roman"/>
                <a:cs typeface="Times New Roman"/>
              </a:rPr>
              <a:t>binarias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3185160" cy="184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0b111110111;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binario</a:t>
            </a:r>
            <a:endParaRPr sz="1800">
              <a:latin typeface="Trebuchet MS"/>
              <a:cs typeface="Trebuchet MS"/>
            </a:endParaRPr>
          </a:p>
          <a:p>
            <a:pPr marL="12700" marR="960119" algn="just">
              <a:lnSpc>
                <a:spcPct val="187500"/>
              </a:lnSpc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console.log(a);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503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var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b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0o767;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octal  console.log(b);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503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4735" y="4491140"/>
            <a:ext cx="1712696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15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>
                <a:solidFill>
                  <a:srgbClr val="FFFFFF"/>
                </a:solidFill>
                <a:latin typeface="Times New Roman"/>
                <a:cs typeface="Times New Roman"/>
              </a:rPr>
              <a:t>Referencias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16292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u="heavy" spc="-1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https://medium.com/@lehiarteaga/ecmascript-6-es6-y-sus-caracter%C3%ADstic </a:t>
            </a:r>
            <a:r>
              <a:rPr sz="1800" spc="-15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3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as-55a1fc9275b1</a:t>
            </a:r>
            <a:endParaRPr sz="1800">
              <a:latin typeface="Trebuchet MS"/>
              <a:cs typeface="Trebuchet MS"/>
            </a:endParaRPr>
          </a:p>
          <a:p>
            <a:pPr marL="12700" marR="2249805">
              <a:lnSpc>
                <a:spcPct val="114599"/>
              </a:lnSpc>
            </a:pP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http://www.enrique7mc.com/2015/12/novedades-de-es6/ </a:t>
            </a:r>
            <a:r>
              <a:rPr sz="1800" spc="-4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2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5"/>
              </a:rPr>
              <a:t>https://www.youtube.com/watch?v=xt9CqO8snb0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>
                <a:solidFill>
                  <a:srgbClr val="FFFFFF"/>
                </a:solidFill>
                <a:latin typeface="Times New Roman"/>
                <a:cs typeface="Times New Roman"/>
              </a:rPr>
              <a:t>ES6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93193" y="3110274"/>
            <a:ext cx="175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>
                <a:latin typeface="Times New Roman"/>
                <a:cs typeface="Times New Roman"/>
              </a:rPr>
              <a:t>Maps </a:t>
            </a:r>
            <a:r>
              <a:rPr spc="160" dirty="0">
                <a:latin typeface="Times New Roman"/>
                <a:cs typeface="Times New Roman"/>
              </a:rPr>
              <a:t>y</a:t>
            </a:r>
            <a:r>
              <a:rPr spc="-315" dirty="0">
                <a:latin typeface="Times New Roman"/>
                <a:cs typeface="Times New Roman"/>
              </a:rPr>
              <a:t> </a:t>
            </a:r>
            <a:r>
              <a:rPr spc="204" dirty="0">
                <a:latin typeface="Times New Roman"/>
                <a:cs typeface="Times New Roman"/>
              </a:rPr>
              <a:t>Sets</a:t>
            </a: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188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Maps </a:t>
            </a:r>
            <a:r>
              <a:rPr sz="3000" spc="2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3000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60" dirty="0">
                <a:solidFill>
                  <a:srgbClr val="FFFFFF"/>
                </a:solidFill>
                <a:latin typeface="Times New Roman"/>
                <a:cs typeface="Times New Roman"/>
              </a:rPr>
              <a:t>Sets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84796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Los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mapas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(Map)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son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estructura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datos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almacenan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pares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llave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(key)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valor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(value),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conjuntos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(Set)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tienen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característica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aceptar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duplicados,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ambos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permiten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búsquedas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eﬁcientes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cuando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 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tiene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gran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volumen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información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porque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guardan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sus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elementos 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ordenados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índice,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ocurre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arreglos.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15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>
                <a:solidFill>
                  <a:srgbClr val="FFFFFF"/>
                </a:solidFill>
                <a:latin typeface="Times New Roman"/>
                <a:cs typeface="Times New Roman"/>
              </a:rPr>
              <a:t>Referencias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16292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u="heavy" spc="-1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https://medium.com/@lehiarteaga/ecmascript-6-es6-y-sus-caracter%C3%ADstic </a:t>
            </a:r>
            <a:r>
              <a:rPr sz="1800" spc="-15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3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as-55a1fc9275b1</a:t>
            </a:r>
            <a:endParaRPr sz="1800">
              <a:latin typeface="Trebuchet MS"/>
              <a:cs typeface="Trebuchet MS"/>
            </a:endParaRPr>
          </a:p>
          <a:p>
            <a:pPr marL="12700" marR="2249805">
              <a:lnSpc>
                <a:spcPct val="114599"/>
              </a:lnSpc>
            </a:pP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http://www.enrique7mc.com/2015/12/novedades-de-es6/ </a:t>
            </a:r>
            <a:r>
              <a:rPr sz="1800" spc="-4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5"/>
              </a:rPr>
              <a:t>http://es6-features.org/#SetDataStructure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u="heavy" spc="-3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6"/>
              </a:rPr>
              <a:t>http://es6-features.org/#WeakLinkDataStructures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188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Maps </a:t>
            </a:r>
            <a:r>
              <a:rPr sz="3000" spc="2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3000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60" dirty="0">
                <a:solidFill>
                  <a:srgbClr val="FFFFFF"/>
                </a:solidFill>
                <a:latin typeface="Times New Roman"/>
                <a:cs typeface="Times New Roman"/>
              </a:rPr>
              <a:t>Sets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6630034" cy="25400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Data-Structure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Cleaner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data-structure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algorithms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sets.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Set()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s.add("hello").add("goodbye").add("hello")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s.size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s.has("hello")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(let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key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s.values())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insertion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endParaRPr sz="1800">
              <a:latin typeface="Trebuchet MS"/>
              <a:cs typeface="Trebuchet MS"/>
            </a:endParaRPr>
          </a:p>
          <a:p>
            <a:pPr marL="605155" indent="-59245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605155" algn="l"/>
                <a:tab pos="605790" algn="l"/>
              </a:tabLst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console.log(key)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68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188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Maps </a:t>
            </a:r>
            <a:r>
              <a:rPr sz="3000" spc="2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3000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60" dirty="0">
                <a:solidFill>
                  <a:srgbClr val="FFFFFF"/>
                </a:solidFill>
                <a:latin typeface="Times New Roman"/>
                <a:cs typeface="Times New Roman"/>
              </a:rPr>
              <a:t>Sets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6769734" cy="34829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Map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Data-Structure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Cleaner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data-structure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algorithms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maps.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m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Map()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Symbol()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m.set("hello",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42)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m.set(s,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34)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m.get(s)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34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m.size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(let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[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key,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val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]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m.entries())</a:t>
            </a:r>
            <a:endParaRPr sz="1800">
              <a:latin typeface="Trebuchet MS"/>
              <a:cs typeface="Trebuchet MS"/>
            </a:endParaRPr>
          </a:p>
          <a:p>
            <a:pPr marL="605155" indent="-59245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605155" algn="l"/>
                <a:tab pos="60579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console.log(key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val)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15" dirty="0">
                <a:solidFill>
                  <a:srgbClr val="FFFFFF"/>
                </a:solidFill>
                <a:latin typeface="Arial Black"/>
                <a:cs typeface="Arial Black"/>
              </a:rPr>
              <a:t>ES6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Promises</a:t>
            </a: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0923" y="1069465"/>
            <a:ext cx="1113267" cy="45719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144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3000" spc="9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ow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2651760" cy="184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this.nums.forEach((v)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1890"/>
              </a:spcBef>
            </a:pP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(v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35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0)</a:t>
            </a:r>
            <a:endParaRPr sz="1800">
              <a:latin typeface="Trebuchet MS"/>
              <a:cs typeface="Trebuchet MS"/>
            </a:endParaRPr>
          </a:p>
          <a:p>
            <a:pPr marL="57785" algn="ctr">
              <a:lnSpc>
                <a:spcPct val="100000"/>
              </a:lnSpc>
              <a:spcBef>
                <a:spcPts val="189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this.ﬁves.push(v);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});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7138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FFFFFF"/>
                </a:solidFill>
              </a:rPr>
              <a:t>Promises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8828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ﬂujo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información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Internet tiene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características </a:t>
            </a:r>
            <a:r>
              <a:rPr sz="18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asíncronas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lo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 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signiﬁca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mientras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esperamos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resultado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operación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por 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ejemplo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carguen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los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datos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 página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web,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 programa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puede 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realizar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otras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operaciones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utilizarlo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cuando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resultado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esté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listo.</a:t>
            </a:r>
            <a:endParaRPr sz="1800">
              <a:latin typeface="Trebuchet MS"/>
              <a:cs typeface="Trebuchet MS"/>
            </a:endParaRPr>
          </a:p>
          <a:p>
            <a:pPr marL="379095" marR="417830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“promesas”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800" b="1" i="1" spc="-40" dirty="0">
                <a:solidFill>
                  <a:srgbClr val="FFFFFF"/>
                </a:solidFill>
                <a:latin typeface="Trebuchet MS"/>
                <a:cs typeface="Trebuchet MS"/>
              </a:rPr>
              <a:t>promises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son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objetos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representan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esta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clase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operaciones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datos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obtienen.</a:t>
            </a:r>
            <a:endParaRPr sz="1800">
              <a:latin typeface="Trebuchet MS"/>
              <a:cs typeface="Trebuchet MS"/>
            </a:endParaRPr>
          </a:p>
          <a:p>
            <a:pPr marL="379095" marR="580390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promesas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nos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sirven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administrar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funciones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b="1" i="1" spc="-95" dirty="0">
                <a:solidFill>
                  <a:srgbClr val="FFFFFF"/>
                </a:solidFill>
                <a:latin typeface="Trebuchet MS"/>
                <a:cs typeface="Trebuchet MS"/>
              </a:rPr>
              <a:t>callback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procesos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asíncronos.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7138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FFFFFF"/>
                </a:solidFill>
              </a:rPr>
              <a:t>Promises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471409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promesa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tiene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tres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estados: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pending,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fulﬁlled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(success)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rejected 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(error).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promesas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pueden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encadenar.</a:t>
            </a:r>
            <a:endParaRPr sz="1800">
              <a:latin typeface="Trebuchet MS"/>
              <a:cs typeface="Trebuchet MS"/>
            </a:endParaRPr>
          </a:p>
          <a:p>
            <a:pPr marL="379095" marR="154305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enviar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información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dentro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promesas,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envían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dentro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resolve()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reject(),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dentro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return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Con </a:t>
            </a:r>
            <a:r>
              <a:rPr sz="1800" b="1" i="1" spc="-114" dirty="0">
                <a:solidFill>
                  <a:srgbClr val="FFFFFF"/>
                </a:solidFill>
                <a:latin typeface="Trebuchet MS"/>
                <a:cs typeface="Trebuchet MS"/>
              </a:rPr>
              <a:t>throw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cortamos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8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promesas.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7138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FFFFFF"/>
                </a:solidFill>
              </a:rPr>
              <a:t>Promises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321550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Promises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a+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Accius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Angular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tiene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manejador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promesas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toPromise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jQuery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tiene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deferred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Polyﬁll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es6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promise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(https://github.com/stefanpenner/es6-promise)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await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lr>
                <a:srgbClr val="FFFFFF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u="heavy" spc="-6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https://polyﬁll.io/v2/docs/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7138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FFFFFF"/>
                </a:solidFill>
              </a:rPr>
              <a:t>Promises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839023" y="1371422"/>
            <a:ext cx="7629509" cy="2828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7138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FFFFFF"/>
                </a:solidFill>
              </a:rPr>
              <a:t>Promises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6032500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Crear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promesa</a:t>
            </a:r>
            <a:endParaRPr sz="180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spcBef>
                <a:spcPts val="18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Promise(function(resolve,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reject){})</a:t>
            </a:r>
            <a:endParaRPr sz="180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Promise((resolve,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reject)=&gt;{})</a:t>
            </a:r>
            <a:endParaRPr sz="180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opción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60" dirty="0">
                <a:solidFill>
                  <a:srgbClr val="FFFFFF"/>
                </a:solidFill>
                <a:latin typeface="Trebuchet MS"/>
                <a:cs typeface="Trebuchet MS"/>
              </a:rPr>
              <a:t>resolve()</a:t>
            </a:r>
            <a:r>
              <a:rPr sz="1800" b="1" i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regresa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valor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correcto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800" i="1" spc="-30" dirty="0">
                <a:solidFill>
                  <a:srgbClr val="FFFFFF"/>
                </a:solidFill>
                <a:latin typeface="Arial"/>
                <a:cs typeface="Arial"/>
              </a:rPr>
              <a:t>success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opción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95" dirty="0">
                <a:solidFill>
                  <a:srgbClr val="FFFFFF"/>
                </a:solidFill>
                <a:latin typeface="Trebuchet MS"/>
                <a:cs typeface="Trebuchet MS"/>
              </a:rPr>
              <a:t>reject()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regresa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valor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erróneo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800" i="1" spc="-45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7138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FFFFFF"/>
                </a:solidFill>
              </a:rPr>
              <a:t>Promises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676148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Llamar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800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promesas</a:t>
            </a:r>
            <a:endParaRPr sz="180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spcBef>
                <a:spcPts val="18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Tiene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“then”,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lee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valor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correcto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800" i="1" spc="-25" dirty="0">
                <a:solidFill>
                  <a:srgbClr val="FFFFFF"/>
                </a:solidFill>
                <a:latin typeface="Arial"/>
                <a:cs typeface="Arial"/>
              </a:rPr>
              <a:t>success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Tiene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“catch”,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lee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valor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erróneo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15" dirty="0">
                <a:solidFill>
                  <a:srgbClr val="FFFFFF"/>
                </a:solidFill>
                <a:latin typeface="Arial Black"/>
                <a:cs typeface="Arial Black"/>
              </a:rPr>
              <a:t>ES6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8570" y="3110274"/>
            <a:ext cx="3065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Encadenar</a:t>
            </a:r>
            <a:r>
              <a:rPr spc="-260" dirty="0"/>
              <a:t> </a:t>
            </a:r>
            <a:r>
              <a:rPr spc="-220" dirty="0"/>
              <a:t>promesas</a:t>
            </a: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7138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FFFFFF"/>
                </a:solidFill>
              </a:rPr>
              <a:t>Promises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7874000" cy="238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FFFFFF"/>
                </a:solidFill>
                <a:latin typeface="Trebuchet MS"/>
                <a:cs typeface="Trebuchet MS"/>
              </a:rPr>
              <a:t>Más</a:t>
            </a:r>
            <a:r>
              <a:rPr sz="18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promesa</a:t>
            </a:r>
            <a:endParaRPr sz="180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spcBef>
                <a:spcPts val="18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Encadenar varias</a:t>
            </a:r>
            <a:r>
              <a:rPr sz="1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promesas</a:t>
            </a:r>
            <a:endParaRPr sz="1800">
              <a:latin typeface="Trebuchet MS"/>
              <a:cs typeface="Trebuchet MS"/>
            </a:endParaRPr>
          </a:p>
          <a:p>
            <a:pPr marL="469900" marR="5080" indent="-367030">
              <a:lnSpc>
                <a:spcPct val="1145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all[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]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indican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si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cuemplen </a:t>
            </a:r>
            <a:r>
              <a:rPr sz="1800" b="1" i="1" u="heavy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todas</a:t>
            </a:r>
            <a:r>
              <a:rPr sz="1800" b="1" i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las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promesas: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El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método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Promise.all(iterable)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devuelve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promesa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termina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correctamente 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cuando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todas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promesas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argumento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iterable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han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sido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concluídas 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éxito,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bien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rechaza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petición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por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 primera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promesa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es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rechazada.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7138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FFFFFF"/>
                </a:solidFill>
              </a:rPr>
              <a:t>Promises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7934325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FFFFFF"/>
                </a:solidFill>
                <a:latin typeface="Trebuchet MS"/>
                <a:cs typeface="Trebuchet MS"/>
              </a:rPr>
              <a:t>Más</a:t>
            </a:r>
            <a:r>
              <a:rPr sz="18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promesa</a:t>
            </a:r>
            <a:endParaRPr sz="1800">
              <a:latin typeface="Trebuchet MS"/>
              <a:cs typeface="Trebuchet MS"/>
            </a:endParaRPr>
          </a:p>
          <a:p>
            <a:pPr marL="469900" marR="5080" indent="-367030">
              <a:lnSpc>
                <a:spcPct val="114599"/>
              </a:lnSpc>
              <a:spcBef>
                <a:spcPts val="15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race[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]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indican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si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cumple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“alguna”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las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promesas,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más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rápida.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El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Promise.race(iterable)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retorna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promesa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cumplirá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  </a:t>
            </a:r>
            <a:r>
              <a:rPr sz="1800" b="1" i="1" spc="-120" dirty="0">
                <a:solidFill>
                  <a:srgbClr val="FFFFFF"/>
                </a:solidFill>
                <a:latin typeface="Trebuchet MS"/>
                <a:cs typeface="Trebuchet MS"/>
              </a:rPr>
              <a:t>tan</a:t>
            </a:r>
            <a:r>
              <a:rPr sz="1800" b="1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100" dirty="0">
                <a:solidFill>
                  <a:srgbClr val="FFFFFF"/>
                </a:solidFill>
                <a:latin typeface="Trebuchet MS"/>
                <a:cs typeface="Trebuchet MS"/>
              </a:rPr>
              <a:t>pronto</a:t>
            </a:r>
            <a:r>
              <a:rPr sz="18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promesas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argumento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iterable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cumpla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rechace,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valor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razón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rechazo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ésta.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7138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FFFFFF"/>
                </a:solidFill>
              </a:rPr>
              <a:t>Promises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560260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miPromesa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Promise(function(resolve,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reject){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});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 flipV="1">
            <a:off x="460923" y="1016384"/>
            <a:ext cx="2053677" cy="45719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15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>
                <a:solidFill>
                  <a:srgbClr val="FFFFFF"/>
                </a:solidFill>
                <a:latin typeface="Times New Roman"/>
                <a:cs typeface="Times New Roman"/>
              </a:rPr>
              <a:t>Referencias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16292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u="heavy" spc="-1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2"/>
              </a:rPr>
              <a:t>https://medium.com/@lehiarteaga/ecmascript-6-es6-y-sus-caracter%C3%ADstic </a:t>
            </a:r>
            <a:r>
              <a:rPr sz="1800" spc="-15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3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2"/>
              </a:rPr>
              <a:t>as-55a1fc9275b1</a:t>
            </a:r>
            <a:endParaRPr sz="1800">
              <a:latin typeface="Trebuchet MS"/>
              <a:cs typeface="Trebuchet MS"/>
            </a:endParaRPr>
          </a:p>
          <a:p>
            <a:pPr marL="12700" marR="2249805">
              <a:lnSpc>
                <a:spcPct val="114599"/>
              </a:lnSpc>
            </a:pP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http://www.enrique7mc.com/2015/12/novedades-de-es6/ </a:t>
            </a:r>
            <a:r>
              <a:rPr sz="1800" spc="-4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https://www.youtube.com/watch?v=J85lRtO_yjY </a:t>
            </a:r>
            <a:r>
              <a:rPr sz="1800" spc="-4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3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5"/>
              </a:rPr>
              <a:t>https://www.youtube.com/watch?v=6sQDTgOqh-I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15" dirty="0">
                <a:solidFill>
                  <a:srgbClr val="FFFFFF"/>
                </a:solidFill>
                <a:latin typeface="Arial Black"/>
                <a:cs typeface="Arial Black"/>
              </a:rPr>
              <a:t>ES6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41253" y="3110274"/>
            <a:ext cx="425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Crear </a:t>
            </a:r>
            <a:r>
              <a:rPr spc="-165" dirty="0"/>
              <a:t>una </a:t>
            </a:r>
            <a:r>
              <a:rPr spc="-215" dirty="0"/>
              <a:t>promesa </a:t>
            </a:r>
            <a:r>
              <a:rPr spc="-210" dirty="0"/>
              <a:t>con</a:t>
            </a:r>
            <a:r>
              <a:rPr spc="-290" dirty="0"/>
              <a:t> </a:t>
            </a:r>
            <a:r>
              <a:rPr spc="-190" dirty="0"/>
              <a:t>AJAX</a:t>
            </a: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5104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75" dirty="0">
                <a:solidFill>
                  <a:srgbClr val="FFFFFF"/>
                </a:solidFill>
              </a:rPr>
              <a:t>Crear </a:t>
            </a:r>
            <a:r>
              <a:rPr sz="3000" spc="-204" dirty="0">
                <a:solidFill>
                  <a:srgbClr val="FFFFFF"/>
                </a:solidFill>
              </a:rPr>
              <a:t>una </a:t>
            </a:r>
            <a:r>
              <a:rPr sz="3000" spc="-270" dirty="0">
                <a:solidFill>
                  <a:srgbClr val="FFFFFF"/>
                </a:solidFill>
              </a:rPr>
              <a:t>promesa </a:t>
            </a:r>
            <a:r>
              <a:rPr sz="3000" spc="-265" dirty="0">
                <a:solidFill>
                  <a:srgbClr val="FFFFFF"/>
                </a:solidFill>
              </a:rPr>
              <a:t>con</a:t>
            </a:r>
            <a:r>
              <a:rPr sz="3000" spc="-325" dirty="0">
                <a:solidFill>
                  <a:srgbClr val="FFFFFF"/>
                </a:solidFill>
              </a:rPr>
              <a:t> </a:t>
            </a:r>
            <a:r>
              <a:rPr sz="3000" spc="-235" dirty="0">
                <a:solidFill>
                  <a:srgbClr val="FFFFFF"/>
                </a:solidFill>
              </a:rPr>
              <a:t>Ajax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86384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esta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clase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realizaremos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proceso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asíncrono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Ajax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controlado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 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promesa.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necesario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ejecutarlo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servicio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Internet,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Apache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IIS.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15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FFFFFF"/>
                </a:solidFill>
              </a:rPr>
              <a:t>Referencias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16292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u="heavy" spc="-1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https://medium.com/@lehiarteaga/ecmascript-6-es6-y-sus-caracter%C3%ADstic </a:t>
            </a:r>
            <a:r>
              <a:rPr sz="1800" spc="-15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3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as-55a1fc9275b1</a:t>
            </a:r>
            <a:endParaRPr sz="1800">
              <a:latin typeface="Trebuchet MS"/>
              <a:cs typeface="Trebuchet MS"/>
            </a:endParaRPr>
          </a:p>
          <a:p>
            <a:pPr marL="12700" marR="2249805">
              <a:lnSpc>
                <a:spcPct val="114599"/>
              </a:lnSpc>
            </a:pP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http://www.enrique7mc.com/2015/12/novedades-de-es6/ </a:t>
            </a:r>
            <a:r>
              <a:rPr sz="1800" spc="-4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3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5"/>
              </a:rPr>
              <a:t>http://es6-features.org/#PromiseCombination</a:t>
            </a:r>
            <a:endParaRPr sz="1800">
              <a:latin typeface="Trebuchet MS"/>
              <a:cs typeface="Trebuchet MS"/>
            </a:endParaRPr>
          </a:p>
          <a:p>
            <a:pPr marL="12700" marR="13970">
              <a:lnSpc>
                <a:spcPct val="114599"/>
              </a:lnSpc>
            </a:pP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6"/>
              </a:rPr>
              <a:t>https://developer.mozilla.org/es/docs/Web/JavaScript/Referencia/Objetos_glob </a:t>
            </a:r>
            <a:r>
              <a:rPr sz="1800" spc="-4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6"/>
              </a:rPr>
              <a:t>ales/Promise</a:t>
            </a:r>
            <a:endParaRPr sz="1800">
              <a:latin typeface="Trebuchet MS"/>
              <a:cs typeface="Trebuchet MS"/>
            </a:endParaRPr>
          </a:p>
          <a:p>
            <a:pPr marL="12700" marR="2281555">
              <a:lnSpc>
                <a:spcPct val="114599"/>
              </a:lnSpc>
            </a:pPr>
            <a:r>
              <a:rPr sz="1800" u="heavy" spc="-3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7"/>
              </a:rPr>
              <a:t>https://promisesaplus.com/ </a:t>
            </a:r>
            <a:r>
              <a:rPr sz="1800" spc="-3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2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8"/>
              </a:rPr>
              <a:t>https://www.youtube.com/watch?v=9im-5iDgH54&amp;t=6329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7138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FFFFFF"/>
                </a:solidFill>
              </a:rPr>
              <a:t>Promises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6345555" cy="316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1438910" indent="-226060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msgAfterTimeout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(msg,</a:t>
            </a:r>
            <a:r>
              <a:rPr sz="18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who,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timeout)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return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Promise((resolve,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reject)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</a:t>
            </a:r>
            <a:r>
              <a:rPr sz="1800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464184">
              <a:lnSpc>
                <a:spcPct val="100000"/>
              </a:lnSpc>
              <a:spcBef>
                <a:spcPts val="315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setTimeout(()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resolve(`${msg} Hello</a:t>
            </a:r>
            <a:r>
              <a:rPr sz="1800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${who}!`),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timeout)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})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238125" marR="1652905" indent="-226060">
              <a:lnSpc>
                <a:spcPct val="114599"/>
              </a:lnSpc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msgAfterTimeout("",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"Foo",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100).then((msg)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msgAfterTimeout(msg,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"Bar",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200)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).then((msg)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238125">
              <a:lnSpc>
                <a:spcPct val="100000"/>
              </a:lnSpc>
              <a:spcBef>
                <a:spcPts val="315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console.log(`ﬁn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desdpués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300ms:${msg}`)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})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7138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FFFFFF"/>
                </a:solidFill>
              </a:rPr>
              <a:t>Promises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78764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Promise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Combination</a:t>
            </a:r>
            <a:endParaRPr sz="1800">
              <a:latin typeface="Trebuchet MS"/>
              <a:cs typeface="Trebuchet MS"/>
            </a:endParaRPr>
          </a:p>
          <a:p>
            <a:pPr marL="379095" marR="5080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Combine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promises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promises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having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take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care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ordering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underlying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asynchronous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operations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yourself.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1060" y="4568715"/>
            <a:ext cx="1638496" cy="3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7138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FFFFFF"/>
                </a:solidFill>
              </a:rPr>
              <a:t>Promises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2718435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Clr>
                <a:srgbClr val="FFFFFF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u="heavy" spc="-6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https://script.aculo.us/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lr>
                <a:srgbClr val="FFFFFF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u="heavy" spc="-6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http://backbonejs.org/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Prototype.js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Callback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hell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2235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>
                <a:solidFill>
                  <a:srgbClr val="FFFFFF"/>
                </a:solidFill>
                <a:latin typeface="Times New Roman"/>
                <a:cs typeface="Times New Roman"/>
              </a:rPr>
              <a:t>ES6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7544" y="2881675"/>
            <a:ext cx="364744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sz="2400" spc="135" dirty="0">
                <a:solidFill>
                  <a:srgbClr val="8AC349"/>
                </a:solidFill>
                <a:latin typeface="Times New Roman"/>
                <a:cs typeface="Times New Roman"/>
              </a:rPr>
              <a:t>Objetos </a:t>
            </a:r>
            <a:r>
              <a:rPr sz="2400" spc="229" dirty="0">
                <a:solidFill>
                  <a:srgbClr val="8AC349"/>
                </a:solidFill>
                <a:latin typeface="Times New Roman"/>
                <a:cs typeface="Times New Roman"/>
              </a:rPr>
              <a:t>de </a:t>
            </a:r>
            <a:r>
              <a:rPr sz="2400" spc="204" dirty="0">
                <a:solidFill>
                  <a:srgbClr val="8AC349"/>
                </a:solidFill>
                <a:latin typeface="Times New Roman"/>
                <a:cs typeface="Times New Roman"/>
              </a:rPr>
              <a:t>propagación</a:t>
            </a:r>
            <a:r>
              <a:rPr sz="2400" spc="-420" dirty="0">
                <a:solidFill>
                  <a:srgbClr val="8AC349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8AC349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  <a:p>
            <a:pPr marL="635" algn="ctr">
              <a:lnSpc>
                <a:spcPts val="2865"/>
              </a:lnSpc>
            </a:pPr>
            <a:r>
              <a:rPr sz="2400" spc="80" dirty="0">
                <a:solidFill>
                  <a:srgbClr val="8AC349"/>
                </a:solidFill>
                <a:latin typeface="Times New Roman"/>
                <a:cs typeface="Times New Roman"/>
              </a:rPr>
              <a:t>…spread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2235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535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solidFill>
                  <a:srgbClr val="FFFFFF"/>
                </a:solidFill>
                <a:latin typeface="Times New Roman"/>
                <a:cs typeface="Times New Roman"/>
              </a:rPr>
              <a:t>…Sp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000" spc="295" dirty="0">
                <a:solidFill>
                  <a:srgbClr val="FFFFFF"/>
                </a:solidFill>
                <a:latin typeface="Times New Roman"/>
                <a:cs typeface="Times New Roman"/>
              </a:rPr>
              <a:t>ead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988934" cy="140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sintaxis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Spread</a:t>
            </a:r>
            <a:r>
              <a:rPr sz="18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nos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permite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expandir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expresión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siguientes 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casos:</a:t>
            </a:r>
            <a:endParaRPr sz="1800">
              <a:latin typeface="Trebuchet MS"/>
              <a:cs typeface="Trebuchet MS"/>
            </a:endParaRPr>
          </a:p>
          <a:p>
            <a:pPr marL="836294" lvl="1" indent="-335915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Arreglos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(arrays)</a:t>
            </a:r>
            <a:endParaRPr sz="1400">
              <a:latin typeface="Trebuchet MS"/>
              <a:cs typeface="Trebuchet MS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Llamadas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Funciones</a:t>
            </a:r>
            <a:endParaRPr sz="1400">
              <a:latin typeface="Trebuchet MS"/>
              <a:cs typeface="Trebuchet MS"/>
            </a:endParaRPr>
          </a:p>
          <a:p>
            <a:pPr marL="836294" lvl="1" indent="-33591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Múltiple </a:t>
            </a:r>
            <a:r>
              <a:rPr sz="1400" b="1" i="1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destructuring</a:t>
            </a:r>
            <a:r>
              <a:rPr sz="1400" b="1" i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variables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2235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535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solidFill>
                  <a:srgbClr val="FFFFFF"/>
                </a:solidFill>
                <a:latin typeface="Times New Roman"/>
                <a:cs typeface="Times New Roman"/>
              </a:rPr>
              <a:t>…Sp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000" spc="295" dirty="0">
                <a:solidFill>
                  <a:srgbClr val="FFFFFF"/>
                </a:solidFill>
                <a:latin typeface="Times New Roman"/>
                <a:cs typeface="Times New Roman"/>
              </a:rPr>
              <a:t>ead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2865120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//ejemplo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funciones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87500"/>
              </a:lnSpc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const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suma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(a,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b)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=&gt;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b; 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nums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[3, 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5];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923" y="3096748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suma(...nums);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igual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6102" y="3096748"/>
            <a:ext cx="266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suma(nums[0],</a:t>
            </a:r>
            <a:r>
              <a:rPr sz="1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nums[1])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2235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535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solidFill>
                  <a:srgbClr val="FFFFFF"/>
                </a:solidFill>
                <a:latin typeface="Times New Roman"/>
                <a:cs typeface="Times New Roman"/>
              </a:rPr>
              <a:t>…Sp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000" spc="295" dirty="0">
                <a:solidFill>
                  <a:srgbClr val="FFFFFF"/>
                </a:solidFill>
                <a:latin typeface="Times New Roman"/>
                <a:cs typeface="Times New Roman"/>
              </a:rPr>
              <a:t>ead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5274310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cde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['c',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'd',</a:t>
            </a:r>
            <a:r>
              <a:rPr sz="18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'e'];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abc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['a',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'b',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...cde,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'f', 'g'];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['a',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'b',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'c',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'd',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'e',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'f',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'g'];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560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33489" y="1917982"/>
            <a:ext cx="26739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5" dirty="0">
                <a:solidFill>
                  <a:srgbClr val="FFFFFF"/>
                </a:solidFill>
                <a:latin typeface="Times New Roman"/>
                <a:cs typeface="Times New Roman"/>
              </a:rPr>
              <a:t>ES6:</a:t>
            </a:r>
            <a:r>
              <a:rPr sz="4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375" dirty="0">
                <a:solidFill>
                  <a:srgbClr val="FFFFFF"/>
                </a:solidFill>
                <a:latin typeface="Times New Roman"/>
                <a:cs typeface="Times New Roman"/>
              </a:rPr>
              <a:t>clases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1757" y="3110274"/>
            <a:ext cx="960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80" dirty="0">
                <a:solidFill>
                  <a:srgbClr val="8AC349"/>
                </a:solidFill>
                <a:latin typeface="Times New Roman"/>
                <a:cs typeface="Times New Roman"/>
              </a:rPr>
              <a:t>Clases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0617" y="3145968"/>
            <a:ext cx="1382739" cy="1586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2235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1535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solidFill>
                  <a:srgbClr val="FFFFFF"/>
                </a:solidFill>
                <a:latin typeface="Times New Roman"/>
                <a:cs typeface="Times New Roman"/>
              </a:rPr>
              <a:t>…Sp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000" spc="295" dirty="0">
                <a:solidFill>
                  <a:srgbClr val="FFFFFF"/>
                </a:solidFill>
                <a:latin typeface="Times New Roman"/>
                <a:cs typeface="Times New Roman"/>
              </a:rPr>
              <a:t>ead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577532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mapABC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a: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5,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b: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6,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c: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3};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let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mapABCD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...mapABC,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d: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7};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a: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5,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b: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6,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c: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3,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d: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7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2235" y="4454841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923" y="573258"/>
            <a:ext cx="4244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5" dirty="0">
                <a:solidFill>
                  <a:srgbClr val="FFFFFF"/>
                </a:solidFill>
                <a:latin typeface="Times New Roman"/>
                <a:cs typeface="Times New Roman"/>
              </a:rPr>
              <a:t>Objetos </a:t>
            </a:r>
            <a:r>
              <a:rPr sz="3000" spc="28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3000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60" dirty="0">
                <a:solidFill>
                  <a:srgbClr val="FFFFFF"/>
                </a:solidFill>
                <a:latin typeface="Times New Roman"/>
                <a:cs typeface="Times New Roman"/>
              </a:rPr>
              <a:t>propagación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09752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u="heavy" spc="-40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https://developer.mozilla.org/es/docs/Web/JavaScript/Referencia/Operadores/ </a:t>
            </a:r>
            <a:r>
              <a:rPr sz="1800" spc="-40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2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Spread_operator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89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>
                <a:solidFill>
                  <a:srgbClr val="FFFFFF"/>
                </a:solidFill>
                <a:latin typeface="Times New Roman"/>
                <a:cs typeface="Times New Roman"/>
              </a:rPr>
              <a:t>ES6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0820" y="3110274"/>
            <a:ext cx="4997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solidFill>
                  <a:srgbClr val="8AC349"/>
                </a:solidFill>
                <a:latin typeface="Times New Roman"/>
                <a:cs typeface="Times New Roman"/>
              </a:rPr>
              <a:t>Valores</a:t>
            </a:r>
            <a:r>
              <a:rPr sz="2400" spc="-15" dirty="0">
                <a:solidFill>
                  <a:srgbClr val="8AC349"/>
                </a:solidFill>
                <a:latin typeface="Times New Roman"/>
                <a:cs typeface="Times New Roman"/>
              </a:rPr>
              <a:t> </a:t>
            </a:r>
            <a:r>
              <a:rPr sz="2400" spc="190" dirty="0">
                <a:solidFill>
                  <a:srgbClr val="8AC349"/>
                </a:solidFill>
                <a:latin typeface="Times New Roman"/>
                <a:cs typeface="Times New Roman"/>
              </a:rPr>
              <a:t>por</a:t>
            </a:r>
            <a:r>
              <a:rPr sz="2400" spc="-15" dirty="0">
                <a:solidFill>
                  <a:srgbClr val="8AC349"/>
                </a:solidFill>
                <a:latin typeface="Times New Roman"/>
                <a:cs typeface="Times New Roman"/>
              </a:rPr>
              <a:t> </a:t>
            </a:r>
            <a:r>
              <a:rPr sz="2400" spc="185" dirty="0">
                <a:solidFill>
                  <a:srgbClr val="8AC349"/>
                </a:solidFill>
                <a:latin typeface="Times New Roman"/>
                <a:cs typeface="Times New Roman"/>
              </a:rPr>
              <a:t>default</a:t>
            </a:r>
            <a:r>
              <a:rPr sz="2400" spc="-15" dirty="0">
                <a:solidFill>
                  <a:srgbClr val="8AC349"/>
                </a:solidFill>
                <a:latin typeface="Times New Roman"/>
                <a:cs typeface="Times New Roman"/>
              </a:rPr>
              <a:t> </a:t>
            </a:r>
            <a:r>
              <a:rPr sz="2400" spc="280" dirty="0">
                <a:solidFill>
                  <a:srgbClr val="8AC349"/>
                </a:solidFill>
                <a:latin typeface="Times New Roman"/>
                <a:cs typeface="Times New Roman"/>
              </a:rPr>
              <a:t>en</a:t>
            </a:r>
            <a:r>
              <a:rPr sz="2400" spc="-15" dirty="0">
                <a:solidFill>
                  <a:srgbClr val="8AC349"/>
                </a:solidFill>
                <a:latin typeface="Times New Roman"/>
                <a:cs typeface="Times New Roman"/>
              </a:rPr>
              <a:t> </a:t>
            </a:r>
            <a:r>
              <a:rPr sz="2400" spc="235" dirty="0">
                <a:solidFill>
                  <a:srgbClr val="8AC349"/>
                </a:solidFill>
                <a:latin typeface="Times New Roman"/>
                <a:cs typeface="Times New Roman"/>
              </a:rPr>
              <a:t>argumentos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89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240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solidFill>
                  <a:srgbClr val="FFFFFF"/>
                </a:solidFill>
                <a:latin typeface="Times New Roman"/>
                <a:cs typeface="Times New Roman"/>
              </a:rPr>
              <a:t>Valores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por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Times New Roman"/>
                <a:cs typeface="Times New Roman"/>
              </a:rPr>
              <a:t>default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FFFFFF"/>
                </a:solidFill>
                <a:latin typeface="Times New Roman"/>
                <a:cs typeface="Times New Roman"/>
              </a:rPr>
              <a:t>argumentos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717867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 algn="just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73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EcmaScript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podemos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recibir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valor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por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omisión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default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los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parámetros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funciones.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Pueden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ser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deﬁnidos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variables 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primitivas,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funciones,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expresiones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arreglos.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89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240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solidFill>
                  <a:srgbClr val="FFFFFF"/>
                </a:solidFill>
                <a:latin typeface="Times New Roman"/>
                <a:cs typeface="Times New Roman"/>
              </a:rPr>
              <a:t>Valores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por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Times New Roman"/>
                <a:cs typeface="Times New Roman"/>
              </a:rPr>
              <a:t>default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FFFFFF"/>
                </a:solidFill>
                <a:latin typeface="Times New Roman"/>
                <a:cs typeface="Times New Roman"/>
              </a:rPr>
              <a:t>argumentos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3585210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multiplicar(a,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b)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5095" marR="5080">
              <a:lnSpc>
                <a:spcPct val="114599"/>
              </a:lnSpc>
            </a:pP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b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typeof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b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!==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'undeﬁned' </a:t>
            </a:r>
            <a:r>
              <a:rPr sz="1800" spc="185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r>
              <a:rPr sz="18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b </a:t>
            </a: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1; 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a*b;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multiplicar(5);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89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240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solidFill>
                  <a:srgbClr val="FFFFFF"/>
                </a:solidFill>
                <a:latin typeface="Times New Roman"/>
                <a:cs typeface="Times New Roman"/>
              </a:rPr>
              <a:t>Valores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por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Times New Roman"/>
                <a:cs typeface="Times New Roman"/>
              </a:rPr>
              <a:t>default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FFFFFF"/>
                </a:solidFill>
                <a:latin typeface="Times New Roman"/>
                <a:cs typeface="Times New Roman"/>
              </a:rPr>
              <a:t>argumentos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300037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multiplicar(a,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1)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a*b;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multiplicar(5);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89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240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solidFill>
                  <a:srgbClr val="FFFFFF"/>
                </a:solidFill>
                <a:latin typeface="Times New Roman"/>
                <a:cs typeface="Times New Roman"/>
              </a:rPr>
              <a:t>Valores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por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Times New Roman"/>
                <a:cs typeface="Times New Roman"/>
              </a:rPr>
              <a:t>default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FFFFFF"/>
                </a:solidFill>
                <a:latin typeface="Times New Roman"/>
                <a:cs typeface="Times New Roman"/>
              </a:rPr>
              <a:t>argumentos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274256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5080" indent="-226060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(x,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7,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42)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f(1)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50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89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240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solidFill>
                  <a:srgbClr val="FFFFFF"/>
                </a:solidFill>
                <a:latin typeface="Times New Roman"/>
                <a:cs typeface="Times New Roman"/>
              </a:rPr>
              <a:t>Valores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por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Times New Roman"/>
                <a:cs typeface="Times New Roman"/>
              </a:rPr>
              <a:t>default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FFFFFF"/>
                </a:solidFill>
                <a:latin typeface="Times New Roman"/>
                <a:cs typeface="Times New Roman"/>
              </a:rPr>
              <a:t>argumentos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748919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374900" indent="-113030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cambiaFondo(elemento,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color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'yellow')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elemento.style.backgroundColor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color;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14599"/>
              </a:lnSpc>
              <a:tabLst>
                <a:tab pos="3161665" algn="l"/>
                <a:tab pos="330898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cambiaFondo(algunDiv);	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color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conﬁgurado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'yellow'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cambiaFondo(algunDiv,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undeﬁned);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color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conﬁgurado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'yellow'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también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cambiaFondo(algunDiv,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'blue');		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color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conﬁgurado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'blue'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89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240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solidFill>
                  <a:srgbClr val="FFFFFF"/>
                </a:solidFill>
                <a:latin typeface="Times New Roman"/>
                <a:cs typeface="Times New Roman"/>
              </a:rPr>
              <a:t>Valores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por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Times New Roman"/>
                <a:cs typeface="Times New Roman"/>
              </a:rPr>
              <a:t>default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FFFFFF"/>
                </a:solidFill>
                <a:latin typeface="Times New Roman"/>
                <a:cs typeface="Times New Roman"/>
              </a:rPr>
              <a:t>argumentos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3640454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agregar(valor,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arreglo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[])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arreglo.push(valor);</a:t>
            </a:r>
            <a:endParaRPr sz="1800">
              <a:latin typeface="Trebuchet MS"/>
              <a:cs typeface="Trebuchet MS"/>
            </a:endParaRPr>
          </a:p>
          <a:p>
            <a:pPr marL="125095">
              <a:lnSpc>
                <a:spcPct val="100000"/>
              </a:lnSpc>
              <a:spcBef>
                <a:spcPts val="315"/>
              </a:spcBef>
            </a:pP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arreglo;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1148080">
              <a:lnSpc>
                <a:spcPct val="114599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agregar(1);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//[1]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agregar(2); </a:t>
            </a:r>
            <a:r>
              <a:rPr sz="1800" spc="-210" dirty="0">
                <a:solidFill>
                  <a:srgbClr val="FFFFFF"/>
                </a:solidFill>
                <a:latin typeface="Trebuchet MS"/>
                <a:cs typeface="Trebuchet MS"/>
              </a:rPr>
              <a:t>//[2],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2]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89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240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solidFill>
                  <a:srgbClr val="FFFFFF"/>
                </a:solidFill>
                <a:latin typeface="Times New Roman"/>
                <a:cs typeface="Times New Roman"/>
              </a:rPr>
              <a:t>Valores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por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Times New Roman"/>
                <a:cs typeface="Times New Roman"/>
              </a:rPr>
              <a:t>default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FFFFFF"/>
                </a:solidFill>
                <a:latin typeface="Times New Roman"/>
                <a:cs typeface="Times New Roman"/>
              </a:rPr>
              <a:t>argumentos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5014595" cy="218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llamarAlgo(cosa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algo())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cosa;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5095" marR="3428365" indent="-113030">
              <a:lnSpc>
                <a:spcPct val="114599"/>
              </a:lnSpc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algo(){ 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"Hola";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llamarAlgo();</a:t>
            </a:r>
            <a:r>
              <a:rPr sz="1800" spc="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//hola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 flipV="1">
            <a:off x="460923" y="1016384"/>
            <a:ext cx="989965" cy="45719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989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48" y="1513697"/>
            <a:ext cx="8026400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Ahora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podemos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hacer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clases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medio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sentencia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“class”.</a:t>
            </a:r>
            <a:endParaRPr sz="1800">
              <a:latin typeface="Trebuchet MS"/>
              <a:cs typeface="Trebuchet MS"/>
            </a:endParaRPr>
          </a:p>
          <a:p>
            <a:pPr marL="379095" marR="1122045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Podemos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utilizar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10" dirty="0">
                <a:solidFill>
                  <a:srgbClr val="FFFFFF"/>
                </a:solidFill>
                <a:latin typeface="Trebuchet MS"/>
                <a:cs typeface="Trebuchet MS"/>
              </a:rPr>
              <a:t>“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constructor()”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crear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función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constructora.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lenguajes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tradicionales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basados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clases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ofrecen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palabra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reservada</a:t>
            </a:r>
            <a:endParaRPr sz="1800">
              <a:latin typeface="Trebuchet MS"/>
              <a:cs typeface="Trebuchet MS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b="1" i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this</a:t>
            </a:r>
            <a:r>
              <a:rPr sz="1800" b="1" i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referencia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instancia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actual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clase.</a:t>
            </a:r>
            <a:endParaRPr sz="1800">
              <a:latin typeface="Trebuchet MS"/>
              <a:cs typeface="Trebuchet MS"/>
            </a:endParaRPr>
          </a:p>
          <a:p>
            <a:pPr marL="379095" marR="114300" indent="-366395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Javascript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this</a:t>
            </a:r>
            <a:r>
              <a:rPr sz="18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reﬁere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120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800" b="1" i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85" dirty="0">
                <a:solidFill>
                  <a:srgbClr val="FFFFFF"/>
                </a:solidFill>
                <a:latin typeface="Trebuchet MS"/>
                <a:cs typeface="Trebuchet MS"/>
              </a:rPr>
              <a:t>contexto</a:t>
            </a:r>
            <a:r>
              <a:rPr sz="1800" b="1" i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6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b="1" i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12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b="1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-95" dirty="0">
                <a:solidFill>
                  <a:srgbClr val="FFFFFF"/>
                </a:solidFill>
                <a:latin typeface="Trebuchet MS"/>
                <a:cs typeface="Trebuchet MS"/>
              </a:rPr>
              <a:t>llamada</a:t>
            </a:r>
            <a:r>
              <a:rPr sz="1800" b="1" i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tal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puede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ser  cambiado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algo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más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objeto.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89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240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solidFill>
                  <a:srgbClr val="FFFFFF"/>
                </a:solidFill>
                <a:latin typeface="Times New Roman"/>
                <a:cs typeface="Times New Roman"/>
              </a:rPr>
              <a:t>Valores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por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Times New Roman"/>
                <a:cs typeface="Times New Roman"/>
              </a:rPr>
              <a:t>default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FFFFFF"/>
                </a:solidFill>
                <a:latin typeface="Times New Roman"/>
                <a:cs typeface="Times New Roman"/>
              </a:rPr>
              <a:t>argumentos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1942464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80645" indent="-113030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f(x=1,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y)</a:t>
            </a:r>
            <a:r>
              <a:rPr sz="1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return 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[x,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y];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f();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undeﬁned]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89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240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>
                <a:solidFill>
                  <a:srgbClr val="FFFFFF"/>
                </a:solidFill>
                <a:latin typeface="Times New Roman"/>
                <a:cs typeface="Times New Roman"/>
              </a:rPr>
              <a:t>Valores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Times New Roman"/>
                <a:cs typeface="Times New Roman"/>
              </a:rPr>
              <a:t>por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Times New Roman"/>
                <a:cs typeface="Times New Roman"/>
              </a:rPr>
              <a:t>default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FFFFFF"/>
                </a:solidFill>
                <a:latin typeface="Times New Roman"/>
                <a:cs typeface="Times New Roman"/>
              </a:rPr>
              <a:t>argumentos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3788410" cy="184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f([x,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y]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2],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{z: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z}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{z: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3})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5095">
              <a:lnSpc>
                <a:spcPct val="100000"/>
              </a:lnSpc>
              <a:spcBef>
                <a:spcPts val="1890"/>
              </a:spcBef>
            </a:pP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z;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f();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89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>
                <a:solidFill>
                  <a:srgbClr val="FFFFFF"/>
                </a:solidFill>
                <a:latin typeface="Times New Roman"/>
                <a:cs typeface="Times New Roman"/>
              </a:rPr>
              <a:t>ES6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26715" y="3110274"/>
            <a:ext cx="3488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>
                <a:latin typeface="Times New Roman"/>
                <a:cs typeface="Times New Roman"/>
              </a:rPr>
              <a:t>Argumentos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extendidos</a:t>
            </a: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89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4354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70" dirty="0">
                <a:solidFill>
                  <a:srgbClr val="FFFFFF"/>
                </a:solidFill>
                <a:latin typeface="Times New Roman"/>
                <a:cs typeface="Times New Roman"/>
              </a:rPr>
              <a:t>Argumentos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0" dirty="0">
                <a:solidFill>
                  <a:srgbClr val="FFFFFF"/>
                </a:solidFill>
                <a:latin typeface="Times New Roman"/>
                <a:cs typeface="Times New Roman"/>
              </a:rPr>
              <a:t>extendidos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7515225" cy="2740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Extended Parameter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Handling</a:t>
            </a:r>
            <a:endParaRPr sz="180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Rest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Parameter</a:t>
            </a:r>
            <a:endParaRPr sz="1800">
              <a:latin typeface="Trebuchet MS"/>
              <a:cs typeface="Trebuchet MS"/>
            </a:endParaRPr>
          </a:p>
          <a:p>
            <a:pPr marL="469900" marR="5080" indent="-367030">
              <a:lnSpc>
                <a:spcPct val="1145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Aggregation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remaining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arguments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single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parameter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variadic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functions.</a:t>
            </a:r>
            <a:endParaRPr sz="1800">
              <a:latin typeface="Trebuchet MS"/>
              <a:cs typeface="Trebuchet MS"/>
            </a:endParaRPr>
          </a:p>
          <a:p>
            <a:pPr marL="238125" marR="4967605" indent="-226060">
              <a:lnSpc>
                <a:spcPct val="114599"/>
              </a:lnSpc>
              <a:spcBef>
                <a:spcPts val="157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f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(x, 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y, 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...a)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{ 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(x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y)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a.length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f(1, 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2,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"hello",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true,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7)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===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8960" y="4515365"/>
            <a:ext cx="1712689" cy="39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2159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>
                <a:solidFill>
                  <a:srgbClr val="FFFFFF"/>
                </a:solidFill>
                <a:latin typeface="Times New Roman"/>
                <a:cs typeface="Times New Roman"/>
              </a:rPr>
              <a:t>Referencias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53702"/>
            <a:ext cx="811212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3"/>
              </a:rPr>
              <a:t>http://es6-features.org/#DefaultParameterValues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u="heavy" spc="-3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https://developer.mozilla.org/es/docs/Web/JavaScript/Referencia/Funciones/P </a:t>
            </a:r>
            <a:r>
              <a:rPr sz="1800" spc="-35" dirty="0">
                <a:solidFill>
                  <a:srgbClr val="8AC349"/>
                </a:solidFill>
                <a:latin typeface="Trebuchet MS"/>
                <a:cs typeface="Trebuchet MS"/>
              </a:rPr>
              <a:t> </a:t>
            </a:r>
            <a:r>
              <a:rPr sz="1800" u="heavy" spc="-25" dirty="0">
                <a:solidFill>
                  <a:srgbClr val="8AC349"/>
                </a:solidFill>
                <a:uFill>
                  <a:solidFill>
                    <a:srgbClr val="8AC349"/>
                  </a:solidFill>
                </a:uFill>
                <a:latin typeface="Trebuchet MS"/>
                <a:cs typeface="Trebuchet MS"/>
                <a:hlinkClick r:id="rId4"/>
              </a:rPr>
              <a:t>arametros_por_defecto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9759" y="4499640"/>
            <a:ext cx="1465096" cy="33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>
                <a:solidFill>
                  <a:srgbClr val="FFFFFF"/>
                </a:solidFill>
                <a:latin typeface="Times New Roman"/>
                <a:cs typeface="Times New Roman"/>
              </a:rPr>
              <a:t>ES6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9622" y="3110274"/>
            <a:ext cx="535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solidFill>
                  <a:srgbClr val="8AC349"/>
                </a:solidFill>
                <a:latin typeface="Times New Roman"/>
                <a:cs typeface="Times New Roman"/>
              </a:rPr>
              <a:t>Mejoras</a:t>
            </a:r>
            <a:r>
              <a:rPr sz="2400" spc="-25" dirty="0">
                <a:solidFill>
                  <a:srgbClr val="8AC349"/>
                </a:solidFill>
                <a:latin typeface="Times New Roman"/>
                <a:cs typeface="Times New Roman"/>
              </a:rPr>
              <a:t> </a:t>
            </a:r>
            <a:r>
              <a:rPr sz="2400" spc="280" dirty="0">
                <a:solidFill>
                  <a:srgbClr val="8AC349"/>
                </a:solidFill>
                <a:latin typeface="Times New Roman"/>
                <a:cs typeface="Times New Roman"/>
              </a:rPr>
              <a:t>en</a:t>
            </a:r>
            <a:r>
              <a:rPr sz="2400" spc="-20" dirty="0">
                <a:solidFill>
                  <a:srgbClr val="8AC349"/>
                </a:solidFill>
                <a:latin typeface="Times New Roman"/>
                <a:cs typeface="Times New Roman"/>
              </a:rPr>
              <a:t> </a:t>
            </a:r>
            <a:r>
              <a:rPr sz="2400" spc="204" dirty="0">
                <a:solidFill>
                  <a:srgbClr val="8AC349"/>
                </a:solidFill>
                <a:latin typeface="Times New Roman"/>
                <a:cs typeface="Times New Roman"/>
              </a:rPr>
              <a:t>las</a:t>
            </a:r>
            <a:r>
              <a:rPr sz="2400" spc="-20" dirty="0">
                <a:solidFill>
                  <a:srgbClr val="8AC349"/>
                </a:solidFill>
                <a:latin typeface="Times New Roman"/>
                <a:cs typeface="Times New Roman"/>
              </a:rPr>
              <a:t> </a:t>
            </a:r>
            <a:r>
              <a:rPr sz="2400" spc="220" dirty="0">
                <a:solidFill>
                  <a:srgbClr val="8AC349"/>
                </a:solidFill>
                <a:latin typeface="Times New Roman"/>
                <a:cs typeface="Times New Roman"/>
              </a:rPr>
              <a:t>expresiones</a:t>
            </a:r>
            <a:r>
              <a:rPr sz="2400" spc="-20" dirty="0">
                <a:solidFill>
                  <a:srgbClr val="8AC349"/>
                </a:solidFill>
                <a:latin typeface="Times New Roman"/>
                <a:cs typeface="Times New Roman"/>
              </a:rPr>
              <a:t> </a:t>
            </a:r>
            <a:r>
              <a:rPr sz="2400" spc="200" dirty="0">
                <a:solidFill>
                  <a:srgbClr val="8AC349"/>
                </a:solidFill>
                <a:latin typeface="Times New Roman"/>
                <a:cs typeface="Times New Roman"/>
              </a:rPr>
              <a:t>regulares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9759" y="4499640"/>
            <a:ext cx="1465096" cy="33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669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Mejoras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las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expresiones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regulares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801687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bandera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15" dirty="0">
                <a:solidFill>
                  <a:srgbClr val="FFFFFF"/>
                </a:solidFill>
                <a:latin typeface="Trebuchet MS"/>
                <a:cs typeface="Trebuchet MS"/>
              </a:rPr>
              <a:t>“y”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mantiene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posición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entre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coincidencias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mediante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parámetro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i="1" spc="-95" dirty="0">
                <a:solidFill>
                  <a:srgbClr val="FFFFFF"/>
                </a:solidFill>
                <a:latin typeface="Trebuchet MS"/>
                <a:cs typeface="Trebuchet MS"/>
              </a:rPr>
              <a:t>lastIndex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por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lo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llama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“búsqueda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pegajosa”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“bandera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adhesiva”.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9759" y="4499640"/>
            <a:ext cx="1465096" cy="33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96" y="672603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7"/>
                </a:moveTo>
                <a:lnTo>
                  <a:pt x="0" y="0"/>
                </a:lnTo>
                <a:lnTo>
                  <a:pt x="1081622" y="0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7536" y="3342918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2" y="0"/>
                </a:moveTo>
                <a:lnTo>
                  <a:pt x="1081622" y="1124947"/>
                </a:lnTo>
                <a:lnTo>
                  <a:pt x="0" y="1124947"/>
                </a:lnTo>
              </a:path>
            </a:pathLst>
          </a:custGeom>
          <a:ln w="28574">
            <a:solidFill>
              <a:srgbClr val="8AC3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9591" y="281746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824" y="191798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>
                <a:solidFill>
                  <a:srgbClr val="FFFFFF"/>
                </a:solidFill>
                <a:latin typeface="Times New Roman"/>
                <a:cs typeface="Times New Roman"/>
              </a:rPr>
              <a:t>ES6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9622" y="3110274"/>
            <a:ext cx="535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solidFill>
                  <a:srgbClr val="8AC349"/>
                </a:solidFill>
                <a:latin typeface="Times New Roman"/>
                <a:cs typeface="Times New Roman"/>
              </a:rPr>
              <a:t>Mejoras</a:t>
            </a:r>
            <a:r>
              <a:rPr sz="2400" spc="-25" dirty="0">
                <a:solidFill>
                  <a:srgbClr val="8AC349"/>
                </a:solidFill>
                <a:latin typeface="Times New Roman"/>
                <a:cs typeface="Times New Roman"/>
              </a:rPr>
              <a:t> </a:t>
            </a:r>
            <a:r>
              <a:rPr sz="2400" spc="280" dirty="0">
                <a:solidFill>
                  <a:srgbClr val="8AC349"/>
                </a:solidFill>
                <a:latin typeface="Times New Roman"/>
                <a:cs typeface="Times New Roman"/>
              </a:rPr>
              <a:t>en</a:t>
            </a:r>
            <a:r>
              <a:rPr sz="2400" spc="-20" dirty="0">
                <a:solidFill>
                  <a:srgbClr val="8AC349"/>
                </a:solidFill>
                <a:latin typeface="Times New Roman"/>
                <a:cs typeface="Times New Roman"/>
              </a:rPr>
              <a:t> </a:t>
            </a:r>
            <a:r>
              <a:rPr sz="2400" spc="204" dirty="0">
                <a:solidFill>
                  <a:srgbClr val="8AC349"/>
                </a:solidFill>
                <a:latin typeface="Times New Roman"/>
                <a:cs typeface="Times New Roman"/>
              </a:rPr>
              <a:t>las</a:t>
            </a:r>
            <a:r>
              <a:rPr sz="2400" spc="-20" dirty="0">
                <a:solidFill>
                  <a:srgbClr val="8AC349"/>
                </a:solidFill>
                <a:latin typeface="Times New Roman"/>
                <a:cs typeface="Times New Roman"/>
              </a:rPr>
              <a:t> </a:t>
            </a:r>
            <a:r>
              <a:rPr sz="2400" spc="220" dirty="0">
                <a:solidFill>
                  <a:srgbClr val="8AC349"/>
                </a:solidFill>
                <a:latin typeface="Times New Roman"/>
                <a:cs typeface="Times New Roman"/>
              </a:rPr>
              <a:t>expresiones</a:t>
            </a:r>
            <a:r>
              <a:rPr sz="2400" spc="-20" dirty="0">
                <a:solidFill>
                  <a:srgbClr val="8AC349"/>
                </a:solidFill>
                <a:latin typeface="Times New Roman"/>
                <a:cs typeface="Times New Roman"/>
              </a:rPr>
              <a:t> </a:t>
            </a:r>
            <a:r>
              <a:rPr sz="2400" spc="200" dirty="0">
                <a:solidFill>
                  <a:srgbClr val="8AC349"/>
                </a:solidFill>
                <a:latin typeface="Times New Roman"/>
                <a:cs typeface="Times New Roman"/>
              </a:rPr>
              <a:t>regulares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24916" y="3748167"/>
            <a:ext cx="894173" cy="1026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9759" y="4499640"/>
            <a:ext cx="1465096" cy="33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923" y="573258"/>
            <a:ext cx="70872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Mejoras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las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expresiones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regulares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1513697"/>
            <a:ext cx="754316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anexa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bandera</a:t>
            </a:r>
            <a:r>
              <a:rPr sz="1800" spc="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/y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cambia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dos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cosas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hacer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coincidir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expresión 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regular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(re)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800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cadena: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9759" y="4499640"/>
            <a:ext cx="1465096" cy="33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561" y="1260279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29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23" y="573258"/>
            <a:ext cx="70872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Mejoras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las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expresiones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regulares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4599"/>
              </a:lnSpc>
              <a:spcBef>
                <a:spcPts val="100"/>
              </a:spcBef>
            </a:pPr>
            <a:r>
              <a:rPr spc="20" dirty="0"/>
              <a:t>Anclado</a:t>
            </a:r>
            <a:r>
              <a:rPr spc="-105" dirty="0"/>
              <a:t> </a:t>
            </a:r>
            <a:r>
              <a:rPr spc="30" dirty="0"/>
              <a:t>a</a:t>
            </a:r>
            <a:r>
              <a:rPr spc="-90" dirty="0"/>
              <a:t> </a:t>
            </a:r>
            <a:r>
              <a:rPr b="1" i="1" spc="-95" dirty="0">
                <a:latin typeface="Trebuchet MS"/>
                <a:cs typeface="Trebuchet MS"/>
              </a:rPr>
              <a:t>re.lastIndex</a:t>
            </a:r>
            <a:r>
              <a:rPr spc="-95" dirty="0"/>
              <a:t>:</a:t>
            </a:r>
            <a:r>
              <a:rPr spc="-100" dirty="0"/>
              <a:t> </a:t>
            </a:r>
            <a:r>
              <a:rPr spc="-35" dirty="0"/>
              <a:t>la</a:t>
            </a:r>
            <a:r>
              <a:rPr spc="-105" dirty="0"/>
              <a:t> </a:t>
            </a:r>
            <a:r>
              <a:rPr spc="-5" dirty="0"/>
              <a:t>coincidencia</a:t>
            </a:r>
            <a:r>
              <a:rPr spc="-100" dirty="0"/>
              <a:t> </a:t>
            </a:r>
            <a:r>
              <a:rPr spc="-15" dirty="0"/>
              <a:t>debe</a:t>
            </a:r>
            <a:r>
              <a:rPr spc="-105" dirty="0"/>
              <a:t> </a:t>
            </a:r>
            <a:r>
              <a:rPr spc="15" dirty="0"/>
              <a:t>comenzar</a:t>
            </a:r>
            <a:r>
              <a:rPr spc="-100" dirty="0"/>
              <a:t> </a:t>
            </a:r>
            <a:r>
              <a:rPr spc="-15" dirty="0"/>
              <a:t>en</a:t>
            </a:r>
            <a:r>
              <a:rPr spc="-40" dirty="0"/>
              <a:t> </a:t>
            </a:r>
            <a:r>
              <a:rPr b="1" i="1" spc="-85" dirty="0">
                <a:latin typeface="Trebuchet MS"/>
                <a:cs typeface="Trebuchet MS"/>
              </a:rPr>
              <a:t>re.lastIndex</a:t>
            </a:r>
            <a:r>
              <a:rPr b="1" i="1" spc="-95" dirty="0">
                <a:latin typeface="Trebuchet MS"/>
                <a:cs typeface="Trebuchet MS"/>
              </a:rPr>
              <a:t> </a:t>
            </a:r>
            <a:r>
              <a:rPr spc="-60" dirty="0"/>
              <a:t>(el</a:t>
            </a:r>
            <a:r>
              <a:rPr spc="-105" dirty="0"/>
              <a:t> </a:t>
            </a:r>
            <a:r>
              <a:rPr spc="-25" dirty="0"/>
              <a:t>índice  </a:t>
            </a:r>
            <a:r>
              <a:rPr spc="45" dirty="0"/>
              <a:t>después</a:t>
            </a:r>
            <a:r>
              <a:rPr spc="-365" dirty="0"/>
              <a:t> </a:t>
            </a:r>
            <a:r>
              <a:rPr spc="-15" dirty="0"/>
              <a:t>de </a:t>
            </a:r>
            <a:r>
              <a:rPr spc="-35" dirty="0"/>
              <a:t>la </a:t>
            </a:r>
            <a:r>
              <a:rPr spc="-5" dirty="0"/>
              <a:t>coincidencia </a:t>
            </a:r>
            <a:r>
              <a:rPr spc="-60" dirty="0"/>
              <a:t>anterior).</a:t>
            </a:r>
          </a:p>
          <a:p>
            <a:pPr marR="1069975">
              <a:lnSpc>
                <a:spcPct val="114599"/>
              </a:lnSpc>
              <a:spcBef>
                <a:spcPts val="1575"/>
              </a:spcBef>
            </a:pPr>
            <a:r>
              <a:rPr spc="20" dirty="0"/>
              <a:t>Este</a:t>
            </a:r>
            <a:r>
              <a:rPr spc="-95" dirty="0"/>
              <a:t> </a:t>
            </a:r>
            <a:r>
              <a:rPr spc="-5" dirty="0"/>
              <a:t>comportamiento</a:t>
            </a:r>
            <a:r>
              <a:rPr spc="-95" dirty="0"/>
              <a:t> </a:t>
            </a:r>
            <a:r>
              <a:rPr spc="80" dirty="0"/>
              <a:t>es</a:t>
            </a:r>
            <a:r>
              <a:rPr spc="-95" dirty="0"/>
              <a:t> </a:t>
            </a:r>
            <a:r>
              <a:rPr spc="-10" dirty="0"/>
              <a:t>similar</a:t>
            </a:r>
            <a:r>
              <a:rPr spc="-95" dirty="0"/>
              <a:t> </a:t>
            </a:r>
            <a:r>
              <a:rPr spc="-35" dirty="0"/>
              <a:t>al</a:t>
            </a:r>
            <a:r>
              <a:rPr spc="-95" dirty="0"/>
              <a:t> </a:t>
            </a:r>
            <a:r>
              <a:rPr spc="-40" dirty="0"/>
              <a:t>anclaje</a:t>
            </a:r>
            <a:r>
              <a:rPr spc="-100" dirty="0"/>
              <a:t> </a:t>
            </a:r>
            <a:r>
              <a:rPr spc="-254" dirty="0"/>
              <a:t>^,</a:t>
            </a:r>
            <a:r>
              <a:rPr spc="-95" dirty="0"/>
              <a:t> </a:t>
            </a:r>
            <a:r>
              <a:rPr spc="-25" dirty="0"/>
              <a:t>pero</a:t>
            </a:r>
            <a:r>
              <a:rPr spc="-95" dirty="0"/>
              <a:t> </a:t>
            </a:r>
            <a:r>
              <a:rPr spc="35" dirty="0"/>
              <a:t>con</a:t>
            </a:r>
            <a:r>
              <a:rPr spc="-90" dirty="0"/>
              <a:t> </a:t>
            </a:r>
            <a:r>
              <a:rPr spc="40" dirty="0"/>
              <a:t>ese</a:t>
            </a:r>
            <a:r>
              <a:rPr spc="-100" dirty="0"/>
              <a:t> </a:t>
            </a:r>
            <a:r>
              <a:rPr spc="-75" dirty="0"/>
              <a:t>anclaje,</a:t>
            </a:r>
            <a:r>
              <a:rPr spc="-95" dirty="0"/>
              <a:t> </a:t>
            </a:r>
            <a:r>
              <a:rPr spc="40" dirty="0"/>
              <a:t>las  </a:t>
            </a:r>
            <a:r>
              <a:rPr spc="10" dirty="0"/>
              <a:t>coincidencias</a:t>
            </a:r>
            <a:r>
              <a:rPr spc="-100" dirty="0"/>
              <a:t> </a:t>
            </a:r>
            <a:r>
              <a:rPr dirty="0"/>
              <a:t>siempre</a:t>
            </a:r>
            <a:r>
              <a:rPr spc="-105" dirty="0"/>
              <a:t> </a:t>
            </a:r>
            <a:r>
              <a:rPr spc="-10" dirty="0"/>
              <a:t>deben</a:t>
            </a:r>
            <a:r>
              <a:rPr spc="-105" dirty="0"/>
              <a:t> </a:t>
            </a:r>
            <a:r>
              <a:rPr spc="15" dirty="0"/>
              <a:t>comenzar</a:t>
            </a:r>
            <a:r>
              <a:rPr spc="-100" dirty="0"/>
              <a:t> </a:t>
            </a:r>
            <a:r>
              <a:rPr spc="-15" dirty="0"/>
              <a:t>en</a:t>
            </a:r>
            <a:r>
              <a:rPr spc="-105" dirty="0"/>
              <a:t> </a:t>
            </a:r>
            <a:r>
              <a:rPr spc="-65" dirty="0"/>
              <a:t>el</a:t>
            </a:r>
            <a:r>
              <a:rPr spc="-105" dirty="0"/>
              <a:t> </a:t>
            </a:r>
            <a:r>
              <a:rPr spc="-25" dirty="0"/>
              <a:t>índice</a:t>
            </a:r>
            <a:r>
              <a:rPr spc="-100" dirty="0"/>
              <a:t> </a:t>
            </a:r>
            <a:r>
              <a:rPr spc="-70" dirty="0"/>
              <a:t>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AC34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6355</Words>
  <Application>Microsoft Macintosh PowerPoint</Application>
  <PresentationFormat>Presentación en pantalla (16:9)</PresentationFormat>
  <Paragraphs>670</Paragraphs>
  <Slides>154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154</vt:i4>
      </vt:variant>
    </vt:vector>
  </HeadingPairs>
  <TitlesOfParts>
    <vt:vector size="160" baseType="lpstr">
      <vt:lpstr>Arial</vt:lpstr>
      <vt:lpstr>Arial Black</vt:lpstr>
      <vt:lpstr>Calibri</vt:lpstr>
      <vt:lpstr>Times New Roman</vt:lpstr>
      <vt:lpstr>Trebuchet MS</vt:lpstr>
      <vt:lpstr>Office Theme</vt:lpstr>
      <vt:lpstr>Presentación de PowerPoint</vt:lpstr>
      <vt:lpstr>Arrow</vt:lpstr>
      <vt:lpstr>Arrow</vt:lpstr>
      <vt:lpstr>Arrow</vt:lpstr>
      <vt:lpstr>Arrow</vt:lpstr>
      <vt:lpstr>Arrow</vt:lpstr>
      <vt:lpstr>Referencias</vt:lpstr>
      <vt:lpstr>Presentación de PowerPoint</vt:lpstr>
      <vt:lpstr>Class</vt:lpstr>
      <vt:lpstr>Presentación de PowerPoint</vt:lpstr>
      <vt:lpstr>Objeto</vt:lpstr>
      <vt:lpstr>Objeto</vt:lpstr>
      <vt:lpstr>Presentación de PowerPoint</vt:lpstr>
      <vt:lpstr>Herencia</vt:lpstr>
      <vt:lpstr>Herencia</vt:lpstr>
      <vt:lpstr>ES6: Getters y Setters</vt:lpstr>
      <vt:lpstr>Getters y Setters</vt:lpstr>
      <vt:lpstr>Getters y Setters</vt:lpstr>
      <vt:lpstr>Getters y Setters</vt:lpstr>
      <vt:lpstr>ES6: Métodos estáticos</vt:lpstr>
      <vt:lpstr>Métodos estáticos</vt:lpstr>
      <vt:lpstr>Métodos estáticos</vt:lpstr>
      <vt:lpstr>ES6: Características</vt:lpstr>
      <vt:lpstr>Características</vt:lpstr>
      <vt:lpstr>Referencias</vt:lpstr>
      <vt:lpstr>Presentación de PowerPoint</vt:lpstr>
      <vt:lpstr>Class Inheritance, From Expressions</vt:lpstr>
      <vt:lpstr>Class Inheritance, From Expressions</vt:lpstr>
      <vt:lpstr>Class Inheritance, From Expressions</vt:lpstr>
      <vt:lpstr>Class Inheritance, From Expressions</vt:lpstr>
      <vt:lpstr>Class Inheritance, From Expressions</vt:lpstr>
      <vt:lpstr>Template Strings</vt:lpstr>
      <vt:lpstr>Template Strings</vt:lpstr>
      <vt:lpstr>Template Literals</vt:lpstr>
      <vt:lpstr>Template Literals</vt:lpstr>
      <vt:lpstr>Referencias</vt:lpstr>
      <vt:lpstr>Let y const</vt:lpstr>
      <vt:lpstr>Let y Const</vt:lpstr>
      <vt:lpstr>Let y Const</vt:lpstr>
      <vt:lpstr>Let y Const</vt:lpstr>
      <vt:lpstr>Let y Const</vt:lpstr>
      <vt:lpstr>Referencias</vt:lpstr>
      <vt:lpstr>Generadores</vt:lpstr>
      <vt:lpstr>Generadores</vt:lpstr>
      <vt:lpstr>Generadores</vt:lpstr>
      <vt:lpstr>Generadores</vt:lpstr>
      <vt:lpstr>Referencias</vt:lpstr>
      <vt:lpstr>Generadores</vt:lpstr>
      <vt:lpstr>Generadores</vt:lpstr>
      <vt:lpstr>Presentación de PowerPoint</vt:lpstr>
      <vt:lpstr>Literales octales y binarias</vt:lpstr>
      <vt:lpstr>Literales octales y binarias</vt:lpstr>
      <vt:lpstr>Referencias</vt:lpstr>
      <vt:lpstr>Maps y Sets</vt:lpstr>
      <vt:lpstr>Maps y Sets</vt:lpstr>
      <vt:lpstr>Referencias</vt:lpstr>
      <vt:lpstr>Maps y Sets</vt:lpstr>
      <vt:lpstr>Maps y Sets</vt:lpstr>
      <vt:lpstr>Promises</vt:lpstr>
      <vt:lpstr>Promises</vt:lpstr>
      <vt:lpstr>Promises</vt:lpstr>
      <vt:lpstr>Promises</vt:lpstr>
      <vt:lpstr>Promises</vt:lpstr>
      <vt:lpstr>Promises</vt:lpstr>
      <vt:lpstr>Promises</vt:lpstr>
      <vt:lpstr>Encadenar promesas</vt:lpstr>
      <vt:lpstr>Promises</vt:lpstr>
      <vt:lpstr>Promises</vt:lpstr>
      <vt:lpstr>Promises</vt:lpstr>
      <vt:lpstr>Crear una promesa con AJAX</vt:lpstr>
      <vt:lpstr>Crear una promesa con Ajax</vt:lpstr>
      <vt:lpstr>Referencias</vt:lpstr>
      <vt:lpstr>Promises</vt:lpstr>
      <vt:lpstr>Promises</vt:lpstr>
      <vt:lpstr>Promises</vt:lpstr>
      <vt:lpstr>ES6</vt:lpstr>
      <vt:lpstr>…Spread</vt:lpstr>
      <vt:lpstr>…Spread</vt:lpstr>
      <vt:lpstr>…Spread</vt:lpstr>
      <vt:lpstr>…Spread</vt:lpstr>
      <vt:lpstr>Presentación de PowerPoint</vt:lpstr>
      <vt:lpstr>Presentación de PowerPoint</vt:lpstr>
      <vt:lpstr>Valores por default en argumentos</vt:lpstr>
      <vt:lpstr>Valores por default en argumentos</vt:lpstr>
      <vt:lpstr>Valores por default en argumentos</vt:lpstr>
      <vt:lpstr>Valores por default en argumentos</vt:lpstr>
      <vt:lpstr>Valores por default en argumentos</vt:lpstr>
      <vt:lpstr>Valores por default en argumentos</vt:lpstr>
      <vt:lpstr>Valores por default en argumentos</vt:lpstr>
      <vt:lpstr>Valores por default en argumentos</vt:lpstr>
      <vt:lpstr>Valores por default en argumentos</vt:lpstr>
      <vt:lpstr>Argumentos extendidos</vt:lpstr>
      <vt:lpstr>Argumentos extendidos</vt:lpstr>
      <vt:lpstr>Referencias</vt:lpstr>
      <vt:lpstr>Presentación de PowerPoint</vt:lpstr>
      <vt:lpstr>Mejoras en las expresiones regulares</vt:lpstr>
      <vt:lpstr>Presentación de PowerPoint</vt:lpstr>
      <vt:lpstr>Presentación de PowerPoint</vt:lpstr>
      <vt:lpstr>2. Mejoras en las expresiones regulares</vt:lpstr>
      <vt:lpstr>Presentación de PowerPoint</vt:lpstr>
      <vt:lpstr>2. Mejoras en las expresiones regulares</vt:lpstr>
      <vt:lpstr>2. Mejoras en las expresiones regulares</vt:lpstr>
      <vt:lpstr>2. Mejoras en las expresiones regulares</vt:lpstr>
      <vt:lpstr>2. Mejoras en las expresiones regulares</vt:lpstr>
      <vt:lpstr>2. Mejoras en las expresiones regulares</vt:lpstr>
      <vt:lpstr>2. Mejoras en las expresiones regulares</vt:lpstr>
      <vt:lpstr>2. Mejoras en las expresiones regulares</vt:lpstr>
      <vt:lpstr>Presentación de PowerPoint</vt:lpstr>
      <vt:lpstr>2. Mejoras en las expresiones regulares</vt:lpstr>
      <vt:lpstr>Referencias</vt:lpstr>
      <vt:lpstr>Objetos</vt:lpstr>
      <vt:lpstr>Objetos</vt:lpstr>
      <vt:lpstr>Objetos</vt:lpstr>
      <vt:lpstr>Objetos</vt:lpstr>
      <vt:lpstr>Objetos</vt:lpstr>
      <vt:lpstr>Objetos</vt:lpstr>
      <vt:lpstr>Objetos</vt:lpstr>
      <vt:lpstr>Referencias</vt:lpstr>
      <vt:lpstr>Objetos</vt:lpstr>
      <vt:lpstr>Symbol Type</vt:lpstr>
      <vt:lpstr>Symbol Type</vt:lpstr>
      <vt:lpstr>Symbol Type</vt:lpstr>
      <vt:lpstr>Symbol Type</vt:lpstr>
      <vt:lpstr>Symbol Type</vt:lpstr>
      <vt:lpstr>Symbol Type</vt:lpstr>
      <vt:lpstr>Symbol Type</vt:lpstr>
      <vt:lpstr>Symbol Type</vt:lpstr>
      <vt:lpstr>Symbol Type</vt:lpstr>
      <vt:lpstr>Symbol Type</vt:lpstr>
      <vt:lpstr>Referencias</vt:lpstr>
      <vt:lpstr>Nuevos métodos</vt:lpstr>
      <vt:lpstr>Nuevos métodos</vt:lpstr>
      <vt:lpstr>Nuevos métodos</vt:lpstr>
      <vt:lpstr>Nuevos métodos</vt:lpstr>
      <vt:lpstr>Nuevos métodos</vt:lpstr>
      <vt:lpstr>Nuevos métodos</vt:lpstr>
      <vt:lpstr>Nuevos métodos</vt:lpstr>
      <vt:lpstr>Nuevos métodos</vt:lpstr>
      <vt:lpstr>Nuevos métodos</vt:lpstr>
      <vt:lpstr>Nuevos métodos</vt:lpstr>
      <vt:lpstr>Presentación de PowerPoint</vt:lpstr>
      <vt:lpstr>Presentación de PowerPoint</vt:lpstr>
      <vt:lpstr>Internationalization &amp; Localization</vt:lpstr>
      <vt:lpstr>Internationalization &amp; Localization</vt:lpstr>
      <vt:lpstr>Internationalization &amp; Localization</vt:lpstr>
      <vt:lpstr>Internationalization &amp; Localization</vt:lpstr>
      <vt:lpstr>Referencias</vt:lpstr>
      <vt:lpstr>Destructuring</vt:lpstr>
      <vt:lpstr>Destructuring</vt:lpstr>
      <vt:lpstr>Destructuring</vt:lpstr>
      <vt:lpstr>Destructuring</vt:lpstr>
      <vt:lpstr>Destructuring</vt:lpstr>
      <vt:lpstr>Presentación de PowerPoint</vt:lpstr>
      <vt:lpstr>Destructuring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 de Microsoft Office</cp:lastModifiedBy>
  <cp:revision>1</cp:revision>
  <dcterms:created xsi:type="dcterms:W3CDTF">2019-07-14T13:22:00Z</dcterms:created>
  <dcterms:modified xsi:type="dcterms:W3CDTF">2019-07-14T13:30:58Z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2019-07-14T00:00:00Z</vt:filetime>
  </property>
</Properties>
</file>