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71" r:id="rId2"/>
    <p:sldId id="272" r:id="rId3"/>
    <p:sldId id="273" r:id="rId4"/>
    <p:sldId id="274" r:id="rId5"/>
    <p:sldId id="275" r:id="rId6"/>
    <p:sldId id="256" r:id="rId7"/>
    <p:sldId id="257" r:id="rId8"/>
    <p:sldId id="276" r:id="rId9"/>
    <p:sldId id="277" r:id="rId10"/>
    <p:sldId id="259" r:id="rId11"/>
    <p:sldId id="278" r:id="rId12"/>
    <p:sldId id="258" r:id="rId13"/>
    <p:sldId id="279" r:id="rId14"/>
    <p:sldId id="260" r:id="rId15"/>
    <p:sldId id="280" r:id="rId16"/>
    <p:sldId id="281" r:id="rId17"/>
    <p:sldId id="261" r:id="rId18"/>
    <p:sldId id="262" r:id="rId19"/>
    <p:sldId id="263" r:id="rId20"/>
    <p:sldId id="282" r:id="rId21"/>
    <p:sldId id="284" r:id="rId22"/>
    <p:sldId id="283" r:id="rId23"/>
    <p:sldId id="264" r:id="rId24"/>
    <p:sldId id="265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1" d="100"/>
          <a:sy n="191" d="100"/>
        </p:scale>
        <p:origin x="-2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30A23-9E94-7C43-A5E6-F95556AE37EC}" type="datetimeFigureOut">
              <a:rPr lang="es-ES" smtClean="0"/>
              <a:t>07/10/14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28E9F-CEEA-A647-9FF1-2DF3C95E374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606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8E9F-CEEA-A647-9FF1-2DF3C95E374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95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5056-82A8-7048-87F6-FF222CB1A8E3}" type="datetimeFigureOut">
              <a:rPr lang="es-ES" smtClean="0"/>
              <a:t>07/10/14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AEC7-6F99-084C-95F4-D1F8716C8EA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551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5056-82A8-7048-87F6-FF222CB1A8E3}" type="datetimeFigureOut">
              <a:rPr lang="es-ES" smtClean="0"/>
              <a:t>07/10/14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AEC7-6F99-084C-95F4-D1F8716C8EA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35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5056-82A8-7048-87F6-FF222CB1A8E3}" type="datetimeFigureOut">
              <a:rPr lang="es-ES" smtClean="0"/>
              <a:t>07/10/14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AEC7-6F99-084C-95F4-D1F8716C8EA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476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5056-82A8-7048-87F6-FF222CB1A8E3}" type="datetimeFigureOut">
              <a:rPr lang="es-ES" smtClean="0"/>
              <a:t>07/10/14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AEC7-6F99-084C-95F4-D1F8716C8EA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26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5056-82A8-7048-87F6-FF222CB1A8E3}" type="datetimeFigureOut">
              <a:rPr lang="es-ES" smtClean="0"/>
              <a:t>07/10/14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AEC7-6F99-084C-95F4-D1F8716C8EA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63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5056-82A8-7048-87F6-FF222CB1A8E3}" type="datetimeFigureOut">
              <a:rPr lang="es-ES" smtClean="0"/>
              <a:t>07/10/14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AEC7-6F99-084C-95F4-D1F8716C8EA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86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5056-82A8-7048-87F6-FF222CB1A8E3}" type="datetimeFigureOut">
              <a:rPr lang="es-ES" smtClean="0"/>
              <a:t>07/10/14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AEC7-6F99-084C-95F4-D1F8716C8EA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74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5056-82A8-7048-87F6-FF222CB1A8E3}" type="datetimeFigureOut">
              <a:rPr lang="es-ES" smtClean="0"/>
              <a:t>07/10/14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AEC7-6F99-084C-95F4-D1F8716C8EA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13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5056-82A8-7048-87F6-FF222CB1A8E3}" type="datetimeFigureOut">
              <a:rPr lang="es-ES" smtClean="0"/>
              <a:t>07/10/14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AEC7-6F99-084C-95F4-D1F8716C8EA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64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5056-82A8-7048-87F6-FF222CB1A8E3}" type="datetimeFigureOut">
              <a:rPr lang="es-ES" smtClean="0"/>
              <a:t>07/10/14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AEC7-6F99-084C-95F4-D1F8716C8EA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31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5056-82A8-7048-87F6-FF222CB1A8E3}" type="datetimeFigureOut">
              <a:rPr lang="es-ES" smtClean="0"/>
              <a:t>07/10/14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AEC7-6F99-084C-95F4-D1F8716C8EA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53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D5056-82A8-7048-87F6-FF222CB1A8E3}" type="datetimeFigureOut">
              <a:rPr lang="es-ES" smtClean="0"/>
              <a:t>07/10/14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BAEC7-6F99-084C-95F4-D1F8716C8EA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08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758571" y="2590800"/>
            <a:ext cx="7941141" cy="3091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/>
              <a:t>DOM permite a los programadores web acceder y manipular las páginas XHTML como si fueran </a:t>
            </a:r>
            <a:r>
              <a:rPr lang="es-ES" b="1" u="sng" cap="al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documentos XML</a:t>
            </a:r>
            <a:r>
              <a:rPr lang="es-ES" dirty="0" smtClean="0"/>
              <a:t>. 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De hecho, DOM se diseñó originalmente para manipular de forma sencilla los documentos XML.</a:t>
            </a:r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99938" y="413956"/>
            <a:ext cx="6498158" cy="172486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DOM</a:t>
            </a:r>
            <a:br>
              <a:rPr lang="es-ES" smtClean="0"/>
            </a:br>
            <a:r>
              <a:rPr lang="es-ES" smtClean="0"/>
              <a:t>(Data Object Model)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</a:t>
            </a:r>
            <a:r>
              <a:rPr lang="es-ES" dirty="0" err="1" smtClean="0"/>
              <a:t>Node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interfaz </a:t>
            </a:r>
            <a:r>
              <a:rPr lang="es-ES" dirty="0" err="1" smtClean="0"/>
              <a:t>Node</a:t>
            </a:r>
            <a:r>
              <a:rPr lang="es-ES" dirty="0" smtClean="0"/>
              <a:t> representa </a:t>
            </a:r>
            <a:r>
              <a:rPr lang="es-ES" dirty="0"/>
              <a:t>nodos del árbol</a:t>
            </a:r>
          </a:p>
          <a:p>
            <a:pPr lvl="1"/>
            <a:r>
              <a:rPr lang="es-ES" dirty="0"/>
              <a:t>Todos los demás heredan de </a:t>
            </a:r>
            <a:r>
              <a:rPr lang="es-ES" dirty="0" err="1"/>
              <a:t>Node</a:t>
            </a:r>
            <a:endParaRPr lang="es-ES" dirty="0"/>
          </a:p>
          <a:p>
            <a:r>
              <a:rPr lang="es-ES" dirty="0" smtClean="0"/>
              <a:t>Recorrido</a:t>
            </a:r>
            <a:r>
              <a:rPr lang="es-ES" dirty="0"/>
              <a:t>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12" y="3275653"/>
            <a:ext cx="6298335" cy="30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0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03715"/>
          </a:xfrm>
        </p:spPr>
        <p:txBody>
          <a:bodyPr/>
          <a:lstStyle/>
          <a:p>
            <a:r>
              <a:rPr lang="es-ES" dirty="0" smtClean="0"/>
              <a:t>Acceso Directo a los Nodos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430517" y="1209420"/>
            <a:ext cx="838072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 smtClean="0"/>
              <a:t>nodo </a:t>
            </a:r>
            <a:r>
              <a:rPr lang="es-ES" sz="2400" dirty="0"/>
              <a:t>del árbol </a:t>
            </a:r>
            <a:r>
              <a:rPr lang="es-ES" sz="2400" dirty="0" smtClean="0"/>
              <a:t>         </a:t>
            </a:r>
            <a:r>
              <a:rPr lang="es-ES" sz="2400" i="1" dirty="0"/>
              <a:t>"un trozo" </a:t>
            </a:r>
            <a:r>
              <a:rPr lang="es-ES" sz="2400" dirty="0"/>
              <a:t>de la </a:t>
            </a:r>
            <a:r>
              <a:rPr lang="es-ES" sz="2400" dirty="0" smtClean="0"/>
              <a:t>página.</a:t>
            </a:r>
          </a:p>
          <a:p>
            <a:pPr algn="just"/>
            <a:endParaRPr lang="es-ES" sz="2400" dirty="0"/>
          </a:p>
          <a:p>
            <a:pPr marL="342900" indent="-342900" algn="just">
              <a:buAutoNum type="alphaLcParenR"/>
            </a:pPr>
            <a:r>
              <a:rPr lang="es-ES" sz="2400" u="sng" dirty="0" smtClean="0"/>
              <a:t>A través del nodo padre</a:t>
            </a:r>
            <a:r>
              <a:rPr lang="es-ES" sz="2400" dirty="0" smtClean="0"/>
              <a:t>: a partir del </a:t>
            </a:r>
            <a:r>
              <a:rPr lang="es-ES" sz="2400" dirty="0"/>
              <a:t>nodo raíz </a:t>
            </a:r>
            <a:r>
              <a:rPr lang="es-ES" sz="2400" dirty="0" smtClean="0"/>
              <a:t>y sus </a:t>
            </a:r>
            <a:r>
              <a:rPr lang="es-ES" sz="2400" dirty="0"/>
              <a:t>nodos </a:t>
            </a:r>
            <a:r>
              <a:rPr lang="es-ES" sz="2400" dirty="0" smtClean="0"/>
              <a:t>hijos….</a:t>
            </a:r>
          </a:p>
          <a:p>
            <a:pPr algn="just"/>
            <a:endParaRPr lang="es-ES" sz="2400" dirty="0" smtClean="0"/>
          </a:p>
          <a:p>
            <a:pPr marL="357188" lvl="1" indent="-357188" algn="just">
              <a:buAutoNum type="alphaLcParenR" startAt="2"/>
            </a:pPr>
            <a:r>
              <a:rPr lang="es-ES" sz="2400" u="sng" dirty="0" smtClean="0"/>
              <a:t>Acceso directo</a:t>
            </a:r>
            <a:r>
              <a:rPr lang="es-ES" sz="2400" dirty="0" smtClean="0"/>
              <a:t>: acceso a </a:t>
            </a:r>
            <a:r>
              <a:rPr lang="es-ES" sz="2400" dirty="0"/>
              <a:t>un nodo </a:t>
            </a:r>
            <a:r>
              <a:rPr lang="es-ES" sz="2400" dirty="0" smtClean="0"/>
              <a:t>específico: </a:t>
            </a:r>
            <a:r>
              <a:rPr lang="es-ES" sz="2400" dirty="0"/>
              <a:t>es mucho más </a:t>
            </a:r>
            <a:r>
              <a:rPr lang="es-ES" sz="2400" dirty="0" smtClean="0"/>
              <a:t>rápido</a:t>
            </a:r>
          </a:p>
          <a:p>
            <a:pPr marL="0" lvl="1" algn="just"/>
            <a:endParaRPr lang="es-ES" sz="2400" dirty="0"/>
          </a:p>
          <a:p>
            <a:pPr marL="358775" algn="just"/>
            <a:r>
              <a:rPr lang="es-ES" sz="2400" dirty="0" smtClean="0"/>
              <a:t>El </a:t>
            </a:r>
            <a:r>
              <a:rPr lang="es-ES" sz="2400" dirty="0"/>
              <a:t>acceso a los nodos, su modificación y su eliminación solamente es posible cuando el árbol DOM ha sido </a:t>
            </a:r>
            <a:r>
              <a:rPr lang="es-ES" sz="2400" u="sng" dirty="0"/>
              <a:t>construido completamente</a:t>
            </a:r>
            <a:r>
              <a:rPr lang="es-ES" sz="2400" dirty="0"/>
              <a:t>, es decir, después de que la página XHTML se cargue por completo. </a:t>
            </a:r>
          </a:p>
        </p:txBody>
      </p:sp>
      <p:sp>
        <p:nvSpPr>
          <p:cNvPr id="3" name="Igual 2"/>
          <p:cNvSpPr/>
          <p:nvPr/>
        </p:nvSpPr>
        <p:spPr>
          <a:xfrm>
            <a:off x="3860801" y="1209420"/>
            <a:ext cx="491066" cy="298129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3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Nodos y m</a:t>
            </a:r>
            <a:r>
              <a:rPr lang="es-E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étodos</a:t>
            </a:r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El nodo documento representa el documento entero</a:t>
            </a:r>
          </a:p>
          <a:p>
            <a:r>
              <a:rPr lang="es-ES" dirty="0"/>
              <a:t>Métodos de búsqueda:</a:t>
            </a:r>
          </a:p>
          <a:p>
            <a:pPr lvl="1"/>
            <a:r>
              <a:rPr lang="es-ES" dirty="0" err="1"/>
              <a:t>documentElement</a:t>
            </a:r>
            <a:r>
              <a:rPr lang="es-ES" dirty="0"/>
              <a:t> devuelve el elemento raíz </a:t>
            </a:r>
          </a:p>
          <a:p>
            <a:pPr lvl="1"/>
            <a:r>
              <a:rPr lang="es-ES" dirty="0" err="1"/>
              <a:t>getElementByIDdevuelve</a:t>
            </a:r>
            <a:r>
              <a:rPr lang="es-ES" dirty="0"/>
              <a:t> el elemento a partir de un ID</a:t>
            </a:r>
          </a:p>
          <a:p>
            <a:pPr lvl="1"/>
            <a:r>
              <a:rPr lang="es-ES" dirty="0" err="1"/>
              <a:t>getElementsByTagNamedevuelve</a:t>
            </a:r>
            <a:r>
              <a:rPr lang="es-ES" dirty="0"/>
              <a:t> los elementos a partir de una etiqueta dada</a:t>
            </a:r>
          </a:p>
          <a:p>
            <a:r>
              <a:rPr lang="es-ES" dirty="0"/>
              <a:t>Métodos </a:t>
            </a:r>
            <a:r>
              <a:rPr lang="es-ES" i="1" dirty="0" smtClean="0"/>
              <a:t>factoría(</a:t>
            </a:r>
            <a:r>
              <a:rPr lang="es-ES" dirty="0" smtClean="0"/>
              <a:t>para </a:t>
            </a:r>
            <a:r>
              <a:rPr lang="es-ES" dirty="0"/>
              <a:t>crear nodos)</a:t>
            </a:r>
          </a:p>
          <a:p>
            <a:pPr lvl="1"/>
            <a:r>
              <a:rPr lang="es-ES" dirty="0" err="1"/>
              <a:t>createElement</a:t>
            </a:r>
            <a:endParaRPr lang="es-ES" dirty="0"/>
          </a:p>
          <a:p>
            <a:pPr lvl="1"/>
            <a:r>
              <a:rPr lang="es-ES" dirty="0" err="1"/>
              <a:t>createAttribute</a:t>
            </a:r>
            <a:endParaRPr lang="es-ES" dirty="0"/>
          </a:p>
          <a:p>
            <a:pPr lvl="1"/>
            <a:r>
              <a:rPr lang="es-ES" dirty="0" err="1"/>
              <a:t>createComment</a:t>
            </a:r>
            <a:endParaRPr lang="es-ES" dirty="0"/>
          </a:p>
          <a:p>
            <a:pPr lvl="1"/>
            <a:r>
              <a:rPr lang="es-ES" dirty="0" err="1"/>
              <a:t>createProcessingInstruction</a:t>
            </a:r>
            <a:endParaRPr lang="es-ES" dirty="0"/>
          </a:p>
          <a:p>
            <a:pPr lvl="1"/>
            <a:r>
              <a:rPr lang="es-E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5082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275" y="239996"/>
            <a:ext cx="8042276" cy="796539"/>
          </a:xfrm>
        </p:spPr>
        <p:txBody>
          <a:bodyPr/>
          <a:lstStyle/>
          <a:p>
            <a:r>
              <a:rPr lang="es-ES" dirty="0"/>
              <a:t>getElementsByTagName()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49541" y="1300811"/>
            <a:ext cx="861325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Obtiene </a:t>
            </a:r>
            <a:r>
              <a:rPr lang="es-ES" sz="2400" dirty="0"/>
              <a:t>todos los </a:t>
            </a:r>
            <a:r>
              <a:rPr lang="es-ES" sz="2400" dirty="0" smtClean="0"/>
              <a:t>elementos en un </a:t>
            </a:r>
            <a:r>
              <a:rPr lang="es-ES" sz="2400" dirty="0" err="1" smtClean="0"/>
              <a:t>array</a:t>
            </a:r>
            <a:r>
              <a:rPr lang="es-ES" sz="2400" dirty="0" smtClean="0"/>
              <a:t> </a:t>
            </a:r>
            <a:r>
              <a:rPr lang="es-ES" sz="2400" dirty="0"/>
              <a:t>de la página XHTML cuya etiqueta sea igual que el parámetro que se le pasa a la función</a:t>
            </a:r>
            <a:r>
              <a:rPr lang="es-ES" sz="2400" dirty="0" smtClean="0"/>
              <a:t>.</a:t>
            </a:r>
          </a:p>
          <a:p>
            <a:endParaRPr lang="es-ES" sz="2400" dirty="0"/>
          </a:p>
          <a:p>
            <a:r>
              <a:rPr lang="es-ES" sz="2400" dirty="0" err="1"/>
              <a:t>var</a:t>
            </a:r>
            <a:r>
              <a:rPr lang="es-ES" sz="2400" dirty="0"/>
              <a:t> </a:t>
            </a:r>
            <a:r>
              <a:rPr lang="es-ES" sz="2400" dirty="0" err="1"/>
              <a:t>parrafos</a:t>
            </a:r>
            <a:r>
              <a:rPr lang="es-ES" sz="2400" dirty="0"/>
              <a:t> = </a:t>
            </a:r>
            <a:r>
              <a:rPr lang="es-ES" sz="2400" b="1" dirty="0" err="1"/>
              <a:t>document</a:t>
            </a:r>
            <a:r>
              <a:rPr lang="es-ES" sz="2400" dirty="0" err="1"/>
              <a:t>.getElementsByTagName</a:t>
            </a:r>
            <a:r>
              <a:rPr lang="es-ES" sz="2400" dirty="0"/>
              <a:t>("p")</a:t>
            </a:r>
            <a:r>
              <a:rPr lang="es-ES" sz="2400" dirty="0" smtClean="0"/>
              <a:t>;</a:t>
            </a:r>
          </a:p>
          <a:p>
            <a:endParaRPr lang="es-ES" sz="2400" dirty="0"/>
          </a:p>
          <a:p>
            <a:r>
              <a:rPr lang="es-ES" sz="2400" dirty="0" err="1"/>
              <a:t>var</a:t>
            </a:r>
            <a:r>
              <a:rPr lang="es-ES" sz="2400" dirty="0"/>
              <a:t> </a:t>
            </a:r>
            <a:r>
              <a:rPr lang="es-ES" sz="2400" dirty="0" err="1"/>
              <a:t>primerParrafo</a:t>
            </a:r>
            <a:r>
              <a:rPr lang="es-ES" sz="2400" dirty="0"/>
              <a:t> = </a:t>
            </a:r>
            <a:r>
              <a:rPr lang="es-ES" sz="2400" dirty="0" err="1"/>
              <a:t>parrafos</a:t>
            </a:r>
            <a:r>
              <a:rPr lang="es-ES" sz="2400" dirty="0"/>
              <a:t>[0]</a:t>
            </a:r>
            <a:r>
              <a:rPr lang="es-ES" sz="2400" dirty="0" smtClean="0"/>
              <a:t>;</a:t>
            </a:r>
          </a:p>
          <a:p>
            <a:endParaRPr lang="es-ES" sz="2400" dirty="0"/>
          </a:p>
          <a:p>
            <a:r>
              <a:rPr lang="es-ES" sz="2400" dirty="0"/>
              <a:t>La función getElementsByTagName() se puede aplicar de forma </a:t>
            </a:r>
            <a:r>
              <a:rPr lang="es-ES" sz="2400" dirty="0" smtClean="0"/>
              <a:t>recursiva. Todos </a:t>
            </a:r>
            <a:r>
              <a:rPr lang="es-ES" sz="2400" dirty="0"/>
              <a:t>los enlaces del primer párrafo de la </a:t>
            </a:r>
            <a:r>
              <a:rPr lang="es-ES" sz="2400" dirty="0" smtClean="0"/>
              <a:t>página….</a:t>
            </a:r>
            <a:endParaRPr lang="es-ES" sz="2400" dirty="0"/>
          </a:p>
          <a:p>
            <a:endParaRPr lang="es-ES" sz="2400" dirty="0"/>
          </a:p>
          <a:p>
            <a:r>
              <a:rPr lang="es-ES" sz="2400" dirty="0" err="1" smtClean="0"/>
              <a:t>var</a:t>
            </a:r>
            <a:r>
              <a:rPr lang="es-ES" sz="2400" dirty="0" smtClean="0"/>
              <a:t> </a:t>
            </a:r>
            <a:r>
              <a:rPr lang="es-ES" sz="2400" dirty="0"/>
              <a:t>enlaces = </a:t>
            </a:r>
            <a:r>
              <a:rPr lang="es-ES" sz="2400" dirty="0" err="1"/>
              <a:t>primerParrafo.getElementsByTagName</a:t>
            </a:r>
            <a:r>
              <a:rPr lang="es-ES" sz="2400" dirty="0"/>
              <a:t>("a")</a:t>
            </a:r>
            <a:r>
              <a:rPr lang="es-ES" sz="2400" dirty="0" smtClean="0"/>
              <a:t>;</a:t>
            </a:r>
            <a:endParaRPr lang="es-ES" sz="24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9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0920"/>
            <a:ext cx="8229600" cy="1143000"/>
          </a:xfrm>
        </p:spPr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3505"/>
            <a:ext cx="6989733" cy="21291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85230"/>
            <a:ext cx="7998245" cy="16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78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275" y="312225"/>
            <a:ext cx="8042276" cy="759173"/>
          </a:xfrm>
        </p:spPr>
        <p:txBody>
          <a:bodyPr>
            <a:normAutofit fontScale="90000"/>
          </a:bodyPr>
          <a:lstStyle/>
          <a:p>
            <a:r>
              <a:rPr lang="es-ES" dirty="0"/>
              <a:t>getElementsByName()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57426" y="1452231"/>
            <a:ext cx="8486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La </a:t>
            </a:r>
            <a:r>
              <a:rPr lang="es-ES" sz="2400" dirty="0"/>
              <a:t>función getElementsByName() </a:t>
            </a:r>
            <a:r>
              <a:rPr lang="es-ES" sz="2400" dirty="0" smtClean="0"/>
              <a:t>busca </a:t>
            </a:r>
            <a:r>
              <a:rPr lang="es-ES" sz="2400" dirty="0"/>
              <a:t>los elementos cuyo atributo </a:t>
            </a:r>
            <a:r>
              <a:rPr lang="es-ES" sz="2400" dirty="0" err="1"/>
              <a:t>name</a:t>
            </a:r>
            <a:r>
              <a:rPr lang="es-ES" sz="2400" dirty="0"/>
              <a:t> </a:t>
            </a:r>
            <a:r>
              <a:rPr lang="es-ES" sz="2400" dirty="0" smtClean="0"/>
              <a:t>= parámetro </a:t>
            </a:r>
            <a:r>
              <a:rPr lang="es-ES" sz="2400" dirty="0"/>
              <a:t>proporcionado. </a:t>
            </a:r>
            <a:endParaRPr lang="es-ES" sz="2400" dirty="0" smtClean="0"/>
          </a:p>
          <a:p>
            <a:endParaRPr lang="es-ES" sz="2400" dirty="0"/>
          </a:p>
          <a:p>
            <a:r>
              <a:rPr lang="es-ES" sz="2400" dirty="0" err="1"/>
              <a:t>var</a:t>
            </a:r>
            <a:r>
              <a:rPr lang="es-ES" sz="2400" dirty="0"/>
              <a:t> </a:t>
            </a:r>
            <a:r>
              <a:rPr lang="es-ES" sz="2400" dirty="0" err="1"/>
              <a:t>parrafoEspecial</a:t>
            </a:r>
            <a:r>
              <a:rPr lang="es-ES" sz="2400" dirty="0"/>
              <a:t> = </a:t>
            </a:r>
            <a:r>
              <a:rPr lang="es-ES" sz="2400" dirty="0" err="1"/>
              <a:t>document.getElementsByName</a:t>
            </a:r>
            <a:r>
              <a:rPr lang="es-ES" sz="2400" dirty="0"/>
              <a:t>("especial");</a:t>
            </a:r>
          </a:p>
          <a:p>
            <a:r>
              <a:rPr lang="es-ES" sz="2400" dirty="0"/>
              <a:t> </a:t>
            </a:r>
          </a:p>
          <a:p>
            <a:r>
              <a:rPr lang="es-ES" sz="2400" dirty="0"/>
              <a:t>&lt;p </a:t>
            </a:r>
            <a:r>
              <a:rPr lang="es-ES" sz="2400" dirty="0" err="1"/>
              <a:t>name</a:t>
            </a:r>
            <a:r>
              <a:rPr lang="es-ES" sz="2400" dirty="0"/>
              <a:t>="prueba"&gt;...&lt;/p&gt;</a:t>
            </a:r>
          </a:p>
          <a:p>
            <a:r>
              <a:rPr lang="es-ES" sz="2400" dirty="0"/>
              <a:t>&lt;p </a:t>
            </a:r>
            <a:r>
              <a:rPr lang="es-ES" sz="2400" dirty="0" err="1"/>
              <a:t>name</a:t>
            </a:r>
            <a:r>
              <a:rPr lang="es-ES" sz="2400" dirty="0"/>
              <a:t>="especial"&gt;...&lt;/p&gt;</a:t>
            </a:r>
          </a:p>
          <a:p>
            <a:r>
              <a:rPr lang="es-ES" sz="2400" dirty="0"/>
              <a:t>&lt;p&gt;...&lt;/p&gt;</a:t>
            </a:r>
          </a:p>
          <a:p>
            <a:endParaRPr lang="es-ES" sz="2400" dirty="0"/>
          </a:p>
          <a:p>
            <a:r>
              <a:rPr lang="es-ES" sz="2400" dirty="0" smtClean="0"/>
              <a:t>En </a:t>
            </a:r>
            <a:r>
              <a:rPr lang="es-ES" sz="2400" dirty="0"/>
              <a:t>el caso de los elementos HTML </a:t>
            </a:r>
            <a:r>
              <a:rPr lang="es-ES" sz="2400" dirty="0" err="1"/>
              <a:t>radiobutton</a:t>
            </a:r>
            <a:r>
              <a:rPr lang="es-ES" sz="2400" dirty="0"/>
              <a:t>, el atributo </a:t>
            </a:r>
            <a:r>
              <a:rPr lang="es-ES" sz="2400" dirty="0" err="1"/>
              <a:t>name</a:t>
            </a:r>
            <a:r>
              <a:rPr lang="es-ES" sz="2400" dirty="0"/>
              <a:t> </a:t>
            </a:r>
            <a:r>
              <a:rPr lang="es-ES" sz="2400" dirty="0" smtClean="0"/>
              <a:t>devuelve </a:t>
            </a:r>
            <a:r>
              <a:rPr lang="es-ES" sz="2400" dirty="0"/>
              <a:t>una colección de elementos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4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275" y="228428"/>
            <a:ext cx="8042276" cy="686944"/>
          </a:xfrm>
        </p:spPr>
        <p:txBody>
          <a:bodyPr>
            <a:normAutofit fontScale="90000"/>
          </a:bodyPr>
          <a:lstStyle/>
          <a:p>
            <a:r>
              <a:rPr lang="es-ES" dirty="0"/>
              <a:t>getElementById(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68334" y="1262800"/>
            <a:ext cx="82528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La </a:t>
            </a:r>
            <a:r>
              <a:rPr lang="es-ES" sz="2400" dirty="0"/>
              <a:t>función getElementById() devuelve el elemento XHTML cuyo atributo id coincide con el parámetro indicado en la función. </a:t>
            </a:r>
            <a:r>
              <a:rPr lang="es-ES" sz="2400" dirty="0" smtClean="0"/>
              <a:t>El </a:t>
            </a:r>
            <a:r>
              <a:rPr lang="es-ES" sz="2400" dirty="0"/>
              <a:t>atributo id debe ser único para cada elemento de una misma </a:t>
            </a:r>
            <a:r>
              <a:rPr lang="es-ES" sz="2400" dirty="0" smtClean="0"/>
              <a:t>página</a:t>
            </a:r>
          </a:p>
          <a:p>
            <a:endParaRPr lang="es-ES" sz="2400" dirty="0"/>
          </a:p>
          <a:p>
            <a:r>
              <a:rPr lang="es-ES" sz="2400" dirty="0" err="1"/>
              <a:t>var</a:t>
            </a:r>
            <a:r>
              <a:rPr lang="es-ES" sz="2400" dirty="0"/>
              <a:t> cabecera = </a:t>
            </a:r>
            <a:r>
              <a:rPr lang="es-ES" sz="2400" dirty="0" err="1"/>
              <a:t>document.getElementById</a:t>
            </a:r>
            <a:r>
              <a:rPr lang="es-ES" sz="2400" dirty="0"/>
              <a:t>("cabecera");</a:t>
            </a:r>
          </a:p>
          <a:p>
            <a:r>
              <a:rPr lang="es-ES" sz="2400" dirty="0"/>
              <a:t> </a:t>
            </a:r>
          </a:p>
          <a:p>
            <a:r>
              <a:rPr lang="es-ES" sz="2400" dirty="0"/>
              <a:t>&lt;div id="cabecera"&gt;</a:t>
            </a:r>
          </a:p>
          <a:p>
            <a:r>
              <a:rPr lang="es-ES" sz="2400" dirty="0"/>
              <a:t>  &lt;a </a:t>
            </a:r>
            <a:r>
              <a:rPr lang="es-ES" sz="2400" dirty="0" err="1"/>
              <a:t>href</a:t>
            </a:r>
            <a:r>
              <a:rPr lang="es-ES" sz="2400" dirty="0"/>
              <a:t>="/" id="logo"&gt;...&lt;/a&gt;</a:t>
            </a:r>
          </a:p>
          <a:p>
            <a:r>
              <a:rPr lang="es-ES" sz="2400" dirty="0"/>
              <a:t>&lt;/div&gt;</a:t>
            </a:r>
          </a:p>
          <a:p>
            <a:endParaRPr lang="es-ES" sz="2400" dirty="0"/>
          </a:p>
          <a:p>
            <a:r>
              <a:rPr lang="es-ES" sz="2400" dirty="0"/>
              <a:t>La función getElementById() </a:t>
            </a:r>
            <a:r>
              <a:rPr lang="es-ES" sz="2400" dirty="0" smtClean="0"/>
              <a:t>es de la más importantes</a:t>
            </a:r>
            <a:endParaRPr lang="es-ES" sz="24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6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 de Nodos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641543" y="1688942"/>
            <a:ext cx="80452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El interfaz </a:t>
            </a:r>
            <a:r>
              <a:rPr lang="es-ES" sz="2400" b="1" dirty="0" err="1"/>
              <a:t>NodeList</a:t>
            </a:r>
            <a:r>
              <a:rPr lang="es-ES" sz="2400" b="1" dirty="0"/>
              <a:t> </a:t>
            </a:r>
            <a:r>
              <a:rPr lang="es-ES" sz="2400" dirty="0"/>
              <a:t>indica una lista de </a:t>
            </a:r>
            <a:r>
              <a:rPr lang="es-ES" sz="2400" dirty="0" smtClean="0"/>
              <a:t>nodos.</a:t>
            </a:r>
          </a:p>
          <a:p>
            <a:endParaRPr lang="es-ES" sz="2400" dirty="0"/>
          </a:p>
          <a:p>
            <a:r>
              <a:rPr lang="es-ES" sz="2400" dirty="0"/>
              <a:t>Los ítems son accedidos mediante el </a:t>
            </a:r>
            <a:r>
              <a:rPr lang="es-ES" sz="2400" dirty="0" smtClean="0"/>
              <a:t>índice </a:t>
            </a:r>
            <a:r>
              <a:rPr lang="en-US" sz="2400" dirty="0" smtClean="0"/>
              <a:t>item</a:t>
            </a:r>
            <a:r>
              <a:rPr lang="en-US" sz="2400" dirty="0"/>
              <a:t>(0), item(1), etc.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lengthindica</a:t>
            </a:r>
            <a:r>
              <a:rPr lang="en-US" sz="2400" dirty="0" smtClean="0"/>
              <a:t> </a:t>
            </a:r>
            <a:r>
              <a:rPr lang="en-US" sz="2400" dirty="0"/>
              <a:t>el </a:t>
            </a:r>
            <a:r>
              <a:rPr lang="en-US" sz="2400" dirty="0" err="1"/>
              <a:t>número</a:t>
            </a:r>
            <a:r>
              <a:rPr lang="en-US" sz="2400" dirty="0"/>
              <a:t> de </a:t>
            </a:r>
            <a:r>
              <a:rPr lang="en-US" sz="2400" dirty="0" err="1"/>
              <a:t>ítems</a:t>
            </a:r>
            <a:endParaRPr lang="en-US" sz="2400" dirty="0"/>
          </a:p>
          <a:p>
            <a:endParaRPr lang="en-US" sz="2400" b="1" dirty="0" smtClean="0"/>
          </a:p>
          <a:p>
            <a:r>
              <a:rPr lang="en-US" sz="2400" b="1" dirty="0" smtClean="0"/>
              <a:t>for 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i</a:t>
            </a:r>
            <a:r>
              <a:rPr lang="en-US" sz="2400" b="1" dirty="0"/>
              <a:t>=0; </a:t>
            </a:r>
            <a:r>
              <a:rPr lang="en-US" sz="2400" b="1" dirty="0" err="1"/>
              <a:t>i</a:t>
            </a:r>
            <a:r>
              <a:rPr lang="en-US" sz="2400" b="1" dirty="0"/>
              <a:t> &lt; </a:t>
            </a:r>
            <a:r>
              <a:rPr lang="en-US" sz="2400" b="1" dirty="0" err="1"/>
              <a:t>listaNodos.length</a:t>
            </a:r>
            <a:r>
              <a:rPr lang="en-US" sz="2400" b="1" dirty="0"/>
              <a:t>; </a:t>
            </a:r>
            <a:r>
              <a:rPr lang="en-US" sz="2400" b="1" dirty="0" err="1"/>
              <a:t>i</a:t>
            </a:r>
            <a:r>
              <a:rPr lang="en-US" sz="2400" b="1" dirty="0"/>
              <a:t>++)</a:t>
            </a:r>
            <a:endParaRPr lang="en-US" sz="2400" dirty="0"/>
          </a:p>
          <a:p>
            <a:r>
              <a:rPr lang="en-US" sz="2400" b="1" dirty="0" smtClean="0"/>
              <a:t>	</a:t>
            </a:r>
            <a:r>
              <a:rPr lang="en-US" sz="2400" b="1" dirty="0" err="1" smtClean="0"/>
              <a:t>procesa</a:t>
            </a:r>
            <a:r>
              <a:rPr lang="en-US" sz="2400" b="1" dirty="0"/>
              <a:t>(</a:t>
            </a:r>
            <a:r>
              <a:rPr lang="en-US" sz="2400" b="1" dirty="0" err="1"/>
              <a:t>listaNodos</a:t>
            </a:r>
            <a:r>
              <a:rPr lang="en-US" sz="2400" b="1" dirty="0"/>
              <a:t>[</a:t>
            </a:r>
            <a:r>
              <a:rPr lang="en-US" sz="2400" b="1" dirty="0" err="1"/>
              <a:t>i</a:t>
            </a:r>
            <a:r>
              <a:rPr lang="en-US" sz="2400" b="1" dirty="0"/>
              <a:t>]);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99580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03" y="1589199"/>
            <a:ext cx="7723648" cy="3869441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0920"/>
            <a:ext cx="8229600" cy="1143000"/>
          </a:xfrm>
        </p:spPr>
        <p:txBody>
          <a:bodyPr/>
          <a:lstStyle/>
          <a:p>
            <a:r>
              <a:rPr lang="es-ES" dirty="0" smtClean="0"/>
              <a:t>Ejemplo lista de </a:t>
            </a:r>
            <a:r>
              <a:rPr lang="es-ES" dirty="0" smtClean="0"/>
              <a:t>nodos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0447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70300" y="1468719"/>
            <a:ext cx="716884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s-ES_tradnl" sz="2400" dirty="0" err="1" smtClean="0"/>
              <a:t>appendChild</a:t>
            </a:r>
            <a:r>
              <a:rPr lang="es-ES_tradnl" sz="2400" dirty="0" smtClean="0"/>
              <a:t>: añade </a:t>
            </a:r>
            <a:r>
              <a:rPr lang="es-ES_tradnl" sz="2400" dirty="0"/>
              <a:t>un hijo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s-ES_tradnl" sz="2400" dirty="0" err="1" smtClean="0"/>
              <a:t>insertBefore</a:t>
            </a:r>
            <a:r>
              <a:rPr lang="es-ES_tradnl" sz="2400" dirty="0" smtClean="0"/>
              <a:t>: </a:t>
            </a:r>
            <a:r>
              <a:rPr lang="es-ES_tradnl" sz="2400" dirty="0"/>
              <a:t>inserta un hijo antes que otro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s-ES_tradnl" sz="2400" dirty="0" err="1" smtClean="0"/>
              <a:t>cloneNode</a:t>
            </a:r>
            <a:r>
              <a:rPr lang="es-ES_tradnl" sz="2400" dirty="0" smtClean="0"/>
              <a:t>: devuelve </a:t>
            </a:r>
            <a:r>
              <a:rPr lang="es-ES_tradnl" sz="2400" dirty="0"/>
              <a:t>duplicado de nodo actual</a:t>
            </a:r>
          </a:p>
          <a:p>
            <a:pPr lvl="2">
              <a:spcAft>
                <a:spcPts val="1200"/>
              </a:spcAft>
            </a:pPr>
            <a:r>
              <a:rPr lang="es-ES_tradnl" sz="2400" dirty="0"/>
              <a:t>Argumento booleano (true = subelementos)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s-ES_tradnl" sz="2400" dirty="0" err="1" smtClean="0"/>
              <a:t>removeChild</a:t>
            </a:r>
            <a:r>
              <a:rPr lang="es-ES_tradnl" sz="2400" dirty="0" smtClean="0"/>
              <a:t>: elimina </a:t>
            </a:r>
            <a:r>
              <a:rPr lang="es-ES_tradnl" sz="2400" dirty="0"/>
              <a:t>un hijo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s-ES_tradnl" sz="2400" dirty="0" err="1" smtClean="0"/>
              <a:t>replaceChild</a:t>
            </a:r>
            <a:r>
              <a:rPr lang="es-ES_tradnl" sz="2400" dirty="0" smtClean="0"/>
              <a:t>: substituye </a:t>
            </a:r>
            <a:r>
              <a:rPr lang="es-ES_tradnl" sz="2400" dirty="0"/>
              <a:t>un hijo por otro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s-ES_tradnl" sz="2400" dirty="0" err="1" smtClean="0"/>
              <a:t>hasAttributes</a:t>
            </a:r>
            <a:r>
              <a:rPr lang="es-ES_tradnl" sz="2400" dirty="0" smtClean="0"/>
              <a:t>: indica </a:t>
            </a:r>
            <a:r>
              <a:rPr lang="es-ES_tradnl" sz="2400" dirty="0"/>
              <a:t>si tiene atributos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s-ES_tradnl" sz="2400" dirty="0" err="1" smtClean="0"/>
              <a:t>hasChildNodes</a:t>
            </a:r>
            <a:r>
              <a:rPr lang="es-ES_tradnl" sz="2400" dirty="0" smtClean="0"/>
              <a:t>: indica </a:t>
            </a:r>
            <a:r>
              <a:rPr lang="es-ES_tradnl" sz="2400" dirty="0"/>
              <a:t>si tiene hijos</a:t>
            </a:r>
            <a:endParaRPr lang="es-ES" sz="2400" dirty="0"/>
          </a:p>
        </p:txBody>
      </p:sp>
      <p:sp>
        <p:nvSpPr>
          <p:cNvPr id="6" name="Rectángulo 5"/>
          <p:cNvSpPr/>
          <p:nvPr/>
        </p:nvSpPr>
        <p:spPr>
          <a:xfrm>
            <a:off x="2066710" y="316161"/>
            <a:ext cx="55374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4400" i="1" dirty="0" smtClean="0"/>
              <a:t>Manipulación del </a:t>
            </a:r>
            <a:r>
              <a:rPr lang="es-ES_tradnl" sz="4400" i="1" dirty="0" err="1" smtClean="0"/>
              <a:t>Arbol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341655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Árbol de Nodos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7866" y="1867865"/>
            <a:ext cx="8652933" cy="44990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 smtClean="0"/>
              <a:t>Una </a:t>
            </a:r>
            <a:r>
              <a:rPr lang="es-ES" sz="3200" dirty="0"/>
              <a:t>página HTML </a:t>
            </a:r>
            <a:r>
              <a:rPr lang="es-ES" sz="3200" dirty="0" smtClean="0"/>
              <a:t>= sucesión </a:t>
            </a:r>
            <a:r>
              <a:rPr lang="es-ES" sz="3200" dirty="0"/>
              <a:t>de </a:t>
            </a:r>
            <a:r>
              <a:rPr lang="es-ES" sz="3200" dirty="0" smtClean="0"/>
              <a:t>caracteres</a:t>
            </a:r>
          </a:p>
          <a:p>
            <a:pPr marL="0" indent="0">
              <a:buNone/>
            </a:pPr>
            <a:endParaRPr lang="es-ES" sz="3200" dirty="0" smtClean="0"/>
          </a:p>
          <a:p>
            <a:r>
              <a:rPr lang="es-ES" sz="3200" dirty="0" smtClean="0"/>
              <a:t>Navegador transforma automáticamente </a:t>
            </a:r>
            <a:r>
              <a:rPr lang="es-ES" sz="3200" dirty="0"/>
              <a:t>todas las páginas web en una estructura más </a:t>
            </a:r>
            <a:r>
              <a:rPr lang="es-ES" sz="3200" b="1" u="sng" cap="all" dirty="0"/>
              <a:t>eficiente</a:t>
            </a:r>
            <a:r>
              <a:rPr lang="es-ES" sz="3200" dirty="0"/>
              <a:t> de manipular.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3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s-ES" dirty="0"/>
              <a:t>Creación y eliminación de nodos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49275" y="1540244"/>
            <a:ext cx="823912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Crear y </a:t>
            </a: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eliminar nodos del árbol </a:t>
            </a:r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DOM = </a:t>
            </a:r>
          </a:p>
          <a:p>
            <a:pPr algn="ctr"/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Crear </a:t>
            </a: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y eliminar "trozos" de la página web.</a:t>
            </a:r>
          </a:p>
          <a:p>
            <a:endParaRPr lang="es-ES" dirty="0"/>
          </a:p>
          <a:p>
            <a:r>
              <a:rPr lang="es-ES" dirty="0" smtClean="0"/>
              <a:t>Un párrafo: dos </a:t>
            </a:r>
            <a:r>
              <a:rPr lang="es-ES" dirty="0"/>
              <a:t>nodos: </a:t>
            </a:r>
            <a:r>
              <a:rPr lang="es-ES" dirty="0" smtClean="0"/>
              <a:t>uno de </a:t>
            </a:r>
            <a:r>
              <a:rPr lang="es-ES" dirty="0"/>
              <a:t>tipo </a:t>
            </a:r>
            <a:r>
              <a:rPr lang="es-ES" dirty="0" err="1"/>
              <a:t>Element</a:t>
            </a:r>
            <a:r>
              <a:rPr lang="es-ES" dirty="0"/>
              <a:t> </a:t>
            </a:r>
            <a:r>
              <a:rPr lang="es-ES" dirty="0" smtClean="0"/>
              <a:t>&lt;</a:t>
            </a:r>
            <a:r>
              <a:rPr lang="es-ES" dirty="0"/>
              <a:t>p&gt; y </a:t>
            </a:r>
            <a:r>
              <a:rPr lang="es-ES" dirty="0" smtClean="0"/>
              <a:t>otro de </a:t>
            </a:r>
            <a:r>
              <a:rPr lang="es-ES" dirty="0"/>
              <a:t>tipo Text y </a:t>
            </a:r>
            <a:r>
              <a:rPr lang="es-ES" dirty="0" smtClean="0"/>
              <a:t>es el contenido.</a:t>
            </a:r>
            <a:endParaRPr lang="es-ES" dirty="0"/>
          </a:p>
          <a:p>
            <a:endParaRPr lang="es-ES" dirty="0"/>
          </a:p>
          <a:p>
            <a:r>
              <a:rPr lang="es-ES" dirty="0" smtClean="0"/>
              <a:t>Pasos para crear </a:t>
            </a:r>
            <a:r>
              <a:rPr lang="es-ES" dirty="0"/>
              <a:t>y añadir a la página un nuevo elemento </a:t>
            </a:r>
            <a:r>
              <a:rPr lang="es-ES" dirty="0" smtClean="0"/>
              <a:t>XHTML:</a:t>
            </a:r>
            <a:endParaRPr lang="es-ES" dirty="0"/>
          </a:p>
          <a:p>
            <a:endParaRPr lang="es-ES" dirty="0"/>
          </a:p>
          <a:p>
            <a:pPr marL="342900" indent="-342900">
              <a:buFont typeface="+mj-lt"/>
              <a:buAutoNum type="arabicPeriod"/>
              <a:tabLst>
                <a:tab pos="355600" algn="l"/>
              </a:tabLst>
            </a:pPr>
            <a:r>
              <a:rPr lang="es-ES" dirty="0" smtClean="0"/>
              <a:t>Creación </a:t>
            </a:r>
            <a:r>
              <a:rPr lang="es-ES" dirty="0"/>
              <a:t>de un nodo de tipo </a:t>
            </a:r>
            <a:r>
              <a:rPr lang="es-ES" dirty="0" err="1"/>
              <a:t>Element</a:t>
            </a:r>
            <a:r>
              <a:rPr lang="es-ES" dirty="0"/>
              <a:t> que represente al elemento.</a:t>
            </a:r>
          </a:p>
          <a:p>
            <a:pPr marL="342900" indent="-342900">
              <a:buFont typeface="+mj-lt"/>
              <a:buAutoNum type="arabicPeriod"/>
              <a:tabLst>
                <a:tab pos="355600" algn="l"/>
              </a:tabLst>
            </a:pPr>
            <a:r>
              <a:rPr lang="es-ES" dirty="0" smtClean="0"/>
              <a:t>Creación </a:t>
            </a:r>
            <a:r>
              <a:rPr lang="es-ES" dirty="0"/>
              <a:t>de un nodo de tipo Text que represente el contenido del elemento.</a:t>
            </a:r>
          </a:p>
          <a:p>
            <a:pPr marL="342900" indent="-342900">
              <a:buFont typeface="+mj-lt"/>
              <a:buAutoNum type="arabicPeriod"/>
              <a:tabLst>
                <a:tab pos="355600" algn="l"/>
              </a:tabLst>
            </a:pPr>
            <a:r>
              <a:rPr lang="es-ES" dirty="0" smtClean="0"/>
              <a:t>Añadir </a:t>
            </a:r>
            <a:r>
              <a:rPr lang="es-ES" dirty="0"/>
              <a:t>el nodo Text como nodo hijo del nodo </a:t>
            </a:r>
            <a:r>
              <a:rPr lang="es-ES" dirty="0" err="1"/>
              <a:t>Element</a:t>
            </a:r>
            <a:r>
              <a:rPr lang="es-ES" dirty="0"/>
              <a:t>.</a:t>
            </a:r>
          </a:p>
          <a:p>
            <a:pPr marL="342900" indent="-342900">
              <a:buFont typeface="+mj-lt"/>
              <a:buAutoNum type="arabicPeriod"/>
              <a:tabLst>
                <a:tab pos="355600" algn="l"/>
              </a:tabLst>
            </a:pPr>
            <a:r>
              <a:rPr lang="es-ES" dirty="0" smtClean="0"/>
              <a:t>Añadir </a:t>
            </a:r>
            <a:r>
              <a:rPr lang="es-ES" dirty="0"/>
              <a:t>el nodo </a:t>
            </a:r>
            <a:r>
              <a:rPr lang="es-ES" dirty="0" err="1"/>
              <a:t>Element</a:t>
            </a:r>
            <a:r>
              <a:rPr lang="es-ES" dirty="0"/>
              <a:t> a la página, en forma de nodo hijo del nodo correspondiente al lugar en el que se quiere insertar el elemento.</a:t>
            </a:r>
          </a:p>
          <a:p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4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133" y="107576"/>
            <a:ext cx="8754534" cy="789891"/>
          </a:xfrm>
        </p:spPr>
        <p:txBody>
          <a:bodyPr/>
          <a:lstStyle/>
          <a:p>
            <a:r>
              <a:rPr lang="es-ES" sz="4000" dirty="0" smtClean="0"/>
              <a:t>Funciones DOM creación de Nodos</a:t>
            </a:r>
            <a:endParaRPr lang="es-ES" sz="4000" dirty="0"/>
          </a:p>
        </p:txBody>
      </p:sp>
      <p:sp>
        <p:nvSpPr>
          <p:cNvPr id="4" name="Rectángulo 3"/>
          <p:cNvSpPr/>
          <p:nvPr/>
        </p:nvSpPr>
        <p:spPr>
          <a:xfrm>
            <a:off x="474133" y="1110236"/>
            <a:ext cx="831426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/>
          </a:p>
          <a:p>
            <a:pPr marL="285750" indent="-285750">
              <a:buFont typeface="Arial"/>
              <a:buChar char="•"/>
            </a:pPr>
            <a:r>
              <a:rPr lang="es-ES" sz="2400" b="1" dirty="0" err="1" smtClean="0">
                <a:solidFill>
                  <a:srgbClr val="FF0000"/>
                </a:solidFill>
              </a:rPr>
              <a:t>createElement</a:t>
            </a:r>
            <a:r>
              <a:rPr lang="es-ES" sz="2400" b="1" dirty="0">
                <a:solidFill>
                  <a:srgbClr val="FF0000"/>
                </a:solidFill>
              </a:rPr>
              <a:t>(etiqueta)</a:t>
            </a:r>
            <a:r>
              <a:rPr lang="es-ES" sz="2400" dirty="0"/>
              <a:t>: crea un nodo de tipo </a:t>
            </a:r>
            <a:r>
              <a:rPr lang="es-ES" sz="2400" dirty="0" err="1"/>
              <a:t>Element</a:t>
            </a:r>
            <a:r>
              <a:rPr lang="es-ES" sz="2400" dirty="0"/>
              <a:t> que representa al elemento XHTML cuya etiqueta se pasa como parámetro.</a:t>
            </a:r>
          </a:p>
          <a:p>
            <a:pPr marL="285750" indent="-285750">
              <a:buFont typeface="Arial"/>
              <a:buChar char="•"/>
            </a:pPr>
            <a:r>
              <a:rPr lang="es-ES" sz="2400" b="1" dirty="0" err="1" smtClean="0">
                <a:solidFill>
                  <a:srgbClr val="FF0000"/>
                </a:solidFill>
              </a:rPr>
              <a:t>createTextNode</a:t>
            </a:r>
            <a:r>
              <a:rPr lang="es-ES" sz="2400" b="1" dirty="0">
                <a:solidFill>
                  <a:srgbClr val="FF0000"/>
                </a:solidFill>
              </a:rPr>
              <a:t>(contenido)</a:t>
            </a:r>
            <a:r>
              <a:rPr lang="es-ES" sz="2400" dirty="0"/>
              <a:t>: crea un nodo de tipo Text que almacena el contenido textual de los elementos XHTML.</a:t>
            </a:r>
          </a:p>
          <a:p>
            <a:pPr marL="285750" indent="-285750">
              <a:buFont typeface="Arial"/>
              <a:buChar char="•"/>
            </a:pPr>
            <a:r>
              <a:rPr lang="es-ES" sz="2400" b="1" dirty="0" err="1" smtClean="0">
                <a:solidFill>
                  <a:srgbClr val="FF0000"/>
                </a:solidFill>
              </a:rPr>
              <a:t>nodoPadre.appendChild</a:t>
            </a:r>
            <a:r>
              <a:rPr lang="es-ES" sz="2400" b="1" dirty="0">
                <a:solidFill>
                  <a:srgbClr val="FF0000"/>
                </a:solidFill>
              </a:rPr>
              <a:t>(</a:t>
            </a:r>
            <a:r>
              <a:rPr lang="es-ES" sz="2400" b="1" dirty="0" err="1">
                <a:solidFill>
                  <a:srgbClr val="FF0000"/>
                </a:solidFill>
              </a:rPr>
              <a:t>nodoHijo</a:t>
            </a:r>
            <a:r>
              <a:rPr lang="es-ES" sz="2400" b="1" dirty="0">
                <a:solidFill>
                  <a:srgbClr val="FF0000"/>
                </a:solidFill>
              </a:rPr>
              <a:t>)</a:t>
            </a:r>
            <a:r>
              <a:rPr lang="es-ES" sz="2400" dirty="0"/>
              <a:t>: añade un nodo como hijo de otro nodo. Se debe utilizar al menos dos veces con los nodos habituales: en primer lugar se añade el nodo Text como hijo del nodo </a:t>
            </a:r>
            <a:r>
              <a:rPr lang="es-ES" sz="2400" dirty="0" err="1"/>
              <a:t>Element</a:t>
            </a:r>
            <a:r>
              <a:rPr lang="es-ES" sz="2400" dirty="0"/>
              <a:t> y a continuación se añade el nodo </a:t>
            </a:r>
            <a:r>
              <a:rPr lang="es-ES" sz="2400" dirty="0" err="1"/>
              <a:t>Element</a:t>
            </a:r>
            <a:r>
              <a:rPr lang="es-ES" sz="2400" dirty="0"/>
              <a:t> como hijo de algún nodo de la página.</a:t>
            </a:r>
          </a:p>
          <a:p>
            <a:endParaRPr lang="es-ES" sz="24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86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0075" y="570256"/>
            <a:ext cx="8042276" cy="857624"/>
          </a:xfrm>
        </p:spPr>
        <p:txBody>
          <a:bodyPr/>
          <a:lstStyle/>
          <a:p>
            <a:r>
              <a:rPr lang="es-ES" dirty="0" smtClean="0"/>
              <a:t>Creación de un Nodo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237067" y="1686985"/>
            <a:ext cx="86529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De este modo, si se quiere añadir un párrafo simple al final de una página XHTML, es necesario incluir el siguiente código JavaScript:</a:t>
            </a:r>
          </a:p>
          <a:p>
            <a:endParaRPr lang="es-ES" dirty="0"/>
          </a:p>
          <a:p>
            <a:r>
              <a:rPr lang="es-ES" dirty="0"/>
              <a:t>// Crear nodo de tipo </a:t>
            </a:r>
            <a:r>
              <a:rPr lang="es-ES" dirty="0" err="1"/>
              <a:t>Element</a:t>
            </a:r>
            <a:endParaRPr lang="es-ES" dirty="0"/>
          </a:p>
          <a:p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parrafo</a:t>
            </a:r>
            <a:r>
              <a:rPr lang="es-ES" dirty="0"/>
              <a:t> = </a:t>
            </a:r>
            <a:r>
              <a:rPr lang="es-ES" dirty="0" err="1"/>
              <a:t>document.createElement</a:t>
            </a:r>
            <a:r>
              <a:rPr lang="es-ES" dirty="0"/>
              <a:t>("p");</a:t>
            </a:r>
          </a:p>
          <a:p>
            <a:r>
              <a:rPr lang="es-ES" dirty="0"/>
              <a:t> </a:t>
            </a:r>
          </a:p>
          <a:p>
            <a:r>
              <a:rPr lang="es-ES" dirty="0"/>
              <a:t>// Crear nodo de tipo Text</a:t>
            </a:r>
          </a:p>
          <a:p>
            <a:r>
              <a:rPr lang="es-ES" dirty="0" err="1"/>
              <a:t>var</a:t>
            </a:r>
            <a:r>
              <a:rPr lang="es-ES" dirty="0"/>
              <a:t> contenido = </a:t>
            </a:r>
            <a:r>
              <a:rPr lang="es-ES" dirty="0" err="1"/>
              <a:t>document.createTextNode</a:t>
            </a:r>
            <a:r>
              <a:rPr lang="es-ES" dirty="0"/>
              <a:t>("Hola Mundo!");</a:t>
            </a:r>
          </a:p>
          <a:p>
            <a:r>
              <a:rPr lang="es-ES" dirty="0"/>
              <a:t> </a:t>
            </a:r>
          </a:p>
          <a:p>
            <a:r>
              <a:rPr lang="es-ES" dirty="0"/>
              <a:t>// Añadir el nodo Text como hijo del nodo </a:t>
            </a:r>
            <a:r>
              <a:rPr lang="es-ES" dirty="0" err="1"/>
              <a:t>Element</a:t>
            </a:r>
            <a:endParaRPr lang="es-ES" dirty="0"/>
          </a:p>
          <a:p>
            <a:r>
              <a:rPr lang="es-ES" dirty="0" err="1"/>
              <a:t>parrafo.appendChild</a:t>
            </a:r>
            <a:r>
              <a:rPr lang="es-ES" dirty="0"/>
              <a:t>(contenido);</a:t>
            </a:r>
          </a:p>
          <a:p>
            <a:r>
              <a:rPr lang="es-ES" dirty="0"/>
              <a:t> </a:t>
            </a:r>
          </a:p>
          <a:p>
            <a:r>
              <a:rPr lang="es-ES" dirty="0"/>
              <a:t>// Añadir el nodo </a:t>
            </a:r>
            <a:r>
              <a:rPr lang="es-ES" dirty="0" err="1"/>
              <a:t>Element</a:t>
            </a:r>
            <a:r>
              <a:rPr lang="es-ES" dirty="0"/>
              <a:t> como hijo de la pagina</a:t>
            </a:r>
          </a:p>
          <a:p>
            <a:r>
              <a:rPr lang="es-ES" dirty="0" err="1"/>
              <a:t>document.body.appendChild</a:t>
            </a:r>
            <a:r>
              <a:rPr lang="es-ES" dirty="0"/>
              <a:t>(</a:t>
            </a:r>
            <a:r>
              <a:rPr lang="es-ES" dirty="0" err="1"/>
              <a:t>parrafo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91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066710" y="316161"/>
            <a:ext cx="51124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4400" i="1" dirty="0" smtClean="0"/>
              <a:t>Ejemplo clonar nodos</a:t>
            </a:r>
            <a:endParaRPr lang="es-ES_tradnl" sz="4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81" y="1549319"/>
            <a:ext cx="7707822" cy="32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43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55" y="1818204"/>
            <a:ext cx="7195851" cy="32885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29404" y="489044"/>
            <a:ext cx="83619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4400" i="1" dirty="0" smtClean="0"/>
              <a:t>Ejemplo cambio atributo de fuentes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705682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72957"/>
          </a:xfrm>
        </p:spPr>
        <p:txBody>
          <a:bodyPr/>
          <a:lstStyle/>
          <a:p>
            <a:r>
              <a:rPr lang="es-ES" dirty="0">
                <a:solidFill>
                  <a:srgbClr val="8EB4E3"/>
                </a:solidFill>
              </a:rPr>
              <a:t>Eliminación de </a:t>
            </a:r>
            <a:r>
              <a:rPr lang="es-ES" dirty="0" smtClean="0">
                <a:solidFill>
                  <a:srgbClr val="8EB4E3"/>
                </a:solidFill>
              </a:rPr>
              <a:t>nodos</a:t>
            </a:r>
            <a:endParaRPr lang="es-ES" dirty="0">
              <a:solidFill>
                <a:srgbClr val="8EB4E3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49275" y="1202268"/>
            <a:ext cx="80422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/>
              <a:t>removeChild</a:t>
            </a:r>
            <a:r>
              <a:rPr lang="es-ES" sz="2400" dirty="0"/>
              <a:t>():</a:t>
            </a:r>
          </a:p>
          <a:p>
            <a:endParaRPr lang="es-ES" sz="2400" dirty="0"/>
          </a:p>
          <a:p>
            <a:r>
              <a:rPr lang="es-ES" sz="2400" dirty="0" err="1"/>
              <a:t>var</a:t>
            </a:r>
            <a:r>
              <a:rPr lang="es-ES" sz="2400" dirty="0"/>
              <a:t> </a:t>
            </a:r>
            <a:r>
              <a:rPr lang="es-ES" sz="2400" dirty="0" err="1"/>
              <a:t>parrafo</a:t>
            </a:r>
            <a:r>
              <a:rPr lang="es-ES" sz="2400" dirty="0"/>
              <a:t> = </a:t>
            </a:r>
            <a:r>
              <a:rPr lang="es-ES" sz="2400" dirty="0" err="1"/>
              <a:t>document.getElementById</a:t>
            </a:r>
            <a:r>
              <a:rPr lang="es-ES" sz="2400" dirty="0"/>
              <a:t>("provisional");</a:t>
            </a:r>
          </a:p>
          <a:p>
            <a:r>
              <a:rPr lang="es-ES" sz="2400" dirty="0" err="1"/>
              <a:t>parrafo.parentNode.removeChild</a:t>
            </a:r>
            <a:r>
              <a:rPr lang="es-ES" sz="2400" dirty="0"/>
              <a:t>(</a:t>
            </a:r>
            <a:r>
              <a:rPr lang="es-ES" sz="2400" dirty="0" err="1"/>
              <a:t>parrafo</a:t>
            </a:r>
            <a:r>
              <a:rPr lang="es-ES" sz="2400" dirty="0"/>
              <a:t>);</a:t>
            </a:r>
          </a:p>
          <a:p>
            <a:r>
              <a:rPr lang="es-ES" sz="2400" dirty="0"/>
              <a:t> </a:t>
            </a:r>
          </a:p>
          <a:p>
            <a:r>
              <a:rPr lang="es-ES" sz="2400" dirty="0"/>
              <a:t>&lt;p id="provisional"&gt;...&lt;/p&gt;</a:t>
            </a:r>
          </a:p>
          <a:p>
            <a:endParaRPr lang="es-ES" sz="2400" dirty="0"/>
          </a:p>
          <a:p>
            <a:r>
              <a:rPr lang="es-ES" sz="2400" dirty="0"/>
              <a:t>La función </a:t>
            </a:r>
            <a:r>
              <a:rPr lang="es-ES" sz="2400" dirty="0" err="1"/>
              <a:t>removeChild</a:t>
            </a:r>
            <a:r>
              <a:rPr lang="es-ES" sz="2400" dirty="0"/>
              <a:t>(</a:t>
            </a:r>
            <a:r>
              <a:rPr lang="es-ES" sz="2400" dirty="0" smtClean="0"/>
              <a:t>), invocada desde el nodo padre, </a:t>
            </a:r>
            <a:r>
              <a:rPr lang="es-ES" sz="2400" dirty="0"/>
              <a:t>requiere como parámetro el nodo que se va a eliminar. </a:t>
            </a:r>
            <a:endParaRPr lang="es-ES" sz="2400" dirty="0" smtClean="0"/>
          </a:p>
          <a:p>
            <a:endParaRPr lang="es-ES" sz="2400" dirty="0"/>
          </a:p>
          <a:p>
            <a:r>
              <a:rPr lang="es-ES" sz="2400" dirty="0" smtClean="0"/>
              <a:t>Cuando </a:t>
            </a:r>
            <a:r>
              <a:rPr lang="es-ES" sz="2400" dirty="0"/>
              <a:t>se elimina un nodo, también se eliminan </a:t>
            </a:r>
            <a:r>
              <a:rPr lang="es-ES" sz="2400" u="sng" dirty="0"/>
              <a:t>automáticamente</a:t>
            </a:r>
            <a:r>
              <a:rPr lang="es-ES" sz="2400" dirty="0"/>
              <a:t> todos los nodos hijos que </a:t>
            </a:r>
            <a:r>
              <a:rPr lang="es-ES" sz="2400" dirty="0" smtClean="0"/>
              <a:t>tenga.</a:t>
            </a:r>
            <a:endParaRPr lang="es-ES" sz="2400" dirty="0"/>
          </a:p>
          <a:p>
            <a:endParaRPr lang="es-ES" sz="24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80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275" y="327709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8EB4E3"/>
                </a:solidFill>
              </a:rPr>
              <a:t>Acceso directo a los atributos </a:t>
            </a:r>
            <a:r>
              <a:rPr lang="es-ES" dirty="0" smtClean="0">
                <a:solidFill>
                  <a:srgbClr val="8EB4E3"/>
                </a:solidFill>
              </a:rPr>
              <a:t>XHTML</a:t>
            </a:r>
            <a:endParaRPr lang="es-ES" dirty="0">
              <a:solidFill>
                <a:srgbClr val="8EB4E3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9275" y="1972734"/>
            <a:ext cx="8042276" cy="4343400"/>
          </a:xfrm>
        </p:spPr>
        <p:txBody>
          <a:bodyPr/>
          <a:lstStyle/>
          <a:p>
            <a:r>
              <a:rPr lang="es-ES" dirty="0" smtClean="0"/>
              <a:t>Modificar </a:t>
            </a:r>
            <a:r>
              <a:rPr lang="es-ES" dirty="0"/>
              <a:t>sus atributos y propiedades. </a:t>
            </a:r>
            <a:endParaRPr lang="es-ES" dirty="0" smtClean="0"/>
          </a:p>
          <a:p>
            <a:r>
              <a:rPr lang="es-ES" dirty="0"/>
              <a:t>Los atributos XHTML </a:t>
            </a:r>
            <a:r>
              <a:rPr lang="es-ES" dirty="0" smtClean="0"/>
              <a:t>:propiedades </a:t>
            </a:r>
            <a:r>
              <a:rPr lang="es-ES" dirty="0"/>
              <a:t>de los nodos. </a:t>
            </a:r>
            <a:endParaRPr lang="es-ES" dirty="0" smtClean="0"/>
          </a:p>
          <a:p>
            <a:r>
              <a:rPr lang="es-ES" dirty="0" smtClean="0"/>
              <a:t>Para </a:t>
            </a:r>
            <a:r>
              <a:rPr lang="es-ES" dirty="0"/>
              <a:t>acceder a su valor, simplemente se indica el nombre del atributo XHTML detrás del nombre del nodo.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33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8EB4E3"/>
                </a:solidFill>
              </a:rPr>
              <a:t>Acceso dirección Enlace</a:t>
            </a:r>
            <a:endParaRPr lang="es-ES" dirty="0">
              <a:solidFill>
                <a:srgbClr val="8EB4E3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El siguiente ejemplo obtiene de forma directa la dirección a la que enlaza el enlace:</a:t>
            </a:r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r>
              <a:rPr lang="es-ES" sz="2800" dirty="0" err="1" smtClean="0"/>
              <a:t>var</a:t>
            </a:r>
            <a:r>
              <a:rPr lang="es-ES" sz="2800" dirty="0" smtClean="0"/>
              <a:t> </a:t>
            </a:r>
            <a:r>
              <a:rPr lang="es-ES" sz="2800" dirty="0"/>
              <a:t>enlace = </a:t>
            </a:r>
            <a:r>
              <a:rPr lang="es-ES" sz="2800" dirty="0" err="1"/>
              <a:t>document.getElementById</a:t>
            </a:r>
            <a:r>
              <a:rPr lang="es-ES" sz="2800" dirty="0"/>
              <a:t>("enlace");</a:t>
            </a:r>
          </a:p>
          <a:p>
            <a:pPr marL="0" indent="0">
              <a:buNone/>
            </a:pPr>
            <a:r>
              <a:rPr lang="es-ES" sz="2800" dirty="0" err="1"/>
              <a:t>alert</a:t>
            </a:r>
            <a:r>
              <a:rPr lang="es-ES" sz="2800" dirty="0"/>
              <a:t>(</a:t>
            </a:r>
            <a:r>
              <a:rPr lang="es-ES" sz="2800" dirty="0" err="1"/>
              <a:t>enlace.href</a:t>
            </a:r>
            <a:r>
              <a:rPr lang="es-ES" sz="2800" dirty="0"/>
              <a:t>); // muestra http://</a:t>
            </a:r>
            <a:r>
              <a:rPr lang="es-ES" sz="2800" dirty="0" err="1"/>
              <a:t>www</a:t>
            </a:r>
            <a:r>
              <a:rPr lang="es-ES" sz="2800" dirty="0"/>
              <a:t>...</a:t>
            </a:r>
            <a:r>
              <a:rPr lang="es-ES" sz="2800" dirty="0" err="1"/>
              <a:t>com</a:t>
            </a:r>
            <a:endParaRPr lang="es-ES" sz="2800" dirty="0"/>
          </a:p>
          <a:p>
            <a:pPr marL="0" indent="0">
              <a:buNone/>
            </a:pPr>
            <a:r>
              <a:rPr lang="es-ES" sz="2800" dirty="0"/>
              <a:t> </a:t>
            </a:r>
            <a:r>
              <a:rPr lang="es-ES" sz="2800" dirty="0" smtClean="0"/>
              <a:t>&lt;</a:t>
            </a:r>
            <a:r>
              <a:rPr lang="es-ES" sz="2800" dirty="0"/>
              <a:t>a id="enlace" </a:t>
            </a:r>
            <a:r>
              <a:rPr lang="es-ES" sz="2800" dirty="0" err="1"/>
              <a:t>href</a:t>
            </a:r>
            <a:r>
              <a:rPr lang="es-ES" sz="2800" dirty="0"/>
              <a:t>="http://</a:t>
            </a:r>
            <a:r>
              <a:rPr lang="es-ES" sz="2800" dirty="0" err="1"/>
              <a:t>www</a:t>
            </a:r>
            <a:r>
              <a:rPr lang="es-ES" sz="2800" dirty="0"/>
              <a:t>...</a:t>
            </a:r>
            <a:r>
              <a:rPr lang="es-ES" sz="2800" dirty="0" err="1"/>
              <a:t>com</a:t>
            </a:r>
            <a:r>
              <a:rPr lang="es-ES" sz="2800" dirty="0"/>
              <a:t>"&gt;Enlace&lt;/a&gt;</a:t>
            </a:r>
          </a:p>
          <a:p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20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62000" y="609600"/>
            <a:ext cx="7721600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En el ejemplo anterior, se obtiene el nodo DOM que representa el enlace mediante la función </a:t>
            </a:r>
            <a:r>
              <a:rPr lang="es-ES" sz="2800" dirty="0" err="1"/>
              <a:t>document.getElementById</a:t>
            </a:r>
            <a:r>
              <a:rPr lang="es-ES" sz="2800" dirty="0"/>
              <a:t>()</a:t>
            </a:r>
            <a:r>
              <a:rPr lang="es-ES" sz="2800" dirty="0" smtClean="0"/>
              <a:t>.</a:t>
            </a:r>
          </a:p>
          <a:p>
            <a:endParaRPr lang="es-ES" sz="2800" dirty="0"/>
          </a:p>
          <a:p>
            <a:pPr algn="ctr"/>
            <a:r>
              <a:rPr lang="es-ES" sz="2000" dirty="0" err="1"/>
              <a:t>var</a:t>
            </a:r>
            <a:r>
              <a:rPr lang="es-ES" sz="2000" dirty="0"/>
              <a:t> </a:t>
            </a:r>
            <a:r>
              <a:rPr lang="es-ES" sz="2000" dirty="0" smtClean="0"/>
              <a:t>link </a:t>
            </a:r>
            <a:r>
              <a:rPr lang="es-ES" sz="2000" dirty="0"/>
              <a:t>= </a:t>
            </a:r>
            <a:r>
              <a:rPr lang="es-ES" sz="2000" dirty="0" err="1"/>
              <a:t>document.getElementById</a:t>
            </a:r>
            <a:r>
              <a:rPr lang="es-ES" sz="2000" dirty="0"/>
              <a:t>("enlace");</a:t>
            </a:r>
          </a:p>
          <a:p>
            <a:endParaRPr lang="es-ES" sz="2800" dirty="0"/>
          </a:p>
          <a:p>
            <a:r>
              <a:rPr lang="es-ES" sz="2800" dirty="0"/>
              <a:t>A continuación, se obtiene el atributo </a:t>
            </a:r>
            <a:r>
              <a:rPr lang="es-ES" sz="2800" dirty="0" err="1"/>
              <a:t>href</a:t>
            </a:r>
            <a:r>
              <a:rPr lang="es-ES" sz="2800" dirty="0"/>
              <a:t> del enlace mediante </a:t>
            </a:r>
            <a:r>
              <a:rPr lang="es-ES" sz="2800" dirty="0" err="1"/>
              <a:t>enlace.href</a:t>
            </a:r>
            <a:r>
              <a:rPr lang="es-ES" sz="2800" dirty="0"/>
              <a:t>. Para obtener por ejemplo el atributo id, se utilizaría </a:t>
            </a:r>
            <a:r>
              <a:rPr lang="es-ES" sz="2800" dirty="0" err="1"/>
              <a:t>enlace.id</a:t>
            </a:r>
            <a:r>
              <a:rPr lang="es-ES" sz="2800" dirty="0" smtClean="0"/>
              <a:t>.</a:t>
            </a:r>
          </a:p>
          <a:p>
            <a:pPr algn="ctr"/>
            <a:endParaRPr lang="es-ES" sz="2000" dirty="0"/>
          </a:p>
          <a:p>
            <a:pPr lvl="1"/>
            <a:r>
              <a:rPr lang="es-ES" sz="2000" dirty="0"/>
              <a:t>&lt;a id="enlace" </a:t>
            </a:r>
            <a:r>
              <a:rPr lang="es-ES" sz="2000" dirty="0" err="1"/>
              <a:t>href</a:t>
            </a:r>
            <a:r>
              <a:rPr lang="es-ES" sz="2000" dirty="0"/>
              <a:t>="http://</a:t>
            </a:r>
            <a:r>
              <a:rPr lang="es-ES" sz="2000" dirty="0" err="1"/>
              <a:t>www</a:t>
            </a:r>
            <a:r>
              <a:rPr lang="es-ES" sz="2000" dirty="0"/>
              <a:t>...</a:t>
            </a:r>
            <a:r>
              <a:rPr lang="es-ES" sz="2000" dirty="0" err="1"/>
              <a:t>com</a:t>
            </a:r>
            <a:r>
              <a:rPr lang="es-ES" sz="2000" dirty="0"/>
              <a:t>"&gt;Enlace&lt;/a</a:t>
            </a:r>
            <a:r>
              <a:rPr lang="es-ES" sz="2000" dirty="0" smtClean="0"/>
              <a:t>&gt;</a:t>
            </a:r>
          </a:p>
          <a:p>
            <a:pPr lvl="1"/>
            <a:endParaRPr lang="es-ES" sz="2000" dirty="0" smtClean="0"/>
          </a:p>
          <a:p>
            <a:pPr lvl="1"/>
            <a:r>
              <a:rPr lang="es-ES" sz="2000" dirty="0" err="1" smtClean="0"/>
              <a:t>alert</a:t>
            </a:r>
            <a:r>
              <a:rPr lang="es-ES" sz="2000" dirty="0" smtClean="0"/>
              <a:t>(</a:t>
            </a:r>
            <a:r>
              <a:rPr lang="es-ES" sz="2000" dirty="0" err="1" smtClean="0"/>
              <a:t>link.href</a:t>
            </a:r>
            <a:r>
              <a:rPr lang="es-ES" sz="2000" dirty="0"/>
              <a:t>); // muestra http://</a:t>
            </a:r>
            <a:r>
              <a:rPr lang="es-ES" sz="2000" dirty="0" err="1"/>
              <a:t>www</a:t>
            </a:r>
            <a:r>
              <a:rPr lang="es-ES" sz="2000" dirty="0"/>
              <a:t>...</a:t>
            </a:r>
            <a:r>
              <a:rPr lang="es-ES" sz="2000" dirty="0" err="1"/>
              <a:t>com</a:t>
            </a:r>
            <a:endParaRPr lang="es-ES" sz="2000" dirty="0"/>
          </a:p>
          <a:p>
            <a:pPr lvl="1"/>
            <a:endParaRPr lang="es-ES" sz="2000" dirty="0"/>
          </a:p>
          <a:p>
            <a:endParaRPr lang="es-ES" sz="2800" dirty="0" smtClean="0"/>
          </a:p>
          <a:p>
            <a:endParaRPr lang="es-ES" sz="2800" dirty="0"/>
          </a:p>
          <a:p>
            <a:endParaRPr lang="es-ES" sz="2800" dirty="0" smtClean="0"/>
          </a:p>
          <a:p>
            <a:endParaRPr lang="es-ES" sz="28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33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91491"/>
          </a:xfrm>
        </p:spPr>
        <p:txBody>
          <a:bodyPr/>
          <a:lstStyle/>
          <a:p>
            <a:r>
              <a:rPr lang="es-ES" dirty="0" smtClean="0">
                <a:solidFill>
                  <a:srgbClr val="8EB4E3"/>
                </a:solidFill>
              </a:rPr>
              <a:t>Propiedades CSS</a:t>
            </a:r>
            <a:endParaRPr lang="es-ES" dirty="0">
              <a:solidFill>
                <a:srgbClr val="8EB4E3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28133" y="1219200"/>
            <a:ext cx="78634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Para </a:t>
            </a:r>
            <a:r>
              <a:rPr lang="es-ES" sz="2400" dirty="0"/>
              <a:t>obtener el valor de cualquier propiedad CSS del nodo, se debe utilizar el atributo </a:t>
            </a:r>
            <a:r>
              <a:rPr lang="es-ES" sz="2400" dirty="0" err="1"/>
              <a:t>style</a:t>
            </a:r>
            <a:r>
              <a:rPr lang="es-ES" sz="2400" dirty="0"/>
              <a:t>. </a:t>
            </a:r>
            <a:endParaRPr lang="es-ES" sz="2400" dirty="0" smtClean="0"/>
          </a:p>
          <a:p>
            <a:endParaRPr lang="es-ES" sz="2400" dirty="0"/>
          </a:p>
          <a:p>
            <a:r>
              <a:rPr lang="es-ES" sz="2400" dirty="0" err="1"/>
              <a:t>var</a:t>
            </a:r>
            <a:r>
              <a:rPr lang="es-ES" sz="2400" dirty="0"/>
              <a:t> imagen = </a:t>
            </a:r>
            <a:r>
              <a:rPr lang="es-ES" sz="2400" dirty="0" err="1"/>
              <a:t>document.getElementById</a:t>
            </a:r>
            <a:r>
              <a:rPr lang="es-ES" sz="2400" dirty="0"/>
              <a:t>("imagen");</a:t>
            </a:r>
          </a:p>
          <a:p>
            <a:r>
              <a:rPr lang="es-ES" sz="2400" dirty="0" err="1"/>
              <a:t>alert</a:t>
            </a:r>
            <a:r>
              <a:rPr lang="es-ES" sz="2400" dirty="0"/>
              <a:t>(</a:t>
            </a:r>
            <a:r>
              <a:rPr lang="es-ES" sz="2400" dirty="0" err="1"/>
              <a:t>imagen.style.margin</a:t>
            </a:r>
            <a:r>
              <a:rPr lang="es-ES" sz="2400" dirty="0"/>
              <a:t>);</a:t>
            </a:r>
          </a:p>
          <a:p>
            <a:r>
              <a:rPr lang="es-ES" sz="2400" dirty="0"/>
              <a:t> </a:t>
            </a:r>
          </a:p>
          <a:p>
            <a:r>
              <a:rPr lang="es-ES" sz="2400" dirty="0"/>
              <a:t>&lt;</a:t>
            </a:r>
            <a:r>
              <a:rPr lang="es-ES" sz="2400" dirty="0" err="1"/>
              <a:t>img</a:t>
            </a:r>
            <a:r>
              <a:rPr lang="es-ES" sz="2400" dirty="0"/>
              <a:t> id="imagen" </a:t>
            </a:r>
            <a:r>
              <a:rPr lang="es-ES" sz="2400" dirty="0" err="1"/>
              <a:t>style</a:t>
            </a:r>
            <a:r>
              <a:rPr lang="es-ES" sz="2400" dirty="0"/>
              <a:t>="margin:0; border:0;" </a:t>
            </a:r>
            <a:r>
              <a:rPr lang="es-ES" sz="2400" dirty="0" err="1"/>
              <a:t>src</a:t>
            </a:r>
            <a:r>
              <a:rPr lang="es-ES" sz="2400" dirty="0"/>
              <a:t>="</a:t>
            </a:r>
            <a:r>
              <a:rPr lang="es-ES" sz="2400" dirty="0" err="1"/>
              <a:t>logo.png</a:t>
            </a:r>
            <a:r>
              <a:rPr lang="es-ES" sz="2400" dirty="0"/>
              <a:t>" /&gt;</a:t>
            </a:r>
          </a:p>
          <a:p>
            <a:endParaRPr lang="es-ES" sz="2400" dirty="0"/>
          </a:p>
          <a:p>
            <a:r>
              <a:rPr lang="es-ES" sz="2400" dirty="0"/>
              <a:t>Aunque el funcionamiento es homogéneo entre distintos navegadores, los resultados no son exactamente </a:t>
            </a:r>
            <a:r>
              <a:rPr lang="es-ES" sz="2400" dirty="0" smtClean="0"/>
              <a:t>iguales</a:t>
            </a:r>
            <a:r>
              <a:rPr lang="es-ES" sz="2400" dirty="0"/>
              <a:t>.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6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0428" y="1377342"/>
            <a:ext cx="8042276" cy="4343400"/>
          </a:xfrm>
        </p:spPr>
        <p:txBody>
          <a:bodyPr>
            <a:normAutofit/>
          </a:bodyPr>
          <a:lstStyle/>
          <a:p>
            <a:pPr marL="982663" indent="0">
              <a:buNone/>
              <a:tabLst>
                <a:tab pos="5740400" algn="l"/>
              </a:tabLst>
            </a:pPr>
            <a:r>
              <a:rPr lang="es-ES" b="1" cap="all" dirty="0"/>
              <a:t>documentos</a:t>
            </a:r>
            <a:r>
              <a:rPr lang="es-ES" b="1" dirty="0"/>
              <a:t> XHTML </a:t>
            </a:r>
            <a:r>
              <a:rPr lang="es-ES" b="1" dirty="0" smtClean="0"/>
              <a:t> 	NODOS</a:t>
            </a:r>
            <a:endParaRPr lang="es-ES" dirty="0" smtClean="0"/>
          </a:p>
          <a:p>
            <a:r>
              <a:rPr lang="es-ES" dirty="0" err="1" smtClean="0"/>
              <a:t>Def</a:t>
            </a:r>
            <a:r>
              <a:rPr lang="es-ES" dirty="0" smtClean="0"/>
              <a:t>. Nodo: elemento que representa el contenido de una página web.</a:t>
            </a:r>
          </a:p>
          <a:p>
            <a:r>
              <a:rPr lang="es-ES" dirty="0" err="1" smtClean="0"/>
              <a:t>Def</a:t>
            </a:r>
            <a:r>
              <a:rPr lang="es-ES" dirty="0" smtClean="0"/>
              <a:t>. </a:t>
            </a:r>
            <a:r>
              <a:rPr lang="es-ES" dirty="0" err="1" smtClean="0"/>
              <a:t>Arbol</a:t>
            </a:r>
            <a:r>
              <a:rPr lang="es-ES" dirty="0" smtClean="0"/>
              <a:t>: relaciones </a:t>
            </a:r>
            <a:r>
              <a:rPr lang="es-ES" b="1" u="sng" dirty="0" smtClean="0"/>
              <a:t>ENTRE</a:t>
            </a:r>
            <a:r>
              <a:rPr lang="es-ES" dirty="0" smtClean="0"/>
              <a:t> los nodos,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Por </a:t>
            </a:r>
            <a:r>
              <a:rPr lang="es-ES" dirty="0"/>
              <a:t>su aspecto, la unión de todos los nodos se llama </a:t>
            </a:r>
            <a:r>
              <a:rPr lang="es-ES" i="1" dirty="0"/>
              <a:t>"árbol de nodos"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s-ES" dirty="0" err="1" smtClean="0">
                <a:solidFill>
                  <a:srgbClr val="558ED5"/>
                </a:solidFill>
              </a:rPr>
              <a:t>Arbol</a:t>
            </a:r>
            <a:r>
              <a:rPr lang="es-ES" dirty="0" smtClean="0">
                <a:solidFill>
                  <a:srgbClr val="558ED5"/>
                </a:solidFill>
              </a:rPr>
              <a:t> de Nodos</a:t>
            </a:r>
            <a:endParaRPr lang="es-ES" dirty="0">
              <a:solidFill>
                <a:srgbClr val="558ED5"/>
              </a:solidFill>
            </a:endParaRP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5365721" y="1708890"/>
            <a:ext cx="9165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2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rcRect t="5275" b="5275"/>
          <a:stretch>
            <a:fillRect/>
          </a:stretch>
        </p:blipFill>
        <p:spPr>
          <a:xfrm>
            <a:off x="3405258" y="778934"/>
            <a:ext cx="2250475" cy="1215416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82" y="3643621"/>
            <a:ext cx="3706742" cy="143342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960020" y="2206135"/>
            <a:ext cx="3006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Figura </a:t>
            </a:r>
            <a:r>
              <a:rPr lang="es-ES" dirty="0" smtClean="0"/>
              <a:t>1 </a:t>
            </a:r>
            <a:r>
              <a:rPr lang="es-ES" dirty="0"/>
              <a:t>Internet Explorer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554527" y="5327134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Figura </a:t>
            </a:r>
            <a:r>
              <a:rPr lang="es-ES" dirty="0" smtClean="0"/>
              <a:t>2 </a:t>
            </a:r>
            <a:r>
              <a:rPr lang="es-ES" dirty="0"/>
              <a:t>Firefox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57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28133" y="541868"/>
            <a:ext cx="79417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Si el nombre de una propiedad CSS es compuesto, </a:t>
            </a:r>
            <a:r>
              <a:rPr lang="es-ES" sz="2400" dirty="0" smtClean="0"/>
              <a:t>modificamos ligeramente </a:t>
            </a:r>
            <a:r>
              <a:rPr lang="es-ES" sz="2400" dirty="0"/>
              <a:t>su nombre:</a:t>
            </a:r>
          </a:p>
          <a:p>
            <a:endParaRPr lang="es-ES" sz="2400" dirty="0"/>
          </a:p>
          <a:p>
            <a:r>
              <a:rPr lang="es-ES" sz="2400" dirty="0" err="1"/>
              <a:t>var</a:t>
            </a:r>
            <a:r>
              <a:rPr lang="es-ES" sz="2400" dirty="0"/>
              <a:t> </a:t>
            </a:r>
            <a:r>
              <a:rPr lang="es-ES" sz="2400" dirty="0" err="1"/>
              <a:t>parrafo</a:t>
            </a:r>
            <a:r>
              <a:rPr lang="es-ES" sz="2400" dirty="0"/>
              <a:t> = </a:t>
            </a:r>
            <a:r>
              <a:rPr lang="es-ES" sz="2400" dirty="0" err="1"/>
              <a:t>document.getElementById</a:t>
            </a:r>
            <a:r>
              <a:rPr lang="es-ES" sz="2400" dirty="0"/>
              <a:t>("</a:t>
            </a:r>
            <a:r>
              <a:rPr lang="es-ES" sz="2400" dirty="0" err="1"/>
              <a:t>parrafo</a:t>
            </a:r>
            <a:r>
              <a:rPr lang="es-ES" sz="2400" dirty="0"/>
              <a:t>");</a:t>
            </a:r>
          </a:p>
          <a:p>
            <a:r>
              <a:rPr lang="es-ES" sz="2400" dirty="0" err="1"/>
              <a:t>alert</a:t>
            </a:r>
            <a:r>
              <a:rPr lang="es-ES" sz="2400" dirty="0"/>
              <a:t>(</a:t>
            </a:r>
            <a:r>
              <a:rPr lang="es-ES" sz="2400" dirty="0" err="1"/>
              <a:t>parrafo.style.fontWeight</a:t>
            </a:r>
            <a:r>
              <a:rPr lang="es-ES" sz="2400" dirty="0"/>
              <a:t>);  // muestra "</a:t>
            </a:r>
            <a:r>
              <a:rPr lang="es-ES" sz="2400" dirty="0" err="1"/>
              <a:t>bold</a:t>
            </a:r>
            <a:r>
              <a:rPr lang="es-ES" sz="2400" dirty="0"/>
              <a:t>"</a:t>
            </a:r>
          </a:p>
          <a:p>
            <a:r>
              <a:rPr lang="es-ES" sz="2400" dirty="0"/>
              <a:t> </a:t>
            </a:r>
          </a:p>
          <a:p>
            <a:r>
              <a:rPr lang="es-ES" sz="2400" dirty="0"/>
              <a:t>&lt;p id="</a:t>
            </a:r>
            <a:r>
              <a:rPr lang="es-ES" sz="2400" dirty="0" err="1"/>
              <a:t>parrafo</a:t>
            </a:r>
            <a:r>
              <a:rPr lang="es-ES" sz="2400" dirty="0"/>
              <a:t>" </a:t>
            </a:r>
            <a:r>
              <a:rPr lang="es-ES" sz="2400" dirty="0" err="1"/>
              <a:t>style</a:t>
            </a:r>
            <a:r>
              <a:rPr lang="es-ES" sz="2400" dirty="0"/>
              <a:t>="</a:t>
            </a:r>
            <a:r>
              <a:rPr lang="es-ES" sz="2400" dirty="0" err="1"/>
              <a:t>font-weight</a:t>
            </a:r>
            <a:r>
              <a:rPr lang="es-ES" sz="2400" dirty="0"/>
              <a:t>: </a:t>
            </a:r>
            <a:r>
              <a:rPr lang="es-ES" sz="2400" dirty="0" err="1"/>
              <a:t>bold</a:t>
            </a:r>
            <a:r>
              <a:rPr lang="es-ES" sz="2400" dirty="0"/>
              <a:t>;"&gt;...&lt;/p&gt;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28133" y="3524872"/>
            <a:ext cx="77046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 smtClean="0"/>
              <a:t>Transformación</a:t>
            </a:r>
          </a:p>
          <a:p>
            <a:pPr algn="ctr"/>
            <a:endParaRPr lang="es-ES" sz="2400" b="1" dirty="0"/>
          </a:p>
          <a:p>
            <a:r>
              <a:rPr lang="es-ES" sz="2400" dirty="0"/>
              <a:t>    </a:t>
            </a:r>
            <a:r>
              <a:rPr lang="es-ES" sz="2400" dirty="0" err="1"/>
              <a:t>font-weight</a:t>
            </a:r>
            <a:r>
              <a:rPr lang="es-ES" sz="2400" dirty="0"/>
              <a:t> : </a:t>
            </a:r>
            <a:r>
              <a:rPr lang="es-ES" sz="2400" dirty="0" err="1"/>
              <a:t>fontWeight</a:t>
            </a:r>
            <a:endParaRPr lang="es-ES" sz="2400" dirty="0"/>
          </a:p>
          <a:p>
            <a:r>
              <a:rPr lang="es-ES" sz="2400" dirty="0"/>
              <a:t>    line-</a:t>
            </a:r>
            <a:r>
              <a:rPr lang="es-ES" sz="2400" dirty="0" err="1"/>
              <a:t>height</a:t>
            </a:r>
            <a:r>
              <a:rPr lang="es-ES" sz="2400" dirty="0"/>
              <a:t> : </a:t>
            </a:r>
            <a:r>
              <a:rPr lang="es-ES" sz="2400" dirty="0" err="1"/>
              <a:t>lineHeight</a:t>
            </a:r>
            <a:endParaRPr lang="es-ES" sz="2400" dirty="0"/>
          </a:p>
          <a:p>
            <a:r>
              <a:rPr lang="es-ES" sz="2400" dirty="0"/>
              <a:t>    </a:t>
            </a:r>
            <a:r>
              <a:rPr lang="es-ES" sz="2400" dirty="0" err="1"/>
              <a:t>border</a:t>
            </a:r>
            <a:r>
              <a:rPr lang="es-ES" sz="2400" dirty="0"/>
              <a:t>-top:  </a:t>
            </a:r>
            <a:r>
              <a:rPr lang="es-ES" sz="2400" dirty="0" err="1"/>
              <a:t>borderTopStyle</a:t>
            </a:r>
            <a:endParaRPr lang="es-ES" sz="2400" dirty="0"/>
          </a:p>
          <a:p>
            <a:r>
              <a:rPr lang="es-ES" sz="2400" dirty="0"/>
              <a:t>    </a:t>
            </a:r>
            <a:r>
              <a:rPr lang="es-ES" sz="2400" dirty="0" err="1"/>
              <a:t>list-style-image</a:t>
            </a:r>
            <a:r>
              <a:rPr lang="es-ES" sz="2400" dirty="0"/>
              <a:t>: </a:t>
            </a:r>
            <a:r>
              <a:rPr lang="es-ES" sz="2400" dirty="0" err="1"/>
              <a:t>listStyleImage</a:t>
            </a:r>
            <a:endParaRPr lang="es-ES" sz="240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97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41867" y="1744134"/>
            <a:ext cx="846666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El </a:t>
            </a:r>
            <a:r>
              <a:rPr lang="es-ES" sz="2400" dirty="0"/>
              <a:t>único atributo XHTML que no tiene el mismo nombre en XHTML y en las propiedades DOM es el atributo </a:t>
            </a:r>
            <a:r>
              <a:rPr lang="es-ES" sz="2400" b="1" dirty="0" err="1"/>
              <a:t>class</a:t>
            </a:r>
            <a:r>
              <a:rPr lang="es-ES" sz="2400" dirty="0"/>
              <a:t>. </a:t>
            </a:r>
            <a:endParaRPr lang="es-ES" sz="2400" dirty="0" smtClean="0"/>
          </a:p>
          <a:p>
            <a:r>
              <a:rPr lang="es-ES" sz="2400" dirty="0" err="1" smtClean="0"/>
              <a:t>class</a:t>
            </a:r>
            <a:r>
              <a:rPr lang="es-ES" sz="2400" dirty="0" smtClean="0"/>
              <a:t> como está </a:t>
            </a:r>
            <a:r>
              <a:rPr lang="es-ES" sz="2400" dirty="0"/>
              <a:t>reservada por </a:t>
            </a:r>
            <a:r>
              <a:rPr lang="es-ES" sz="2400" dirty="0" smtClean="0"/>
              <a:t>JavaScript </a:t>
            </a:r>
            <a:r>
              <a:rPr lang="es-ES" sz="2400" dirty="0"/>
              <a:t>DOM utiliza el nombre </a:t>
            </a:r>
            <a:r>
              <a:rPr lang="es-ES" sz="2400" dirty="0" err="1"/>
              <a:t>className</a:t>
            </a:r>
            <a:r>
              <a:rPr lang="es-ES" sz="2400" dirty="0"/>
              <a:t> </a:t>
            </a:r>
            <a:endParaRPr lang="es-ES" sz="2400" dirty="0" smtClean="0"/>
          </a:p>
          <a:p>
            <a:endParaRPr lang="es-ES" sz="2400" dirty="0"/>
          </a:p>
          <a:p>
            <a:r>
              <a:rPr lang="es-ES" sz="2400" dirty="0" err="1"/>
              <a:t>var</a:t>
            </a:r>
            <a:r>
              <a:rPr lang="es-ES" sz="2400" dirty="0"/>
              <a:t> </a:t>
            </a:r>
            <a:r>
              <a:rPr lang="es-ES" sz="2400" dirty="0" err="1"/>
              <a:t>parrafo</a:t>
            </a:r>
            <a:r>
              <a:rPr lang="es-ES" sz="2400" dirty="0"/>
              <a:t> = </a:t>
            </a:r>
            <a:r>
              <a:rPr lang="es-ES" sz="2400" dirty="0" err="1"/>
              <a:t>document.getElementById</a:t>
            </a:r>
            <a:r>
              <a:rPr lang="es-ES" sz="2400" dirty="0"/>
              <a:t>("</a:t>
            </a:r>
            <a:r>
              <a:rPr lang="es-ES" sz="2400" dirty="0" err="1"/>
              <a:t>parrafo</a:t>
            </a:r>
            <a:r>
              <a:rPr lang="es-ES" sz="2400" dirty="0"/>
              <a:t>");</a:t>
            </a:r>
          </a:p>
          <a:p>
            <a:r>
              <a:rPr lang="es-ES" sz="2400" dirty="0" err="1"/>
              <a:t>alert</a:t>
            </a:r>
            <a:r>
              <a:rPr lang="es-ES" sz="2400" dirty="0"/>
              <a:t>(</a:t>
            </a:r>
            <a:r>
              <a:rPr lang="es-ES" sz="2400" dirty="0" err="1"/>
              <a:t>parrafo.class</a:t>
            </a:r>
            <a:r>
              <a:rPr lang="es-ES" sz="2400" dirty="0"/>
              <a:t>); // muestra "</a:t>
            </a:r>
            <a:r>
              <a:rPr lang="es-ES" sz="2400" dirty="0" err="1"/>
              <a:t>undefined</a:t>
            </a:r>
            <a:r>
              <a:rPr lang="es-ES" sz="2400" dirty="0"/>
              <a:t>"</a:t>
            </a:r>
          </a:p>
          <a:p>
            <a:r>
              <a:rPr lang="es-ES" sz="2400" dirty="0" err="1"/>
              <a:t>alert</a:t>
            </a:r>
            <a:r>
              <a:rPr lang="es-ES" sz="2400" dirty="0"/>
              <a:t>(</a:t>
            </a:r>
            <a:r>
              <a:rPr lang="es-ES" sz="2400" dirty="0" err="1"/>
              <a:t>parrafo.className</a:t>
            </a:r>
            <a:r>
              <a:rPr lang="es-ES" sz="2400" dirty="0"/>
              <a:t>); // muestra "normal"</a:t>
            </a:r>
          </a:p>
          <a:p>
            <a:r>
              <a:rPr lang="es-ES" sz="2400" dirty="0"/>
              <a:t> </a:t>
            </a:r>
          </a:p>
          <a:p>
            <a:r>
              <a:rPr lang="es-ES" sz="2400" dirty="0"/>
              <a:t>&lt;p id="</a:t>
            </a:r>
            <a:r>
              <a:rPr lang="es-ES" sz="2400" dirty="0" err="1"/>
              <a:t>parrafo</a:t>
            </a:r>
            <a:r>
              <a:rPr lang="es-ES" sz="2400" dirty="0"/>
              <a:t>" </a:t>
            </a:r>
            <a:r>
              <a:rPr lang="es-ES" sz="2400" dirty="0" err="1"/>
              <a:t>class</a:t>
            </a:r>
            <a:r>
              <a:rPr lang="es-ES" sz="2400" dirty="0"/>
              <a:t>="normal"&gt;...&lt;/p&gt;</a:t>
            </a:r>
          </a:p>
          <a:p>
            <a:endParaRPr lang="es-E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41867" y="344643"/>
            <a:ext cx="8042276" cy="891491"/>
          </a:xfrm>
        </p:spPr>
        <p:txBody>
          <a:bodyPr/>
          <a:lstStyle/>
          <a:p>
            <a:r>
              <a:rPr lang="es-ES" dirty="0" smtClean="0">
                <a:solidFill>
                  <a:srgbClr val="8EB4E3"/>
                </a:solidFill>
              </a:rPr>
              <a:t>Atributo </a:t>
            </a:r>
            <a:r>
              <a:rPr lang="es-ES" dirty="0" err="1" smtClean="0">
                <a:solidFill>
                  <a:srgbClr val="8EB4E3"/>
                </a:solidFill>
              </a:rPr>
              <a:t>Class</a:t>
            </a:r>
            <a:endParaRPr lang="es-ES" dirty="0">
              <a:solidFill>
                <a:srgbClr val="8EB4E3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4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04629"/>
          </a:xfrm>
        </p:spPr>
        <p:txBody>
          <a:bodyPr/>
          <a:lstStyle/>
          <a:p>
            <a:r>
              <a:rPr lang="es-ES" dirty="0" err="1" smtClean="0">
                <a:solidFill>
                  <a:srgbClr val="558ED5"/>
                </a:solidFill>
              </a:rPr>
              <a:t>Arbol</a:t>
            </a:r>
            <a:r>
              <a:rPr lang="es-ES" dirty="0" smtClean="0">
                <a:solidFill>
                  <a:srgbClr val="558ED5"/>
                </a:solidFill>
              </a:rPr>
              <a:t> de Nodos</a:t>
            </a:r>
            <a:endParaRPr lang="es-ES" dirty="0">
              <a:solidFill>
                <a:srgbClr val="558ED5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0654" y="1254192"/>
            <a:ext cx="8340592" cy="4893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600" dirty="0" smtClean="0"/>
              <a:t>Cada rectángulo </a:t>
            </a:r>
            <a:r>
              <a:rPr lang="es-ES" sz="2600" dirty="0"/>
              <a:t>representa </a:t>
            </a:r>
            <a:r>
              <a:rPr lang="es-ES" sz="2600" b="1" u="sng" dirty="0"/>
              <a:t>un nodo DOM </a:t>
            </a:r>
            <a:r>
              <a:rPr lang="es-ES" sz="2600" dirty="0"/>
              <a:t>y las flechas indican las </a:t>
            </a:r>
            <a:r>
              <a:rPr lang="es-ES" sz="2600" b="1" u="sng" dirty="0"/>
              <a:t>relaciones</a:t>
            </a:r>
            <a:r>
              <a:rPr lang="es-ES" sz="2600" dirty="0"/>
              <a:t> entre nodos. </a:t>
            </a:r>
            <a:endParaRPr lang="es-ES" sz="2600" dirty="0" smtClean="0"/>
          </a:p>
          <a:p>
            <a:endParaRPr lang="es-ES" sz="2600" dirty="0"/>
          </a:p>
          <a:p>
            <a:r>
              <a:rPr lang="es-ES" sz="2600" dirty="0" smtClean="0"/>
              <a:t>La </a:t>
            </a:r>
            <a:r>
              <a:rPr lang="es-ES" sz="2600" dirty="0"/>
              <a:t>raíz del árbol de nodos </a:t>
            </a:r>
            <a:r>
              <a:rPr lang="es-ES" sz="2600" dirty="0" smtClean="0"/>
              <a:t>= </a:t>
            </a:r>
            <a:r>
              <a:rPr lang="es-ES" sz="2600" dirty="0"/>
              <a:t>"Documento".</a:t>
            </a:r>
          </a:p>
          <a:p>
            <a:endParaRPr lang="es-ES" sz="2600" dirty="0"/>
          </a:p>
          <a:p>
            <a:r>
              <a:rPr lang="es-ES" sz="2600" dirty="0"/>
              <a:t>A partir de ese nodo </a:t>
            </a:r>
            <a:r>
              <a:rPr lang="es-ES" sz="2600" dirty="0" smtClean="0"/>
              <a:t>etiqueta XHTML = </a:t>
            </a:r>
            <a:r>
              <a:rPr lang="es-ES" sz="2600" dirty="0"/>
              <a:t>"</a:t>
            </a:r>
            <a:r>
              <a:rPr lang="es-ES" sz="2600" dirty="0" smtClean="0"/>
              <a:t>Elemento” </a:t>
            </a:r>
          </a:p>
          <a:p>
            <a:endParaRPr lang="es-ES" sz="2600" dirty="0"/>
          </a:p>
          <a:p>
            <a:r>
              <a:rPr lang="es-ES" sz="2600" dirty="0" smtClean="0"/>
              <a:t>La </a:t>
            </a:r>
            <a:r>
              <a:rPr lang="es-ES" sz="2600" dirty="0"/>
              <a:t>transformación de las etiquetas </a:t>
            </a:r>
            <a:r>
              <a:rPr lang="es-ES" sz="2600" dirty="0" smtClean="0"/>
              <a:t>XHTML: </a:t>
            </a:r>
          </a:p>
          <a:p>
            <a:pPr marL="285750" indent="-285750">
              <a:buFont typeface="Arial"/>
              <a:buChar char="•"/>
            </a:pPr>
            <a:r>
              <a:rPr lang="es-ES" sz="2600" dirty="0" smtClean="0"/>
              <a:t>Nodo </a:t>
            </a:r>
            <a:r>
              <a:rPr lang="es-ES" sz="2600" dirty="0"/>
              <a:t>de tipo "Elemento" (correspondiente a la propia etiqueta XHTML) </a:t>
            </a:r>
            <a:endParaRPr lang="es-ES" sz="2600" dirty="0" smtClean="0"/>
          </a:p>
          <a:p>
            <a:pPr marL="285750" indent="-285750">
              <a:buFont typeface="Arial"/>
              <a:buChar char="•"/>
            </a:pPr>
            <a:r>
              <a:rPr lang="es-ES" sz="2600" dirty="0" smtClean="0"/>
              <a:t>Nodo </a:t>
            </a:r>
            <a:r>
              <a:rPr lang="es-ES" sz="2600" dirty="0"/>
              <a:t>de tipo "Texto" que contiene el texto encerrado por esa etiqueta XHTML.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66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39592"/>
          </a:xfrm>
        </p:spPr>
        <p:txBody>
          <a:bodyPr/>
          <a:lstStyle/>
          <a:p>
            <a:r>
              <a:rPr lang="es-ES" dirty="0" err="1" smtClean="0">
                <a:solidFill>
                  <a:srgbClr val="558ED5"/>
                </a:solidFill>
              </a:rPr>
              <a:t>Arbol</a:t>
            </a:r>
            <a:r>
              <a:rPr lang="es-ES" dirty="0" smtClean="0">
                <a:solidFill>
                  <a:srgbClr val="558ED5"/>
                </a:solidFill>
              </a:rPr>
              <a:t> de Nodos</a:t>
            </a:r>
            <a:endParaRPr lang="es-ES" dirty="0">
              <a:solidFill>
                <a:srgbClr val="558ED5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49275" y="1236553"/>
            <a:ext cx="760136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 smtClean="0"/>
              <a:t>&lt;</a:t>
            </a:r>
            <a:r>
              <a:rPr lang="es-ES" i="1" dirty="0" err="1"/>
              <a:t>title</a:t>
            </a:r>
            <a:r>
              <a:rPr lang="es-ES" i="1" dirty="0"/>
              <a:t>&gt;Página sencilla&lt;/</a:t>
            </a:r>
            <a:r>
              <a:rPr lang="es-ES" i="1" dirty="0" err="1"/>
              <a:t>title</a:t>
            </a:r>
            <a:r>
              <a:rPr lang="es-ES" i="1" dirty="0"/>
              <a:t>&gt;</a:t>
            </a:r>
          </a:p>
          <a:p>
            <a:endParaRPr lang="es-ES" dirty="0"/>
          </a:p>
          <a:p>
            <a:r>
              <a:rPr lang="es-ES" dirty="0"/>
              <a:t>Genera los siguientes dos nodos: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725" y="1059049"/>
            <a:ext cx="1968500" cy="19431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49275" y="2835709"/>
            <a:ext cx="821569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De la misma forma, la siguiente etiqueta XHTML:</a:t>
            </a:r>
          </a:p>
          <a:p>
            <a:endParaRPr lang="es-ES" dirty="0"/>
          </a:p>
          <a:p>
            <a:r>
              <a:rPr lang="es-ES" i="1" dirty="0"/>
              <a:t>&lt;p&gt;Esta página es &lt;</a:t>
            </a:r>
            <a:r>
              <a:rPr lang="es-ES" i="1" dirty="0" err="1"/>
              <a:t>strong</a:t>
            </a:r>
            <a:r>
              <a:rPr lang="es-ES" i="1" dirty="0"/>
              <a:t>&gt;muy sencilla&lt;/</a:t>
            </a:r>
            <a:r>
              <a:rPr lang="es-ES" i="1" dirty="0" err="1"/>
              <a:t>strong</a:t>
            </a:r>
            <a:r>
              <a:rPr lang="es-ES" i="1" dirty="0"/>
              <a:t>&gt;&lt;/p&gt;</a:t>
            </a:r>
          </a:p>
          <a:p>
            <a:endParaRPr lang="es-ES" dirty="0"/>
          </a:p>
          <a:p>
            <a:r>
              <a:rPr lang="es-ES" dirty="0"/>
              <a:t>Genera los siguientes nodos:</a:t>
            </a: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358" y="4017812"/>
            <a:ext cx="2908126" cy="2398673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6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2608" y="345768"/>
            <a:ext cx="853728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0" i="0" dirty="0" smtClean="0">
                <a:solidFill>
                  <a:srgbClr val="558ED5"/>
                </a:solidFill>
                <a:latin typeface="Monotype Corsiva"/>
                <a:ea typeface="Monotype Corsiva"/>
                <a:cs typeface="Monotype Corsiva"/>
              </a:rPr>
              <a:t>Estructura jerárquica</a:t>
            </a:r>
          </a:p>
          <a:p>
            <a:pPr algn="ctr"/>
            <a:endParaRPr lang="es-ES" sz="2800" b="0" i="0" dirty="0" smtClean="0">
              <a:solidFill>
                <a:srgbClr val="000000"/>
              </a:solidFill>
              <a:latin typeface="Monotype Corsiva"/>
              <a:ea typeface="Monotype Corsiva"/>
              <a:cs typeface="Monotype Corsiva"/>
            </a:endParaRPr>
          </a:p>
          <a:p>
            <a:r>
              <a:rPr lang="es-ES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 DOM, un documento XML se representa como un árbol</a:t>
            </a:r>
          </a:p>
          <a:p>
            <a:endParaRPr lang="es-ES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es-ES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DOM proporciona métodos, clases e interfaces para acceder y manipular el árbol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272" y="2940198"/>
            <a:ext cx="2556927" cy="30502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856" y="2940198"/>
            <a:ext cx="4266598" cy="269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2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046" y="1449563"/>
            <a:ext cx="4363388" cy="135762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403" y="3422413"/>
            <a:ext cx="4826426" cy="220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9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275" y="473410"/>
            <a:ext cx="8042276" cy="803715"/>
          </a:xfrm>
        </p:spPr>
        <p:txBody>
          <a:bodyPr/>
          <a:lstStyle/>
          <a:p>
            <a:r>
              <a:rPr lang="es-ES" dirty="0" smtClean="0">
                <a:solidFill>
                  <a:srgbClr val="558ED5"/>
                </a:solidFill>
              </a:rPr>
              <a:t>Árbol </a:t>
            </a:r>
            <a:r>
              <a:rPr lang="es-ES" dirty="0" smtClean="0">
                <a:solidFill>
                  <a:srgbClr val="558ED5"/>
                </a:solidFill>
              </a:rPr>
              <a:t>de Nodos</a:t>
            </a:r>
            <a:endParaRPr lang="es-ES" dirty="0">
              <a:solidFill>
                <a:srgbClr val="558ED5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79835" y="1280234"/>
            <a:ext cx="856728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800" dirty="0" smtClean="0"/>
          </a:p>
          <a:p>
            <a:r>
              <a:rPr lang="es-ES" sz="2800" i="1" dirty="0" smtClean="0"/>
              <a:t>Corolario: “Las </a:t>
            </a:r>
            <a:r>
              <a:rPr lang="es-ES" sz="2800" i="1" dirty="0"/>
              <a:t>etiquetas XHTML se transforman en dos nodos: el primero es la propia etiqueta y el segundo nodo es hijo del primero y consiste en el contenido textual de la etiqueta</a:t>
            </a:r>
            <a:r>
              <a:rPr lang="es-ES" sz="2800" i="1" dirty="0" smtClean="0"/>
              <a:t>.”</a:t>
            </a:r>
            <a:endParaRPr lang="es-ES" sz="2800" i="1" dirty="0"/>
          </a:p>
          <a:p>
            <a:endParaRPr lang="es-ES" sz="2800" dirty="0" smtClean="0"/>
          </a:p>
          <a:p>
            <a:r>
              <a:rPr lang="es-ES" sz="2800" dirty="0" smtClean="0"/>
              <a:t>Las </a:t>
            </a:r>
            <a:r>
              <a:rPr lang="es-ES" sz="2800" dirty="0"/>
              <a:t>páginas XHTML habituales producen árboles con </a:t>
            </a:r>
            <a:r>
              <a:rPr lang="es-ES" sz="2800" b="1" dirty="0"/>
              <a:t>miles de </a:t>
            </a:r>
            <a:r>
              <a:rPr lang="es-ES" sz="2800" b="1" dirty="0" smtClean="0"/>
              <a:t>nodos</a:t>
            </a:r>
            <a:r>
              <a:rPr lang="es-ES" sz="2800" dirty="0" smtClean="0"/>
              <a:t>, </a:t>
            </a:r>
            <a:r>
              <a:rPr lang="es-ES" sz="2800" dirty="0"/>
              <a:t>s</a:t>
            </a:r>
            <a:r>
              <a:rPr lang="es-ES" sz="2800" dirty="0" smtClean="0"/>
              <a:t>iendo </a:t>
            </a:r>
            <a:r>
              <a:rPr lang="es-ES" sz="2800" u="sng" dirty="0"/>
              <a:t>las funciones proporcionadas por DOM </a:t>
            </a:r>
            <a:r>
              <a:rPr lang="es-ES" sz="2800" dirty="0" smtClean="0"/>
              <a:t>acceden </a:t>
            </a:r>
            <a:r>
              <a:rPr lang="es-ES" sz="2800" dirty="0"/>
              <a:t>a cualquier nodo de la página de forma sencilla e inmediata.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60662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558ED5"/>
                </a:solidFill>
              </a:rPr>
              <a:t>Tipos de Nodos</a:t>
            </a:r>
            <a:endParaRPr lang="es-ES" dirty="0">
              <a:solidFill>
                <a:srgbClr val="558ED5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91873" y="1124351"/>
            <a:ext cx="82117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12 </a:t>
            </a:r>
            <a:r>
              <a:rPr lang="es-ES" sz="2400" dirty="0"/>
              <a:t>tipos de nodos, aunque las páginas XHTML </a:t>
            </a:r>
            <a:r>
              <a:rPr lang="es-ES" sz="2400" dirty="0" smtClean="0"/>
              <a:t>se </a:t>
            </a:r>
            <a:r>
              <a:rPr lang="es-ES" sz="2400" dirty="0"/>
              <a:t>pueden manipular </a:t>
            </a:r>
            <a:r>
              <a:rPr lang="es-ES" sz="2400" dirty="0" smtClean="0"/>
              <a:t>con cuatro </a:t>
            </a:r>
            <a:r>
              <a:rPr lang="es-ES" sz="2400" dirty="0"/>
              <a:t>o cinco tipos de nodos:</a:t>
            </a:r>
          </a:p>
          <a:p>
            <a:endParaRPr lang="es-ES" sz="2400" dirty="0"/>
          </a:p>
          <a:p>
            <a:pPr marL="285750" indent="-285750">
              <a:buFont typeface="Arial"/>
              <a:buChar char="•"/>
              <a:tabLst>
                <a:tab pos="265113" algn="l"/>
              </a:tabLst>
            </a:pPr>
            <a:r>
              <a:rPr lang="es-ES" sz="2400" b="1" dirty="0" err="1" smtClean="0"/>
              <a:t>Document</a:t>
            </a:r>
            <a:r>
              <a:rPr lang="es-ES" sz="2400" dirty="0" smtClean="0"/>
              <a:t>.</a:t>
            </a:r>
            <a:endParaRPr lang="es-ES" sz="2400" dirty="0"/>
          </a:p>
          <a:p>
            <a:pPr marL="285750" indent="-285750">
              <a:buFont typeface="Arial"/>
              <a:buChar char="•"/>
              <a:tabLst>
                <a:tab pos="265113" algn="l"/>
              </a:tabLst>
            </a:pPr>
            <a:r>
              <a:rPr lang="es-ES" sz="2400" b="1" dirty="0" err="1" smtClean="0"/>
              <a:t>Element</a:t>
            </a:r>
            <a:r>
              <a:rPr lang="es-ES" sz="2400" dirty="0"/>
              <a:t>, </a:t>
            </a:r>
            <a:r>
              <a:rPr lang="es-ES" sz="2400" dirty="0" smtClean="0"/>
              <a:t>etiquetas </a:t>
            </a:r>
            <a:r>
              <a:rPr lang="es-ES" sz="2400" dirty="0"/>
              <a:t>XHTML. </a:t>
            </a:r>
            <a:r>
              <a:rPr lang="es-ES" sz="2400" dirty="0" smtClean="0"/>
              <a:t>Único </a:t>
            </a:r>
            <a:r>
              <a:rPr lang="es-ES" sz="2400" dirty="0" smtClean="0"/>
              <a:t>que contiene </a:t>
            </a:r>
            <a:r>
              <a:rPr lang="es-ES" sz="2400" dirty="0"/>
              <a:t>atributos y </a:t>
            </a:r>
            <a:r>
              <a:rPr lang="es-ES" sz="2400" dirty="0" smtClean="0"/>
              <a:t>deriva </a:t>
            </a:r>
            <a:r>
              <a:rPr lang="es-ES" sz="2400" dirty="0"/>
              <a:t>otros nodos.</a:t>
            </a:r>
          </a:p>
          <a:p>
            <a:pPr marL="285750" indent="-285750">
              <a:buFont typeface="Arial"/>
              <a:buChar char="•"/>
              <a:tabLst>
                <a:tab pos="265113" algn="l"/>
              </a:tabLst>
            </a:pPr>
            <a:r>
              <a:rPr lang="es-ES" sz="2400" b="1" dirty="0" err="1" smtClean="0"/>
              <a:t>Attr</a:t>
            </a:r>
            <a:r>
              <a:rPr lang="es-ES" sz="2400" dirty="0"/>
              <a:t>, </a:t>
            </a:r>
            <a:r>
              <a:rPr lang="es-ES" sz="2400" dirty="0" smtClean="0"/>
              <a:t>atributos </a:t>
            </a:r>
            <a:r>
              <a:rPr lang="es-ES" sz="2400" dirty="0"/>
              <a:t>de las etiquetas </a:t>
            </a:r>
            <a:r>
              <a:rPr lang="es-ES" sz="2400" dirty="0" smtClean="0"/>
              <a:t>XHTML: atributo</a:t>
            </a:r>
            <a:r>
              <a:rPr lang="es-ES" sz="2400" dirty="0"/>
              <a:t>=valor.</a:t>
            </a:r>
          </a:p>
          <a:p>
            <a:pPr marL="285750" indent="-285750">
              <a:buFont typeface="Arial"/>
              <a:buChar char="•"/>
              <a:tabLst>
                <a:tab pos="265113" algn="l"/>
              </a:tabLst>
            </a:pPr>
            <a:r>
              <a:rPr lang="es-ES" sz="2400" b="1" dirty="0" smtClean="0"/>
              <a:t>Text</a:t>
            </a:r>
            <a:r>
              <a:rPr lang="es-ES" sz="2400" dirty="0"/>
              <a:t>, </a:t>
            </a:r>
            <a:r>
              <a:rPr lang="es-ES" sz="2400" dirty="0" smtClean="0"/>
              <a:t>texto </a:t>
            </a:r>
            <a:r>
              <a:rPr lang="es-ES" sz="2400" dirty="0"/>
              <a:t>encerrado por una etiqueta XHTML.</a:t>
            </a:r>
          </a:p>
          <a:p>
            <a:pPr marL="285750" indent="-285750">
              <a:buFont typeface="Arial"/>
              <a:buChar char="•"/>
              <a:tabLst>
                <a:tab pos="265113" algn="l"/>
              </a:tabLst>
            </a:pPr>
            <a:r>
              <a:rPr lang="es-ES" sz="2400" b="1" dirty="0" err="1" smtClean="0"/>
              <a:t>Comment</a:t>
            </a:r>
            <a:r>
              <a:rPr lang="es-ES" sz="2400" dirty="0"/>
              <a:t>, representa los comentarios incluidos en la página XHTML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8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1793</Words>
  <Application>Microsoft Macintosh PowerPoint</Application>
  <PresentationFormat>Presentación en pantalla (4:3)</PresentationFormat>
  <Paragraphs>247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Tema de Office</vt:lpstr>
      <vt:lpstr>Presentación de PowerPoint</vt:lpstr>
      <vt:lpstr>Árbol de Nodos</vt:lpstr>
      <vt:lpstr>Arbol de Nodos</vt:lpstr>
      <vt:lpstr>Arbol de Nodos</vt:lpstr>
      <vt:lpstr>Arbol de Nodos</vt:lpstr>
      <vt:lpstr>Presentación de PowerPoint</vt:lpstr>
      <vt:lpstr>Presentación de PowerPoint</vt:lpstr>
      <vt:lpstr>Árbol de Nodos</vt:lpstr>
      <vt:lpstr>Tipos de Nodos</vt:lpstr>
      <vt:lpstr>Interfaz Node</vt:lpstr>
      <vt:lpstr>Acceso Directo a los Nodos</vt:lpstr>
      <vt:lpstr>Nodos y métodos</vt:lpstr>
      <vt:lpstr>getElementsByTagName()</vt:lpstr>
      <vt:lpstr>Ejemplos</vt:lpstr>
      <vt:lpstr>getElementsByName()</vt:lpstr>
      <vt:lpstr>getElementById()</vt:lpstr>
      <vt:lpstr>Lista de Nodos</vt:lpstr>
      <vt:lpstr>Ejemplo lista de nodos</vt:lpstr>
      <vt:lpstr>Presentación de PowerPoint</vt:lpstr>
      <vt:lpstr>Creación y eliminación de nodos</vt:lpstr>
      <vt:lpstr>Funciones DOM creación de Nodos</vt:lpstr>
      <vt:lpstr>Creación de un Nodo</vt:lpstr>
      <vt:lpstr>Presentación de PowerPoint</vt:lpstr>
      <vt:lpstr>Presentación de PowerPoint</vt:lpstr>
      <vt:lpstr>Eliminación de nodos</vt:lpstr>
      <vt:lpstr>Acceso directo a los atributos XHTML</vt:lpstr>
      <vt:lpstr>Acceso dirección Enlace</vt:lpstr>
      <vt:lpstr>Presentación de PowerPoint</vt:lpstr>
      <vt:lpstr>Propiedades CSS</vt:lpstr>
      <vt:lpstr>Presentación de PowerPoint</vt:lpstr>
      <vt:lpstr>Presentación de PowerPoint</vt:lpstr>
      <vt:lpstr>Atributo Class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Mª  Serrano Sánchez</dc:creator>
  <cp:lastModifiedBy>José Mª  Serrano Sánchez</cp:lastModifiedBy>
  <cp:revision>5</cp:revision>
  <dcterms:created xsi:type="dcterms:W3CDTF">2014-10-07T06:29:40Z</dcterms:created>
  <dcterms:modified xsi:type="dcterms:W3CDTF">2014-10-07T07:13:01Z</dcterms:modified>
</cp:coreProperties>
</file>