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77"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8/21/2022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8/21/2022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8/21/2022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8/21/2022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8/21/2022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8/21/2022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 sz="4800" dirty="0"/>
              <a:t>G2M Case Study</a:t>
            </a:r>
            <a:endParaRPr lang="en-US" sz="6000" dirty="0"/>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9"/>
            <a:ext cx="7197726" cy="1240970"/>
          </a:xfrm>
        </p:spPr>
        <p:txBody>
          <a:bodyPr>
            <a:normAutofit/>
          </a:bodyPr>
          <a:lstStyle/>
          <a:p>
            <a:pPr algn="ctr"/>
            <a:r>
              <a:rPr lang="en-US" dirty="0"/>
              <a:t>By Mohamed Akrem Ben Jemia </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177-7EC2-B58D-BFC5-05FC287E14D3}"/>
              </a:ext>
            </a:extLst>
          </p:cNvPr>
          <p:cNvSpPr>
            <a:spLocks noGrp="1"/>
          </p:cNvSpPr>
          <p:nvPr>
            <p:ph type="title"/>
          </p:nvPr>
        </p:nvSpPr>
        <p:spPr>
          <a:xfrm>
            <a:off x="7865806" y="643463"/>
            <a:ext cx="3706762" cy="1608124"/>
          </a:xfrm>
        </p:spPr>
        <p:txBody>
          <a:bodyPr>
            <a:normAutofit fontScale="90000"/>
          </a:bodyPr>
          <a:lstStyle/>
          <a:p>
            <a:r>
              <a:rPr lang="en-US" dirty="0"/>
              <a:t>Profits for each Income Class User</a:t>
            </a:r>
            <a:br>
              <a:rPr lang="en-US" dirty="0"/>
            </a:br>
            <a:endParaRPr lang="fr-TN" dirty="0"/>
          </a:p>
        </p:txBody>
      </p:sp>
      <p:pic>
        <p:nvPicPr>
          <p:cNvPr id="5" name="Picture 4" descr="Chart, bar chart&#10;&#10;Description automatically generated">
            <a:extLst>
              <a:ext uri="{FF2B5EF4-FFF2-40B4-BE49-F238E27FC236}">
                <a16:creationId xmlns:a16="http://schemas.microsoft.com/office/drawing/2014/main" id="{A72B505C-BB5C-CF3C-28B0-3C6DA377FDEF}"/>
              </a:ext>
            </a:extLst>
          </p:cNvPr>
          <p:cNvPicPr>
            <a:picLocks noChangeAspect="1"/>
          </p:cNvPicPr>
          <p:nvPr/>
        </p:nvPicPr>
        <p:blipFill>
          <a:blip r:embed="rId3"/>
          <a:stretch>
            <a:fillRect/>
          </a:stretch>
        </p:blipFill>
        <p:spPr>
          <a:xfrm>
            <a:off x="643464" y="1545347"/>
            <a:ext cx="6897878" cy="377658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8202B0DF-0A2F-F8B3-9BDE-9C8B75E225B2}"/>
              </a:ext>
            </a:extLst>
          </p:cNvPr>
          <p:cNvSpPr>
            <a:spLocks noGrp="1"/>
          </p:cNvSpPr>
          <p:nvPr>
            <p:ph idx="1"/>
          </p:nvPr>
        </p:nvSpPr>
        <p:spPr>
          <a:xfrm>
            <a:off x="7865806" y="2251587"/>
            <a:ext cx="3706762" cy="3972232"/>
          </a:xfrm>
        </p:spPr>
        <p:txBody>
          <a:bodyPr>
            <a:normAutofit/>
          </a:bodyPr>
          <a:lstStyle/>
          <a:p>
            <a:r>
              <a:rPr lang="en" dirty="0">
                <a:solidFill>
                  <a:schemeClr val="lt1"/>
                </a:solidFill>
                <a:latin typeface="Lato"/>
                <a:ea typeface="Lato"/>
                <a:cs typeface="Lato"/>
                <a:sym typeface="Lato"/>
              </a:rPr>
              <a:t>the middle class providing the most by a slim margin.</a:t>
            </a:r>
            <a:endParaRPr lang="fr-TN" dirty="0"/>
          </a:p>
        </p:txBody>
      </p:sp>
    </p:spTree>
    <p:extLst>
      <p:ext uri="{BB962C8B-B14F-4D97-AF65-F5344CB8AC3E}">
        <p14:creationId xmlns:p14="http://schemas.microsoft.com/office/powerpoint/2010/main" val="261812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818E-3B73-2767-40CA-E934D555F58C}"/>
              </a:ext>
            </a:extLst>
          </p:cNvPr>
          <p:cNvSpPr>
            <a:spLocks noGrp="1"/>
          </p:cNvSpPr>
          <p:nvPr>
            <p:ph type="title"/>
          </p:nvPr>
        </p:nvSpPr>
        <p:spPr>
          <a:xfrm>
            <a:off x="685801" y="609600"/>
            <a:ext cx="4681873" cy="1456267"/>
          </a:xfrm>
        </p:spPr>
        <p:txBody>
          <a:bodyPr>
            <a:normAutofit/>
          </a:bodyPr>
          <a:lstStyle/>
          <a:p>
            <a:r>
              <a:rPr lang="fr-FR" dirty="0"/>
              <a:t>Profit and </a:t>
            </a:r>
            <a:r>
              <a:rPr lang="fr-FR" dirty="0" err="1"/>
              <a:t>citys</a:t>
            </a:r>
            <a:r>
              <a:rPr lang="fr-FR" dirty="0"/>
              <a:t> </a:t>
            </a:r>
            <a:endParaRPr lang="fr-TN" dirty="0"/>
          </a:p>
        </p:txBody>
      </p:sp>
      <p:sp>
        <p:nvSpPr>
          <p:cNvPr id="186" name="Content Placeholder 185">
            <a:extLst>
              <a:ext uri="{FF2B5EF4-FFF2-40B4-BE49-F238E27FC236}">
                <a16:creationId xmlns:a16="http://schemas.microsoft.com/office/drawing/2014/main" id="{9E3738AF-8C19-8933-3755-2991DF2F5DE7}"/>
              </a:ext>
            </a:extLst>
          </p:cNvPr>
          <p:cNvSpPr>
            <a:spLocks noGrp="1"/>
          </p:cNvSpPr>
          <p:nvPr>
            <p:ph idx="1"/>
          </p:nvPr>
        </p:nvSpPr>
        <p:spPr>
          <a:xfrm>
            <a:off x="685801" y="2142067"/>
            <a:ext cx="4681873" cy="3649133"/>
          </a:xfrm>
        </p:spPr>
        <p:txBody>
          <a:bodyPr>
            <a:normAutofit/>
          </a:bodyPr>
          <a:lstStyle/>
          <a:p>
            <a:r>
              <a:rPr lang="en" dirty="0">
                <a:solidFill>
                  <a:schemeClr val="lt1"/>
                </a:solidFill>
                <a:latin typeface="Lato"/>
                <a:ea typeface="Lato"/>
                <a:cs typeface="Lato"/>
                <a:sym typeface="Lato"/>
              </a:rPr>
              <a:t>New York city has the highest profit per user</a:t>
            </a:r>
            <a:endParaRPr lang="en-US" dirty="0"/>
          </a:p>
        </p:txBody>
      </p:sp>
      <p:grpSp>
        <p:nvGrpSpPr>
          <p:cNvPr id="189" name="Group 188">
            <a:extLst>
              <a:ext uri="{FF2B5EF4-FFF2-40B4-BE49-F238E27FC236}">
                <a16:creationId xmlns:a16="http://schemas.microsoft.com/office/drawing/2014/main" id="{590820A0-B14B-4F1C-8DDA-174AC2B14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90" name="Freeform 98">
              <a:extLst>
                <a:ext uri="{FF2B5EF4-FFF2-40B4-BE49-F238E27FC236}">
                  <a16:creationId xmlns:a16="http://schemas.microsoft.com/office/drawing/2014/main" id="{A0B952A8-34E8-46AE-B7EC-D9FB3BF1E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77C0821D-1BFC-498C-BEE4-6CE6B6B2C4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2" name="Straight Connector 191">
                <a:extLst>
                  <a:ext uri="{FF2B5EF4-FFF2-40B4-BE49-F238E27FC236}">
                    <a16:creationId xmlns:a16="http://schemas.microsoft.com/office/drawing/2014/main" id="{8CAE6635-A640-4DF6-8A57-8989A6B7B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A16D7B4-883D-4B71-A28E-8BDCD687E8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72A9B10-2C9E-4DDF-8C99-874229A492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EF75B38-CC94-4DE1-A968-D9E320A92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0E9350D-D958-4D62-8379-58ADFF9545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1CA4590-01F5-4F10-A727-F0EE16FD3E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34D2BBC3-F36B-4D06-BCA7-F71AD66980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09AD5E0B-9B13-4228-A23D-83F17DD01A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E153321-B19E-4FA5-8A22-05A91F2AC4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CB9B077-591C-4298-888F-32BB6D0AB6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6FAFF7A-3D2E-40E1-961C-C2875D67D3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7AB21FA-AE5F-4714-968F-356DEE791F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A657826-1C0D-47DD-9B11-E93A32B64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0DC7092-7C59-441C-9840-7163FAB2D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356E4341-2683-4149-A265-F498A3B79A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12D68886-7F13-46BC-9D15-BAF1B45EC3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17C4A21-61C9-400C-B013-440B0338B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DB85B97-7A10-452C-95EB-4CBC73A72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C5A1D773-A4DC-4A3D-BB9D-E056BAC3B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A7184E7-1D5B-4687-8ADC-B776C1EFB2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32D3DC5-864B-4B44-9E09-2FE1AD048A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0DB5CCD-3BBF-45CE-B561-4579A82BD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81DD1944-44B9-4A99-A105-7C364538CA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45ACDF35-7550-4E16-9914-613447CC0F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3BE9C83A-DEB3-4D63-A163-8223B68140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6FFC901-4314-4DC8-BCF5-34E1ACC59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ACA1D64-7220-4CB4-9BF1-69B45B482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565C435-F20D-4ACD-921E-A46F19D671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88848F1-0711-4763-BC8B-76970B5C86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F1F2F9F-1FE7-4945-95B9-09731BE9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D030805-517F-4B88-A49B-B0E89A0A9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51D02D9-7DCC-42F6-BBD4-62F841ED4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0B07484-4B4C-4B4E-9841-E455CCF19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183CA18-F3C2-4329-AC85-63B53C6A63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5F40AEE3-A69A-4F08-95EC-D4427E246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192C26C7-E36B-4C29-9C8B-963C7C350D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A2AB60F-895F-49A6-A514-5EDE49E67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A53213F-862F-474E-9DE6-F06F3F344C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D556880-E892-4297-B930-959E868A1F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786BA14-25A0-4244-92EE-40B324E323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4A8FE26-68CA-4ED2-AC18-175CCD3855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02032B0-7225-492F-A909-4A5FA8B1C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AA3885E-E420-40C5-8B05-E5167027DD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A973D3B-A048-46C9-8DA7-6792F2F949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BAEE237-4C03-4C0B-9951-EB14A5362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E1D87A6-7BC8-4BD7-A2B9-B64555B75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17DFB34-0FF3-45E0-86D1-14367FD4E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B72F8F4-90B4-4099-B7E7-4F060A017D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59A58548-CA86-4B09-9534-0B9F46F1C6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395729B-8C0E-41B8-B3ED-3E25B3289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A3910024-5A98-44CB-96D6-6F18BEE2B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71B185B-BD9C-4F33-A1CA-8053DC4F18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7D04AC18-163B-4734-89C3-160679520D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F08A3168-5207-4A96-AF77-4442A6DD40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103104E-3B79-4584-BC67-1617345678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AE2661F-465D-44F7-832A-93816854D4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6351CA6-C76B-4C66-9378-C385BBE40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42756B9-0921-4B55-B129-1C794D4FDA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37841ED-C77C-4824-BBDB-A4AD5CC4C7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4E74C45-8542-46B2-AAA4-9749090683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B975665-5AAD-40D4-AC00-1047ED6593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B046CFA9-FF2B-4D62-8063-8D68FF4801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E50C0FC6-86F2-4AAC-9174-25FB83DA6F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8652921-868F-4CCF-B70C-034DAD2E7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02A55E7D-1C8A-4438-A99F-3ACAC87A77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43610C07-2EF7-4475-AF6C-9CA4C0645F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B17D69AF-D03D-4514-A534-475B175912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570FDC14-72EE-470D-876E-651741365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8BEAC2A8-991D-4B96-ABE3-9A32625B22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E4FDD02D-2AD2-4A6C-BBC9-15591F457B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F6844DDA-5D96-4DEA-A208-28BBA35901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A96F2E86-56F4-4B0C-8D83-55D2865C87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193D075-DE33-4AD6-937B-FC2912872E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59EA056-638E-430D-AE76-796F1ED38B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8D75FB12-06AB-46A1-BFE4-D16F35625C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51D4855-B924-45D6-A884-31A6BC963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8397D34C-609D-44DB-AFF8-75858A4F31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2EA17769-C4B1-4138-875F-A58D5D8497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71" name="Group 270">
            <a:extLst>
              <a:ext uri="{FF2B5EF4-FFF2-40B4-BE49-F238E27FC236}">
                <a16:creationId xmlns:a16="http://schemas.microsoft.com/office/drawing/2014/main" id="{3B02E948-8CD2-4C3C-9E5D-262DAC3C96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72" name="Freeform 17">
              <a:extLst>
                <a:ext uri="{FF2B5EF4-FFF2-40B4-BE49-F238E27FC236}">
                  <a16:creationId xmlns:a16="http://schemas.microsoft.com/office/drawing/2014/main" id="{F8E025EC-8201-4DC5-B858-C2EEA8121D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3" name="Group 272">
              <a:extLst>
                <a:ext uri="{FF2B5EF4-FFF2-40B4-BE49-F238E27FC236}">
                  <a16:creationId xmlns:a16="http://schemas.microsoft.com/office/drawing/2014/main" id="{5D00349E-7825-4D5D-81A3-6A5FB2D95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74" name="Straight Connector 273">
                <a:extLst>
                  <a:ext uri="{FF2B5EF4-FFF2-40B4-BE49-F238E27FC236}">
                    <a16:creationId xmlns:a16="http://schemas.microsoft.com/office/drawing/2014/main" id="{2B0493F4-7EE3-40BC-9693-4C30116976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5D627BB-BD2B-4E33-837E-94DABD948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948FD7F-4A95-419F-9592-F1AE43EB39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76D13955-7897-45BF-AE8D-F635DE7296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D38C1DF-38DA-4D6D-AEDD-F23C531045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618B3C8-757B-4262-8325-56E79801FF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5BC63D8C-C95A-4588-AEC8-83438699A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1EBAFC9-1157-4512-A58B-E8DBDCB0E0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5C42AD4-0C0A-44F8-BEF5-76D798BB14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A2FDF3F-1D8B-4D7F-9713-D2785051C4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CE5C02B7-5014-410B-A59B-ABA9017C9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A738C92-C3B6-43D5-A718-230FE5A78A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7FDBFA0-A00A-4C49-A38C-5197E28B1E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62F2930-B81B-47BF-BAB6-6CD862E0AC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BDB0E661-1786-4C8B-B4AA-1C46DBB09F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AE039B6-9B91-4DF7-B2E1-BEC620E8AF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09B3898-68D4-4032-973C-3297FA2A0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56FDF469-A729-4C34-9A4E-FC7F50FB6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42661BA-C51F-493E-BA84-7E8E02647B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BCA6BFC1-5596-4F25-8834-B82EC76C03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DC0C4EA-8B26-488D-842A-8492C28EF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365199F-3DA2-4ECE-8AA0-B37E7E3AFB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F8EAD3C-6628-48E5-A004-B34EFF17E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8627E51D-F7F3-432F-B018-3390B0A3E2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B0A796D9-B9B7-497E-91F4-257D2CCAA2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4E17776-2D77-4801-AFE4-553D807E0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AF653420-3C79-432A-9CAB-6A4AEC545B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B4F431F-451E-4136-B596-17B639632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75E18572-BE7A-4234-B454-FD38ABFAE2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5EB9F985-7C1A-4BFE-A4DC-F35AA0D04E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500648B4-39E6-409B-A151-2A6CC6D3C4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13A2463-A9F5-45B4-804E-5595FAE42C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CBF3193A-025E-4BE6-9AD5-D3106F9D78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2832A9B-55E5-494A-A717-3617EDD1F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CC0DA7BF-4BD6-46F6-91A1-E38E259FC7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87B5F7E4-8A2A-468D-8EF3-6D7171EBC0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F6A8F3CE-3B42-4770-8933-7C9BCA91B6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6224EF38-8522-4A6A-BA96-BAAB1A136C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42B702F4-3A4F-475E-A874-62BA9C76A0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1BF12728-61DB-4CA7-BFEA-C67E21001E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A114F6C-B377-4620-9C72-92D0FA509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185FB219-37DC-4CBB-BDEF-43EF98EB0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2060F2EE-256C-4A23-A980-9C317EA5F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52F37857-F893-4D54-B377-60870C91BC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5DEA293-2202-41FF-B5FE-71F06BAA69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9C59CAC-07BD-4C27-8926-C55E46BD1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480FA13A-0B04-4946-9A24-2701584E2D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488CE1CC-C8B3-470F-9512-B590AF9DEB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7C1809CD-B912-4E69-A5A5-94EA27B28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FB9E3C6C-40C8-4A98-B0AF-C45C414845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BE61EAD-B3F8-4E77-B3B6-0A3374C0F2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303657B-9569-4CB6-A870-F7D678DE67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95E1DFB-B252-4CBC-95A8-D1DC68A185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2D7B24AC-E1C7-4A27-BACA-0AE3C159FD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7ECB039-4BBD-4991-8C57-7D90D4A22C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8517C97-1250-4775-B725-2CBD677C3F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C9679D68-007E-47A6-A882-07A8088B5C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67BAF92-FB48-468A-B633-46749349E5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2875629C-FBE1-4E58-82B5-53DBC3ABD0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C29FC6C-B918-40F3-AAAA-1A4F1DFBEA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2D55E2D8-4D39-4F44-AAE7-B3B2DDDB5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8EF38C89-9B35-40D5-A2EC-AE4FFF1712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5C842FE-0918-4A9A-B4F3-F69C539B3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C5A2FDBE-9CE6-41C7-A149-1FC75441C4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FE76B3FC-2648-4EF2-A363-8AED916B45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7AD43BF-C5AB-4324-B39E-5E3AFC887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1D7FC0CC-E465-4316-A7B6-42441D27DC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EF568F1-4905-4D65-8510-683A87097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B0779A11-5E9E-4455-8DB7-6BF1F0BA4E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2B884067-174C-4C5C-955E-462157D0FA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BE5F0FA8-85D6-4B51-B2A8-027AC28D8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E76C2522-4938-48D4-9ACE-F61BC4527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7119966D-0585-4354-991F-856ADF670D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6931C16B-534C-413B-A404-870528429A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888EA28D-0FC2-4BEA-B3EB-D9DEB3C4F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1F2052B6-705D-484A-9856-BCC35D311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B357007E-5B0B-4BC1-96BB-2F9A55E28B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144B8928-2E44-471E-818A-AC5F8B9B1D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353" name="Group 352">
            <a:extLst>
              <a:ext uri="{FF2B5EF4-FFF2-40B4-BE49-F238E27FC236}">
                <a16:creationId xmlns:a16="http://schemas.microsoft.com/office/drawing/2014/main" id="{D3F906D0-CE7C-484D-8C11-5011F768A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739066">
            <a:off x="5520984" y="3122486"/>
            <a:ext cx="2928062" cy="2544637"/>
            <a:chOff x="5281603" y="104899"/>
            <a:chExt cx="6910397" cy="6005491"/>
          </a:xfrm>
        </p:grpSpPr>
        <p:sp>
          <p:nvSpPr>
            <p:cNvPr id="354" name="Freeform 183">
              <a:extLst>
                <a:ext uri="{FF2B5EF4-FFF2-40B4-BE49-F238E27FC236}">
                  <a16:creationId xmlns:a16="http://schemas.microsoft.com/office/drawing/2014/main" id="{0FE191C3-385B-4E2B-ADE9-0FA9E09CA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5" name="Group 354">
              <a:extLst>
                <a:ext uri="{FF2B5EF4-FFF2-40B4-BE49-F238E27FC236}">
                  <a16:creationId xmlns:a16="http://schemas.microsoft.com/office/drawing/2014/main" id="{DF236ECF-9469-429F-B950-E6274E93F7D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56" name="Straight Connector 355">
                <a:extLst>
                  <a:ext uri="{FF2B5EF4-FFF2-40B4-BE49-F238E27FC236}">
                    <a16:creationId xmlns:a16="http://schemas.microsoft.com/office/drawing/2014/main" id="{ACFB9B6B-3B4B-406C-A9C4-9E15E8EDA9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185F607-E801-4999-8E05-0C8486DAAA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2AE80DE6-1860-413C-83A4-3D16C772F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BCA67FE0-1324-427A-A3EB-EC0E27E8DA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7426A4D5-E148-458E-81B7-A67551CC52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5AE534E1-BFC4-4B6F-B4A6-D0331A128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F6D2BC14-55E1-4250-A703-26EAE5BEB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D28FA0B2-4451-4A40-A6A8-B5B2BFFD22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695551A0-FD49-4C51-9936-31AADCF8F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1AA33D7-B8C3-4A4C-B04C-90496559F6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EC11C7CB-C8A3-4FA2-8919-4BDE08B8C0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04122C9F-7650-4E2A-BBDD-5ED1794298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B2331B0F-4B2B-49FF-B210-A548BEE14B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9E66A3B2-EAB9-4D0F-8CC6-133C4B8D26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A5D255CC-F767-47F3-9B04-0F597091D8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E6FFD6E-D10A-4E69-B92A-1C3D4AD900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9BAE1242-2228-4493-81B5-F7807B8DAC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7A6A8552-686E-44B0-AA9A-9488BB77F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7C45C190-42DB-4A86-A102-D04A25E1E1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DC2E5DE9-3511-45AE-9F95-710C8211A3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53F3C6F6-47A6-4265-878C-5092E9328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82B1F3E7-F618-4E13-9E16-7118C45C77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A5E7DF9B-A62B-4C53-A661-B401D7195B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EEE4847E-481F-4419-AE1F-90DED5344C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B13E9C09-74A8-40D0-BC37-74CA31F5D0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B0009143-1101-4DF3-B01E-766F9BE63D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995E8D24-3C05-4242-92BA-731FDA5AE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A40A7CC8-D93E-41C0-8322-8EF549E1A5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0B91F070-941B-4307-9931-156C868BFF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BF90A755-20A8-4274-A4F7-BD624FECFA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D87C615-9E34-495E-8406-FAEFC2F845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11A383A9-4CA6-4FAB-9F61-C5E53DBF8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D7B6069C-3205-4BBB-ADDF-D85A07E55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98083F5B-DC24-40B3-92D2-BF90631145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1AEA55FF-DDBB-4AA2-ACBD-9A4D56FFCC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2E00B1FB-F492-483C-B4D3-893BE48D29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576CFD40-49E1-465A-9B23-F9D980D9A4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5D63EDB7-C852-43C0-9954-6F2196FABE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316E726A-0F37-45E3-9BDF-42ECAA68F6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29E8E54E-8FB5-4650-AD2D-C65F3F53A9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33018142-C705-4D1B-8C27-83842B8D18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4B029D1D-41B1-45D6-8FC5-9EBEEEBD51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238CE0A4-BE74-4418-8DB6-FC0A391029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C5DC5DB6-FAE4-45E0-A0E5-E613B8D7E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3FBB2B3B-650C-4D6B-BA13-A71D6CB8CD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AA61A363-0BE0-4381-9635-02A60AE9C1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F363EFF4-A1A6-4E57-8128-D13002EAD0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744B3004-D3A0-4C95-8618-02CD578CCD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48511694-389A-4FA7-950D-D0B63A422C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03CF007D-1A35-4653-994F-C5DC685C43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268873C-3BA1-4848-8A1E-55D4416950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6F28B5E8-5EF7-40C6-8012-75E3ADCB41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C4DD4F11-6920-4398-88A7-0C571FA3F9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B87C9D72-9386-43D4-9C27-2B0A676624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6903FC60-7B4A-4E8D-B64E-A6570168D8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565646A-F4D1-434F-ACCE-BC14E5D049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EB5384FB-B917-47C4-9BEF-B81DFEE8C2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03934C7C-17F3-44A9-96A6-AC1E3AFE0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8AF32D4-0DB1-4F6F-8B2B-27519AB902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E8FB5CFF-2F83-4320-9CD0-CCD78775EC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C85CC5D7-8944-4B99-92D2-D827AB9C4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F55CCF6E-2B52-4B36-872D-542D0CDD7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12D2E4E5-D86C-41AF-B664-F7E0773984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B38EA97-5B13-4977-B58D-0B28E2D8B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0CC35DD3-5BF6-4C99-93A1-C0F5ACAB7A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A69C8543-88BB-4CDA-8EF5-2850685210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A091AE30-82E9-4674-9E65-5042AB251C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A3D2800-7BCF-4C76-9CCD-6962D5E5E7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2AD91264-05B7-4454-AE8C-BAC45B3317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2047D64C-CE38-4EDA-8EA5-8A805D525A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A3C33408-5D0E-4DE4-8945-9001979D3E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E1AE14B5-3844-4A66-A8BC-CD8538C562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5F78B15A-17F2-474B-A6B5-34B225EBA0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14C9FE9-2E7D-466C-978D-713D0A6624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882ACEF4-C446-4969-92B5-8649558C27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DDA39D67-86FF-418E-9876-AB14AFD793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2D3BF31F-EEDE-4027-BAE2-CD14B138C5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F37BBBCA-15AD-4E11-813C-E58EE564F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11" name="Content Placeholder 10" descr="Chart, pie chart&#10;&#10;Description automatically generated">
            <a:extLst>
              <a:ext uri="{FF2B5EF4-FFF2-40B4-BE49-F238E27FC236}">
                <a16:creationId xmlns:a16="http://schemas.microsoft.com/office/drawing/2014/main" id="{983E7174-6C33-7AAD-0860-53656F780FD9}"/>
              </a:ext>
            </a:extLst>
          </p:cNvPr>
          <p:cNvPicPr>
            <a:picLocks noChangeAspect="1"/>
          </p:cNvPicPr>
          <p:nvPr/>
        </p:nvPicPr>
        <p:blipFill rotWithShape="1">
          <a:blip r:embed="rId3"/>
          <a:srcRect l="5926" r="11078" b="5"/>
          <a:stretch/>
        </p:blipFill>
        <p:spPr>
          <a:xfrm>
            <a:off x="5959325" y="2806240"/>
            <a:ext cx="2902538" cy="2902537"/>
          </a:xfrm>
          <a:custGeom>
            <a:avLst/>
            <a:gdLst/>
            <a:ahLst/>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p:spPr>
      </p:pic>
      <p:pic>
        <p:nvPicPr>
          <p:cNvPr id="13" name="Content Placeholder 12" descr="Chart&#10;&#10;Description automatically generated">
            <a:extLst>
              <a:ext uri="{FF2B5EF4-FFF2-40B4-BE49-F238E27FC236}">
                <a16:creationId xmlns:a16="http://schemas.microsoft.com/office/drawing/2014/main" id="{524925BF-C87B-8B36-3295-6D3D640C2290}"/>
              </a:ext>
            </a:extLst>
          </p:cNvPr>
          <p:cNvPicPr>
            <a:picLocks noChangeAspect="1"/>
          </p:cNvPicPr>
          <p:nvPr/>
        </p:nvPicPr>
        <p:blipFill rotWithShape="1">
          <a:blip r:embed="rId4"/>
          <a:srcRect l="6812" r="17932" b="1"/>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pic>
        <p:nvPicPr>
          <p:cNvPr id="16" name="Content Placeholder 15" descr="Chart, bar chart&#10;&#10;Description automatically generated">
            <a:extLst>
              <a:ext uri="{FF2B5EF4-FFF2-40B4-BE49-F238E27FC236}">
                <a16:creationId xmlns:a16="http://schemas.microsoft.com/office/drawing/2014/main" id="{3E8CD050-F8B5-984C-E93F-CD38D5F15DBB}"/>
              </a:ext>
            </a:extLst>
          </p:cNvPr>
          <p:cNvPicPr>
            <a:picLocks noChangeAspect="1"/>
          </p:cNvPicPr>
          <p:nvPr/>
        </p:nvPicPr>
        <p:blipFill rotWithShape="1">
          <a:blip r:embed="rId5"/>
          <a:srcRect l="5801" r="10630" b="-1"/>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spTree>
    <p:extLst>
      <p:ext uri="{BB962C8B-B14F-4D97-AF65-F5344CB8AC3E}">
        <p14:creationId xmlns:p14="http://schemas.microsoft.com/office/powerpoint/2010/main" val="268954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EBDF-BEDB-D5D8-B7CF-2C1044956EE8}"/>
              </a:ext>
            </a:extLst>
          </p:cNvPr>
          <p:cNvSpPr>
            <a:spLocks noGrp="1"/>
          </p:cNvSpPr>
          <p:nvPr>
            <p:ph type="title"/>
          </p:nvPr>
        </p:nvSpPr>
        <p:spPr>
          <a:xfrm>
            <a:off x="825909" y="808055"/>
            <a:ext cx="3979205" cy="1453363"/>
          </a:xfrm>
        </p:spPr>
        <p:txBody>
          <a:bodyPr>
            <a:normAutofit/>
          </a:bodyPr>
          <a:lstStyle/>
          <a:p>
            <a:r>
              <a:rPr lang="fr-FR" dirty="0" err="1"/>
              <a:t>Loyalty</a:t>
            </a:r>
            <a:br>
              <a:rPr lang="fr-FR" dirty="0"/>
            </a:br>
            <a:endParaRPr lang="fr-TN" dirty="0"/>
          </a:p>
        </p:txBody>
      </p:sp>
      <p:sp>
        <p:nvSpPr>
          <p:cNvPr id="9" name="Content Placeholder 8">
            <a:extLst>
              <a:ext uri="{FF2B5EF4-FFF2-40B4-BE49-F238E27FC236}">
                <a16:creationId xmlns:a16="http://schemas.microsoft.com/office/drawing/2014/main" id="{A84E63A1-B946-44C9-D3CC-61C4D48139E3}"/>
              </a:ext>
            </a:extLst>
          </p:cNvPr>
          <p:cNvSpPr>
            <a:spLocks noGrp="1"/>
          </p:cNvSpPr>
          <p:nvPr>
            <p:ph idx="1"/>
          </p:nvPr>
        </p:nvSpPr>
        <p:spPr>
          <a:xfrm>
            <a:off x="802178" y="2261420"/>
            <a:ext cx="4002936" cy="3637935"/>
          </a:xfrm>
        </p:spPr>
        <p:txBody>
          <a:bodyPr>
            <a:normAutofit/>
          </a:bodyPr>
          <a:lstStyle/>
          <a:p>
            <a:r>
              <a:rPr lang="en-US" dirty="0">
                <a:solidFill>
                  <a:schemeClr val="lt1"/>
                </a:solidFill>
                <a:latin typeface="Lato"/>
                <a:ea typeface="Lato"/>
                <a:cs typeface="Lato"/>
                <a:sym typeface="Lato"/>
              </a:rPr>
              <a:t>This chart shows the percentage of customers in each company that have used the same company more than 5 and 10 times.</a:t>
            </a:r>
          </a:p>
          <a:p>
            <a:endParaRPr lang="en-US" dirty="0"/>
          </a:p>
        </p:txBody>
      </p:sp>
      <p:pic>
        <p:nvPicPr>
          <p:cNvPr id="5" name="Content Placeholder 4" descr="Chart, bar chart&#10;&#10;Description automatically generated">
            <a:extLst>
              <a:ext uri="{FF2B5EF4-FFF2-40B4-BE49-F238E27FC236}">
                <a16:creationId xmlns:a16="http://schemas.microsoft.com/office/drawing/2014/main" id="{8BD2B127-BC3F-0227-8937-534F7755F3C6}"/>
              </a:ext>
            </a:extLst>
          </p:cNvPr>
          <p:cNvPicPr>
            <a:picLocks noChangeAspect="1"/>
          </p:cNvPicPr>
          <p:nvPr/>
        </p:nvPicPr>
        <p:blipFill>
          <a:blip r:embed="rId3"/>
          <a:stretch>
            <a:fillRect/>
          </a:stretch>
        </p:blipFill>
        <p:spPr>
          <a:xfrm>
            <a:off x="5289752" y="940125"/>
            <a:ext cx="6095593" cy="48155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7349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C74B-14FA-4692-114C-E342FC9E372A}"/>
              </a:ext>
            </a:extLst>
          </p:cNvPr>
          <p:cNvSpPr>
            <a:spLocks noGrp="1"/>
          </p:cNvSpPr>
          <p:nvPr>
            <p:ph type="title"/>
          </p:nvPr>
        </p:nvSpPr>
        <p:spPr>
          <a:xfrm>
            <a:off x="825909" y="808055"/>
            <a:ext cx="3979205" cy="1453363"/>
          </a:xfrm>
        </p:spPr>
        <p:txBody>
          <a:bodyPr>
            <a:normAutofit/>
          </a:bodyPr>
          <a:lstStyle/>
          <a:p>
            <a:endParaRPr lang="fr-TN"/>
          </a:p>
        </p:txBody>
      </p:sp>
      <p:sp>
        <p:nvSpPr>
          <p:cNvPr id="11" name="Content Placeholder 8">
            <a:extLst>
              <a:ext uri="{FF2B5EF4-FFF2-40B4-BE49-F238E27FC236}">
                <a16:creationId xmlns:a16="http://schemas.microsoft.com/office/drawing/2014/main" id="{F1DE084E-642C-99D9-016D-D2FBD14991C5}"/>
              </a:ext>
            </a:extLst>
          </p:cNvPr>
          <p:cNvSpPr>
            <a:spLocks noGrp="1"/>
          </p:cNvSpPr>
          <p:nvPr>
            <p:ph idx="1"/>
          </p:nvPr>
        </p:nvSpPr>
        <p:spPr>
          <a:xfrm>
            <a:off x="802178" y="2261420"/>
            <a:ext cx="4002936" cy="3637935"/>
          </a:xfrm>
        </p:spPr>
        <p:txBody>
          <a:bodyPr>
            <a:normAutofit lnSpcReduction="10000"/>
          </a:bodyPr>
          <a:lstStyle/>
          <a:p>
            <a:pPr marL="0" lvl="0" indent="0" algn="l" rtl="0">
              <a:spcBef>
                <a:spcPts val="0"/>
              </a:spcBef>
              <a:spcAft>
                <a:spcPts val="0"/>
              </a:spcAft>
              <a:buNone/>
            </a:pPr>
            <a:r>
              <a:rPr lang="en-US" dirty="0">
                <a:solidFill>
                  <a:schemeClr val="lt1"/>
                </a:solidFill>
                <a:latin typeface="Lato"/>
                <a:ea typeface="Lato"/>
                <a:cs typeface="Lato"/>
                <a:sym typeface="Lato"/>
              </a:rPr>
              <a:t>Do the loyal customers (customers with more than 5 and 10 trips with the same company) use the opposing company?</a:t>
            </a:r>
          </a:p>
          <a:p>
            <a:pPr marL="0" lvl="0" indent="0" algn="l" rtl="0">
              <a:spcBef>
                <a:spcPts val="0"/>
              </a:spcBef>
              <a:spcAft>
                <a:spcPts val="0"/>
              </a:spcAft>
              <a:buNone/>
            </a:pPr>
            <a:endParaRPr lang="en-US" dirty="0">
              <a:solidFill>
                <a:schemeClr val="lt1"/>
              </a:solidFill>
              <a:latin typeface="Lato"/>
              <a:ea typeface="Lato"/>
              <a:cs typeface="Lato"/>
              <a:sym typeface="Lato"/>
            </a:endParaRPr>
          </a:p>
          <a:p>
            <a:pPr marL="0" lvl="0" indent="0" algn="l" rtl="0">
              <a:spcBef>
                <a:spcPts val="0"/>
              </a:spcBef>
              <a:spcAft>
                <a:spcPts val="0"/>
              </a:spcAft>
              <a:buNone/>
            </a:pPr>
            <a:r>
              <a:rPr lang="en-US" dirty="0">
                <a:solidFill>
                  <a:schemeClr val="lt1"/>
                </a:solidFill>
                <a:latin typeface="Lato"/>
                <a:ea typeface="Lato"/>
                <a:cs typeface="Lato"/>
                <a:sym typeface="Lato"/>
              </a:rPr>
              <a:t>The False indicated that a loyal customer did not use the opposing company while True means that they did.</a:t>
            </a:r>
          </a:p>
          <a:p>
            <a:pPr marL="0" lvl="0" indent="0" algn="l" rtl="0">
              <a:spcBef>
                <a:spcPts val="0"/>
              </a:spcBef>
              <a:spcAft>
                <a:spcPts val="0"/>
              </a:spcAft>
              <a:buNone/>
            </a:pPr>
            <a:endParaRPr lang="en-US" dirty="0">
              <a:solidFill>
                <a:schemeClr val="lt1"/>
              </a:solidFill>
              <a:latin typeface="Lato"/>
              <a:ea typeface="Lato"/>
              <a:cs typeface="Lato"/>
              <a:sym typeface="Lato"/>
            </a:endParaRPr>
          </a:p>
          <a:p>
            <a:pPr marL="0" lvl="0" indent="0" algn="l" rtl="0">
              <a:spcBef>
                <a:spcPts val="0"/>
              </a:spcBef>
              <a:spcAft>
                <a:spcPts val="0"/>
              </a:spcAft>
              <a:buNone/>
            </a:pPr>
            <a:r>
              <a:rPr lang="en-US" dirty="0">
                <a:solidFill>
                  <a:schemeClr val="lt1"/>
                </a:solidFill>
                <a:latin typeface="Lato"/>
                <a:ea typeface="Lato"/>
                <a:cs typeface="Lato"/>
                <a:sym typeface="Lato"/>
              </a:rPr>
              <a:t>From this we can see Yellow customers generally do not use Pink while Loyal Pink customers still use Yellow Cab frequently</a:t>
            </a:r>
            <a:endParaRPr lang="en-US" dirty="0"/>
          </a:p>
        </p:txBody>
      </p:sp>
      <p:pic>
        <p:nvPicPr>
          <p:cNvPr id="5" name="Content Placeholder 4" descr="Chart, bar chart&#10;&#10;Description automatically generated">
            <a:extLst>
              <a:ext uri="{FF2B5EF4-FFF2-40B4-BE49-F238E27FC236}">
                <a16:creationId xmlns:a16="http://schemas.microsoft.com/office/drawing/2014/main" id="{4E2BD53C-5BC0-38FC-5E13-0691C0718241}"/>
              </a:ext>
            </a:extLst>
          </p:cNvPr>
          <p:cNvPicPr>
            <a:picLocks noChangeAspect="1"/>
          </p:cNvPicPr>
          <p:nvPr/>
        </p:nvPicPr>
        <p:blipFill>
          <a:blip r:embed="rId3"/>
          <a:stretch>
            <a:fillRect/>
          </a:stretch>
        </p:blipFill>
        <p:spPr>
          <a:xfrm>
            <a:off x="5289752" y="1168710"/>
            <a:ext cx="6095593" cy="435834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6241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EA18-C8D0-9915-8800-718EA5D0E2AD}"/>
              </a:ext>
            </a:extLst>
          </p:cNvPr>
          <p:cNvSpPr>
            <a:spLocks noGrp="1"/>
          </p:cNvSpPr>
          <p:nvPr>
            <p:ph type="title"/>
          </p:nvPr>
        </p:nvSpPr>
        <p:spPr/>
        <p:txBody>
          <a:bodyPr/>
          <a:lstStyle/>
          <a:p>
            <a:r>
              <a:rPr lang="fr-FR" dirty="0" err="1"/>
              <a:t>Answer</a:t>
            </a:r>
            <a:r>
              <a:rPr lang="fr-FR" dirty="0"/>
              <a:t> to the </a:t>
            </a:r>
            <a:r>
              <a:rPr lang="fr-FR" dirty="0" err="1"/>
              <a:t>hypothesis</a:t>
            </a:r>
            <a:r>
              <a:rPr lang="fr-FR" dirty="0"/>
              <a:t> </a:t>
            </a:r>
            <a:endParaRPr lang="fr-TN" dirty="0"/>
          </a:p>
        </p:txBody>
      </p:sp>
      <p:sp>
        <p:nvSpPr>
          <p:cNvPr id="3" name="Content Placeholder 2">
            <a:extLst>
              <a:ext uri="{FF2B5EF4-FFF2-40B4-BE49-F238E27FC236}">
                <a16:creationId xmlns:a16="http://schemas.microsoft.com/office/drawing/2014/main" id="{74B1F35A-05EC-CFFA-44A9-9E2D268AC3D6}"/>
              </a:ext>
            </a:extLst>
          </p:cNvPr>
          <p:cNvSpPr>
            <a:spLocks noGrp="1"/>
          </p:cNvSpPr>
          <p:nvPr>
            <p:ph idx="1"/>
          </p:nvPr>
        </p:nvSpPr>
        <p:spPr/>
        <p:txBody>
          <a:bodyPr>
            <a:normAutofit lnSpcReduction="10000"/>
          </a:bodyPr>
          <a:lstStyle/>
          <a:p>
            <a:r>
              <a:rPr lang="en-US" b="0" i="0" dirty="0">
                <a:solidFill>
                  <a:srgbClr val="FF0000"/>
                </a:solidFill>
                <a:effectLst/>
                <a:latin typeface="Roboto" panose="02000000000000000000" pitchFamily="2" charset="0"/>
              </a:rPr>
              <a:t>Hypothesis 1:</a:t>
            </a:r>
            <a:r>
              <a:rPr lang="en" dirty="0"/>
              <a:t> Yes! Colder seasons( from october to january )  have significantly higher cab usage.</a:t>
            </a:r>
          </a:p>
          <a:p>
            <a:r>
              <a:rPr lang="en-US" b="0" i="0" dirty="0">
                <a:solidFill>
                  <a:srgbClr val="FF0000"/>
                </a:solidFill>
                <a:effectLst/>
                <a:latin typeface="Roboto" panose="02000000000000000000" pitchFamily="2" charset="0"/>
              </a:rPr>
              <a:t>Hypothesis 2:</a:t>
            </a:r>
            <a:r>
              <a:rPr lang="en" dirty="0"/>
              <a:t> the data shows that NYC Cab companies have an average of 80 profit per user while the rest of the country falls between 20 and 50 per user. Yellow Cab company has significantly more users in NYC which increases their profit margins considerably. </a:t>
            </a:r>
          </a:p>
          <a:p>
            <a:r>
              <a:rPr lang="en-US" b="0" i="0" dirty="0">
                <a:solidFill>
                  <a:srgbClr val="FF0000"/>
                </a:solidFill>
                <a:effectLst/>
                <a:latin typeface="Roboto" panose="02000000000000000000" pitchFamily="2" charset="0"/>
              </a:rPr>
              <a:t>Hypothesis 3</a:t>
            </a:r>
            <a:r>
              <a:rPr lang="en" b="0" i="0" dirty="0">
                <a:solidFill>
                  <a:srgbClr val="FF0000"/>
                </a:solidFill>
                <a:effectLst/>
                <a:latin typeface="Roboto" panose="02000000000000000000" pitchFamily="2" charset="0"/>
              </a:rPr>
              <a:t>: </a:t>
            </a:r>
            <a:r>
              <a:rPr lang="en" dirty="0"/>
              <a:t>the Pink Cab company most frequent users also frequent the Yellow Cab company while </a:t>
            </a:r>
          </a:p>
          <a:p>
            <a:pPr marL="0" indent="0">
              <a:buNone/>
            </a:pPr>
            <a:r>
              <a:rPr lang="en" dirty="0"/>
              <a:t>the Yellow Cab Company has shown that its customers overwhelmingly stick with the Yellow Cab company.</a:t>
            </a:r>
          </a:p>
          <a:p>
            <a:r>
              <a:rPr lang="en-US" b="0" i="0" dirty="0">
                <a:solidFill>
                  <a:srgbClr val="FF0000"/>
                </a:solidFill>
                <a:effectLst/>
                <a:latin typeface="Roboto" panose="02000000000000000000" pitchFamily="2" charset="0"/>
              </a:rPr>
              <a:t>Hypothesis 4:</a:t>
            </a:r>
            <a:r>
              <a:rPr lang="en" dirty="0"/>
              <a:t> No. The data shows us that profit per user remains consistent with each income bracket of its users.</a:t>
            </a:r>
          </a:p>
          <a:p>
            <a:r>
              <a:rPr lang="en-US" b="0" i="0" dirty="0">
                <a:solidFill>
                  <a:srgbClr val="FF0000"/>
                </a:solidFill>
                <a:effectLst/>
                <a:latin typeface="Roboto" panose="02000000000000000000" pitchFamily="2" charset="0"/>
              </a:rPr>
              <a:t>Hypothesis 5:</a:t>
            </a:r>
            <a:r>
              <a:rPr lang="en-US" dirty="0"/>
              <a:t>the Yellow Cab company showed that it has significantly higher average profit per kilometer travelled than the Pink Cab Company. The Yellow Cab company utilizes distance travelled for profit much better than the Pink Cab Company</a:t>
            </a:r>
          </a:p>
          <a:p>
            <a:endParaRPr lang="en" dirty="0"/>
          </a:p>
          <a:p>
            <a:endParaRPr lang="en" dirty="0"/>
          </a:p>
          <a:p>
            <a:pPr marL="0" indent="0">
              <a:buNone/>
            </a:pPr>
            <a:endParaRPr lang="fr-TN" dirty="0"/>
          </a:p>
        </p:txBody>
      </p:sp>
    </p:spTree>
    <p:extLst>
      <p:ext uri="{BB962C8B-B14F-4D97-AF65-F5344CB8AC3E}">
        <p14:creationId xmlns:p14="http://schemas.microsoft.com/office/powerpoint/2010/main" val="4260714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5EC6-8D8A-0316-0AD4-0A440150A943}"/>
              </a:ext>
            </a:extLst>
          </p:cNvPr>
          <p:cNvSpPr>
            <a:spLocks noGrp="1"/>
          </p:cNvSpPr>
          <p:nvPr>
            <p:ph type="title"/>
          </p:nvPr>
        </p:nvSpPr>
        <p:spPr/>
        <p:txBody>
          <a:bodyPr/>
          <a:lstStyle/>
          <a:p>
            <a:r>
              <a:rPr lang="fr-FR" dirty="0"/>
              <a:t>Recommandation </a:t>
            </a:r>
            <a:endParaRPr lang="fr-TN" dirty="0"/>
          </a:p>
        </p:txBody>
      </p:sp>
      <p:sp>
        <p:nvSpPr>
          <p:cNvPr id="3" name="Content Placeholder 2">
            <a:extLst>
              <a:ext uri="{FF2B5EF4-FFF2-40B4-BE49-F238E27FC236}">
                <a16:creationId xmlns:a16="http://schemas.microsoft.com/office/drawing/2014/main" id="{CBAABCDC-899F-A110-7503-510F6B65C4D8}"/>
              </a:ext>
            </a:extLst>
          </p:cNvPr>
          <p:cNvSpPr>
            <a:spLocks noGrp="1"/>
          </p:cNvSpPr>
          <p:nvPr>
            <p:ph idx="1"/>
          </p:nvPr>
        </p:nvSpPr>
        <p:spPr/>
        <p:txBody>
          <a:bodyPr/>
          <a:lstStyle/>
          <a:p>
            <a:pPr algn="l">
              <a:buFont typeface="Arial" panose="020B0604020202020204" pitchFamily="34" charset="0"/>
              <a:buChar char="•"/>
            </a:pPr>
            <a:r>
              <a:rPr lang="en-US" b="0" i="0" dirty="0">
                <a:solidFill>
                  <a:srgbClr val="212121"/>
                </a:solidFill>
                <a:effectLst/>
                <a:latin typeface="Roboto" panose="02000000000000000000" pitchFamily="2" charset="0"/>
              </a:rPr>
              <a:t>Profit margins per user are much higher  while simultaneously having a much higher  of users</a:t>
            </a:r>
          </a:p>
          <a:p>
            <a:pPr algn="l">
              <a:buFont typeface="Arial" panose="020B0604020202020204" pitchFamily="34" charset="0"/>
              <a:buChar char="•"/>
            </a:pPr>
            <a:r>
              <a:rPr lang="en-US" b="0" i="0" dirty="0">
                <a:solidFill>
                  <a:srgbClr val="212121"/>
                </a:solidFill>
                <a:effectLst/>
                <a:latin typeface="Roboto" panose="02000000000000000000" pitchFamily="2" charset="0"/>
              </a:rPr>
              <a:t>The Yellow Cab Company operates in significantly more Cites</a:t>
            </a:r>
          </a:p>
          <a:p>
            <a:pPr algn="l">
              <a:buFont typeface="Arial" panose="020B0604020202020204" pitchFamily="34" charset="0"/>
              <a:buChar char="•"/>
            </a:pPr>
            <a:r>
              <a:rPr lang="en-US" b="0" i="0" dirty="0">
                <a:solidFill>
                  <a:srgbClr val="212121"/>
                </a:solidFill>
                <a:effectLst/>
                <a:latin typeface="Roboto" panose="02000000000000000000" pitchFamily="2" charset="0"/>
              </a:rPr>
              <a:t>The Yellow Cab company has a higher user loyalty rate with nearly 70% of their frequent users (users with more than 5 trips) using only the Yellow Cab company, while the Pink Cab Company has a loyalty rate of roughly 10%</a:t>
            </a:r>
          </a:p>
          <a:p>
            <a:pPr algn="l">
              <a:buFont typeface="Arial" panose="020B0604020202020204" pitchFamily="34" charset="0"/>
              <a:buChar char="•"/>
            </a:pPr>
            <a:r>
              <a:rPr lang="en-US" b="0" i="0" dirty="0">
                <a:solidFill>
                  <a:srgbClr val="212121"/>
                </a:solidFill>
                <a:effectLst/>
                <a:latin typeface="Roboto" panose="02000000000000000000" pitchFamily="2" charset="0"/>
              </a:rPr>
              <a:t>The most profitable city per user is NYC and the Yellow Cab company services over 85,000 users in NYC vs the Pink Cab company only servicing 16,000 users.</a:t>
            </a:r>
          </a:p>
          <a:p>
            <a:endParaRPr lang="fr-TN" dirty="0"/>
          </a:p>
        </p:txBody>
      </p:sp>
    </p:spTree>
    <p:extLst>
      <p:ext uri="{BB962C8B-B14F-4D97-AF65-F5344CB8AC3E}">
        <p14:creationId xmlns:p14="http://schemas.microsoft.com/office/powerpoint/2010/main" val="3949183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3A6E-AE07-F7BA-37B1-AF44D4DA5561}"/>
              </a:ext>
            </a:extLst>
          </p:cNvPr>
          <p:cNvSpPr>
            <a:spLocks noGrp="1"/>
          </p:cNvSpPr>
          <p:nvPr>
            <p:ph type="title"/>
          </p:nvPr>
        </p:nvSpPr>
        <p:spPr/>
        <p:txBody>
          <a:bodyPr/>
          <a:lstStyle/>
          <a:p>
            <a:endParaRPr lang="fr-TN"/>
          </a:p>
        </p:txBody>
      </p:sp>
      <p:sp>
        <p:nvSpPr>
          <p:cNvPr id="3" name="Content Placeholder 2">
            <a:extLst>
              <a:ext uri="{FF2B5EF4-FFF2-40B4-BE49-F238E27FC236}">
                <a16:creationId xmlns:a16="http://schemas.microsoft.com/office/drawing/2014/main" id="{7070A3D6-99EB-868C-2A50-DFEBD9C2DAC7}"/>
              </a:ext>
            </a:extLst>
          </p:cNvPr>
          <p:cNvSpPr>
            <a:spLocks noGrp="1"/>
          </p:cNvSpPr>
          <p:nvPr>
            <p:ph idx="1"/>
          </p:nvPr>
        </p:nvSpPr>
        <p:spPr/>
        <p:txBody>
          <a:bodyPr/>
          <a:lstStyle/>
          <a:p>
            <a:pPr algn="ctr"/>
            <a:r>
              <a:rPr lang="fr-FR" sz="6600" dirty="0" err="1"/>
              <a:t>Thank</a:t>
            </a:r>
            <a:r>
              <a:rPr lang="fr-FR" sz="6600" dirty="0"/>
              <a:t> </a:t>
            </a:r>
            <a:r>
              <a:rPr lang="fr-FR" sz="6600" dirty="0" err="1"/>
              <a:t>you</a:t>
            </a:r>
            <a:r>
              <a:rPr lang="fr-FR" sz="6600" dirty="0"/>
              <a:t> </a:t>
            </a:r>
          </a:p>
          <a:p>
            <a:endParaRPr lang="fr-TN" dirty="0"/>
          </a:p>
        </p:txBody>
      </p:sp>
    </p:spTree>
    <p:extLst>
      <p:ext uri="{BB962C8B-B14F-4D97-AF65-F5344CB8AC3E}">
        <p14:creationId xmlns:p14="http://schemas.microsoft.com/office/powerpoint/2010/main" val="180890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B962-CB64-47A5-153C-7637045A1F44}"/>
              </a:ext>
            </a:extLst>
          </p:cNvPr>
          <p:cNvSpPr>
            <a:spLocks noGrp="1"/>
          </p:cNvSpPr>
          <p:nvPr>
            <p:ph type="title"/>
          </p:nvPr>
        </p:nvSpPr>
        <p:spPr/>
        <p:txBody>
          <a:bodyPr/>
          <a:lstStyle/>
          <a:p>
            <a:r>
              <a:rPr lang="en" dirty="0"/>
              <a:t>                                          Mission</a:t>
            </a:r>
            <a:endParaRPr lang="fr-TN" dirty="0"/>
          </a:p>
        </p:txBody>
      </p:sp>
      <p:sp>
        <p:nvSpPr>
          <p:cNvPr id="3" name="Content Placeholder 2">
            <a:extLst>
              <a:ext uri="{FF2B5EF4-FFF2-40B4-BE49-F238E27FC236}">
                <a16:creationId xmlns:a16="http://schemas.microsoft.com/office/drawing/2014/main" id="{46D75688-2550-CBE3-6558-A0DAA07E8193}"/>
              </a:ext>
            </a:extLst>
          </p:cNvPr>
          <p:cNvSpPr>
            <a:spLocks noGrp="1"/>
          </p:cNvSpPr>
          <p:nvPr>
            <p:ph idx="1"/>
          </p:nvPr>
        </p:nvSpPr>
        <p:spPr/>
        <p:txBody>
          <a:bodyPr/>
          <a:lstStyle/>
          <a:p>
            <a:r>
              <a:rPr lang="fr-FR" dirty="0" err="1"/>
              <a:t>Giving</a:t>
            </a:r>
            <a:r>
              <a:rPr lang="fr-FR" dirty="0"/>
              <a:t> </a:t>
            </a:r>
            <a:r>
              <a:rPr lang="fr-FR" dirty="0" err="1"/>
              <a:t>recommundation</a:t>
            </a:r>
            <a:r>
              <a:rPr lang="fr-FR" dirty="0"/>
              <a:t> to </a:t>
            </a:r>
            <a:r>
              <a:rPr lang="fr-FR" dirty="0" err="1"/>
              <a:t>XyZ</a:t>
            </a:r>
            <a:r>
              <a:rPr lang="fr-FR" dirty="0"/>
              <a:t>  </a:t>
            </a:r>
            <a:r>
              <a:rPr lang="fr-FR" dirty="0" err="1"/>
              <a:t>company</a:t>
            </a:r>
            <a:r>
              <a:rPr lang="fr-FR" dirty="0"/>
              <a:t> . This </a:t>
            </a:r>
            <a:r>
              <a:rPr lang="en-US" dirty="0"/>
              <a:t>company  is planning for an investment in Cab industry and as per their Go-to-Market(G2M) strategy they want to understand the market before taking final decision.</a:t>
            </a:r>
          </a:p>
          <a:p>
            <a:r>
              <a:rPr lang="en-US" dirty="0"/>
              <a:t>Objectif : making statistic </a:t>
            </a:r>
            <a:r>
              <a:rPr lang="en-US" dirty="0" err="1"/>
              <a:t>stady</a:t>
            </a:r>
            <a:r>
              <a:rPr lang="en-US" dirty="0"/>
              <a:t> for the tow company yellow cap and pink cap </a:t>
            </a:r>
          </a:p>
          <a:p>
            <a:endParaRPr lang="fr-TN" dirty="0"/>
          </a:p>
        </p:txBody>
      </p:sp>
    </p:spTree>
    <p:extLst>
      <p:ext uri="{BB962C8B-B14F-4D97-AF65-F5344CB8AC3E}">
        <p14:creationId xmlns:p14="http://schemas.microsoft.com/office/powerpoint/2010/main" val="292725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F5D5-1D74-E391-015A-6535345B1115}"/>
              </a:ext>
            </a:extLst>
          </p:cNvPr>
          <p:cNvSpPr>
            <a:spLocks noGrp="1"/>
          </p:cNvSpPr>
          <p:nvPr>
            <p:ph type="title"/>
          </p:nvPr>
        </p:nvSpPr>
        <p:spPr/>
        <p:txBody>
          <a:bodyPr/>
          <a:lstStyle/>
          <a:p>
            <a:r>
              <a:rPr lang="en" dirty="0"/>
              <a:t>                Data preprocessing </a:t>
            </a:r>
            <a:endParaRPr lang="fr-TN" dirty="0"/>
          </a:p>
        </p:txBody>
      </p:sp>
      <p:sp>
        <p:nvSpPr>
          <p:cNvPr id="3" name="Content Placeholder 2">
            <a:extLst>
              <a:ext uri="{FF2B5EF4-FFF2-40B4-BE49-F238E27FC236}">
                <a16:creationId xmlns:a16="http://schemas.microsoft.com/office/drawing/2014/main" id="{5C61994B-E8DD-BF2E-9EEE-2869139A8342}"/>
              </a:ext>
            </a:extLst>
          </p:cNvPr>
          <p:cNvSpPr>
            <a:spLocks noGrp="1"/>
          </p:cNvSpPr>
          <p:nvPr>
            <p:ph idx="1"/>
          </p:nvPr>
        </p:nvSpPr>
        <p:spPr/>
        <p:txBody>
          <a:bodyPr/>
          <a:lstStyle/>
          <a:p>
            <a:pPr marL="457200" lvl="0" indent="-311150" algn="l" rtl="0">
              <a:spcBef>
                <a:spcPts val="0"/>
              </a:spcBef>
              <a:spcAft>
                <a:spcPts val="0"/>
              </a:spcAft>
              <a:buSzPts val="1300"/>
              <a:buChar char="●"/>
            </a:pPr>
            <a:r>
              <a:rPr lang="en-US" dirty="0"/>
              <a:t>Data Provided includes 4 csv files</a:t>
            </a:r>
          </a:p>
          <a:p>
            <a:pPr marL="914400" lvl="1" indent="-298450" algn="l" rtl="0">
              <a:spcBef>
                <a:spcPts val="0"/>
              </a:spcBef>
              <a:spcAft>
                <a:spcPts val="0"/>
              </a:spcAft>
              <a:buSzPts val="1100"/>
              <a:buChar char="○"/>
            </a:pPr>
            <a:r>
              <a:rPr lang="en-US" dirty="0"/>
              <a:t>Cab Data - Transaction Id, Date of Travel, Distance, Price Charged, and Cost to Company</a:t>
            </a:r>
          </a:p>
          <a:p>
            <a:pPr marL="914400" lvl="1" indent="-298450" algn="l" rtl="0">
              <a:spcBef>
                <a:spcPts val="0"/>
              </a:spcBef>
              <a:spcAft>
                <a:spcPts val="0"/>
              </a:spcAft>
              <a:buSzPts val="1100"/>
              <a:buChar char="○"/>
            </a:pPr>
            <a:r>
              <a:rPr lang="en-US" dirty="0"/>
              <a:t>City Data - Data on each city the cab company operates in</a:t>
            </a:r>
          </a:p>
          <a:p>
            <a:pPr marL="914400" lvl="1" indent="-298450" algn="l" rtl="0">
              <a:spcBef>
                <a:spcPts val="0"/>
              </a:spcBef>
              <a:spcAft>
                <a:spcPts val="0"/>
              </a:spcAft>
              <a:buSzPts val="1100"/>
              <a:buChar char="○"/>
            </a:pPr>
            <a:r>
              <a:rPr lang="en-US" dirty="0"/>
              <a:t>Customer Data - Includes Customer ID, Age, and Income</a:t>
            </a:r>
          </a:p>
          <a:p>
            <a:pPr marL="914400" lvl="1" indent="-298450" algn="l" rtl="0">
              <a:spcBef>
                <a:spcPts val="0"/>
              </a:spcBef>
              <a:spcAft>
                <a:spcPts val="0"/>
              </a:spcAft>
              <a:buSzPts val="1100"/>
              <a:buChar char="○"/>
            </a:pPr>
            <a:r>
              <a:rPr lang="en-US" dirty="0"/>
              <a:t>Transaction Data - Documents each transaction price, time, and which customer</a:t>
            </a:r>
          </a:p>
          <a:p>
            <a:pPr marL="615950" lvl="1" indent="0" algn="l" rtl="0">
              <a:spcBef>
                <a:spcPts val="0"/>
              </a:spcBef>
              <a:spcAft>
                <a:spcPts val="0"/>
              </a:spcAft>
              <a:buSzPts val="1100"/>
              <a:buNone/>
            </a:pPr>
            <a:r>
              <a:rPr lang="en-US" dirty="0"/>
              <a:t>Merging all files to one single data set </a:t>
            </a:r>
          </a:p>
          <a:p>
            <a:pPr marL="914400" lvl="1" indent="-298450" algn="l" rtl="0">
              <a:spcBef>
                <a:spcPts val="0"/>
              </a:spcBef>
              <a:spcAft>
                <a:spcPts val="0"/>
              </a:spcAft>
              <a:buSzPts val="1100"/>
              <a:buFont typeface="Arial" panose="020B0604020202020204" pitchFamily="34" charset="0"/>
              <a:buChar char="•"/>
            </a:pPr>
            <a:endParaRPr lang="en-US" dirty="0"/>
          </a:p>
          <a:p>
            <a:pPr marL="914400" lvl="1" indent="-298450" algn="l" rtl="0">
              <a:spcBef>
                <a:spcPts val="0"/>
              </a:spcBef>
              <a:spcAft>
                <a:spcPts val="0"/>
              </a:spcAft>
              <a:buSzPts val="1100"/>
              <a:buChar char="○"/>
            </a:pPr>
            <a:endParaRPr lang="en-US" dirty="0"/>
          </a:p>
        </p:txBody>
      </p:sp>
    </p:spTree>
    <p:extLst>
      <p:ext uri="{BB962C8B-B14F-4D97-AF65-F5344CB8AC3E}">
        <p14:creationId xmlns:p14="http://schemas.microsoft.com/office/powerpoint/2010/main" val="45705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83B4-6FF8-D807-FBD0-13B947EFE3FF}"/>
              </a:ext>
            </a:extLst>
          </p:cNvPr>
          <p:cNvSpPr>
            <a:spLocks noGrp="1"/>
          </p:cNvSpPr>
          <p:nvPr>
            <p:ph type="title"/>
          </p:nvPr>
        </p:nvSpPr>
        <p:spPr/>
        <p:txBody>
          <a:bodyPr/>
          <a:lstStyle/>
          <a:p>
            <a:r>
              <a:rPr lang="fr-FR" dirty="0"/>
              <a:t>               Hypothèses </a:t>
            </a:r>
            <a:endParaRPr lang="fr-TN" dirty="0"/>
          </a:p>
        </p:txBody>
      </p:sp>
      <p:sp>
        <p:nvSpPr>
          <p:cNvPr id="3" name="Content Placeholder 2">
            <a:extLst>
              <a:ext uri="{FF2B5EF4-FFF2-40B4-BE49-F238E27FC236}">
                <a16:creationId xmlns:a16="http://schemas.microsoft.com/office/drawing/2014/main" id="{B0611DC4-8AF9-A4ED-D980-8A3EB426E6BA}"/>
              </a:ext>
            </a:extLst>
          </p:cNvPr>
          <p:cNvSpPr>
            <a:spLocks noGrp="1"/>
          </p:cNvSpPr>
          <p:nvPr>
            <p:ph idx="1"/>
          </p:nvPr>
        </p:nvSpPr>
        <p:spPr/>
        <p:txBody>
          <a:bodyPr/>
          <a:lstStyle/>
          <a:p>
            <a:r>
              <a:rPr lang="en-US" b="0" i="0" dirty="0">
                <a:solidFill>
                  <a:srgbClr val="FF0000"/>
                </a:solidFill>
                <a:effectLst/>
                <a:latin typeface="Roboto" panose="02000000000000000000" pitchFamily="2" charset="0"/>
              </a:rPr>
              <a:t>Hypothesis 1: Does the season affect amount of Cab users? </a:t>
            </a:r>
          </a:p>
          <a:p>
            <a:r>
              <a:rPr lang="en-US" b="0" i="0" dirty="0">
                <a:solidFill>
                  <a:srgbClr val="FF0000"/>
                </a:solidFill>
                <a:effectLst/>
                <a:latin typeface="Roboto" panose="02000000000000000000" pitchFamily="2" charset="0"/>
              </a:rPr>
              <a:t>Hypothesis 2: Does the city affect profit margins for Cab company?</a:t>
            </a:r>
          </a:p>
          <a:p>
            <a:r>
              <a:rPr lang="en-US" b="0" i="0" dirty="0">
                <a:solidFill>
                  <a:srgbClr val="FF0000"/>
                </a:solidFill>
                <a:effectLst/>
                <a:latin typeface="Roboto" panose="02000000000000000000" pitchFamily="2" charset="0"/>
              </a:rPr>
              <a:t>Hypothesis 3: Do customer loyalty affect each Cab company?</a:t>
            </a:r>
          </a:p>
          <a:p>
            <a:r>
              <a:rPr lang="en-US" b="0" i="0" dirty="0">
                <a:solidFill>
                  <a:srgbClr val="FF0000"/>
                </a:solidFill>
                <a:effectLst/>
                <a:latin typeface="Roboto" panose="02000000000000000000" pitchFamily="2" charset="0"/>
              </a:rPr>
              <a:t>Hypothesis 4: Does income of cab users affect the profit gained per trip?</a:t>
            </a:r>
          </a:p>
          <a:p>
            <a:r>
              <a:rPr lang="en-US" b="0" i="0" dirty="0">
                <a:solidFill>
                  <a:srgbClr val="FF0000"/>
                </a:solidFill>
                <a:effectLst/>
                <a:latin typeface="Roboto" panose="02000000000000000000" pitchFamily="2" charset="0"/>
              </a:rPr>
              <a:t>Hypothesis 5: How does distance travelled for a ride impact the profit per ride?</a:t>
            </a:r>
            <a:endParaRPr lang="fr-TN" dirty="0">
              <a:solidFill>
                <a:srgbClr val="FF0000"/>
              </a:solidFill>
            </a:endParaRPr>
          </a:p>
        </p:txBody>
      </p:sp>
    </p:spTree>
    <p:extLst>
      <p:ext uri="{BB962C8B-B14F-4D97-AF65-F5344CB8AC3E}">
        <p14:creationId xmlns:p14="http://schemas.microsoft.com/office/powerpoint/2010/main" val="208198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6EFB-99CC-ECE5-F8E8-AFB5BC0ECAC6}"/>
              </a:ext>
            </a:extLst>
          </p:cNvPr>
          <p:cNvSpPr>
            <a:spLocks noGrp="1"/>
          </p:cNvSpPr>
          <p:nvPr>
            <p:ph type="title"/>
          </p:nvPr>
        </p:nvSpPr>
        <p:spPr>
          <a:xfrm>
            <a:off x="6717278" y="1030288"/>
            <a:ext cx="4099947" cy="1035579"/>
          </a:xfrm>
        </p:spPr>
        <p:txBody>
          <a:bodyPr>
            <a:normAutofit/>
          </a:bodyPr>
          <a:lstStyle/>
          <a:p>
            <a:pPr marL="0" lvl="0" indent="0" rtl="0">
              <a:lnSpc>
                <a:spcPct val="90000"/>
              </a:lnSpc>
              <a:spcBef>
                <a:spcPts val="0"/>
              </a:spcBef>
              <a:spcAft>
                <a:spcPts val="0"/>
              </a:spcAft>
            </a:pPr>
            <a:r>
              <a:rPr lang="fr-FR" sz="3300"/>
              <a:t>Company profits</a:t>
            </a:r>
            <a:br>
              <a:rPr lang="fr-FR" sz="3300"/>
            </a:br>
            <a:endParaRPr lang="fr-TN" sz="3300"/>
          </a:p>
        </p:txBody>
      </p:sp>
      <p:sp>
        <p:nvSpPr>
          <p:cNvPr id="14" name="Rounded Rectangle 32">
            <a:extLst>
              <a:ext uri="{FF2B5EF4-FFF2-40B4-BE49-F238E27FC236}">
                <a16:creationId xmlns:a16="http://schemas.microsoft.com/office/drawing/2014/main" id="{92055A2C-DEED-475B-B285-60F86A548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application&#10;&#10;Description automatically generated">
            <a:extLst>
              <a:ext uri="{FF2B5EF4-FFF2-40B4-BE49-F238E27FC236}">
                <a16:creationId xmlns:a16="http://schemas.microsoft.com/office/drawing/2014/main" id="{80123A01-C31A-C3C3-2B74-D753F5CD2F31}"/>
              </a:ext>
            </a:extLst>
          </p:cNvPr>
          <p:cNvPicPr>
            <a:picLocks noChangeAspect="1"/>
          </p:cNvPicPr>
          <p:nvPr/>
        </p:nvPicPr>
        <p:blipFill>
          <a:blip r:embed="rId3"/>
          <a:stretch>
            <a:fillRect/>
          </a:stretch>
        </p:blipFill>
        <p:spPr>
          <a:xfrm>
            <a:off x="2710661" y="733077"/>
            <a:ext cx="1325149" cy="2636590"/>
          </a:xfrm>
          <a:prstGeom prst="roundRect">
            <a:avLst>
              <a:gd name="adj" fmla="val 4207"/>
            </a:avLst>
          </a:prstGeom>
          <a:ln w="50800" cap="sq" cmpd="dbl">
            <a:noFill/>
            <a:miter lim="800000"/>
          </a:ln>
          <a:effectLst/>
        </p:spPr>
      </p:pic>
      <p:pic>
        <p:nvPicPr>
          <p:cNvPr id="5" name="Content Placeholder 4" descr="Chart, line chart&#10;&#10;Description automatically generated">
            <a:extLst>
              <a:ext uri="{FF2B5EF4-FFF2-40B4-BE49-F238E27FC236}">
                <a16:creationId xmlns:a16="http://schemas.microsoft.com/office/drawing/2014/main" id="{3EA58313-2C57-DC5F-DF80-867719560A1B}"/>
              </a:ext>
            </a:extLst>
          </p:cNvPr>
          <p:cNvPicPr>
            <a:picLocks noChangeAspect="1"/>
          </p:cNvPicPr>
          <p:nvPr/>
        </p:nvPicPr>
        <p:blipFill>
          <a:blip r:embed="rId4"/>
          <a:stretch>
            <a:fillRect/>
          </a:stretch>
        </p:blipFill>
        <p:spPr>
          <a:xfrm>
            <a:off x="753267" y="3511927"/>
            <a:ext cx="5239935" cy="2580667"/>
          </a:xfrm>
          <a:prstGeom prst="roundRect">
            <a:avLst>
              <a:gd name="adj" fmla="val 4528"/>
            </a:avLst>
          </a:prstGeom>
          <a:ln w="50800" cap="sq" cmpd="dbl">
            <a:noFill/>
            <a:miter lim="800000"/>
          </a:ln>
          <a:effectLst/>
        </p:spPr>
      </p:pic>
      <p:sp>
        <p:nvSpPr>
          <p:cNvPr id="11" name="Content Placeholder 10">
            <a:extLst>
              <a:ext uri="{FF2B5EF4-FFF2-40B4-BE49-F238E27FC236}">
                <a16:creationId xmlns:a16="http://schemas.microsoft.com/office/drawing/2014/main" id="{89A9AD9D-BAEA-76C4-7451-0F51306CFDF9}"/>
              </a:ext>
            </a:extLst>
          </p:cNvPr>
          <p:cNvSpPr>
            <a:spLocks noGrp="1"/>
          </p:cNvSpPr>
          <p:nvPr>
            <p:ph idx="1"/>
          </p:nvPr>
        </p:nvSpPr>
        <p:spPr>
          <a:xfrm>
            <a:off x="6717278" y="2142067"/>
            <a:ext cx="4099947" cy="3649133"/>
          </a:xfrm>
        </p:spPr>
        <p:txBody>
          <a:bodyPr>
            <a:normAutofit/>
          </a:bodyPr>
          <a:lstStyle/>
          <a:p>
            <a:endParaRPr lang="en-US" dirty="0"/>
          </a:p>
        </p:txBody>
      </p:sp>
    </p:spTree>
    <p:extLst>
      <p:ext uri="{BB962C8B-B14F-4D97-AF65-F5344CB8AC3E}">
        <p14:creationId xmlns:p14="http://schemas.microsoft.com/office/powerpoint/2010/main" val="41660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BCF5-0998-FB6F-D254-398FC9B4E554}"/>
              </a:ext>
            </a:extLst>
          </p:cNvPr>
          <p:cNvSpPr>
            <a:spLocks noGrp="1"/>
          </p:cNvSpPr>
          <p:nvPr>
            <p:ph type="title"/>
          </p:nvPr>
        </p:nvSpPr>
        <p:spPr>
          <a:xfrm>
            <a:off x="6717278" y="1030288"/>
            <a:ext cx="4099947" cy="1035579"/>
          </a:xfrm>
        </p:spPr>
        <p:txBody>
          <a:bodyPr>
            <a:normAutofit/>
          </a:bodyPr>
          <a:lstStyle/>
          <a:p>
            <a:pPr>
              <a:lnSpc>
                <a:spcPct val="90000"/>
              </a:lnSpc>
            </a:pPr>
            <a:r>
              <a:rPr lang="fr-FR" sz="3300"/>
              <a:t> </a:t>
            </a:r>
            <a:r>
              <a:rPr lang="en" sz="3300"/>
              <a:t>Profits vs Cost of Trip</a:t>
            </a:r>
            <a:endParaRPr lang="fr-TN" sz="3300"/>
          </a:p>
        </p:txBody>
      </p:sp>
      <p:pic>
        <p:nvPicPr>
          <p:cNvPr id="5" name="Content Placeholder 4" descr="Chart, bar chart&#10;&#10;Description automatically generated">
            <a:extLst>
              <a:ext uri="{FF2B5EF4-FFF2-40B4-BE49-F238E27FC236}">
                <a16:creationId xmlns:a16="http://schemas.microsoft.com/office/drawing/2014/main" id="{B4636979-F1B2-A53C-2832-26304CC18A21}"/>
              </a:ext>
            </a:extLst>
          </p:cNvPr>
          <p:cNvPicPr>
            <a:picLocks noChangeAspect="1"/>
          </p:cNvPicPr>
          <p:nvPr/>
        </p:nvPicPr>
        <p:blipFill>
          <a:blip r:embed="rId3"/>
          <a:stretch>
            <a:fillRect/>
          </a:stretch>
        </p:blipFill>
        <p:spPr>
          <a:xfrm>
            <a:off x="1137826" y="639098"/>
            <a:ext cx="4506148"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Content Placeholder 6" descr="Graphical user interface, text&#10;&#10;Description automatically generated">
            <a:extLst>
              <a:ext uri="{FF2B5EF4-FFF2-40B4-BE49-F238E27FC236}">
                <a16:creationId xmlns:a16="http://schemas.microsoft.com/office/drawing/2014/main" id="{99C955F3-0C07-0CCE-7E9D-06A21B23ECD9}"/>
              </a:ext>
            </a:extLst>
          </p:cNvPr>
          <p:cNvPicPr>
            <a:picLocks noChangeAspect="1"/>
          </p:cNvPicPr>
          <p:nvPr/>
        </p:nvPicPr>
        <p:blipFill>
          <a:blip r:embed="rId4"/>
          <a:stretch>
            <a:fillRect/>
          </a:stretch>
        </p:blipFill>
        <p:spPr>
          <a:xfrm>
            <a:off x="663839" y="4030320"/>
            <a:ext cx="5454122" cy="1676006"/>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10">
            <a:extLst>
              <a:ext uri="{FF2B5EF4-FFF2-40B4-BE49-F238E27FC236}">
                <a16:creationId xmlns:a16="http://schemas.microsoft.com/office/drawing/2014/main" id="{D1996DD6-A652-0896-A7B4-72A0EC5F5986}"/>
              </a:ext>
            </a:extLst>
          </p:cNvPr>
          <p:cNvSpPr>
            <a:spLocks noGrp="1"/>
          </p:cNvSpPr>
          <p:nvPr>
            <p:ph idx="1"/>
          </p:nvPr>
        </p:nvSpPr>
        <p:spPr>
          <a:xfrm>
            <a:off x="6717278" y="2142067"/>
            <a:ext cx="4099947" cy="3649133"/>
          </a:xfrm>
        </p:spPr>
        <p:txBody>
          <a:bodyPr>
            <a:normAutofit/>
          </a:bodyPr>
          <a:lstStyle/>
          <a:p>
            <a:r>
              <a:rPr lang="en-US" dirty="0">
                <a:solidFill>
                  <a:schemeClr val="lt1"/>
                </a:solidFill>
                <a:latin typeface="Lato"/>
                <a:ea typeface="Lato"/>
                <a:cs typeface="Lato"/>
                <a:sym typeface="Lato"/>
              </a:rPr>
              <a:t>This graph shows the Yellow Cab company operates each individual ride at a significantly lower cost for each trip which increases their average profit of each trip by nearly 100</a:t>
            </a:r>
            <a:r>
              <a:rPr lang="en-US" dirty="0">
                <a:latin typeface="Lato"/>
                <a:ea typeface="Lato"/>
                <a:cs typeface="Lato"/>
                <a:sym typeface="Lato"/>
              </a:rPr>
              <a:t>. </a:t>
            </a:r>
          </a:p>
          <a:p>
            <a:endParaRPr lang="en-US" dirty="0"/>
          </a:p>
        </p:txBody>
      </p:sp>
    </p:spTree>
    <p:extLst>
      <p:ext uri="{BB962C8B-B14F-4D97-AF65-F5344CB8AC3E}">
        <p14:creationId xmlns:p14="http://schemas.microsoft.com/office/powerpoint/2010/main" val="260220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8327-1A01-0EB3-9CF7-9D4BC6CB4298}"/>
              </a:ext>
            </a:extLst>
          </p:cNvPr>
          <p:cNvSpPr>
            <a:spLocks noGrp="1"/>
          </p:cNvSpPr>
          <p:nvPr>
            <p:ph type="title"/>
          </p:nvPr>
        </p:nvSpPr>
        <p:spPr>
          <a:xfrm>
            <a:off x="825909" y="808055"/>
            <a:ext cx="3979205" cy="1453363"/>
          </a:xfrm>
        </p:spPr>
        <p:txBody>
          <a:bodyPr>
            <a:normAutofit/>
          </a:bodyPr>
          <a:lstStyle/>
          <a:p>
            <a:pPr>
              <a:lnSpc>
                <a:spcPct val="90000"/>
              </a:lnSpc>
            </a:pPr>
            <a:r>
              <a:rPr lang="fr-FR" sz="3300"/>
              <a:t>Profits vs Distance </a:t>
            </a:r>
            <a:r>
              <a:rPr lang="fr-FR" sz="3300" err="1"/>
              <a:t>Travelled</a:t>
            </a:r>
            <a:br>
              <a:rPr lang="fr-FR" sz="3300"/>
            </a:br>
            <a:endParaRPr lang="fr-TN" sz="3300"/>
          </a:p>
        </p:txBody>
      </p:sp>
      <p:sp>
        <p:nvSpPr>
          <p:cNvPr id="11" name="Content Placeholder 8">
            <a:extLst>
              <a:ext uri="{FF2B5EF4-FFF2-40B4-BE49-F238E27FC236}">
                <a16:creationId xmlns:a16="http://schemas.microsoft.com/office/drawing/2014/main" id="{3BEA4CB0-23F3-599C-B0B5-F5E1B0313972}"/>
              </a:ext>
            </a:extLst>
          </p:cNvPr>
          <p:cNvSpPr>
            <a:spLocks noGrp="1"/>
          </p:cNvSpPr>
          <p:nvPr>
            <p:ph idx="1"/>
          </p:nvPr>
        </p:nvSpPr>
        <p:spPr>
          <a:xfrm>
            <a:off x="802178" y="2261420"/>
            <a:ext cx="4002936" cy="3637935"/>
          </a:xfrm>
        </p:spPr>
        <p:txBody>
          <a:bodyPr>
            <a:normAutofit/>
          </a:bodyPr>
          <a:lstStyle/>
          <a:p>
            <a:r>
              <a:rPr lang="en-US" dirty="0"/>
              <a:t>More the distance is important more the </a:t>
            </a:r>
            <a:r>
              <a:rPr lang="en-US" dirty="0" err="1"/>
              <a:t>profet</a:t>
            </a:r>
            <a:r>
              <a:rPr lang="en-US" dirty="0"/>
              <a:t> of yellow cap is more </a:t>
            </a:r>
            <a:r>
              <a:rPr lang="en-US" dirty="0" err="1"/>
              <a:t>signigficants</a:t>
            </a:r>
            <a:r>
              <a:rPr lang="en-US" dirty="0"/>
              <a:t> </a:t>
            </a:r>
          </a:p>
        </p:txBody>
      </p:sp>
      <p:pic>
        <p:nvPicPr>
          <p:cNvPr id="5" name="Content Placeholder 4" descr="Chart&#10;&#10;Description automatically generated">
            <a:extLst>
              <a:ext uri="{FF2B5EF4-FFF2-40B4-BE49-F238E27FC236}">
                <a16:creationId xmlns:a16="http://schemas.microsoft.com/office/drawing/2014/main" id="{33985AFF-0F36-B7F4-B53C-3D1DB4ADDCE1}"/>
              </a:ext>
            </a:extLst>
          </p:cNvPr>
          <p:cNvPicPr>
            <a:picLocks noChangeAspect="1"/>
          </p:cNvPicPr>
          <p:nvPr/>
        </p:nvPicPr>
        <p:blipFill>
          <a:blip r:embed="rId3"/>
          <a:stretch>
            <a:fillRect/>
          </a:stretch>
        </p:blipFill>
        <p:spPr>
          <a:xfrm>
            <a:off x="5289752" y="924886"/>
            <a:ext cx="6095593" cy="484599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17793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25E7-D1E1-9E20-AE92-739786E27869}"/>
              </a:ext>
            </a:extLst>
          </p:cNvPr>
          <p:cNvSpPr>
            <a:spLocks noGrp="1"/>
          </p:cNvSpPr>
          <p:nvPr>
            <p:ph type="title"/>
          </p:nvPr>
        </p:nvSpPr>
        <p:spPr>
          <a:xfrm>
            <a:off x="7865806" y="643463"/>
            <a:ext cx="3706762" cy="1608124"/>
          </a:xfrm>
        </p:spPr>
        <p:txBody>
          <a:bodyPr>
            <a:normAutofit/>
          </a:bodyPr>
          <a:lstStyle/>
          <a:p>
            <a:pPr>
              <a:lnSpc>
                <a:spcPct val="90000"/>
              </a:lnSpc>
            </a:pPr>
            <a:r>
              <a:rPr lang="fr-FR"/>
              <a:t>Profet per monthes of year </a:t>
            </a:r>
            <a:endParaRPr lang="fr-TN"/>
          </a:p>
        </p:txBody>
      </p:sp>
      <p:pic>
        <p:nvPicPr>
          <p:cNvPr id="5" name="Content Placeholder 4" descr="Chart, line chart&#10;&#10;Description automatically generated">
            <a:extLst>
              <a:ext uri="{FF2B5EF4-FFF2-40B4-BE49-F238E27FC236}">
                <a16:creationId xmlns:a16="http://schemas.microsoft.com/office/drawing/2014/main" id="{5400F4AC-6E38-3D07-49A3-223E07C41241}"/>
              </a:ext>
            </a:extLst>
          </p:cNvPr>
          <p:cNvPicPr>
            <a:picLocks noChangeAspect="1"/>
          </p:cNvPicPr>
          <p:nvPr/>
        </p:nvPicPr>
        <p:blipFill rotWithShape="1">
          <a:blip r:embed="rId3"/>
          <a:srcRect l="10792" r="2" b="2"/>
          <a:stretch/>
        </p:blipFill>
        <p:spPr>
          <a:xfrm>
            <a:off x="20" y="975"/>
            <a:ext cx="7552924" cy="6858000"/>
          </a:xfrm>
          <a:prstGeom prst="rect">
            <a:avLst/>
          </a:prstGeom>
        </p:spPr>
      </p:pic>
      <p:sp>
        <p:nvSpPr>
          <p:cNvPr id="9" name="Content Placeholder 8">
            <a:extLst>
              <a:ext uri="{FF2B5EF4-FFF2-40B4-BE49-F238E27FC236}">
                <a16:creationId xmlns:a16="http://schemas.microsoft.com/office/drawing/2014/main" id="{29646B24-0369-71C1-5F62-0809BE637190}"/>
              </a:ext>
            </a:extLst>
          </p:cNvPr>
          <p:cNvSpPr>
            <a:spLocks noGrp="1"/>
          </p:cNvSpPr>
          <p:nvPr>
            <p:ph idx="1"/>
          </p:nvPr>
        </p:nvSpPr>
        <p:spPr>
          <a:xfrm>
            <a:off x="7865806" y="2251587"/>
            <a:ext cx="3706762" cy="3972232"/>
          </a:xfrm>
        </p:spPr>
        <p:txBody>
          <a:bodyPr>
            <a:normAutofit/>
          </a:bodyPr>
          <a:lstStyle/>
          <a:p>
            <a:r>
              <a:rPr lang="en-US" dirty="0"/>
              <a:t>Pink company over uses lasts months however yellow is have a constant </a:t>
            </a:r>
            <a:r>
              <a:rPr lang="en-US" dirty="0" err="1"/>
              <a:t>avrege</a:t>
            </a:r>
            <a:r>
              <a:rPr lang="en-US" dirty="0"/>
              <a:t> during all the year </a:t>
            </a:r>
          </a:p>
        </p:txBody>
      </p:sp>
    </p:spTree>
    <p:extLst>
      <p:ext uri="{BB962C8B-B14F-4D97-AF65-F5344CB8AC3E}">
        <p14:creationId xmlns:p14="http://schemas.microsoft.com/office/powerpoint/2010/main" val="98879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9950-293D-5FD5-0EFA-03771C6123F9}"/>
              </a:ext>
            </a:extLst>
          </p:cNvPr>
          <p:cNvSpPr>
            <a:spLocks noGrp="1"/>
          </p:cNvSpPr>
          <p:nvPr>
            <p:ph type="title"/>
          </p:nvPr>
        </p:nvSpPr>
        <p:spPr>
          <a:xfrm>
            <a:off x="685801" y="1358900"/>
            <a:ext cx="3771899" cy="1651000"/>
          </a:xfrm>
        </p:spPr>
        <p:txBody>
          <a:bodyPr anchor="b">
            <a:normAutofit/>
          </a:bodyPr>
          <a:lstStyle/>
          <a:p>
            <a:r>
              <a:rPr lang="fr-FR" sz="2400"/>
              <a:t>Users </a:t>
            </a:r>
            <a:endParaRPr lang="fr-TN" sz="2400"/>
          </a:p>
        </p:txBody>
      </p:sp>
      <p:sp>
        <p:nvSpPr>
          <p:cNvPr id="11" name="Content Placeholder 8">
            <a:extLst>
              <a:ext uri="{FF2B5EF4-FFF2-40B4-BE49-F238E27FC236}">
                <a16:creationId xmlns:a16="http://schemas.microsoft.com/office/drawing/2014/main" id="{00CCDF73-41A7-754F-0A37-EE6DBC37B610}"/>
              </a:ext>
            </a:extLst>
          </p:cNvPr>
          <p:cNvSpPr>
            <a:spLocks noGrp="1"/>
          </p:cNvSpPr>
          <p:nvPr>
            <p:ph idx="1"/>
          </p:nvPr>
        </p:nvSpPr>
        <p:spPr>
          <a:xfrm>
            <a:off x="685801" y="3009900"/>
            <a:ext cx="3771899" cy="2781300"/>
          </a:xfrm>
        </p:spPr>
        <p:txBody>
          <a:bodyPr anchor="t">
            <a:normAutofit/>
          </a:bodyPr>
          <a:lstStyle/>
          <a:p>
            <a:r>
              <a:rPr lang="en" sz="3200" dirty="0">
                <a:solidFill>
                  <a:schemeClr val="lt1"/>
                </a:solidFill>
                <a:latin typeface="Lato"/>
                <a:ea typeface="Lato"/>
                <a:cs typeface="Lato"/>
                <a:sym typeface="Lato"/>
              </a:rPr>
              <a:t>Yellow Cab consistently has more monthly users.</a:t>
            </a:r>
            <a:endParaRPr lang="en-US" sz="3200" dirty="0"/>
          </a:p>
        </p:txBody>
      </p:sp>
      <p:pic>
        <p:nvPicPr>
          <p:cNvPr id="5" name="Content Placeholder 4" descr="Chart, bar chart&#10;&#10;Description automatically generated">
            <a:extLst>
              <a:ext uri="{FF2B5EF4-FFF2-40B4-BE49-F238E27FC236}">
                <a16:creationId xmlns:a16="http://schemas.microsoft.com/office/drawing/2014/main" id="{96D02AB1-C8F4-ADFA-A2A6-74A3FF2D1395}"/>
              </a:ext>
            </a:extLst>
          </p:cNvPr>
          <p:cNvPicPr>
            <a:picLocks noChangeAspect="1"/>
          </p:cNvPicPr>
          <p:nvPr/>
        </p:nvPicPr>
        <p:blipFill>
          <a:blip r:embed="rId3"/>
          <a:stretch>
            <a:fillRect/>
          </a:stretch>
        </p:blipFill>
        <p:spPr>
          <a:xfrm>
            <a:off x="4838700" y="938355"/>
            <a:ext cx="5978527" cy="460346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91855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Celestial design</Template>
  <TotalTime>106</TotalTime>
  <Words>680</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Lato</vt:lpstr>
      <vt:lpstr>Roboto</vt:lpstr>
      <vt:lpstr>Celestial</vt:lpstr>
      <vt:lpstr>G2M Case Study</vt:lpstr>
      <vt:lpstr>                                          Mission</vt:lpstr>
      <vt:lpstr>                Data preprocessing </vt:lpstr>
      <vt:lpstr>               Hypothèses </vt:lpstr>
      <vt:lpstr>Company profits </vt:lpstr>
      <vt:lpstr> Profits vs Cost of Trip</vt:lpstr>
      <vt:lpstr>Profits vs Distance Travelled </vt:lpstr>
      <vt:lpstr>Profet per monthes of year </vt:lpstr>
      <vt:lpstr>Users </vt:lpstr>
      <vt:lpstr>Profits for each Income Class User </vt:lpstr>
      <vt:lpstr>Profit and citys </vt:lpstr>
      <vt:lpstr>Loyalty </vt:lpstr>
      <vt:lpstr>PowerPoint Presentation</vt:lpstr>
      <vt:lpstr>Answer to the hypothesis </vt:lpstr>
      <vt:lpstr>Recommandation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Mohamed Akrem Ben Jemia</dc:creator>
  <cp:lastModifiedBy>Mohamed Akrem Ben Jemia</cp:lastModifiedBy>
  <cp:revision>1</cp:revision>
  <dcterms:created xsi:type="dcterms:W3CDTF">2022-08-21T13:06:21Z</dcterms:created>
  <dcterms:modified xsi:type="dcterms:W3CDTF">2022-08-21T14:52:54Z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