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3"/>
  </p:notesMasterIdLst>
  <p:sldIdLst>
    <p:sldId id="257" r:id="rId2"/>
    <p:sldId id="379" r:id="rId3"/>
    <p:sldId id="380" r:id="rId4"/>
    <p:sldId id="381" r:id="rId5"/>
    <p:sldId id="382" r:id="rId6"/>
    <p:sldId id="384" r:id="rId7"/>
    <p:sldId id="385" r:id="rId8"/>
    <p:sldId id="383" r:id="rId9"/>
    <p:sldId id="386" r:id="rId10"/>
    <p:sldId id="387" r:id="rId11"/>
    <p:sldId id="388" r:id="rId1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86">
          <p15:clr>
            <a:srgbClr val="A4A3A4"/>
          </p15:clr>
        </p15:guide>
        <p15:guide id="3" orient="horz" pos="894">
          <p15:clr>
            <a:srgbClr val="A4A3A4"/>
          </p15:clr>
        </p15:guide>
        <p15:guide id="4" orient="horz" pos="3890">
          <p15:clr>
            <a:srgbClr val="A4A3A4"/>
          </p15:clr>
        </p15:guide>
        <p15:guide id="5" orient="horz" pos="4235">
          <p15:clr>
            <a:srgbClr val="A4A3A4"/>
          </p15:clr>
        </p15:guide>
        <p15:guide id="6" orient="horz" pos="206">
          <p15:clr>
            <a:srgbClr val="A4A3A4"/>
          </p15:clr>
        </p15:guide>
        <p15:guide id="7" pos="2885">
          <p15:clr>
            <a:srgbClr val="A4A3A4"/>
          </p15:clr>
        </p15:guide>
        <p15:guide id="8" pos="222">
          <p15:clr>
            <a:srgbClr val="A4A3A4"/>
          </p15:clr>
        </p15:guide>
        <p15:guide id="9" pos="510">
          <p15:clr>
            <a:srgbClr val="A4A3A4"/>
          </p15:clr>
        </p15:guide>
        <p15:guide id="10" pos="898">
          <p15:clr>
            <a:srgbClr val="A4A3A4"/>
          </p15:clr>
        </p15:guide>
        <p15:guide id="11" pos="4867">
          <p15:clr>
            <a:srgbClr val="A4A3A4"/>
          </p15:clr>
        </p15:guide>
        <p15:guide id="12" pos="5246">
          <p15:clr>
            <a:srgbClr val="A4A3A4"/>
          </p15:clr>
        </p15:guide>
        <p15:guide id="13" pos="55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2F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725" autoAdjust="0"/>
  </p:normalViewPr>
  <p:slideViewPr>
    <p:cSldViewPr snapToGrid="0">
      <p:cViewPr>
        <p:scale>
          <a:sx n="100" d="100"/>
          <a:sy n="100" d="100"/>
        </p:scale>
        <p:origin x="708" y="-216"/>
      </p:cViewPr>
      <p:guideLst>
        <p:guide orient="horz" pos="2160"/>
        <p:guide orient="horz" pos="286"/>
        <p:guide orient="horz" pos="894"/>
        <p:guide orient="horz" pos="3890"/>
        <p:guide orient="horz" pos="4235"/>
        <p:guide orient="horz" pos="206"/>
        <p:guide pos="2885"/>
        <p:guide pos="222"/>
        <p:guide pos="510"/>
        <p:guide pos="898"/>
        <p:guide pos="4867"/>
        <p:guide pos="5246"/>
        <p:guide pos="55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61" cy="465140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634" y="1"/>
            <a:ext cx="3038161" cy="465140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r">
              <a:defRPr sz="1200"/>
            </a:lvl1pPr>
          </a:lstStyle>
          <a:p>
            <a:fld id="{A9ECBE18-2218-4504-A27E-017F2AFE2D2B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26" tIns="46113" rIns="92226" bIns="461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62" y="4416430"/>
            <a:ext cx="5607678" cy="4183060"/>
          </a:xfrm>
          <a:prstGeom prst="rect">
            <a:avLst/>
          </a:prstGeom>
        </p:spPr>
        <p:txBody>
          <a:bodyPr vert="horz" lIns="92226" tIns="46113" rIns="92226" bIns="4611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62"/>
            <a:ext cx="3038161" cy="465140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634" y="8829662"/>
            <a:ext cx="3038161" cy="465140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r">
              <a:defRPr sz="1200"/>
            </a:lvl1pPr>
          </a:lstStyle>
          <a:p>
            <a:fld id="{767DEAD3-BDCA-4296-BAAC-8654FDA865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7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667A1-4AC3-4E22-8CDB-297D38B2BB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5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P:\p2\008_Presentations\Presentation Formats\0002-17 New Brand Template\Support\PowerPoint images\bookBlue_Cover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4013159" y="3697741"/>
            <a:ext cx="4579420" cy="723339"/>
          </a:xfrm>
        </p:spPr>
        <p:txBody>
          <a:bodyPr anchor="t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5233075" y="4595797"/>
            <a:ext cx="3368381" cy="193899"/>
          </a:xfrm>
        </p:spPr>
        <p:txBody>
          <a:bodyPr/>
          <a:lstStyle>
            <a:lvl1pPr marL="0" indent="0" algn="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7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20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3" name="Text Box 66"/>
          <p:cNvSpPr txBox="1">
            <a:spLocks noChangeArrowheads="1"/>
          </p:cNvSpPr>
          <p:nvPr userDrawn="1"/>
        </p:nvSpPr>
        <p:spPr bwMode="auto">
          <a:xfrm>
            <a:off x="366713" y="6575663"/>
            <a:ext cx="38084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 defTabSz="820738">
              <a:spcBef>
                <a:spcPct val="50000"/>
              </a:spcBef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Section and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 descr="P:\p2\008_Presentations\Presentation Formats\0002-17 New Brand Template\Support\PowerPoint images\bookBlue_Cover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4013159" y="3697741"/>
            <a:ext cx="4579420" cy="723339"/>
          </a:xfrm>
        </p:spPr>
        <p:txBody>
          <a:bodyPr anchor="t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5233075" y="4595797"/>
            <a:ext cx="3368381" cy="193899"/>
          </a:xfrm>
        </p:spPr>
        <p:txBody>
          <a:bodyPr/>
          <a:lstStyle>
            <a:lvl1pPr marL="0" indent="0" algn="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20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3" name="Text Box 66"/>
          <p:cNvSpPr txBox="1">
            <a:spLocks noChangeArrowheads="1"/>
          </p:cNvSpPr>
          <p:nvPr userDrawn="1"/>
        </p:nvSpPr>
        <p:spPr bwMode="auto">
          <a:xfrm>
            <a:off x="366713" y="6575663"/>
            <a:ext cx="38084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 defTabSz="820738">
              <a:spcBef>
                <a:spcPct val="50000"/>
              </a:spcBef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12" name="Text Box 115"/>
          <p:cNvSpPr txBox="1">
            <a:spLocks noChangeArrowheads="1"/>
          </p:cNvSpPr>
          <p:nvPr userDrawn="1"/>
        </p:nvSpPr>
        <p:spPr bwMode="auto">
          <a:xfrm>
            <a:off x="8426156" y="6599902"/>
            <a:ext cx="365760" cy="152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0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‹#›</a:t>
            </a:fld>
            <a:r>
              <a:rPr lang="en-US" sz="1000" b="0" dirty="0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6564722" y="6598596"/>
            <a:ext cx="18288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0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3, 2016</a:t>
            </a:fld>
            <a:endParaRPr lang="en-US" sz="1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962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589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412532"/>
            <a:ext cx="4151312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7" y="1412532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457200"/>
            <a:ext cx="8408987" cy="7253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412532"/>
            <a:ext cx="4151376" cy="350865"/>
          </a:xfrm>
          <a:solidFill>
            <a:srgbClr val="588BA3"/>
          </a:solidFill>
        </p:spPr>
        <p:txBody>
          <a:bodyPr lIns="36576" tIns="36576" rIns="36576" bIns="36576" anchor="t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713" y="1870946"/>
            <a:ext cx="4151376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87" y="1412532"/>
            <a:ext cx="4151313" cy="350865"/>
          </a:xfrm>
          <a:solidFill>
            <a:schemeClr val="accent2"/>
          </a:solidFill>
        </p:spPr>
        <p:txBody>
          <a:bodyPr lIns="36576" tIns="36576" rIns="36576" bIns="36576" anchor="t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87" y="1881337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175500" cy="785813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/>
          </p:cNvSpPr>
          <p:nvPr userDrawn="1"/>
        </p:nvSpPr>
        <p:spPr bwMode="auto">
          <a:xfrm>
            <a:off x="351365" y="5986475"/>
            <a:ext cx="8441797" cy="519113"/>
          </a:xfrm>
          <a:prstGeom prst="rect">
            <a:avLst/>
          </a:prstGeom>
          <a:solidFill>
            <a:srgbClr val="939598"/>
          </a:solidFill>
          <a:ln w="12700">
            <a:noFill/>
            <a:miter lim="800000"/>
            <a:headEnd/>
            <a:tailEnd/>
          </a:ln>
        </p:spPr>
        <p:txBody>
          <a:bodyPr lIns="0" tIns="0" rIns="-5080" bIns="0" anchor="ctr"/>
          <a:lstStyle/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1400" dirty="0">
              <a:solidFill>
                <a:schemeClr val="tx1"/>
              </a:solidFill>
              <a:latin typeface="Arial Bold" pitchFamily="34" charset="0"/>
              <a:ea typeface="Gotham Book" charset="0"/>
              <a:cs typeface="Arial Bold" pitchFamily="34" charset="0"/>
              <a:sym typeface="Gotham Book" charset="0"/>
            </a:endParaRPr>
          </a:p>
        </p:txBody>
      </p:sp>
      <p:grpSp>
        <p:nvGrpSpPr>
          <p:cNvPr id="9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10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5760" y="1421078"/>
            <a:ext cx="8434388" cy="158908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6713" y="457200"/>
            <a:ext cx="8408988" cy="785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12532"/>
            <a:ext cx="8407401" cy="1589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29570" name="Text Box 66"/>
          <p:cNvSpPr txBox="1">
            <a:spLocks noChangeArrowheads="1"/>
          </p:cNvSpPr>
          <p:nvPr/>
        </p:nvSpPr>
        <p:spPr bwMode="auto">
          <a:xfrm>
            <a:off x="366713" y="6575663"/>
            <a:ext cx="38084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 defTabSz="820738">
              <a:spcBef>
                <a:spcPct val="50000"/>
              </a:spcBef>
            </a:pPr>
            <a:r>
              <a:rPr lang="en-US" sz="1100" dirty="0">
                <a:solidFill>
                  <a:srgbClr val="777777"/>
                </a:solidFill>
              </a:rPr>
              <a:t>CSC Proprietary and Confidential</a:t>
            </a:r>
          </a:p>
        </p:txBody>
      </p: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366711" y="6240570"/>
            <a:ext cx="460186" cy="256240"/>
            <a:chOff x="0" y="0"/>
            <a:chExt cx="616" cy="343"/>
          </a:xfrm>
        </p:grpSpPr>
        <p:sp>
          <p:nvSpPr>
            <p:cNvPr id="1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8426156" y="6599902"/>
            <a:ext cx="365760" cy="152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000" b="0" smtClean="0">
                <a:solidFill>
                  <a:srgbClr val="777777"/>
                </a:solidFill>
              </a:rPr>
              <a:pPr algn="r" defTabSz="820738">
                <a:spcBef>
                  <a:spcPct val="50000"/>
                </a:spcBef>
              </a:pPr>
              <a:t>‹#›</a:t>
            </a:fld>
            <a:r>
              <a:rPr lang="en-US" sz="1000" b="0" dirty="0">
                <a:solidFill>
                  <a:srgbClr val="777777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/>
        </p:nvSpPr>
        <p:spPr bwMode="auto">
          <a:xfrm>
            <a:off x="6564722" y="6598596"/>
            <a:ext cx="18288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000" b="0" smtClean="0">
                <a:solidFill>
                  <a:srgbClr val="777777"/>
                </a:solidFill>
              </a:rPr>
              <a:pPr algn="r" defTabSz="820738">
                <a:spcBef>
                  <a:spcPct val="50000"/>
                </a:spcBef>
              </a:pPr>
              <a:t>December 3, 2016</a:t>
            </a:fld>
            <a:endParaRPr lang="en-US" sz="1000" b="0" dirty="0">
              <a:solidFill>
                <a:srgbClr val="77777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673" r:id="rId3"/>
    <p:sldLayoutId id="2147483674" r:id="rId4"/>
    <p:sldLayoutId id="2147483675" r:id="rId5"/>
    <p:sldLayoutId id="2147483676" r:id="rId6"/>
    <p:sldLayoutId id="2147483683" r:id="rId7"/>
    <p:sldLayoutId id="2147483677" r:id="rId8"/>
    <p:sldLayoutId id="2147483678" r:id="rId9"/>
  </p:sldLayoutIdLst>
  <p:transition/>
  <p:txStyles>
    <p:titleStyle>
      <a:lvl1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  <a:lvl2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2pPr>
      <a:lvl3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3pPr>
      <a:lvl4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4pPr>
      <a:lvl5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5pPr>
      <a:lvl6pPr marL="4572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7303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2pPr>
      <a:lvl3pPr marL="506413" indent="-163513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688975" indent="-18097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8524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5pPr>
      <a:lvl6pPr marL="13096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ability" TargetMode="External"/><Relationship Id="rId2" Type="http://schemas.openxmlformats.org/officeDocument/2006/relationships/hyperlink" Target="https://en.wikipedia.org/wiki/User-generated_conten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Interoperabil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Academy – Single page applications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5233075" y="4778677"/>
            <a:ext cx="3368381" cy="473976"/>
          </a:xfrm>
        </p:spPr>
        <p:txBody>
          <a:bodyPr/>
          <a:lstStyle/>
          <a:p>
            <a:r>
              <a:rPr lang="en-US" dirty="0"/>
              <a:t>13/12/2016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SPA vs Traditional Web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r>
              <a:rPr lang="nl-BE" dirty="0"/>
              <a:t>Slow</a:t>
            </a:r>
          </a:p>
        </p:txBody>
      </p:sp>
      <p:pic>
        <p:nvPicPr>
          <p:cNvPr id="3074" name="Picture 2" descr="Dynamic Web Apps&#10;BROWSER&#10;DOM updates&#10;Server Generated&#10;HTML&#10;REST API&#10;HTTP Request /&#10;Response&#10;how did we get here?&#10;AJAX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06" y="1860288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5552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SPA vs Traditional Web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r>
              <a:rPr lang="nl-BE" dirty="0"/>
              <a:t>Exchange of data only =&gt; ~native apps</a:t>
            </a:r>
          </a:p>
        </p:txBody>
      </p:sp>
      <p:pic>
        <p:nvPicPr>
          <p:cNvPr id="4098" name="Picture 2" descr="Single-Page Apps (“rich client”)&#10;Javascript App&#10;REST API&#10;new state&#10;how did we get here?&#10;AJAX&#10;AJAX check for updates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1860288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1198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3197798"/>
          </a:xfrm>
        </p:spPr>
        <p:txBody>
          <a:bodyPr/>
          <a:lstStyle/>
          <a:p>
            <a:r>
              <a:rPr lang="en-US" dirty="0"/>
              <a:t>Part I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SPA vs Server generated pages</a:t>
            </a:r>
          </a:p>
          <a:p>
            <a:pPr lvl="1"/>
            <a:r>
              <a:rPr lang="en-US" dirty="0"/>
              <a:t>SPA Frameworks</a:t>
            </a:r>
          </a:p>
          <a:p>
            <a:pPr lvl="1"/>
            <a:r>
              <a:rPr lang="en-US" dirty="0"/>
              <a:t>Angular 2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Questions</a:t>
            </a:r>
          </a:p>
          <a:p>
            <a:r>
              <a:rPr lang="en-US" dirty="0"/>
              <a:t>Part II</a:t>
            </a:r>
          </a:p>
          <a:p>
            <a:pPr lvl="1"/>
            <a:r>
              <a:rPr lang="en-US" dirty="0"/>
              <a:t>(Optional) Hands on session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83351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Part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049792"/>
          </a:xfrm>
        </p:spPr>
        <p:txBody>
          <a:bodyPr/>
          <a:lstStyle/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SPA vs Server generated pages</a:t>
            </a:r>
          </a:p>
          <a:p>
            <a:pPr lvl="1"/>
            <a:r>
              <a:rPr lang="en-US" dirty="0"/>
              <a:t>SPA Frameworks</a:t>
            </a:r>
          </a:p>
          <a:p>
            <a:pPr lvl="1"/>
            <a:r>
              <a:rPr lang="en-US" dirty="0"/>
              <a:t>Angular 2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Questions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15296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Introduction: Evolution of web</a:t>
            </a:r>
            <a:br>
              <a:rPr lang="nl-BE" dirty="0"/>
            </a:b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Web 1.0 (Static)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091" y="3524250"/>
            <a:ext cx="4949587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26" y="1860288"/>
            <a:ext cx="3966024" cy="230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682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Introduction: Evolution of web</a:t>
            </a:r>
            <a:br>
              <a:rPr lang="nl-BE" dirty="0"/>
            </a:b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3757952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Web 2.0 (Interactive)</a:t>
            </a:r>
          </a:p>
          <a:p>
            <a:r>
              <a:rPr lang="en-US" dirty="0">
                <a:hlinkClick r:id="rId2" tooltip="User-generated content"/>
              </a:rPr>
              <a:t>user-generated content</a:t>
            </a:r>
            <a:endParaRPr lang="en-US" dirty="0"/>
          </a:p>
          <a:p>
            <a:r>
              <a:rPr lang="en-US" dirty="0">
                <a:hlinkClick r:id="rId3" tooltip="Usability"/>
              </a:rPr>
              <a:t>usability</a:t>
            </a:r>
            <a:r>
              <a:rPr lang="en-US" dirty="0"/>
              <a:t> (ease of use, even by non-experts)</a:t>
            </a:r>
          </a:p>
          <a:p>
            <a:r>
              <a:rPr lang="en-US" u="sng" dirty="0">
                <a:hlinkClick r:id="rId4" tooltip="Interoperability"/>
              </a:rPr>
              <a:t>interoperability</a:t>
            </a:r>
            <a:r>
              <a:rPr lang="en-US" dirty="0"/>
              <a:t> (interaction different systems)</a:t>
            </a:r>
          </a:p>
          <a:p>
            <a:r>
              <a:rPr lang="en-US" dirty="0"/>
              <a:t>Web standards (HTML, CSS, </a:t>
            </a:r>
            <a:r>
              <a:rPr lang="en-US" dirty="0" err="1"/>
              <a:t>Javascript</a:t>
            </a:r>
            <a:r>
              <a:rPr lang="en-US" dirty="0"/>
              <a:t>, JSON, etc..)</a:t>
            </a:r>
          </a:p>
          <a:p>
            <a:r>
              <a:rPr lang="en-US" b="1" u="sng" dirty="0"/>
              <a:t>user input</a:t>
            </a:r>
            <a:r>
              <a:rPr lang="en-US" dirty="0"/>
              <a:t> (data)</a:t>
            </a:r>
          </a:p>
          <a:p>
            <a:pPr lvl="1"/>
            <a:r>
              <a:rPr lang="en-US" dirty="0"/>
              <a:t>Blogs</a:t>
            </a:r>
          </a:p>
          <a:p>
            <a:pPr lvl="1"/>
            <a:r>
              <a:rPr lang="en-US" dirty="0"/>
              <a:t>Social networks</a:t>
            </a:r>
          </a:p>
          <a:p>
            <a:pPr lvl="1"/>
            <a:r>
              <a:rPr lang="en-US" dirty="0"/>
              <a:t>E-banking,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nl-BE" b="1" u="sng" dirty="0"/>
              <a:t>Rich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4301041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Introduction: Evolution of web</a:t>
            </a:r>
            <a:br>
              <a:rPr lang="nl-BE" dirty="0"/>
            </a:b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877437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Web 3.0 (Intelligent)</a:t>
            </a:r>
          </a:p>
          <a:p>
            <a:r>
              <a:rPr lang="nl-BE" dirty="0"/>
              <a:t>Ubiquitous Connectivity (Mobile)</a:t>
            </a:r>
          </a:p>
          <a:p>
            <a:r>
              <a:rPr lang="en-US" dirty="0"/>
              <a:t>Data mining, machine learning</a:t>
            </a:r>
          </a:p>
          <a:p>
            <a:r>
              <a:rPr lang="en-US" dirty="0"/>
              <a:t>Open standards and APIs</a:t>
            </a:r>
          </a:p>
          <a:p>
            <a:r>
              <a:rPr lang="en-US" dirty="0"/>
              <a:t>Distributed systems and micro services</a:t>
            </a:r>
          </a:p>
        </p:txBody>
      </p:sp>
    </p:spTree>
    <p:extLst>
      <p:ext uri="{BB962C8B-B14F-4D97-AF65-F5344CB8AC3E}">
        <p14:creationId xmlns:p14="http://schemas.microsoft.com/office/powerpoint/2010/main" val="18530413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Introduction: Evolution of web</a:t>
            </a:r>
            <a:br>
              <a:rPr lang="nl-BE" dirty="0"/>
            </a:br>
            <a:endParaRPr lang="nl-BE" dirty="0"/>
          </a:p>
        </p:txBody>
      </p:sp>
      <p:pic>
        <p:nvPicPr>
          <p:cNvPr id="1026" name="Picture 2" descr="https://lifeboat.com/images/web.3.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84" y="1241775"/>
            <a:ext cx="6456316" cy="41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8479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SPA vs Traditional Web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077218"/>
          </a:xfrm>
        </p:spPr>
        <p:txBody>
          <a:bodyPr/>
          <a:lstStyle/>
          <a:p>
            <a:r>
              <a:rPr lang="nl-BE" dirty="0"/>
              <a:t>Template based</a:t>
            </a:r>
          </a:p>
          <a:p>
            <a:r>
              <a:rPr lang="nl-BE" dirty="0"/>
              <a:t>Data &amp; page </a:t>
            </a:r>
          </a:p>
          <a:p>
            <a:r>
              <a:rPr lang="nl-BE" dirty="0"/>
              <a:t>~Dynamic</a:t>
            </a:r>
          </a:p>
        </p:txBody>
      </p:sp>
      <p:pic>
        <p:nvPicPr>
          <p:cNvPr id="2050" name="Picture 2" descr="Image result for server generated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81" y="2660507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3218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SPA vs Traditional Web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r>
              <a:rPr lang="nl-BE" dirty="0"/>
              <a:t>Slow</a:t>
            </a:r>
          </a:p>
        </p:txBody>
      </p:sp>
      <p:pic>
        <p:nvPicPr>
          <p:cNvPr id="3074" name="Picture 2" descr="Dynamic Web Apps&#10;BROWSER&#10;DOM updates&#10;Server Generated&#10;HTML&#10;REST API&#10;HTTP Request /&#10;Response&#10;how did we get here?&#10;AJAX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06" y="1860288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3632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FIDEA_IRB_23 05 2013 EMEA Summary">
  <a:themeElements>
    <a:clrScheme name="Custom 26">
      <a:dk1>
        <a:srgbClr val="000000"/>
      </a:dk1>
      <a:lt1>
        <a:srgbClr val="FFFFFF"/>
      </a:lt1>
      <a:dk2>
        <a:srgbClr val="EE2525"/>
      </a:dk2>
      <a:lt2>
        <a:srgbClr val="969696"/>
      </a:lt2>
      <a:accent1>
        <a:srgbClr val="588BA3"/>
      </a:accent1>
      <a:accent2>
        <a:srgbClr val="003F60"/>
      </a:accent2>
      <a:accent3>
        <a:srgbClr val="FFFFFF"/>
      </a:accent3>
      <a:accent4>
        <a:srgbClr val="000000"/>
      </a:accent4>
      <a:accent5>
        <a:srgbClr val="588BA3"/>
      </a:accent5>
      <a:accent6>
        <a:srgbClr val="005882"/>
      </a:accent6>
      <a:hlink>
        <a:srgbClr val="588BA3"/>
      </a:hlink>
      <a:folHlink>
        <a:srgbClr val="588BA3"/>
      </a:folHlink>
    </a:clrScheme>
    <a:fontScheme name="C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eep Midnight">
      <a:srgbClr val="003F60"/>
    </a:custClr>
    <a:custClr name="CSC Midnight">
      <a:srgbClr val="005882"/>
    </a:custClr>
    <a:custClr name="Light Midnight">
      <a:srgbClr val="588BA3"/>
    </a:custClr>
    <a:custClr name="Dark Plum">
      <a:srgbClr val="382658"/>
    </a:custClr>
    <a:custClr name="CSC Plum">
      <a:srgbClr val="850057"/>
    </a:custClr>
    <a:custClr name="Dark Charcoal">
      <a:srgbClr val="636466"/>
    </a:custClr>
    <a:custClr name="CSC Charcoal">
      <a:srgbClr val="939598"/>
    </a:custClr>
    <a:custClr name="Asparagus">
      <a:srgbClr val="88BA41"/>
    </a:custClr>
    <a:custClr name="Sunset">
      <a:srgbClr val="FFCF01"/>
    </a:custClr>
    <a:custClr name="CSC Red">
      <a:srgbClr val="EE2525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FIDEA_IRB_23 05 2013 EMEA Summary</Template>
  <TotalTime>3452</TotalTime>
  <Words>139</Words>
  <Application>Microsoft Office PowerPoint</Application>
  <PresentationFormat>On-screen Show (4:3)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MS PGothic</vt:lpstr>
      <vt:lpstr>Arial</vt:lpstr>
      <vt:lpstr>Arial Bold</vt:lpstr>
      <vt:lpstr>Calibri</vt:lpstr>
      <vt:lpstr>Gotham Book</vt:lpstr>
      <vt:lpstr>FIDEA_IRB_23 05 2013 EMEA Summary</vt:lpstr>
      <vt:lpstr>Technical Academy – Single page applications</vt:lpstr>
      <vt:lpstr>Content</vt:lpstr>
      <vt:lpstr>Part I</vt:lpstr>
      <vt:lpstr>Introduction: Evolution of web </vt:lpstr>
      <vt:lpstr>Introduction: Evolution of web </vt:lpstr>
      <vt:lpstr>Introduction: Evolution of web </vt:lpstr>
      <vt:lpstr>Introduction: Evolution of web </vt:lpstr>
      <vt:lpstr>SPA vs Traditional Web Apps</vt:lpstr>
      <vt:lpstr>SPA vs Traditional Web Apps</vt:lpstr>
      <vt:lpstr>SPA vs Traditional Web Apps</vt:lpstr>
      <vt:lpstr>SPA vs Traditional Web Apps</vt:lpstr>
    </vt:vector>
  </TitlesOfParts>
  <Company>CSC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IS ARIAL BOLD, CAPS, 24 POINT</dc:title>
  <dc:creator>Luc VAN LIER</dc:creator>
  <cp:lastModifiedBy>ykoyuncu</cp:lastModifiedBy>
  <cp:revision>264</cp:revision>
  <dcterms:created xsi:type="dcterms:W3CDTF">2013-05-23T15:00:22Z</dcterms:created>
  <dcterms:modified xsi:type="dcterms:W3CDTF">2016-12-04T17:55:42Z</dcterms:modified>
</cp:coreProperties>
</file>