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9" r:id="rId4"/>
    <p:sldId id="270" r:id="rId5"/>
    <p:sldId id="258" r:id="rId6"/>
    <p:sldId id="287" r:id="rId7"/>
    <p:sldId id="288" r:id="rId8"/>
    <p:sldId id="289" r:id="rId9"/>
    <p:sldId id="290" r:id="rId10"/>
    <p:sldId id="291" r:id="rId11"/>
    <p:sldId id="292" r:id="rId12"/>
    <p:sldId id="257" r:id="rId13"/>
    <p:sldId id="260" r:id="rId14"/>
    <p:sldId id="261" r:id="rId15"/>
    <p:sldId id="264" r:id="rId16"/>
    <p:sldId id="262" r:id="rId17"/>
    <p:sldId id="263" r:id="rId18"/>
    <p:sldId id="282" r:id="rId19"/>
    <p:sldId id="265" r:id="rId20"/>
    <p:sldId id="266" r:id="rId21"/>
    <p:sldId id="267" r:id="rId22"/>
    <p:sldId id="268" r:id="rId23"/>
    <p:sldId id="283" r:id="rId24"/>
    <p:sldId id="284" r:id="rId25"/>
    <p:sldId id="285" r:id="rId26"/>
    <p:sldId id="272" r:id="rId27"/>
    <p:sldId id="273" r:id="rId28"/>
    <p:sldId id="274" r:id="rId29"/>
    <p:sldId id="281" r:id="rId30"/>
    <p:sldId id="280" r:id="rId31"/>
    <p:sldId id="275" r:id="rId32"/>
    <p:sldId id="277" r:id="rId33"/>
    <p:sldId id="293" r:id="rId34"/>
    <p:sldId id="271" r:id="rId35"/>
    <p:sldId id="276" r:id="rId36"/>
    <p:sldId id="279" r:id="rId37"/>
    <p:sldId id="294" r:id="rId38"/>
    <p:sldId id="28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60"/>
  </p:normalViewPr>
  <p:slideViewPr>
    <p:cSldViewPr>
      <p:cViewPr varScale="1">
        <p:scale>
          <a:sx n="68" d="100"/>
          <a:sy n="68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 Size</c:v>
                </c:pt>
              </c:strCache>
            </c:strRef>
          </c:tx>
          <c:spPr>
            <a:solidFill>
              <a:srgbClr val="FFFF00"/>
            </a:solidFill>
          </c:spPr>
          <c:cat>
            <c:numRef>
              <c:f>Sheet1!$A$2:$A$26</c:f>
              <c:numCache>
                <c:formatCode>General</c:formatCode>
                <c:ptCount val="25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rgbClr val="FFFF00"/>
            </a:solidFill>
            <a:ln w="25400">
              <a:noFill/>
            </a:ln>
          </c:spPr>
          <c:cat>
            <c:numRef>
              <c:f>Sheet1!$A$2:$A$26</c:f>
              <c:numCache>
                <c:formatCode>General</c:formatCode>
                <c:ptCount val="25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3.3596759433177361</c:v>
                </c:pt>
                <c:pt idx="1">
                  <c:v>2.9577602044188769</c:v>
                </c:pt>
                <c:pt idx="2">
                  <c:v>2.7437918503558021</c:v>
                </c:pt>
                <c:pt idx="3">
                  <c:v>3.5109786182965284</c:v>
                </c:pt>
                <c:pt idx="4">
                  <c:v>4.2121913855584783</c:v>
                </c:pt>
                <c:pt idx="5">
                  <c:v>4.6727531585482796</c:v>
                </c:pt>
                <c:pt idx="6">
                  <c:v>4.8819846565050087</c:v>
                </c:pt>
                <c:pt idx="7">
                  <c:v>5.0376281066293824</c:v>
                </c:pt>
                <c:pt idx="8">
                  <c:v>5.9120063142228672</c:v>
                </c:pt>
                <c:pt idx="9">
                  <c:v>8.0799551111614623</c:v>
                </c:pt>
                <c:pt idx="10">
                  <c:v>10.382845012173638</c:v>
                </c:pt>
                <c:pt idx="11">
                  <c:v>10.240044274507689</c:v>
                </c:pt>
                <c:pt idx="12">
                  <c:v>10.945633715938802</c:v>
                </c:pt>
                <c:pt idx="13">
                  <c:v>9.7656741786256234</c:v>
                </c:pt>
                <c:pt idx="14">
                  <c:v>9.2341554355959889</c:v>
                </c:pt>
                <c:pt idx="15">
                  <c:v>9.8992778869894398</c:v>
                </c:pt>
                <c:pt idx="16">
                  <c:v>9.3778866967712151</c:v>
                </c:pt>
                <c:pt idx="17">
                  <c:v>10.407947466024302</c:v>
                </c:pt>
                <c:pt idx="18">
                  <c:v>11.386379384391303</c:v>
                </c:pt>
                <c:pt idx="19">
                  <c:v>12.857277384834115</c:v>
                </c:pt>
                <c:pt idx="20">
                  <c:v>13.282906322347042</c:v>
                </c:pt>
                <c:pt idx="21">
                  <c:v>13.205915412904169</c:v>
                </c:pt>
                <c:pt idx="22">
                  <c:v>23.010636077723305</c:v>
                </c:pt>
                <c:pt idx="23">
                  <c:v>18.435356079913817</c:v>
                </c:pt>
                <c:pt idx="24">
                  <c:v>19.134746490831123</c:v>
                </c:pt>
              </c:numCache>
            </c:numRef>
          </c:val>
        </c:ser>
        <c:gapWidth val="0"/>
        <c:overlap val="-62"/>
        <c:axId val="74483584"/>
        <c:axId val="74485120"/>
      </c:barChart>
      <c:barChart>
        <c:barDir val="col"/>
        <c:grouping val="clustered"/>
        <c:ser>
          <c:idx val="1"/>
          <c:order val="1"/>
          <c:tx>
            <c:strRef>
              <c:f>Sheet1!$C$1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0000"/>
            </a:solidFill>
          </c:spPr>
          <c:cat>
            <c:numRef>
              <c:f>Sheet1!$A$2:$A$26</c:f>
              <c:numCache>
                <c:formatCode>General</c:formatCode>
                <c:ptCount val="25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10752</c:v>
                </c:pt>
                <c:pt idx="1">
                  <c:v>9410</c:v>
                </c:pt>
                <c:pt idx="2">
                  <c:v>8562</c:v>
                </c:pt>
                <c:pt idx="3">
                  <c:v>11943</c:v>
                </c:pt>
                <c:pt idx="4">
                  <c:v>13691</c:v>
                </c:pt>
                <c:pt idx="5">
                  <c:v>14879</c:v>
                </c:pt>
                <c:pt idx="6">
                  <c:v>15132</c:v>
                </c:pt>
                <c:pt idx="7">
                  <c:v>16099</c:v>
                </c:pt>
                <c:pt idx="8">
                  <c:v>19095</c:v>
                </c:pt>
                <c:pt idx="9">
                  <c:v>25673</c:v>
                </c:pt>
                <c:pt idx="10">
                  <c:v>28135</c:v>
                </c:pt>
                <c:pt idx="11">
                  <c:v>25665</c:v>
                </c:pt>
                <c:pt idx="12">
                  <c:v>34862</c:v>
                </c:pt>
                <c:pt idx="13">
                  <c:v>26998</c:v>
                </c:pt>
                <c:pt idx="14">
                  <c:v>29099</c:v>
                </c:pt>
                <c:pt idx="15">
                  <c:v>28009</c:v>
                </c:pt>
                <c:pt idx="16">
                  <c:v>27390</c:v>
                </c:pt>
                <c:pt idx="17">
                  <c:v>31705</c:v>
                </c:pt>
                <c:pt idx="18">
                  <c:v>32737</c:v>
                </c:pt>
                <c:pt idx="19">
                  <c:v>34330</c:v>
                </c:pt>
                <c:pt idx="20">
                  <c:v>37918</c:v>
                </c:pt>
                <c:pt idx="21">
                  <c:v>34740</c:v>
                </c:pt>
                <c:pt idx="22">
                  <c:v>73712</c:v>
                </c:pt>
                <c:pt idx="23">
                  <c:v>60630</c:v>
                </c:pt>
                <c:pt idx="24">
                  <c:v>59812</c:v>
                </c:pt>
              </c:numCache>
            </c:numRef>
          </c:val>
        </c:ser>
        <c:gapWidth val="165"/>
        <c:overlap val="48"/>
        <c:axId val="74497024"/>
        <c:axId val="74495488"/>
      </c:barChart>
      <c:catAx>
        <c:axId val="74483584"/>
        <c:scaling>
          <c:orientation val="minMax"/>
        </c:scaling>
        <c:axPos val="b"/>
        <c:numFmt formatCode="General" sourceLinked="1"/>
        <c:tickLblPos val="nextTo"/>
        <c:crossAx val="74485120"/>
        <c:crosses val="autoZero"/>
        <c:auto val="1"/>
        <c:lblAlgn val="ctr"/>
        <c:lblOffset val="100"/>
      </c:catAx>
      <c:valAx>
        <c:axId val="744851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solidFill>
                      <a:srgbClr val="FFFF00"/>
                    </a:solidFill>
                  </a:defRPr>
                </a:pPr>
                <a:r>
                  <a:rPr lang="en-US" dirty="0" smtClean="0">
                    <a:solidFill>
                      <a:srgbClr val="FFFF00"/>
                    </a:solidFill>
                  </a:rPr>
                  <a:t>Total</a:t>
                </a:r>
                <a:r>
                  <a:rPr lang="en-US" baseline="0" dirty="0" smtClean="0">
                    <a:solidFill>
                      <a:srgbClr val="FFFF00"/>
                    </a:solidFill>
                  </a:rPr>
                  <a:t> Area [x CONUS]</a:t>
                </a:r>
                <a:endParaRPr lang="en-US" dirty="0">
                  <a:solidFill>
                    <a:srgbClr val="FFFF00"/>
                  </a:solidFill>
                </a:endParaRPr>
              </a:p>
            </c:rich>
          </c:tx>
          <c:layout/>
        </c:title>
        <c:numFmt formatCode="General" sourceLinked="1"/>
        <c:tickLblPos val="nextTo"/>
        <c:crossAx val="74483584"/>
        <c:crosses val="autoZero"/>
        <c:crossBetween val="between"/>
      </c:valAx>
      <c:valAx>
        <c:axId val="74495488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>
                    <a:solidFill>
                      <a:srgbClr val="FF0000"/>
                    </a:solidFill>
                  </a:defRPr>
                </a:pPr>
                <a:r>
                  <a:rPr lang="en-US" dirty="0" smtClean="0">
                    <a:solidFill>
                      <a:srgbClr val="FF0000"/>
                    </a:solidFill>
                  </a:rPr>
                  <a:t>Total Number of Warnings</a:t>
                </a:r>
                <a:endParaRPr lang="en-US" dirty="0">
                  <a:solidFill>
                    <a:srgbClr val="FF0000"/>
                  </a:solidFill>
                </a:endParaRPr>
              </a:p>
            </c:rich>
          </c:tx>
          <c:layout/>
        </c:title>
        <c:numFmt formatCode="#,##0" sourceLinked="0"/>
        <c:tickLblPos val="nextTo"/>
        <c:crossAx val="74497024"/>
        <c:crosses val="max"/>
        <c:crossBetween val="between"/>
      </c:valAx>
      <c:catAx>
        <c:axId val="74497024"/>
        <c:scaling>
          <c:orientation val="minMax"/>
        </c:scaling>
        <c:delete val="1"/>
        <c:axPos val="b"/>
        <c:numFmt formatCode="General" sourceLinked="1"/>
        <c:tickLblPos val="none"/>
        <c:crossAx val="74495488"/>
        <c:crosses val="autoZero"/>
        <c:auto val="1"/>
        <c:lblAlgn val="ctr"/>
        <c:lblOffset val="100"/>
      </c:catAx>
      <c:spPr>
        <a:noFill/>
      </c:spPr>
    </c:plotArea>
    <c:legend>
      <c:legendPos val="t"/>
      <c:legendEntry>
        <c:idx val="1"/>
        <c:delete val="1"/>
      </c:legendEntry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00"/>
            </a:solidFill>
          </c:spPr>
          <c:cat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0.18267973553167224</c:v>
                </c:pt>
                <c:pt idx="1">
                  <c:v>48.669312586355645</c:v>
                </c:pt>
                <c:pt idx="2">
                  <c:v>11.329852836172456</c:v>
                </c:pt>
                <c:pt idx="3">
                  <c:v>8.2609260100705679</c:v>
                </c:pt>
                <c:pt idx="4">
                  <c:v>5.3106946466491705</c:v>
                </c:pt>
                <c:pt idx="5">
                  <c:v>4.9207615055777598</c:v>
                </c:pt>
                <c:pt idx="6">
                  <c:v>5.3848793108244699</c:v>
                </c:pt>
                <c:pt idx="7">
                  <c:v>4.2632999193241847</c:v>
                </c:pt>
                <c:pt idx="8">
                  <c:v>3.0355437272229899</c:v>
                </c:pt>
                <c:pt idx="9">
                  <c:v>2.3242982594423203</c:v>
                </c:pt>
                <c:pt idx="10">
                  <c:v>1.7271117128311633</c:v>
                </c:pt>
                <c:pt idx="11">
                  <c:v>1.301013547974295</c:v>
                </c:pt>
                <c:pt idx="12">
                  <c:v>0.87955192462838239</c:v>
                </c:pt>
                <c:pt idx="13">
                  <c:v>0.65977985700906183</c:v>
                </c:pt>
                <c:pt idx="14">
                  <c:v>0.47153627166424106</c:v>
                </c:pt>
                <c:pt idx="15">
                  <c:v>0.40245180315099388</c:v>
                </c:pt>
                <c:pt idx="16">
                  <c:v>0.34866792162390231</c:v>
                </c:pt>
                <c:pt idx="17">
                  <c:v>0.5276384239468096</c:v>
                </c:pt>
              </c:numCache>
            </c:numRef>
          </c:val>
        </c:ser>
        <c:axId val="75458432"/>
        <c:axId val="75464704"/>
      </c:barChart>
      <c:catAx>
        <c:axId val="754584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Vertices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75464704"/>
        <c:crosses val="autoZero"/>
        <c:auto val="1"/>
        <c:lblAlgn val="ctr"/>
        <c:lblOffset val="100"/>
      </c:catAx>
      <c:valAx>
        <c:axId val="7546470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of Warnings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7545843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2"/>
          <c:order val="0"/>
          <c:spPr>
            <a:ln w="28575">
              <a:noFill/>
            </a:ln>
          </c:spPr>
          <c:xVal>
            <c:numRef>
              <c:f>Sheet1!$B$2:$B$118</c:f>
              <c:numCache>
                <c:formatCode>General</c:formatCode>
                <c:ptCount val="117"/>
                <c:pt idx="0">
                  <c:v>1576.05937955025</c:v>
                </c:pt>
                <c:pt idx="1">
                  <c:v>2222.6695765432005</c:v>
                </c:pt>
                <c:pt idx="2">
                  <c:v>1851.6639007844299</c:v>
                </c:pt>
                <c:pt idx="3">
                  <c:v>1881.6306581828101</c:v>
                </c:pt>
                <c:pt idx="4">
                  <c:v>870.54881913791098</c:v>
                </c:pt>
                <c:pt idx="5">
                  <c:v>1739.2706936936102</c:v>
                </c:pt>
                <c:pt idx="6">
                  <c:v>1441.03307275521</c:v>
                </c:pt>
                <c:pt idx="7">
                  <c:v>2102.7495578560702</c:v>
                </c:pt>
                <c:pt idx="8">
                  <c:v>3298.9985642803604</c:v>
                </c:pt>
                <c:pt idx="9">
                  <c:v>2217.1922220760202</c:v>
                </c:pt>
                <c:pt idx="10">
                  <c:v>1503.7333725906199</c:v>
                </c:pt>
                <c:pt idx="11">
                  <c:v>1431.2408685698299</c:v>
                </c:pt>
                <c:pt idx="12">
                  <c:v>1505.48227041265</c:v>
                </c:pt>
                <c:pt idx="13">
                  <c:v>1928.2119139616402</c:v>
                </c:pt>
                <c:pt idx="14">
                  <c:v>1196.6890252972298</c:v>
                </c:pt>
                <c:pt idx="15">
                  <c:v>5081.6767851369095</c:v>
                </c:pt>
                <c:pt idx="16">
                  <c:v>1640.1264473349497</c:v>
                </c:pt>
                <c:pt idx="17">
                  <c:v>1135.3700173516499</c:v>
                </c:pt>
                <c:pt idx="18">
                  <c:v>2137.1993924965604</c:v>
                </c:pt>
                <c:pt idx="19">
                  <c:v>1101.8416230518098</c:v>
                </c:pt>
                <c:pt idx="20">
                  <c:v>3674.8924299662999</c:v>
                </c:pt>
                <c:pt idx="21">
                  <c:v>1701.2220077810202</c:v>
                </c:pt>
                <c:pt idx="22">
                  <c:v>2909.3815737332307</c:v>
                </c:pt>
                <c:pt idx="23">
                  <c:v>2154.4657536330105</c:v>
                </c:pt>
                <c:pt idx="24">
                  <c:v>1672.9511700394098</c:v>
                </c:pt>
                <c:pt idx="25">
                  <c:v>865.5237742975612</c:v>
                </c:pt>
                <c:pt idx="26">
                  <c:v>2860.5897138366904</c:v>
                </c:pt>
                <c:pt idx="27">
                  <c:v>5668.6982324916917</c:v>
                </c:pt>
                <c:pt idx="28">
                  <c:v>1013.5822435797102</c:v>
                </c:pt>
                <c:pt idx="29">
                  <c:v>2346.4136062872608</c:v>
                </c:pt>
                <c:pt idx="30">
                  <c:v>1440.5724956243598</c:v>
                </c:pt>
                <c:pt idx="31">
                  <c:v>1385.8080128230199</c:v>
                </c:pt>
                <c:pt idx="32">
                  <c:v>1429.9090214111402</c:v>
                </c:pt>
                <c:pt idx="33">
                  <c:v>2327.97248340341</c:v>
                </c:pt>
                <c:pt idx="34">
                  <c:v>1513.4403130728599</c:v>
                </c:pt>
                <c:pt idx="35">
                  <c:v>858.00196546579593</c:v>
                </c:pt>
                <c:pt idx="36">
                  <c:v>3110.9097430347401</c:v>
                </c:pt>
                <c:pt idx="37">
                  <c:v>1016.5446288155798</c:v>
                </c:pt>
                <c:pt idx="38">
                  <c:v>1582.93386099655</c:v>
                </c:pt>
                <c:pt idx="39">
                  <c:v>1016.26279585672</c:v>
                </c:pt>
                <c:pt idx="40">
                  <c:v>1778.0150991752603</c:v>
                </c:pt>
                <c:pt idx="41">
                  <c:v>2953.8034582094106</c:v>
                </c:pt>
                <c:pt idx="42">
                  <c:v>1336.0437170384398</c:v>
                </c:pt>
                <c:pt idx="43">
                  <c:v>9126.1938305731292</c:v>
                </c:pt>
                <c:pt idx="44">
                  <c:v>1264.1218218138397</c:v>
                </c:pt>
                <c:pt idx="45">
                  <c:v>2818.2145332180003</c:v>
                </c:pt>
                <c:pt idx="46">
                  <c:v>1055.8521428058295</c:v>
                </c:pt>
                <c:pt idx="47">
                  <c:v>1369.19818397161</c:v>
                </c:pt>
                <c:pt idx="48">
                  <c:v>1717.21813968632</c:v>
                </c:pt>
                <c:pt idx="49">
                  <c:v>1481.0358362703198</c:v>
                </c:pt>
                <c:pt idx="50">
                  <c:v>2820.6268788667694</c:v>
                </c:pt>
                <c:pt idx="51">
                  <c:v>3466.3994832667699</c:v>
                </c:pt>
                <c:pt idx="52">
                  <c:v>928.81125295454387</c:v>
                </c:pt>
                <c:pt idx="53">
                  <c:v>2295.7233398510102</c:v>
                </c:pt>
                <c:pt idx="54">
                  <c:v>1538.5552963378298</c:v>
                </c:pt>
                <c:pt idx="55">
                  <c:v>4052.8959962026706</c:v>
                </c:pt>
                <c:pt idx="56">
                  <c:v>1456.8922704602801</c:v>
                </c:pt>
                <c:pt idx="57">
                  <c:v>728.12573383185395</c:v>
                </c:pt>
                <c:pt idx="58">
                  <c:v>1830.73647685068</c:v>
                </c:pt>
                <c:pt idx="59">
                  <c:v>1164.8929805808698</c:v>
                </c:pt>
                <c:pt idx="60">
                  <c:v>1121.3889267705799</c:v>
                </c:pt>
                <c:pt idx="61">
                  <c:v>1593.2040513631403</c:v>
                </c:pt>
                <c:pt idx="62">
                  <c:v>2344.4984926724405</c:v>
                </c:pt>
                <c:pt idx="63">
                  <c:v>1950.9316112727001</c:v>
                </c:pt>
                <c:pt idx="64">
                  <c:v>1164.1362643699399</c:v>
                </c:pt>
                <c:pt idx="65">
                  <c:v>4839.5038553385884</c:v>
                </c:pt>
                <c:pt idx="66">
                  <c:v>6186.58746609439</c:v>
                </c:pt>
                <c:pt idx="67">
                  <c:v>1845.8347573142501</c:v>
                </c:pt>
                <c:pt idx="68">
                  <c:v>6912.8958631028108</c:v>
                </c:pt>
                <c:pt idx="69">
                  <c:v>1621.5326312374598</c:v>
                </c:pt>
                <c:pt idx="70">
                  <c:v>1548.6760425779796</c:v>
                </c:pt>
                <c:pt idx="71">
                  <c:v>1772.2262493361</c:v>
                </c:pt>
                <c:pt idx="72">
                  <c:v>1307.9657415106401</c:v>
                </c:pt>
                <c:pt idx="73">
                  <c:v>2111.7704791461297</c:v>
                </c:pt>
                <c:pt idx="74">
                  <c:v>3702.92489527818</c:v>
                </c:pt>
                <c:pt idx="75">
                  <c:v>6653.2185390429504</c:v>
                </c:pt>
                <c:pt idx="76">
                  <c:v>2409.3338279299801</c:v>
                </c:pt>
                <c:pt idx="77">
                  <c:v>2254.74366154258</c:v>
                </c:pt>
                <c:pt idx="78">
                  <c:v>2060.0629352977599</c:v>
                </c:pt>
                <c:pt idx="79">
                  <c:v>1911.2679564240802</c:v>
                </c:pt>
                <c:pt idx="80">
                  <c:v>1301.5877757788201</c:v>
                </c:pt>
                <c:pt idx="81">
                  <c:v>2106.9908771896198</c:v>
                </c:pt>
                <c:pt idx="82">
                  <c:v>7312.5720851936003</c:v>
                </c:pt>
                <c:pt idx="83">
                  <c:v>30864.5684776669</c:v>
                </c:pt>
                <c:pt idx="84">
                  <c:v>2836.2389472352102</c:v>
                </c:pt>
                <c:pt idx="85">
                  <c:v>12042.438307381703</c:v>
                </c:pt>
                <c:pt idx="86">
                  <c:v>2184.7750669689399</c:v>
                </c:pt>
                <c:pt idx="87">
                  <c:v>15432.701973606197</c:v>
                </c:pt>
                <c:pt idx="88">
                  <c:v>1570.7387546073701</c:v>
                </c:pt>
                <c:pt idx="89">
                  <c:v>6979.0220227678019</c:v>
                </c:pt>
                <c:pt idx="90">
                  <c:v>826.2624640314059</c:v>
                </c:pt>
                <c:pt idx="91">
                  <c:v>2888.8956228567804</c:v>
                </c:pt>
                <c:pt idx="92">
                  <c:v>9925.6616407195997</c:v>
                </c:pt>
                <c:pt idx="93">
                  <c:v>2522.0984843355996</c:v>
                </c:pt>
                <c:pt idx="94">
                  <c:v>12310.139168698703</c:v>
                </c:pt>
                <c:pt idx="95">
                  <c:v>4210.1609492322505</c:v>
                </c:pt>
                <c:pt idx="96">
                  <c:v>23755.398229021601</c:v>
                </c:pt>
                <c:pt idx="97">
                  <c:v>2823.9573093836902</c:v>
                </c:pt>
                <c:pt idx="98">
                  <c:v>9884.8253106309585</c:v>
                </c:pt>
                <c:pt idx="99">
                  <c:v>7507.6083521049795</c:v>
                </c:pt>
                <c:pt idx="100">
                  <c:v>5463.4196858569503</c:v>
                </c:pt>
                <c:pt idx="101">
                  <c:v>5820.7932160848204</c:v>
                </c:pt>
                <c:pt idx="102">
                  <c:v>7539.30097810804</c:v>
                </c:pt>
                <c:pt idx="103">
                  <c:v>3618.97600903072</c:v>
                </c:pt>
                <c:pt idx="104">
                  <c:v>8000.4137810727398</c:v>
                </c:pt>
                <c:pt idx="105">
                  <c:v>4806.2255328725905</c:v>
                </c:pt>
                <c:pt idx="106">
                  <c:v>23462.779573428495</c:v>
                </c:pt>
                <c:pt idx="107">
                  <c:v>9556.3976354528477</c:v>
                </c:pt>
                <c:pt idx="108">
                  <c:v>6547.4072370510303</c:v>
                </c:pt>
                <c:pt idx="109">
                  <c:v>3017.6944263182099</c:v>
                </c:pt>
                <c:pt idx="110">
                  <c:v>10856.010628819502</c:v>
                </c:pt>
                <c:pt idx="111">
                  <c:v>7809.8703101148094</c:v>
                </c:pt>
                <c:pt idx="112">
                  <c:v>141.18709824519902</c:v>
                </c:pt>
                <c:pt idx="113">
                  <c:v>7288.9954012054704</c:v>
                </c:pt>
                <c:pt idx="114">
                  <c:v>26512.433447510099</c:v>
                </c:pt>
                <c:pt idx="115">
                  <c:v>2661.7049895529094</c:v>
                </c:pt>
                <c:pt idx="116">
                  <c:v>4174.6238022725202</c:v>
                </c:pt>
              </c:numCache>
            </c:numRef>
          </c:xVal>
          <c:yVal>
            <c:numRef>
              <c:f>Sheet1!$C$2:$C$118</c:f>
              <c:numCache>
                <c:formatCode>General</c:formatCode>
                <c:ptCount val="117"/>
                <c:pt idx="0">
                  <c:v>1159.31060230358</c:v>
                </c:pt>
                <c:pt idx="1">
                  <c:v>1614.4297902917801</c:v>
                </c:pt>
                <c:pt idx="2">
                  <c:v>1355.8461274383899</c:v>
                </c:pt>
                <c:pt idx="3">
                  <c:v>1182.5353003183898</c:v>
                </c:pt>
                <c:pt idx="4">
                  <c:v>797.59403548300099</c:v>
                </c:pt>
                <c:pt idx="5">
                  <c:v>1397.6905222770097</c:v>
                </c:pt>
                <c:pt idx="6">
                  <c:v>1363.3835016017101</c:v>
                </c:pt>
                <c:pt idx="7">
                  <c:v>1696.9166436521903</c:v>
                </c:pt>
                <c:pt idx="8">
                  <c:v>2099.2965527473502</c:v>
                </c:pt>
                <c:pt idx="9">
                  <c:v>1506.4427302265199</c:v>
                </c:pt>
                <c:pt idx="10">
                  <c:v>1435.1819184033598</c:v>
                </c:pt>
                <c:pt idx="11">
                  <c:v>1329.0802013615801</c:v>
                </c:pt>
                <c:pt idx="12">
                  <c:v>1170.9139079115</c:v>
                </c:pt>
                <c:pt idx="13">
                  <c:v>1574.25475649691</c:v>
                </c:pt>
                <c:pt idx="14">
                  <c:v>1003.71565255599</c:v>
                </c:pt>
                <c:pt idx="15">
                  <c:v>1903.6132468057597</c:v>
                </c:pt>
                <c:pt idx="16">
                  <c:v>1070.4474153247902</c:v>
                </c:pt>
                <c:pt idx="17">
                  <c:v>1117.9092138255</c:v>
                </c:pt>
                <c:pt idx="18">
                  <c:v>1383.5756669499501</c:v>
                </c:pt>
                <c:pt idx="19">
                  <c:v>1022.1354813467701</c:v>
                </c:pt>
                <c:pt idx="20">
                  <c:v>2212.6032565298001</c:v>
                </c:pt>
                <c:pt idx="21">
                  <c:v>1320.5294467509798</c:v>
                </c:pt>
                <c:pt idx="22">
                  <c:v>1521.9888180902601</c:v>
                </c:pt>
                <c:pt idx="23">
                  <c:v>1368.0500446286298</c:v>
                </c:pt>
                <c:pt idx="24">
                  <c:v>1525.9634480197897</c:v>
                </c:pt>
                <c:pt idx="25">
                  <c:v>893.80847528347397</c:v>
                </c:pt>
                <c:pt idx="26">
                  <c:v>1804.2338161561499</c:v>
                </c:pt>
                <c:pt idx="27">
                  <c:v>1817.5820582374597</c:v>
                </c:pt>
                <c:pt idx="28">
                  <c:v>1257.2560002192199</c:v>
                </c:pt>
                <c:pt idx="29">
                  <c:v>1259.2490727555501</c:v>
                </c:pt>
                <c:pt idx="30">
                  <c:v>1372.0985750298501</c:v>
                </c:pt>
                <c:pt idx="31">
                  <c:v>1048.84538724095</c:v>
                </c:pt>
                <c:pt idx="32">
                  <c:v>1250.92177884795</c:v>
                </c:pt>
                <c:pt idx="33">
                  <c:v>1501.39168782618</c:v>
                </c:pt>
                <c:pt idx="34">
                  <c:v>1208.1867345758296</c:v>
                </c:pt>
                <c:pt idx="35">
                  <c:v>903.27685949656802</c:v>
                </c:pt>
                <c:pt idx="36">
                  <c:v>1658.0751260244199</c:v>
                </c:pt>
                <c:pt idx="37">
                  <c:v>1110.70309278181</c:v>
                </c:pt>
                <c:pt idx="38">
                  <c:v>971.68193595995615</c:v>
                </c:pt>
                <c:pt idx="39">
                  <c:v>1119.9541729277701</c:v>
                </c:pt>
                <c:pt idx="40">
                  <c:v>1237.4545054413102</c:v>
                </c:pt>
                <c:pt idx="41">
                  <c:v>2190.3695079219201</c:v>
                </c:pt>
                <c:pt idx="42">
                  <c:v>1041.0686900317701</c:v>
                </c:pt>
                <c:pt idx="43">
                  <c:v>1786.1400640903798</c:v>
                </c:pt>
                <c:pt idx="44">
                  <c:v>1099.63093930121</c:v>
                </c:pt>
                <c:pt idx="45">
                  <c:v>1359.4832325912996</c:v>
                </c:pt>
                <c:pt idx="46">
                  <c:v>1173.08728764737</c:v>
                </c:pt>
                <c:pt idx="47">
                  <c:v>1160.5941133968697</c:v>
                </c:pt>
                <c:pt idx="48">
                  <c:v>1013.4574773817599</c:v>
                </c:pt>
                <c:pt idx="49">
                  <c:v>1115.4854508982801</c:v>
                </c:pt>
                <c:pt idx="50">
                  <c:v>1705.7671082762899</c:v>
                </c:pt>
                <c:pt idx="51">
                  <c:v>1350.7955970031503</c:v>
                </c:pt>
                <c:pt idx="52">
                  <c:v>971.50508211103204</c:v>
                </c:pt>
                <c:pt idx="53">
                  <c:v>1312.07409849378</c:v>
                </c:pt>
                <c:pt idx="54">
                  <c:v>1140.0201070407802</c:v>
                </c:pt>
                <c:pt idx="55">
                  <c:v>1554.9808595934101</c:v>
                </c:pt>
                <c:pt idx="56">
                  <c:v>1501.3008805175398</c:v>
                </c:pt>
                <c:pt idx="57">
                  <c:v>936.86833916610215</c:v>
                </c:pt>
                <c:pt idx="58">
                  <c:v>1542.4697016422504</c:v>
                </c:pt>
                <c:pt idx="59">
                  <c:v>1176.3916826280199</c:v>
                </c:pt>
                <c:pt idx="60">
                  <c:v>1337.8087696009002</c:v>
                </c:pt>
                <c:pt idx="61">
                  <c:v>1536.54559703943</c:v>
                </c:pt>
                <c:pt idx="62">
                  <c:v>1380.7874445943896</c:v>
                </c:pt>
                <c:pt idx="63">
                  <c:v>1382.51094579358</c:v>
                </c:pt>
                <c:pt idx="64">
                  <c:v>1199.4569974827805</c:v>
                </c:pt>
                <c:pt idx="65">
                  <c:v>2344.8423090514602</c:v>
                </c:pt>
                <c:pt idx="66">
                  <c:v>1562.9980800670401</c:v>
                </c:pt>
                <c:pt idx="67">
                  <c:v>1379.42335885528</c:v>
                </c:pt>
                <c:pt idx="68">
                  <c:v>3001.3221799166899</c:v>
                </c:pt>
                <c:pt idx="69">
                  <c:v>1404.5015664157602</c:v>
                </c:pt>
                <c:pt idx="70">
                  <c:v>1413.9292914051302</c:v>
                </c:pt>
                <c:pt idx="71">
                  <c:v>1333.1088257157999</c:v>
                </c:pt>
                <c:pt idx="72">
                  <c:v>1126.55176073811</c:v>
                </c:pt>
                <c:pt idx="73">
                  <c:v>1514.0322325762797</c:v>
                </c:pt>
                <c:pt idx="74">
                  <c:v>909.81887603697714</c:v>
                </c:pt>
                <c:pt idx="75">
                  <c:v>2314.0678259686792</c:v>
                </c:pt>
                <c:pt idx="76">
                  <c:v>1185.9094428794997</c:v>
                </c:pt>
                <c:pt idx="77">
                  <c:v>1203.91254258596</c:v>
                </c:pt>
                <c:pt idx="78">
                  <c:v>1705.4832908465899</c:v>
                </c:pt>
                <c:pt idx="79">
                  <c:v>1231.12981486323</c:v>
                </c:pt>
                <c:pt idx="80">
                  <c:v>958.26809203252503</c:v>
                </c:pt>
                <c:pt idx="81">
                  <c:v>797.4186995466182</c:v>
                </c:pt>
                <c:pt idx="82">
                  <c:v>2084.1979096160999</c:v>
                </c:pt>
                <c:pt idx="83">
                  <c:v>706.18128457571402</c:v>
                </c:pt>
                <c:pt idx="84">
                  <c:v>1667.4233885035499</c:v>
                </c:pt>
                <c:pt idx="85">
                  <c:v>1834.5853258738798</c:v>
                </c:pt>
                <c:pt idx="86">
                  <c:v>1475.8894662467599</c:v>
                </c:pt>
                <c:pt idx="87">
                  <c:v>2141.0553013490003</c:v>
                </c:pt>
                <c:pt idx="88">
                  <c:v>1292.2656782846802</c:v>
                </c:pt>
                <c:pt idx="89">
                  <c:v>2184.1156525529805</c:v>
                </c:pt>
                <c:pt idx="90">
                  <c:v>900.30004986176789</c:v>
                </c:pt>
                <c:pt idx="91">
                  <c:v>1390.71230594449</c:v>
                </c:pt>
                <c:pt idx="92">
                  <c:v>1454.2169451301702</c:v>
                </c:pt>
                <c:pt idx="93">
                  <c:v>1776.2422171614501</c:v>
                </c:pt>
                <c:pt idx="94">
                  <c:v>1685.6131360366896</c:v>
                </c:pt>
                <c:pt idx="95">
                  <c:v>1756.8274065637499</c:v>
                </c:pt>
                <c:pt idx="96">
                  <c:v>1406.2874087084099</c:v>
                </c:pt>
                <c:pt idx="97">
                  <c:v>1479.6942627898698</c:v>
                </c:pt>
                <c:pt idx="98">
                  <c:v>2121.0688984055496</c:v>
                </c:pt>
                <c:pt idx="99">
                  <c:v>1640.51498537579</c:v>
                </c:pt>
                <c:pt idx="100">
                  <c:v>1856.1789088585897</c:v>
                </c:pt>
                <c:pt idx="101">
                  <c:v>2274.7508519540297</c:v>
                </c:pt>
                <c:pt idx="102">
                  <c:v>2342.5532350977101</c:v>
                </c:pt>
                <c:pt idx="103">
                  <c:v>762.22813527003723</c:v>
                </c:pt>
                <c:pt idx="104">
                  <c:v>1039.2751381825401</c:v>
                </c:pt>
                <c:pt idx="105">
                  <c:v>2008.4868521053202</c:v>
                </c:pt>
                <c:pt idx="106">
                  <c:v>1638.6202939805601</c:v>
                </c:pt>
                <c:pt idx="107">
                  <c:v>1076.6847347574696</c:v>
                </c:pt>
                <c:pt idx="108">
                  <c:v>1358.51281078736</c:v>
                </c:pt>
                <c:pt idx="109">
                  <c:v>1020.63008073178</c:v>
                </c:pt>
                <c:pt idx="110">
                  <c:v>1285.3092635701901</c:v>
                </c:pt>
                <c:pt idx="111">
                  <c:v>2070.1998891024896</c:v>
                </c:pt>
                <c:pt idx="112">
                  <c:v>475.04167069821</c:v>
                </c:pt>
                <c:pt idx="113">
                  <c:v>796.11482470361602</c:v>
                </c:pt>
                <c:pt idx="114">
                  <c:v>2449.7395763850404</c:v>
                </c:pt>
                <c:pt idx="115">
                  <c:v>823.87196221099703</c:v>
                </c:pt>
                <c:pt idx="116">
                  <c:v>2643.6068353989995</c:v>
                </c:pt>
              </c:numCache>
            </c:numRef>
          </c:yVal>
        </c:ser>
        <c:axId val="75046272"/>
        <c:axId val="75171328"/>
      </c:scatterChart>
      <c:valAx>
        <c:axId val="750462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Average County Size [sq km]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75171328"/>
        <c:crosses val="autoZero"/>
        <c:crossBetween val="midCat"/>
      </c:valAx>
      <c:valAx>
        <c:axId val="751713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Average</a:t>
                </a:r>
                <a:r>
                  <a:rPr lang="en-US" baseline="0" dirty="0" smtClean="0"/>
                  <a:t> SBW Size [sq km]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75046272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27 Nov 2007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2007 Fall AS Seminar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EE3E72-AF53-47F2-B5E1-0D8B6B46A3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3BCDE-E511-4E7B-BDFE-655FE35864E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illusion</a:t>
            </a:r>
            <a:r>
              <a:rPr lang="en-US" dirty="0" smtClean="0"/>
              <a:t> of Storm Based Warnings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Daryl </a:t>
            </a:r>
            <a:r>
              <a:rPr lang="en-US" dirty="0" err="1" smtClean="0"/>
              <a:t>Herzmann</a:t>
            </a:r>
            <a:endParaRPr lang="en-US" dirty="0" smtClean="0"/>
          </a:p>
          <a:p>
            <a:r>
              <a:rPr lang="en-US" dirty="0" smtClean="0"/>
              <a:t>Iowa State University</a:t>
            </a:r>
            <a:endParaRPr lang="en-US" dirty="0"/>
          </a:p>
        </p:txBody>
      </p:sp>
      <p:pic>
        <p:nvPicPr>
          <p:cNvPr id="4" name="Picture 5" descr="c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76200"/>
            <a:ext cx="21463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999" y="0"/>
            <a:ext cx="8370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1" y="4863405"/>
            <a:ext cx="41910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Warning Process Evaluation</a:t>
            </a:r>
          </a:p>
          <a:p>
            <a:r>
              <a:rPr lang="en-US" sz="2800" dirty="0" err="1" smtClean="0"/>
              <a:t>WarnGen</a:t>
            </a:r>
            <a:r>
              <a:rPr lang="en-US" sz="2800" dirty="0" smtClean="0"/>
              <a:t> clipping to the</a:t>
            </a:r>
            <a:r>
              <a:rPr lang="en-US" sz="2800" dirty="0" smtClean="0"/>
              <a:t> </a:t>
            </a:r>
            <a:r>
              <a:rPr lang="en-US" sz="2800" dirty="0" smtClean="0"/>
              <a:t>rescue!</a:t>
            </a:r>
          </a:p>
        </p:txBody>
      </p:sp>
      <p:sp>
        <p:nvSpPr>
          <p:cNvPr id="7" name="Freeform 6"/>
          <p:cNvSpPr/>
          <p:nvPr/>
        </p:nvSpPr>
        <p:spPr>
          <a:xfrm>
            <a:off x="2590800" y="1905000"/>
            <a:ext cx="4038600" cy="2286000"/>
          </a:xfrm>
          <a:custGeom>
            <a:avLst/>
            <a:gdLst>
              <a:gd name="connsiteX0" fmla="*/ 0 w 3460653"/>
              <a:gd name="connsiteY0" fmla="*/ 1294227 h 2715064"/>
              <a:gd name="connsiteX1" fmla="*/ 2686930 w 3460653"/>
              <a:gd name="connsiteY1" fmla="*/ 0 h 2715064"/>
              <a:gd name="connsiteX2" fmla="*/ 3460653 w 3460653"/>
              <a:gd name="connsiteY2" fmla="*/ 1730326 h 2715064"/>
              <a:gd name="connsiteX3" fmla="*/ 422031 w 3460653"/>
              <a:gd name="connsiteY3" fmla="*/ 2715064 h 2715064"/>
              <a:gd name="connsiteX4" fmla="*/ 0 w 3460653"/>
              <a:gd name="connsiteY4" fmla="*/ 1294227 h 2715064"/>
              <a:gd name="connsiteX0" fmla="*/ 0 w 3460653"/>
              <a:gd name="connsiteY0" fmla="*/ 1294227 h 2366979"/>
              <a:gd name="connsiteX1" fmla="*/ 2686930 w 3460653"/>
              <a:gd name="connsiteY1" fmla="*/ 0 h 2366979"/>
              <a:gd name="connsiteX2" fmla="*/ 3460653 w 3460653"/>
              <a:gd name="connsiteY2" fmla="*/ 1730326 h 2366979"/>
              <a:gd name="connsiteX3" fmla="*/ 391772 w 3460653"/>
              <a:gd name="connsiteY3" fmla="*/ 2366979 h 2366979"/>
              <a:gd name="connsiteX4" fmla="*/ 0 w 3460653"/>
              <a:gd name="connsiteY4" fmla="*/ 1294227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1730326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2227745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322724 h 2088511"/>
              <a:gd name="connsiteX1" fmla="*/ 2546518 w 3264767"/>
              <a:gd name="connsiteY1" fmla="*/ 0 h 2088511"/>
              <a:gd name="connsiteX2" fmla="*/ 3264767 w 3264767"/>
              <a:gd name="connsiteY2" fmla="*/ 1949277 h 2088511"/>
              <a:gd name="connsiteX3" fmla="*/ 195886 w 3264767"/>
              <a:gd name="connsiteY3" fmla="*/ 2088511 h 2088511"/>
              <a:gd name="connsiteX4" fmla="*/ 0 w 3264767"/>
              <a:gd name="connsiteY4" fmla="*/ 1322724 h 208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767" h="2088511">
                <a:moveTo>
                  <a:pt x="0" y="1322724"/>
                </a:moveTo>
                <a:lnTo>
                  <a:pt x="2546518" y="0"/>
                </a:lnTo>
                <a:lnTo>
                  <a:pt x="3264767" y="1949277"/>
                </a:lnTo>
                <a:lnTo>
                  <a:pt x="195886" y="2088511"/>
                </a:lnTo>
                <a:lnTo>
                  <a:pt x="0" y="1322724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3657600" y="4038600"/>
            <a:ext cx="6096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5486400" y="4038600"/>
            <a:ext cx="6096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257800" y="457200"/>
            <a:ext cx="609600" cy="457200"/>
          </a:xfrm>
          <a:prstGeom prst="downArrow">
            <a:avLst>
              <a:gd name="adj1" fmla="val 35231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800" y="0"/>
            <a:ext cx="3124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FF00"/>
                </a:solidFill>
              </a:rPr>
              <a:t>d</a:t>
            </a:r>
            <a:r>
              <a:rPr lang="en-US" sz="2800" dirty="0" err="1" smtClean="0">
                <a:solidFill>
                  <a:srgbClr val="FFFF00"/>
                </a:solidFill>
              </a:rPr>
              <a:t>aryl’s</a:t>
            </a:r>
            <a:r>
              <a:rPr lang="en-US" sz="2800" dirty="0" smtClean="0">
                <a:solidFill>
                  <a:srgbClr val="FFFF00"/>
                </a:solidFill>
              </a:rPr>
              <a:t> stays asleep</a:t>
            </a:r>
            <a:endParaRPr lang="en-US" sz="2800" dirty="0" smtClean="0"/>
          </a:p>
        </p:txBody>
      </p:sp>
      <p:sp>
        <p:nvSpPr>
          <p:cNvPr id="14" name="Freeform 13"/>
          <p:cNvSpPr/>
          <p:nvPr/>
        </p:nvSpPr>
        <p:spPr>
          <a:xfrm>
            <a:off x="2895599" y="2286000"/>
            <a:ext cx="3733801" cy="1905000"/>
          </a:xfrm>
          <a:custGeom>
            <a:avLst/>
            <a:gdLst>
              <a:gd name="connsiteX0" fmla="*/ 0 w 3460653"/>
              <a:gd name="connsiteY0" fmla="*/ 1294227 h 2715064"/>
              <a:gd name="connsiteX1" fmla="*/ 2686930 w 3460653"/>
              <a:gd name="connsiteY1" fmla="*/ 0 h 2715064"/>
              <a:gd name="connsiteX2" fmla="*/ 3460653 w 3460653"/>
              <a:gd name="connsiteY2" fmla="*/ 1730326 h 2715064"/>
              <a:gd name="connsiteX3" fmla="*/ 422031 w 3460653"/>
              <a:gd name="connsiteY3" fmla="*/ 2715064 h 2715064"/>
              <a:gd name="connsiteX4" fmla="*/ 0 w 3460653"/>
              <a:gd name="connsiteY4" fmla="*/ 1294227 h 2715064"/>
              <a:gd name="connsiteX0" fmla="*/ 0 w 3460653"/>
              <a:gd name="connsiteY0" fmla="*/ 1294227 h 2366979"/>
              <a:gd name="connsiteX1" fmla="*/ 2686930 w 3460653"/>
              <a:gd name="connsiteY1" fmla="*/ 0 h 2366979"/>
              <a:gd name="connsiteX2" fmla="*/ 3460653 w 3460653"/>
              <a:gd name="connsiteY2" fmla="*/ 1730326 h 2366979"/>
              <a:gd name="connsiteX3" fmla="*/ 391772 w 3460653"/>
              <a:gd name="connsiteY3" fmla="*/ 2366979 h 2366979"/>
              <a:gd name="connsiteX4" fmla="*/ 0 w 3460653"/>
              <a:gd name="connsiteY4" fmla="*/ 1294227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1730326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2227745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322724 h 2088511"/>
              <a:gd name="connsiteX1" fmla="*/ 2546518 w 3264767"/>
              <a:gd name="connsiteY1" fmla="*/ 0 h 2088511"/>
              <a:gd name="connsiteX2" fmla="*/ 3264767 w 3264767"/>
              <a:gd name="connsiteY2" fmla="*/ 1949277 h 2088511"/>
              <a:gd name="connsiteX3" fmla="*/ 195886 w 3264767"/>
              <a:gd name="connsiteY3" fmla="*/ 2088511 h 2088511"/>
              <a:gd name="connsiteX4" fmla="*/ 0 w 3264767"/>
              <a:gd name="connsiteY4" fmla="*/ 1322724 h 2088511"/>
              <a:gd name="connsiteX0" fmla="*/ 0 w 3264767"/>
              <a:gd name="connsiteY0" fmla="*/ 974639 h 1740426"/>
              <a:gd name="connsiteX1" fmla="*/ 2648773 w 3264767"/>
              <a:gd name="connsiteY1" fmla="*/ 0 h 1740426"/>
              <a:gd name="connsiteX2" fmla="*/ 3264767 w 3264767"/>
              <a:gd name="connsiteY2" fmla="*/ 1601192 h 1740426"/>
              <a:gd name="connsiteX3" fmla="*/ 195886 w 3264767"/>
              <a:gd name="connsiteY3" fmla="*/ 1740426 h 1740426"/>
              <a:gd name="connsiteX4" fmla="*/ 0 w 3264767"/>
              <a:gd name="connsiteY4" fmla="*/ 974639 h 1740426"/>
              <a:gd name="connsiteX0" fmla="*/ 0 w 3264767"/>
              <a:gd name="connsiteY0" fmla="*/ 974639 h 1740426"/>
              <a:gd name="connsiteX1" fmla="*/ 2648773 w 3264767"/>
              <a:gd name="connsiteY1" fmla="*/ 0 h 1740426"/>
              <a:gd name="connsiteX2" fmla="*/ 3264767 w 3264767"/>
              <a:gd name="connsiteY2" fmla="*/ 1601192 h 1740426"/>
              <a:gd name="connsiteX3" fmla="*/ 195886 w 3264767"/>
              <a:gd name="connsiteY3" fmla="*/ 1740426 h 1740426"/>
              <a:gd name="connsiteX4" fmla="*/ 0 w 3264767"/>
              <a:gd name="connsiteY4" fmla="*/ 974639 h 1740426"/>
              <a:gd name="connsiteX0" fmla="*/ 0 w 3264767"/>
              <a:gd name="connsiteY0" fmla="*/ 974639 h 1740426"/>
              <a:gd name="connsiteX1" fmla="*/ 1885888 w 3264767"/>
              <a:gd name="connsiteY1" fmla="*/ 289178 h 1740426"/>
              <a:gd name="connsiteX2" fmla="*/ 2648773 w 3264767"/>
              <a:gd name="connsiteY2" fmla="*/ 0 h 1740426"/>
              <a:gd name="connsiteX3" fmla="*/ 3264767 w 3264767"/>
              <a:gd name="connsiteY3" fmla="*/ 1601192 h 1740426"/>
              <a:gd name="connsiteX4" fmla="*/ 195886 w 3264767"/>
              <a:gd name="connsiteY4" fmla="*/ 1740426 h 1740426"/>
              <a:gd name="connsiteX5" fmla="*/ 0 w 3264767"/>
              <a:gd name="connsiteY5" fmla="*/ 974639 h 1740426"/>
              <a:gd name="connsiteX0" fmla="*/ 0 w 3264767"/>
              <a:gd name="connsiteY0" fmla="*/ 974639 h 1740426"/>
              <a:gd name="connsiteX1" fmla="*/ 1971180 w 3264767"/>
              <a:gd name="connsiteY1" fmla="*/ 0 h 1740426"/>
              <a:gd name="connsiteX2" fmla="*/ 2648773 w 3264767"/>
              <a:gd name="connsiteY2" fmla="*/ 0 h 1740426"/>
              <a:gd name="connsiteX3" fmla="*/ 3264767 w 3264767"/>
              <a:gd name="connsiteY3" fmla="*/ 1601192 h 1740426"/>
              <a:gd name="connsiteX4" fmla="*/ 195886 w 3264767"/>
              <a:gd name="connsiteY4" fmla="*/ 1740426 h 1740426"/>
              <a:gd name="connsiteX5" fmla="*/ 0 w 3264767"/>
              <a:gd name="connsiteY5" fmla="*/ 974639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50512 w 3068881"/>
              <a:gd name="connsiteY5" fmla="*/ 835404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6918 w 3068881"/>
              <a:gd name="connsiteY5" fmla="*/ 1394483 h 1740426"/>
              <a:gd name="connsiteX6" fmla="*/ 50512 w 3068881"/>
              <a:gd name="connsiteY6" fmla="*/ 835404 h 1740426"/>
              <a:gd name="connsiteX0" fmla="*/ 66339 w 3084708"/>
              <a:gd name="connsiteY0" fmla="*/ 835404 h 1740426"/>
              <a:gd name="connsiteX1" fmla="*/ 1791121 w 3084708"/>
              <a:gd name="connsiteY1" fmla="*/ 0 h 1740426"/>
              <a:gd name="connsiteX2" fmla="*/ 2468714 w 3084708"/>
              <a:gd name="connsiteY2" fmla="*/ 0 h 1740426"/>
              <a:gd name="connsiteX3" fmla="*/ 3084708 w 3084708"/>
              <a:gd name="connsiteY3" fmla="*/ 1601192 h 1740426"/>
              <a:gd name="connsiteX4" fmla="*/ 15827 w 3084708"/>
              <a:gd name="connsiteY4" fmla="*/ 1740426 h 1740426"/>
              <a:gd name="connsiteX5" fmla="*/ 22745 w 3084708"/>
              <a:gd name="connsiteY5" fmla="*/ 1394483 h 1740426"/>
              <a:gd name="connsiteX6" fmla="*/ 0 w 3084708"/>
              <a:gd name="connsiteY6" fmla="*/ 1471597 h 1740426"/>
              <a:gd name="connsiteX7" fmla="*/ 66339 w 3084708"/>
              <a:gd name="connsiteY7" fmla="*/ 835404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6918 w 3068881"/>
              <a:gd name="connsiteY5" fmla="*/ 1394483 h 1740426"/>
              <a:gd name="connsiteX6" fmla="*/ 50511 w 3068881"/>
              <a:gd name="connsiteY6" fmla="*/ 1392341 h 1740426"/>
              <a:gd name="connsiteX7" fmla="*/ 50512 w 3068881"/>
              <a:gd name="connsiteY7" fmla="*/ 835404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235310 w 3068881"/>
              <a:gd name="connsiteY5" fmla="*/ 1392341 h 1740426"/>
              <a:gd name="connsiteX6" fmla="*/ 50511 w 3068881"/>
              <a:gd name="connsiteY6" fmla="*/ 1392341 h 1740426"/>
              <a:gd name="connsiteX7" fmla="*/ 50512 w 3068881"/>
              <a:gd name="connsiteY7" fmla="*/ 835404 h 1740426"/>
              <a:gd name="connsiteX0" fmla="*/ 1 w 3018370"/>
              <a:gd name="connsiteY0" fmla="*/ 835404 h 1740426"/>
              <a:gd name="connsiteX1" fmla="*/ 1724783 w 3018370"/>
              <a:gd name="connsiteY1" fmla="*/ 0 h 1740426"/>
              <a:gd name="connsiteX2" fmla="*/ 2402376 w 3018370"/>
              <a:gd name="connsiteY2" fmla="*/ 0 h 1740426"/>
              <a:gd name="connsiteX3" fmla="*/ 3018370 w 3018370"/>
              <a:gd name="connsiteY3" fmla="*/ 1601192 h 1740426"/>
              <a:gd name="connsiteX4" fmla="*/ 123199 w 3018370"/>
              <a:gd name="connsiteY4" fmla="*/ 1740426 h 1740426"/>
              <a:gd name="connsiteX5" fmla="*/ 184799 w 3018370"/>
              <a:gd name="connsiteY5" fmla="*/ 1392341 h 1740426"/>
              <a:gd name="connsiteX6" fmla="*/ 0 w 3018370"/>
              <a:gd name="connsiteY6" fmla="*/ 1392341 h 1740426"/>
              <a:gd name="connsiteX7" fmla="*/ 1 w 3018370"/>
              <a:gd name="connsiteY7" fmla="*/ 835404 h 1740426"/>
              <a:gd name="connsiteX0" fmla="*/ 1 w 3018370"/>
              <a:gd name="connsiteY0" fmla="*/ 835404 h 1740426"/>
              <a:gd name="connsiteX1" fmla="*/ 1724783 w 3018370"/>
              <a:gd name="connsiteY1" fmla="*/ 0 h 1740426"/>
              <a:gd name="connsiteX2" fmla="*/ 2402376 w 3018370"/>
              <a:gd name="connsiteY2" fmla="*/ 0 h 1740426"/>
              <a:gd name="connsiteX3" fmla="*/ 3018370 w 3018370"/>
              <a:gd name="connsiteY3" fmla="*/ 1601192 h 1740426"/>
              <a:gd name="connsiteX4" fmla="*/ 123199 w 3018370"/>
              <a:gd name="connsiteY4" fmla="*/ 1740426 h 1740426"/>
              <a:gd name="connsiteX5" fmla="*/ 123200 w 3018370"/>
              <a:gd name="connsiteY5" fmla="*/ 1392341 h 1740426"/>
              <a:gd name="connsiteX6" fmla="*/ 0 w 3018370"/>
              <a:gd name="connsiteY6" fmla="*/ 1392341 h 1740426"/>
              <a:gd name="connsiteX7" fmla="*/ 1 w 3018370"/>
              <a:gd name="connsiteY7" fmla="*/ 835404 h 17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8370" h="1740426">
                <a:moveTo>
                  <a:pt x="1" y="835404"/>
                </a:moveTo>
                <a:lnTo>
                  <a:pt x="1724783" y="0"/>
                </a:lnTo>
                <a:lnTo>
                  <a:pt x="2402376" y="0"/>
                </a:lnTo>
                <a:lnTo>
                  <a:pt x="3018370" y="1601192"/>
                </a:lnTo>
                <a:lnTo>
                  <a:pt x="123199" y="1740426"/>
                </a:lnTo>
                <a:cubicBezTo>
                  <a:pt x="123199" y="1624398"/>
                  <a:pt x="123200" y="1508369"/>
                  <a:pt x="123200" y="1392341"/>
                </a:cubicBezTo>
                <a:lnTo>
                  <a:pt x="0" y="1392341"/>
                </a:lnTo>
                <a:cubicBezTo>
                  <a:pt x="0" y="1206695"/>
                  <a:pt x="1" y="1021050"/>
                  <a:pt x="1" y="835404"/>
                </a:cubicBezTo>
                <a:close/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999" y="0"/>
            <a:ext cx="8370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1" y="4863405"/>
            <a:ext cx="41910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Warning Process Evaluation</a:t>
            </a:r>
          </a:p>
          <a:p>
            <a:r>
              <a:rPr lang="en-US" sz="2800" dirty="0" smtClean="0"/>
              <a:t>Whoa, what happened?</a:t>
            </a:r>
          </a:p>
        </p:txBody>
      </p:sp>
      <p:sp>
        <p:nvSpPr>
          <p:cNvPr id="14" name="Freeform 13"/>
          <p:cNvSpPr/>
          <p:nvPr/>
        </p:nvSpPr>
        <p:spPr>
          <a:xfrm>
            <a:off x="2895599" y="2286000"/>
            <a:ext cx="3733801" cy="1905000"/>
          </a:xfrm>
          <a:custGeom>
            <a:avLst/>
            <a:gdLst>
              <a:gd name="connsiteX0" fmla="*/ 0 w 3460653"/>
              <a:gd name="connsiteY0" fmla="*/ 1294227 h 2715064"/>
              <a:gd name="connsiteX1" fmla="*/ 2686930 w 3460653"/>
              <a:gd name="connsiteY1" fmla="*/ 0 h 2715064"/>
              <a:gd name="connsiteX2" fmla="*/ 3460653 w 3460653"/>
              <a:gd name="connsiteY2" fmla="*/ 1730326 h 2715064"/>
              <a:gd name="connsiteX3" fmla="*/ 422031 w 3460653"/>
              <a:gd name="connsiteY3" fmla="*/ 2715064 h 2715064"/>
              <a:gd name="connsiteX4" fmla="*/ 0 w 3460653"/>
              <a:gd name="connsiteY4" fmla="*/ 1294227 h 2715064"/>
              <a:gd name="connsiteX0" fmla="*/ 0 w 3460653"/>
              <a:gd name="connsiteY0" fmla="*/ 1294227 h 2366979"/>
              <a:gd name="connsiteX1" fmla="*/ 2686930 w 3460653"/>
              <a:gd name="connsiteY1" fmla="*/ 0 h 2366979"/>
              <a:gd name="connsiteX2" fmla="*/ 3460653 w 3460653"/>
              <a:gd name="connsiteY2" fmla="*/ 1730326 h 2366979"/>
              <a:gd name="connsiteX3" fmla="*/ 391772 w 3460653"/>
              <a:gd name="connsiteY3" fmla="*/ 2366979 h 2366979"/>
              <a:gd name="connsiteX4" fmla="*/ 0 w 3460653"/>
              <a:gd name="connsiteY4" fmla="*/ 1294227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1730326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2227745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322724 h 2088511"/>
              <a:gd name="connsiteX1" fmla="*/ 2546518 w 3264767"/>
              <a:gd name="connsiteY1" fmla="*/ 0 h 2088511"/>
              <a:gd name="connsiteX2" fmla="*/ 3264767 w 3264767"/>
              <a:gd name="connsiteY2" fmla="*/ 1949277 h 2088511"/>
              <a:gd name="connsiteX3" fmla="*/ 195886 w 3264767"/>
              <a:gd name="connsiteY3" fmla="*/ 2088511 h 2088511"/>
              <a:gd name="connsiteX4" fmla="*/ 0 w 3264767"/>
              <a:gd name="connsiteY4" fmla="*/ 1322724 h 2088511"/>
              <a:gd name="connsiteX0" fmla="*/ 0 w 3264767"/>
              <a:gd name="connsiteY0" fmla="*/ 974639 h 1740426"/>
              <a:gd name="connsiteX1" fmla="*/ 2648773 w 3264767"/>
              <a:gd name="connsiteY1" fmla="*/ 0 h 1740426"/>
              <a:gd name="connsiteX2" fmla="*/ 3264767 w 3264767"/>
              <a:gd name="connsiteY2" fmla="*/ 1601192 h 1740426"/>
              <a:gd name="connsiteX3" fmla="*/ 195886 w 3264767"/>
              <a:gd name="connsiteY3" fmla="*/ 1740426 h 1740426"/>
              <a:gd name="connsiteX4" fmla="*/ 0 w 3264767"/>
              <a:gd name="connsiteY4" fmla="*/ 974639 h 1740426"/>
              <a:gd name="connsiteX0" fmla="*/ 0 w 3264767"/>
              <a:gd name="connsiteY0" fmla="*/ 974639 h 1740426"/>
              <a:gd name="connsiteX1" fmla="*/ 2648773 w 3264767"/>
              <a:gd name="connsiteY1" fmla="*/ 0 h 1740426"/>
              <a:gd name="connsiteX2" fmla="*/ 3264767 w 3264767"/>
              <a:gd name="connsiteY2" fmla="*/ 1601192 h 1740426"/>
              <a:gd name="connsiteX3" fmla="*/ 195886 w 3264767"/>
              <a:gd name="connsiteY3" fmla="*/ 1740426 h 1740426"/>
              <a:gd name="connsiteX4" fmla="*/ 0 w 3264767"/>
              <a:gd name="connsiteY4" fmla="*/ 974639 h 1740426"/>
              <a:gd name="connsiteX0" fmla="*/ 0 w 3264767"/>
              <a:gd name="connsiteY0" fmla="*/ 974639 h 1740426"/>
              <a:gd name="connsiteX1" fmla="*/ 1885888 w 3264767"/>
              <a:gd name="connsiteY1" fmla="*/ 289178 h 1740426"/>
              <a:gd name="connsiteX2" fmla="*/ 2648773 w 3264767"/>
              <a:gd name="connsiteY2" fmla="*/ 0 h 1740426"/>
              <a:gd name="connsiteX3" fmla="*/ 3264767 w 3264767"/>
              <a:gd name="connsiteY3" fmla="*/ 1601192 h 1740426"/>
              <a:gd name="connsiteX4" fmla="*/ 195886 w 3264767"/>
              <a:gd name="connsiteY4" fmla="*/ 1740426 h 1740426"/>
              <a:gd name="connsiteX5" fmla="*/ 0 w 3264767"/>
              <a:gd name="connsiteY5" fmla="*/ 974639 h 1740426"/>
              <a:gd name="connsiteX0" fmla="*/ 0 w 3264767"/>
              <a:gd name="connsiteY0" fmla="*/ 974639 h 1740426"/>
              <a:gd name="connsiteX1" fmla="*/ 1971180 w 3264767"/>
              <a:gd name="connsiteY1" fmla="*/ 0 h 1740426"/>
              <a:gd name="connsiteX2" fmla="*/ 2648773 w 3264767"/>
              <a:gd name="connsiteY2" fmla="*/ 0 h 1740426"/>
              <a:gd name="connsiteX3" fmla="*/ 3264767 w 3264767"/>
              <a:gd name="connsiteY3" fmla="*/ 1601192 h 1740426"/>
              <a:gd name="connsiteX4" fmla="*/ 195886 w 3264767"/>
              <a:gd name="connsiteY4" fmla="*/ 1740426 h 1740426"/>
              <a:gd name="connsiteX5" fmla="*/ 0 w 3264767"/>
              <a:gd name="connsiteY5" fmla="*/ 974639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50512 w 3068881"/>
              <a:gd name="connsiteY5" fmla="*/ 835404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6918 w 3068881"/>
              <a:gd name="connsiteY5" fmla="*/ 1394483 h 1740426"/>
              <a:gd name="connsiteX6" fmla="*/ 50512 w 3068881"/>
              <a:gd name="connsiteY6" fmla="*/ 835404 h 1740426"/>
              <a:gd name="connsiteX0" fmla="*/ 66339 w 3084708"/>
              <a:gd name="connsiteY0" fmla="*/ 835404 h 1740426"/>
              <a:gd name="connsiteX1" fmla="*/ 1791121 w 3084708"/>
              <a:gd name="connsiteY1" fmla="*/ 0 h 1740426"/>
              <a:gd name="connsiteX2" fmla="*/ 2468714 w 3084708"/>
              <a:gd name="connsiteY2" fmla="*/ 0 h 1740426"/>
              <a:gd name="connsiteX3" fmla="*/ 3084708 w 3084708"/>
              <a:gd name="connsiteY3" fmla="*/ 1601192 h 1740426"/>
              <a:gd name="connsiteX4" fmla="*/ 15827 w 3084708"/>
              <a:gd name="connsiteY4" fmla="*/ 1740426 h 1740426"/>
              <a:gd name="connsiteX5" fmla="*/ 22745 w 3084708"/>
              <a:gd name="connsiteY5" fmla="*/ 1394483 h 1740426"/>
              <a:gd name="connsiteX6" fmla="*/ 0 w 3084708"/>
              <a:gd name="connsiteY6" fmla="*/ 1471597 h 1740426"/>
              <a:gd name="connsiteX7" fmla="*/ 66339 w 3084708"/>
              <a:gd name="connsiteY7" fmla="*/ 835404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6918 w 3068881"/>
              <a:gd name="connsiteY5" fmla="*/ 1394483 h 1740426"/>
              <a:gd name="connsiteX6" fmla="*/ 50511 w 3068881"/>
              <a:gd name="connsiteY6" fmla="*/ 1392341 h 1740426"/>
              <a:gd name="connsiteX7" fmla="*/ 50512 w 3068881"/>
              <a:gd name="connsiteY7" fmla="*/ 835404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235310 w 3068881"/>
              <a:gd name="connsiteY5" fmla="*/ 1392341 h 1740426"/>
              <a:gd name="connsiteX6" fmla="*/ 50511 w 3068881"/>
              <a:gd name="connsiteY6" fmla="*/ 1392341 h 1740426"/>
              <a:gd name="connsiteX7" fmla="*/ 50512 w 3068881"/>
              <a:gd name="connsiteY7" fmla="*/ 835404 h 1740426"/>
              <a:gd name="connsiteX0" fmla="*/ 1 w 3018370"/>
              <a:gd name="connsiteY0" fmla="*/ 835404 h 1740426"/>
              <a:gd name="connsiteX1" fmla="*/ 1724783 w 3018370"/>
              <a:gd name="connsiteY1" fmla="*/ 0 h 1740426"/>
              <a:gd name="connsiteX2" fmla="*/ 2402376 w 3018370"/>
              <a:gd name="connsiteY2" fmla="*/ 0 h 1740426"/>
              <a:gd name="connsiteX3" fmla="*/ 3018370 w 3018370"/>
              <a:gd name="connsiteY3" fmla="*/ 1601192 h 1740426"/>
              <a:gd name="connsiteX4" fmla="*/ 123199 w 3018370"/>
              <a:gd name="connsiteY4" fmla="*/ 1740426 h 1740426"/>
              <a:gd name="connsiteX5" fmla="*/ 184799 w 3018370"/>
              <a:gd name="connsiteY5" fmla="*/ 1392341 h 1740426"/>
              <a:gd name="connsiteX6" fmla="*/ 0 w 3018370"/>
              <a:gd name="connsiteY6" fmla="*/ 1392341 h 1740426"/>
              <a:gd name="connsiteX7" fmla="*/ 1 w 3018370"/>
              <a:gd name="connsiteY7" fmla="*/ 835404 h 1740426"/>
              <a:gd name="connsiteX0" fmla="*/ 1 w 3018370"/>
              <a:gd name="connsiteY0" fmla="*/ 835404 h 1740426"/>
              <a:gd name="connsiteX1" fmla="*/ 1724783 w 3018370"/>
              <a:gd name="connsiteY1" fmla="*/ 0 h 1740426"/>
              <a:gd name="connsiteX2" fmla="*/ 2402376 w 3018370"/>
              <a:gd name="connsiteY2" fmla="*/ 0 h 1740426"/>
              <a:gd name="connsiteX3" fmla="*/ 3018370 w 3018370"/>
              <a:gd name="connsiteY3" fmla="*/ 1601192 h 1740426"/>
              <a:gd name="connsiteX4" fmla="*/ 123199 w 3018370"/>
              <a:gd name="connsiteY4" fmla="*/ 1740426 h 1740426"/>
              <a:gd name="connsiteX5" fmla="*/ 123200 w 3018370"/>
              <a:gd name="connsiteY5" fmla="*/ 1392341 h 1740426"/>
              <a:gd name="connsiteX6" fmla="*/ 0 w 3018370"/>
              <a:gd name="connsiteY6" fmla="*/ 1392341 h 1740426"/>
              <a:gd name="connsiteX7" fmla="*/ 1 w 3018370"/>
              <a:gd name="connsiteY7" fmla="*/ 835404 h 17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8370" h="1740426">
                <a:moveTo>
                  <a:pt x="1" y="835404"/>
                </a:moveTo>
                <a:lnTo>
                  <a:pt x="1724783" y="0"/>
                </a:lnTo>
                <a:lnTo>
                  <a:pt x="2402376" y="0"/>
                </a:lnTo>
                <a:lnTo>
                  <a:pt x="3018370" y="1601192"/>
                </a:lnTo>
                <a:lnTo>
                  <a:pt x="123199" y="1740426"/>
                </a:lnTo>
                <a:cubicBezTo>
                  <a:pt x="123199" y="1624398"/>
                  <a:pt x="123200" y="1508369"/>
                  <a:pt x="123200" y="1392341"/>
                </a:cubicBezTo>
                <a:lnTo>
                  <a:pt x="0" y="1392341"/>
                </a:lnTo>
                <a:cubicBezTo>
                  <a:pt x="0" y="1206695"/>
                  <a:pt x="1" y="1021050"/>
                  <a:pt x="1" y="835404"/>
                </a:cubicBezTo>
                <a:close/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3" name="Content Placeholder 3" descr="SBW-main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00800" y="228600"/>
            <a:ext cx="2502031" cy="2971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These aren’t the polygons you’re looking for</a:t>
            </a:r>
            <a:endParaRPr lang="en-US" dirty="0"/>
          </a:p>
        </p:txBody>
      </p:sp>
      <p:pic>
        <p:nvPicPr>
          <p:cNvPr id="3" name="Picture 2" descr="jedimi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3503449" cy="3048000"/>
          </a:xfrm>
          <a:prstGeom prst="rect">
            <a:avLst/>
          </a:prstGeom>
        </p:spPr>
      </p:pic>
      <p:pic>
        <p:nvPicPr>
          <p:cNvPr id="4" name="Picture 3" descr="lox-to-1-20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1524000"/>
            <a:ext cx="2090497" cy="2133600"/>
          </a:xfrm>
          <a:prstGeom prst="rect">
            <a:avLst/>
          </a:prstGeom>
        </p:spPr>
      </p:pic>
      <p:pic>
        <p:nvPicPr>
          <p:cNvPr id="5" name="Picture 4" descr="ou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0532" y="1384494"/>
            <a:ext cx="2324766" cy="2273105"/>
          </a:xfrm>
          <a:prstGeom prst="rect">
            <a:avLst/>
          </a:prstGeom>
        </p:spPr>
      </p:pic>
      <p:pic>
        <p:nvPicPr>
          <p:cNvPr id="7" name="Picture 6" descr="b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7200" y="3810000"/>
            <a:ext cx="4642338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5410200"/>
            <a:ext cx="281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(Maryland </a:t>
            </a:r>
            <a:r>
              <a:rPr lang="en-US" dirty="0" smtClean="0"/>
              <a:t>== 26,000 sq </a:t>
            </a:r>
            <a:r>
              <a:rPr lang="en-US" dirty="0" smtClean="0"/>
              <a:t>km)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Ye ole text </a:t>
            </a:r>
            <a:r>
              <a:rPr lang="en-US" dirty="0" smtClean="0"/>
              <a:t>product</a:t>
            </a:r>
            <a:br>
              <a:rPr lang="en-US" dirty="0" smtClean="0"/>
            </a:br>
            <a:r>
              <a:rPr lang="en-US" dirty="0" smtClean="0"/>
              <a:t>You can’t read this, nor can the public!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1"/>
            <a:ext cx="7924800" cy="495299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291 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WUUS53 KDMX 182302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SVRDMX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IAC007-117-125-135-181-182345-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/O.NEW.KDMX.SV.W.0171.100618T2302Z-100618T2345Z/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BULLETIN - IMMEDIATE BROADCAST REQUESTED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SEVERE THUNDERSTORM WARNING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NATIONAL WEATHER SERVICE DES MOINES IA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602 PM CDT FRI JUN 18 2010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THE NATIONAL WEATHER SERVICE IN DES MOINES HAS ISSUED A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* SEVERE THUNDERSTORM WARNING FOR...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NORTHWESTERN APPANOOSE COUNTY IN SOUTH CENTRAL IOWA...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NORTHEASTERN LUCAS COUNTY IN SOUTH CENTRAL IOWA...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SOUTHWESTERN MARION COUNTY IN SOUTH CENTRAL IOWA...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MONROE COUNTY IN SOUTH CENTRAL IOWA...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SOUTHEASTERN WARREN COUNTY IN SOUTH CENTRAL IOWA..</a:t>
            </a:r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.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* UNTIL 645 PM CDT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* AT 600 PM CDT...NATIONAL WEATHER SERVICE DOPPLER RADAR INDICATED A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  SEVERE THUNDERSTORM CAPABLE OF PRODUCING GOLF BALL SIZE HAIL...AND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  DAMAGING WINDS IN EXCESS OF 60 MPH.  THIS STORM WAS LOCATED 10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  MILES NORTHEAST OF CHARITON...OR 36 MILES SOUTHEAST OF DES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  MOINES...AND MOVING SOUTHEAST AT 30 MPH.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* LOCATIONS IMPACTED INCLUDE...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  ALBIA...RUSSELL...MELROSE AND LOVILIA.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PRECAUTIONARY/PREPAREDNESS ACTIONS...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MOVE TO AN INTERIOR ROOM AND STAY AWAY FROM WINDOWS. IF YOU ARE IN A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MOBILE HOME...GET OUT NOW...AND SEEK SHELTER IN A REINFORCED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BUILDING.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A TORNADO WATCH REMAINS IN EFFECT FOR THE WARNED AREA. SEVERE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THUNDERSTORMS CAN PRODUCE TORNADOES WITH LITTLE OR NO WARNING. IF A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TORNADO IS SPOTTED...IMMEDIATELY MOVE TO THE BASEMENT OR SMALL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INTERIOR ROOM OF A REINFORCED BUILDING.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TORRENTIAL RAINFALL IS ALSO OCCURRING WITH THIS STORM...AND MAY LEAD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TO FLASH FLOODING. DO NOT DRIVE YOUR VEHICLE THROUGH FLOODED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ROADWAYS. TURN AROND DON'T DROWN.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&amp;&amp;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LAT...LON 4089 9310 4090 9310 4090 9313 4112 9357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    4116 9357 4116 9358 4135 9335 4105 9272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    4084 9301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TIME...MOT...LOC 2302Z 300DEG 28KT 4114 9321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WIND...HAIL 60MPH 1.75IN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$$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SMALL</a:t>
            </a:r>
            <a:endParaRPr lang="en-US" sz="900" dirty="0">
              <a:latin typeface="Miriam Fixed" pitchFamily="49" charset="-79"/>
              <a:cs typeface="Miriam Fixed" pitchFamily="49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b="1" u="sng" dirty="0" smtClean="0">
                <a:latin typeface="Miriam Fixed" pitchFamily="49" charset="-79"/>
                <a:cs typeface="Miriam Fixed" pitchFamily="49" charset="-79"/>
              </a:rPr>
              <a:t>UGC Code says we have 5 full counties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IAC007-117-125-135-181-182345-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/O.NEW.KDMX.SV.W.0171.100618T2302Z-100618T2345Z/</a:t>
            </a:r>
          </a:p>
          <a:p>
            <a:pPr>
              <a:buNone/>
            </a:pPr>
            <a:endParaRPr lang="en-US" sz="2000" dirty="0" smtClean="0">
              <a:solidFill>
                <a:srgbClr val="FFFF00"/>
              </a:solidFill>
              <a:latin typeface="Miriam Fixed" pitchFamily="49" charset="-79"/>
              <a:cs typeface="Miriam Fixed" pitchFamily="49" charset="-79"/>
            </a:endParaRPr>
          </a:p>
          <a:p>
            <a:pPr>
              <a:buNone/>
            </a:pPr>
            <a:r>
              <a:rPr lang="en-US" sz="2000" b="1" u="sng" dirty="0" smtClean="0">
                <a:latin typeface="Miriam Fixed" pitchFamily="49" charset="-79"/>
                <a:cs typeface="Miriam Fixed" pitchFamily="49" charset="-79"/>
              </a:rPr>
              <a:t>The product text gives 4 partial counties, 1 full one: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* SEVERE THUNDERSTORM WARNING FOR...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NORTHWESTERN APPANOOSE COUNTY IN SOUTH CENTRAL IOWA...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NORTHEASTERN LUCAS COUNTY IN SOUTH CENTRAL IOWA...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SOUTHWESTERN MARION COUNTY IN SOUTH CENTRAL IOWA...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MONROE COUNTY IN SOUTH CENTRAL IOWA...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SOUTHEASTERN WARREN COUNTY IN SOUTH CENTRAL IOWA..</a:t>
            </a:r>
            <a:endParaRPr lang="en-US" sz="2000" dirty="0">
              <a:solidFill>
                <a:srgbClr val="FFFF00"/>
              </a:solidFill>
              <a:latin typeface="Miriam Fixed" pitchFamily="49" charset="-79"/>
              <a:cs typeface="Miriam Fixed" pitchFamily="49" charset="-79"/>
            </a:endParaRPr>
          </a:p>
          <a:p>
            <a:pPr>
              <a:buNone/>
            </a:pPr>
            <a:endParaRPr lang="en-US" sz="2000" dirty="0" smtClean="0">
              <a:solidFill>
                <a:srgbClr val="FFFF00"/>
              </a:solidFill>
              <a:latin typeface="Miriam Fixed" pitchFamily="49" charset="-79"/>
              <a:cs typeface="Miriam Fixed" pitchFamily="49" charset="-79"/>
            </a:endParaRPr>
          </a:p>
          <a:p>
            <a:pPr>
              <a:buNone/>
            </a:pPr>
            <a:r>
              <a:rPr lang="en-US" sz="2000" b="1" u="sng" dirty="0" smtClean="0">
                <a:latin typeface="Miriam Fixed" pitchFamily="49" charset="-79"/>
                <a:cs typeface="Miriam Fixed" pitchFamily="49" charset="-79"/>
              </a:rPr>
              <a:t>Yet the official warning is actually for: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LAT...LON 4089 9310 4090 9310 4090 9313 4112 9357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    4116 9357 4116 9358 4135 9335 4105 9272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    4084 9301</a:t>
            </a:r>
          </a:p>
          <a:p>
            <a:pPr>
              <a:buNone/>
            </a:pPr>
            <a:endParaRPr lang="en-US" dirty="0" smtClean="0">
              <a:solidFill>
                <a:srgbClr val="FFFF00"/>
              </a:solidFill>
              <a:latin typeface="Miriam Fixed" pitchFamily="49" charset="-79"/>
              <a:cs typeface="Miriam Fixed" pitchFamily="49" charset="-79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201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Question #1</a:t>
            </a:r>
            <a:br>
              <a:rPr lang="en-US" dirty="0" smtClean="0"/>
            </a:br>
            <a:r>
              <a:rPr lang="en-US" dirty="0" smtClean="0"/>
              <a:t>How do you cancel a portion of the warning?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291861"/>
            <a:ext cx="8382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Answer: Cancel one of the counties in the warning!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 smtClean="0"/>
              <a:t>IAC181-182341-</a:t>
            </a:r>
          </a:p>
          <a:p>
            <a:r>
              <a:rPr lang="en-US" dirty="0" smtClean="0"/>
              <a:t>/O.CAN.KDMX.SV.W.0171.000000T0000Z-100618T2345Z/</a:t>
            </a:r>
          </a:p>
          <a:p>
            <a:endParaRPr lang="en-US" dirty="0" smtClean="0"/>
          </a:p>
          <a:p>
            <a:r>
              <a:rPr lang="en-US" dirty="0" smtClean="0"/>
              <a:t>...THE SEVERE THUNDERSTORM WARNING FOR SOUTHEASTERN WARREN COUNTY IS</a:t>
            </a:r>
          </a:p>
          <a:p>
            <a:r>
              <a:rPr lang="en-US" dirty="0" smtClean="0"/>
              <a:t>CANCELLED...</a:t>
            </a:r>
          </a:p>
          <a:p>
            <a:endParaRPr lang="en-US" sz="2800" dirty="0"/>
          </a:p>
          <a:p>
            <a:r>
              <a:rPr lang="en-US" sz="1600" dirty="0" smtClean="0"/>
              <a:t>IAC007-117-125-135-182345-</a:t>
            </a:r>
          </a:p>
          <a:p>
            <a:r>
              <a:rPr lang="en-US" sz="1600" dirty="0" smtClean="0"/>
              <a:t>/O.CON.KDMX.SV.W.0171.000000T0000Z-100618T2345Z/</a:t>
            </a:r>
          </a:p>
          <a:p>
            <a:endParaRPr lang="en-US" sz="1600" dirty="0" smtClean="0"/>
          </a:p>
          <a:p>
            <a:r>
              <a:rPr lang="en-US" sz="1600" dirty="0" smtClean="0"/>
              <a:t>...A SEVERE THUNDERSTORM WARNING REMAINS IN EFFECT FOR SOUTHWESTERN</a:t>
            </a:r>
          </a:p>
          <a:p>
            <a:r>
              <a:rPr lang="en-US" sz="1600" dirty="0" smtClean="0"/>
              <a:t>MARION...MONROE...EASTERN LUCAS AND NORTHWESTERN APPANOOSE COUNTIES</a:t>
            </a:r>
          </a:p>
          <a:p>
            <a:r>
              <a:rPr lang="en-US" sz="1600" dirty="0" smtClean="0"/>
              <a:t>UNTIL 645 PM CDT...</a:t>
            </a:r>
          </a:p>
          <a:p>
            <a:endParaRPr lang="en-US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Thankfully, we have TV Weather</a:t>
            </a:r>
            <a:endParaRPr lang="en-US" dirty="0"/>
          </a:p>
        </p:txBody>
      </p:sp>
      <p:pic>
        <p:nvPicPr>
          <p:cNvPr id="4" name="Content Placeholder 3" descr="parkin_bom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752600"/>
            <a:ext cx="5221817" cy="3916363"/>
          </a:xfrm>
        </p:spPr>
      </p:pic>
      <p:pic>
        <p:nvPicPr>
          <p:cNvPr id="5" name="Picture 4" descr="bar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5486400"/>
            <a:ext cx="4626827" cy="990600"/>
          </a:xfrm>
          <a:prstGeom prst="rect">
            <a:avLst/>
          </a:prstGeom>
        </p:spPr>
      </p:pic>
      <p:pic>
        <p:nvPicPr>
          <p:cNvPr id="6" name="Picture 5" descr="wxc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1143000"/>
            <a:ext cx="5093804" cy="2667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rot="10800000" flipV="1">
            <a:off x="5257800" y="4648200"/>
            <a:ext cx="1219200" cy="1143000"/>
          </a:xfrm>
          <a:prstGeom prst="straightConnector1">
            <a:avLst/>
          </a:prstGeom>
          <a:ln w="539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5334000" y="3429000"/>
            <a:ext cx="1524000" cy="762000"/>
          </a:xfrm>
          <a:prstGeom prst="straightConnector1">
            <a:avLst/>
          </a:prstGeom>
          <a:ln w="539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1104900" y="1866900"/>
            <a:ext cx="1600200" cy="1219200"/>
          </a:xfrm>
          <a:prstGeom prst="straightConnector1">
            <a:avLst/>
          </a:prstGeom>
          <a:ln w="539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1371600"/>
            <a:ext cx="134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Comic Relief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3200" y="41820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Lifted from Barons and WXC website. Those</a:t>
            </a:r>
          </a:p>
          <a:p>
            <a:r>
              <a:rPr lang="en-US" dirty="0" smtClean="0"/>
              <a:t>are county warnings!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Thankfully, we have social media</a:t>
            </a:r>
            <a:endParaRPr lang="en-US" dirty="0"/>
          </a:p>
        </p:txBody>
      </p:sp>
      <p:pic>
        <p:nvPicPr>
          <p:cNvPr id="4" name="Picture 3" descr="twitt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05000"/>
            <a:ext cx="8229600" cy="1150161"/>
          </a:xfrm>
          <a:prstGeom prst="rect">
            <a:avLst/>
          </a:prstGeom>
        </p:spPr>
      </p:pic>
      <p:pic>
        <p:nvPicPr>
          <p:cNvPr id="5" name="Picture 4" descr="failwhal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3352800"/>
            <a:ext cx="5791200" cy="3127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40386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Great job </a:t>
            </a:r>
            <a:r>
              <a:rPr lang="en-US" sz="2400" dirty="0" err="1" smtClean="0"/>
              <a:t>daryl</a:t>
            </a:r>
            <a:r>
              <a:rPr lang="en-US" sz="2400" dirty="0" smtClean="0"/>
              <a:t> </a:t>
            </a:r>
            <a:r>
              <a:rPr lang="en-US" sz="2400" dirty="0" smtClean="0"/>
              <a:t>on </a:t>
            </a:r>
            <a:r>
              <a:rPr lang="en-US" sz="2400" dirty="0" err="1" smtClean="0"/>
              <a:t>iembot</a:t>
            </a:r>
            <a:r>
              <a:rPr lang="en-US" sz="2400" dirty="0" smtClean="0"/>
              <a:t> 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….. FAIL </a:t>
            </a:r>
            <a:r>
              <a:rPr lang="en-US" sz="2400" dirty="0" smtClean="0"/>
              <a:t>.…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305800" cy="2011362"/>
          </a:xfrm>
        </p:spPr>
        <p:txBody>
          <a:bodyPr>
            <a:normAutofit/>
          </a:bodyPr>
          <a:lstStyle/>
          <a:p>
            <a:r>
              <a:rPr lang="en-US" dirty="0" smtClean="0"/>
              <a:t>Quiz Question #2</a:t>
            </a:r>
            <a:br>
              <a:rPr lang="en-US" dirty="0" smtClean="0"/>
            </a:br>
            <a:r>
              <a:rPr lang="en-US" dirty="0" smtClean="0"/>
              <a:t>What’s wrong with this picture?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w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76200"/>
            <a:ext cx="8839200" cy="662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agree with something you see?</a:t>
            </a:r>
            <a:br>
              <a:rPr lang="en-US" dirty="0" smtClean="0"/>
            </a:br>
            <a:r>
              <a:rPr lang="en-US" dirty="0" smtClean="0"/>
              <a:t>Do what this guy did!</a:t>
            </a:r>
            <a:endParaRPr lang="en-US" dirty="0"/>
          </a:p>
        </p:txBody>
      </p:sp>
      <p:pic>
        <p:nvPicPr>
          <p:cNvPr id="4" name="Content Placeholder 3" descr="090909_wilson_getty_3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196306"/>
            <a:ext cx="5943600" cy="333375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latin typeface="+mj-lt"/>
                <a:ea typeface="+mj-ea"/>
                <a:cs typeface="+mj-cs"/>
              </a:rPr>
              <a:t>I’ll act indignant and ignore you.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w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76200"/>
            <a:ext cx="8839200" cy="662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 Oct 2007 – 15 Mar 2011:</a:t>
            </a:r>
            <a:br>
              <a:rPr lang="en-US" dirty="0" smtClean="0"/>
            </a:br>
            <a:r>
              <a:rPr lang="en-US" dirty="0" smtClean="0"/>
              <a:t>Number of Polygon Vertices (SVR+TOR)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Average SBW Size Versus County Size per WFO</a:t>
            </a:r>
            <a:br>
              <a:rPr lang="en-US" sz="3200" dirty="0" smtClean="0"/>
            </a:br>
            <a:r>
              <a:rPr lang="en-US" sz="3200" dirty="0" smtClean="0"/>
              <a:t>(SVR+TOR shown, Alaska not included)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8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quantitative</a:t>
            </a:r>
            <a:endParaRPr lang="en-US" dirty="0"/>
          </a:p>
        </p:txBody>
      </p:sp>
      <p:pic>
        <p:nvPicPr>
          <p:cNvPr id="6" name="Content Placeholder 5" descr="verif_exampl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71500" y="2434431"/>
            <a:ext cx="3810000" cy="285750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Perimeter Influence</a:t>
            </a:r>
          </a:p>
          <a:p>
            <a:pPr lvl="1"/>
            <a:r>
              <a:rPr lang="en-US" dirty="0" smtClean="0"/>
              <a:t>How much of the polygon perimeter coincides with a political boundary</a:t>
            </a:r>
          </a:p>
          <a:p>
            <a:r>
              <a:rPr lang="en-US" dirty="0" smtClean="0"/>
              <a:t>Areal Verification</a:t>
            </a:r>
          </a:p>
          <a:p>
            <a:pPr lvl="1"/>
            <a:r>
              <a:rPr lang="en-US" dirty="0" smtClean="0"/>
              <a:t>If the LSRs are buffered, what areal percentage verified</a:t>
            </a:r>
          </a:p>
          <a:p>
            <a:r>
              <a:rPr lang="en-US" dirty="0" smtClean="0"/>
              <a:t>Size Reduction</a:t>
            </a:r>
          </a:p>
          <a:p>
            <a:pPr lvl="1"/>
            <a:r>
              <a:rPr lang="en-US" dirty="0" smtClean="0"/>
              <a:t>How much smaller was the warning than the counties it was issued against.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990600"/>
            <a:ext cx="235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~ 2 % of all warnings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8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990600"/>
            <a:ext cx="29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Nationwide is around 25%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 I so bitter?</a:t>
            </a:r>
            <a:endParaRPr lang="en-US" dirty="0"/>
          </a:p>
        </p:txBody>
      </p:sp>
      <p:pic>
        <p:nvPicPr>
          <p:cNvPr id="5" name="Content Placeholder 4" descr="grinds-my-gears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29101"/>
            <a:ext cx="4648200" cy="349750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Old 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calendar says 2011, our NWS is stuck in 1970s technology (ASCII Text)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Too many warnings are issued. Do you know how many?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got married last July!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8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990600"/>
            <a:ext cx="2915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Nationwide Average: 65%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 </a:t>
            </a:r>
            <a:r>
              <a:rPr lang="en-US" dirty="0" err="1" smtClean="0"/>
              <a:t>daryl</a:t>
            </a:r>
            <a:r>
              <a:rPr lang="en-US" dirty="0" smtClean="0"/>
              <a:t>, what about this?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Perimeter ratio is small</a:t>
            </a:r>
          </a:p>
          <a:p>
            <a:r>
              <a:rPr lang="en-US" dirty="0" smtClean="0"/>
              <a:t>So lets compute another metric measuring distance of vertex to county border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" y="2133600"/>
            <a:ext cx="4114800" cy="3352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381000" y="2133600"/>
            <a:ext cx="4114800" cy="3352800"/>
          </a:xfrm>
          <a:prstGeom prst="diamond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7200" y="3657600"/>
            <a:ext cx="4572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2400" y="3657600"/>
            <a:ext cx="4572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9800" y="1981200"/>
            <a:ext cx="4572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09800" y="5334000"/>
            <a:ext cx="4572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24200" y="22860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County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343918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Warning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8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9906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Overall Average: 75%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broken?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warnings are constrained by political boundaries!</a:t>
            </a:r>
          </a:p>
          <a:p>
            <a:pPr lvl="1"/>
            <a:r>
              <a:rPr lang="en-US" dirty="0" smtClean="0"/>
              <a:t>NWS Office can’t issue outside CWA</a:t>
            </a:r>
          </a:p>
          <a:p>
            <a:pPr lvl="1"/>
            <a:r>
              <a:rPr lang="en-US" dirty="0" smtClean="0"/>
              <a:t>Warning product (VTEC) is still bound to UGC codes</a:t>
            </a:r>
          </a:p>
          <a:p>
            <a:pPr lvl="1"/>
            <a:r>
              <a:rPr lang="en-US" dirty="0" smtClean="0"/>
              <a:t>Can’t issue SVR/TOR over Marine Zones, why ?!?!</a:t>
            </a:r>
          </a:p>
          <a:p>
            <a:r>
              <a:rPr lang="en-US" dirty="0" smtClean="0"/>
              <a:t>No penalty for warning size in verification</a:t>
            </a:r>
          </a:p>
          <a:p>
            <a:r>
              <a:rPr lang="en-US" dirty="0" smtClean="0"/>
              <a:t>Warning issuance software</a:t>
            </a:r>
          </a:p>
          <a:p>
            <a:r>
              <a:rPr lang="en-US" dirty="0" smtClean="0"/>
              <a:t>Warning dissemination </a:t>
            </a:r>
            <a:r>
              <a:rPr lang="en-US" dirty="0" smtClean="0"/>
              <a:t>software </a:t>
            </a:r>
            <a:r>
              <a:rPr lang="en-US" i="1" dirty="0" smtClean="0"/>
              <a:t>(bad </a:t>
            </a:r>
            <a:r>
              <a:rPr lang="en-US" i="1" dirty="0" err="1" smtClean="0"/>
              <a:t>daryl</a:t>
            </a:r>
            <a:r>
              <a:rPr lang="en-US" i="1" dirty="0" smtClean="0"/>
              <a:t>)</a:t>
            </a:r>
            <a:endParaRPr lang="en-US" i="1" dirty="0" smtClean="0"/>
          </a:p>
          <a:p>
            <a:r>
              <a:rPr lang="en-US" dirty="0" smtClean="0"/>
              <a:t>Warning display software </a:t>
            </a:r>
            <a:r>
              <a:rPr lang="en-US" i="1" dirty="0" smtClean="0"/>
              <a:t>(bad </a:t>
            </a:r>
            <a:r>
              <a:rPr lang="en-US" i="1" dirty="0" err="1" smtClean="0"/>
              <a:t>daryl</a:t>
            </a:r>
            <a:r>
              <a:rPr lang="en-US" i="1" dirty="0" smtClean="0"/>
              <a:t>)</a:t>
            </a:r>
            <a:endParaRPr lang="en-US" i="1" dirty="0" smtClean="0"/>
          </a:p>
          <a:p>
            <a:r>
              <a:rPr lang="en-US" dirty="0" smtClean="0"/>
              <a:t>Some local NWS Office policies conflict with NWS directives, where’s the sheriff?</a:t>
            </a:r>
          </a:p>
          <a:p>
            <a:r>
              <a:rPr lang="en-US" dirty="0" smtClean="0"/>
              <a:t>No topology checks, invalid geometries are 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~ 50% of TOR/SVR Warnings are 4 sided</a:t>
            </a:r>
          </a:p>
          <a:p>
            <a:r>
              <a:rPr lang="en-US" dirty="0" smtClean="0"/>
              <a:t>Only ~ 2 % of all SVR/TOR warnings are pure county retracements</a:t>
            </a:r>
          </a:p>
          <a:p>
            <a:r>
              <a:rPr lang="en-US" dirty="0" smtClean="0"/>
              <a:t>75% of polygon vertices are guided by county borders </a:t>
            </a:r>
          </a:p>
          <a:p>
            <a:r>
              <a:rPr lang="en-US" dirty="0" smtClean="0"/>
              <a:t>SBWs have cut the size of warnings by over 50%, but the number of warnings has increased by 60%.</a:t>
            </a:r>
          </a:p>
          <a:p>
            <a:r>
              <a:rPr lang="en-US" dirty="0" smtClean="0"/>
              <a:t>The Cubs will not win the World Series this year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the solution?</a:t>
            </a:r>
            <a:endParaRPr lang="en-US" dirty="0"/>
          </a:p>
        </p:txBody>
      </p:sp>
      <p:pic>
        <p:nvPicPr>
          <p:cNvPr id="5" name="Content Placeholder 4" descr="sarah-pali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66115" y="1600200"/>
            <a:ext cx="3620770" cy="4525963"/>
          </a:xfrm>
        </p:spPr>
      </p:pic>
      <p:pic>
        <p:nvPicPr>
          <p:cNvPr id="6" name="Content Placeholder 5" descr="bachman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76801" y="1600200"/>
            <a:ext cx="3612839" cy="44869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Equally, unrealistic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Warnings should be data, not products</a:t>
            </a:r>
          </a:p>
          <a:p>
            <a:pPr lvl="1"/>
            <a:r>
              <a:rPr lang="en-US" dirty="0" smtClean="0"/>
              <a:t>Computers are the most important readers…</a:t>
            </a:r>
          </a:p>
          <a:p>
            <a:pPr lvl="1"/>
            <a:r>
              <a:rPr lang="en-US" dirty="0" smtClean="0"/>
              <a:t>UGC codes should not be included</a:t>
            </a:r>
          </a:p>
          <a:p>
            <a:r>
              <a:rPr lang="en-US" dirty="0" smtClean="0"/>
              <a:t>Warnings should come from NWS, not WFOs</a:t>
            </a:r>
          </a:p>
          <a:p>
            <a:pPr lvl="1"/>
            <a:r>
              <a:rPr lang="en-US" dirty="0" smtClean="0"/>
              <a:t>NWS should be working as a team, instead of </a:t>
            </a:r>
            <a:r>
              <a:rPr lang="en-US" dirty="0" err="1" smtClean="0"/>
              <a:t>theftdoms</a:t>
            </a:r>
            <a:endParaRPr lang="en-US" dirty="0" smtClean="0"/>
          </a:p>
          <a:p>
            <a:r>
              <a:rPr lang="en-US" dirty="0" smtClean="0"/>
              <a:t>Polygons should be limited to 4 to 6 sides.</a:t>
            </a:r>
          </a:p>
          <a:p>
            <a:r>
              <a:rPr lang="en-US" dirty="0" smtClean="0"/>
              <a:t>The Cubs develop talent from their farm system and not overpay for </a:t>
            </a:r>
            <a:r>
              <a:rPr lang="en-US" dirty="0" smtClean="0"/>
              <a:t>free agents</a:t>
            </a:r>
            <a:r>
              <a:rPr lang="en-US" dirty="0" smtClean="0"/>
              <a:t> </a:t>
            </a:r>
            <a:r>
              <a:rPr lang="en-US" dirty="0" smtClean="0"/>
              <a:t>that struggle with </a:t>
            </a:r>
            <a:r>
              <a:rPr lang="en-US" dirty="0" smtClean="0"/>
              <a:t>the rigors of playing</a:t>
            </a:r>
            <a:r>
              <a:rPr lang="en-US" dirty="0" smtClean="0"/>
              <a:t> </a:t>
            </a:r>
            <a:r>
              <a:rPr lang="en-US" dirty="0" smtClean="0"/>
              <a:t>left field.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s-aler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00150"/>
            <a:ext cx="2371725" cy="1771650"/>
          </a:xfrm>
          <a:prstGeom prst="rect">
            <a:avLst/>
          </a:prstGeom>
        </p:spPr>
      </p:pic>
      <p:pic>
        <p:nvPicPr>
          <p:cNvPr id="5" name="Picture 4" descr="nws-aler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572000"/>
            <a:ext cx="2371725" cy="1771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0" y="762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NWS Issues Products</a:t>
            </a:r>
          </a:p>
          <a:p>
            <a:r>
              <a:rPr lang="en-US" dirty="0" smtClean="0"/>
              <a:t>Forecaster tries to figure out what the public wants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0888" y="3620869"/>
            <a:ext cx="341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NWS Issues Data</a:t>
            </a:r>
          </a:p>
          <a:p>
            <a:r>
              <a:rPr lang="en-US" dirty="0" smtClean="0"/>
              <a:t>Computers deal with various users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1295400" y="304800"/>
            <a:ext cx="19050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905000" y="457200"/>
            <a:ext cx="609600" cy="5334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1295400" y="3733800"/>
            <a:ext cx="19050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1905000" y="3886200"/>
            <a:ext cx="609600" cy="5334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934200" y="76200"/>
            <a:ext cx="1905000" cy="2667000"/>
            <a:chOff x="6172200" y="152400"/>
            <a:chExt cx="1905000" cy="2667000"/>
          </a:xfrm>
        </p:grpSpPr>
        <p:pic>
          <p:nvPicPr>
            <p:cNvPr id="12" name="Picture 11" descr="alf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200" y="1143000"/>
              <a:ext cx="1224558" cy="1676400"/>
            </a:xfrm>
            <a:prstGeom prst="rect">
              <a:avLst/>
            </a:prstGeom>
          </p:spPr>
        </p:pic>
        <p:sp>
          <p:nvSpPr>
            <p:cNvPr id="14" name="Cloud Callout 13"/>
            <p:cNvSpPr/>
            <p:nvPr/>
          </p:nvSpPr>
          <p:spPr>
            <a:xfrm>
              <a:off x="6553200" y="152400"/>
              <a:ext cx="1524000" cy="99060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6600" y="381000"/>
              <a:ext cx="5334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96200" y="3581400"/>
            <a:ext cx="1219200" cy="1594338"/>
            <a:chOff x="6248400" y="3733800"/>
            <a:chExt cx="1981200" cy="2590800"/>
          </a:xfrm>
        </p:grpSpPr>
        <p:pic>
          <p:nvPicPr>
            <p:cNvPr id="13" name="Picture 12" descr="alf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4648200"/>
              <a:ext cx="1224558" cy="1676400"/>
            </a:xfrm>
            <a:prstGeom prst="rect">
              <a:avLst/>
            </a:prstGeom>
          </p:spPr>
        </p:pic>
        <p:sp>
          <p:nvSpPr>
            <p:cNvPr id="16" name="Cloud Callout 15"/>
            <p:cNvSpPr/>
            <p:nvPr/>
          </p:nvSpPr>
          <p:spPr>
            <a:xfrm>
              <a:off x="6705600" y="3733800"/>
              <a:ext cx="1524000" cy="99060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39000" y="3962400"/>
              <a:ext cx="5334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bender-smoking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1981200"/>
            <a:ext cx="1397000" cy="1047750"/>
          </a:xfrm>
          <a:prstGeom prst="rect">
            <a:avLst/>
          </a:prstGeom>
        </p:spPr>
      </p:pic>
      <p:pic>
        <p:nvPicPr>
          <p:cNvPr id="24" name="Picture 23" descr="bender-smoking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4953000"/>
            <a:ext cx="1397000" cy="1047750"/>
          </a:xfrm>
          <a:prstGeom prst="rect">
            <a:avLst/>
          </a:prstGeom>
        </p:spPr>
      </p:pic>
      <p:sp>
        <p:nvSpPr>
          <p:cNvPr id="25" name="Cloud Callout 24"/>
          <p:cNvSpPr/>
          <p:nvPr/>
        </p:nvSpPr>
        <p:spPr>
          <a:xfrm>
            <a:off x="5562600" y="1219200"/>
            <a:ext cx="931985" cy="762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05000" y="609600"/>
            <a:ext cx="56388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3124200" y="2133600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91200" y="1371600"/>
            <a:ext cx="5334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05200" y="2057400"/>
            <a:ext cx="5334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4191000" y="2133600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124200" y="2590800"/>
            <a:ext cx="142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Disseminates</a:t>
            </a:r>
            <a:endParaRPr lang="en-US" dirty="0"/>
          </a:p>
        </p:txBody>
      </p:sp>
      <p:sp>
        <p:nvSpPr>
          <p:cNvPr id="34" name="Right Triangle 33"/>
          <p:cNvSpPr/>
          <p:nvPr/>
        </p:nvSpPr>
        <p:spPr>
          <a:xfrm>
            <a:off x="5943600" y="1447800"/>
            <a:ext cx="228600" cy="304800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93883" y="2971800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angry!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10400" y="2743200"/>
            <a:ext cx="18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doesn’t call</a:t>
            </a:r>
          </a:p>
          <a:p>
            <a:r>
              <a:rPr lang="en-US" dirty="0" smtClean="0"/>
              <a:t>Congress.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16" idx="0"/>
          </p:cNvCxnSpPr>
          <p:nvPr/>
        </p:nvCxnSpPr>
        <p:spPr>
          <a:xfrm flipV="1">
            <a:off x="5867400" y="3886200"/>
            <a:ext cx="2113063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3581400" y="2124074"/>
            <a:ext cx="381000" cy="33337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3200400" y="5191126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4267200" y="5191126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5648326"/>
            <a:ext cx="142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Disseminates</a:t>
            </a:r>
            <a:endParaRPr lang="en-US" dirty="0"/>
          </a:p>
        </p:txBody>
      </p:sp>
      <p:sp>
        <p:nvSpPr>
          <p:cNvPr id="46" name="Isosceles Triangle 45"/>
          <p:cNvSpPr/>
          <p:nvPr/>
        </p:nvSpPr>
        <p:spPr>
          <a:xfrm>
            <a:off x="3581400" y="5076825"/>
            <a:ext cx="642257" cy="56197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Callout 47"/>
          <p:cNvSpPr/>
          <p:nvPr/>
        </p:nvSpPr>
        <p:spPr>
          <a:xfrm>
            <a:off x="5410200" y="4495800"/>
            <a:ext cx="879231" cy="457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5715000" y="4572000"/>
            <a:ext cx="281354" cy="24618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meathea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6600" y="5562600"/>
            <a:ext cx="1143000" cy="1143000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0" y="3505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Callout 52"/>
          <p:cNvSpPr/>
          <p:nvPr/>
        </p:nvSpPr>
        <p:spPr>
          <a:xfrm>
            <a:off x="7848600" y="5334000"/>
            <a:ext cx="879231" cy="457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endCxn id="50" idx="0"/>
          </p:cNvCxnSpPr>
          <p:nvPr/>
        </p:nvCxnSpPr>
        <p:spPr>
          <a:xfrm>
            <a:off x="6019800" y="4876800"/>
            <a:ext cx="16383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n 55"/>
          <p:cNvSpPr/>
          <p:nvPr/>
        </p:nvSpPr>
        <p:spPr>
          <a:xfrm>
            <a:off x="8077200" y="5410200"/>
            <a:ext cx="457200" cy="381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48200" y="6019800"/>
            <a:ext cx="18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happy!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303060" y="6324600"/>
            <a:ext cx="18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Meathead happy!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Questions?</a:t>
            </a:r>
            <a:endParaRPr lang="en-US" dirty="0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648200" y="3581400"/>
            <a:ext cx="350678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</a:rPr>
              <a:t>Daryl Herzmann</a:t>
            </a:r>
          </a:p>
          <a:p>
            <a:r>
              <a:rPr lang="en-US" sz="3200">
                <a:latin typeface="Times New Roman" pitchFamily="18" charset="0"/>
              </a:rPr>
              <a:t>515.294.5978</a:t>
            </a:r>
          </a:p>
          <a:p>
            <a:r>
              <a:rPr lang="en-US" sz="3200">
                <a:latin typeface="Times New Roman" pitchFamily="18" charset="0"/>
              </a:rPr>
              <a:t>akrherz@iastate.edu</a:t>
            </a:r>
          </a:p>
        </p:txBody>
      </p:sp>
      <p:pic>
        <p:nvPicPr>
          <p:cNvPr id="50182" name="Picture 6" descr="tuxmexican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828800"/>
            <a:ext cx="3505200" cy="4114800"/>
          </a:xfrm>
          <a:noFill/>
          <a:ln/>
        </p:spPr>
      </p:pic>
      <p:sp>
        <p:nvSpPr>
          <p:cNvPr id="50183" name="WordArt 7"/>
          <p:cNvSpPr>
            <a:spLocks noChangeArrowheads="1" noChangeShapeType="1" noTextEdit="1"/>
          </p:cNvSpPr>
          <p:nvPr/>
        </p:nvSpPr>
        <p:spPr bwMode="auto">
          <a:xfrm>
            <a:off x="4371975" y="2590800"/>
            <a:ext cx="37814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mesonet.agron.iastate.edu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NWS County SVR/TOR Warnings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Arrow 6"/>
          <p:cNvSpPr/>
          <p:nvPr/>
        </p:nvSpPr>
        <p:spPr>
          <a:xfrm rot="3600000">
            <a:off x="2969656" y="3295308"/>
            <a:ext cx="884958" cy="52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3600000">
            <a:off x="5948889" y="1700212"/>
            <a:ext cx="884958" cy="52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2200" y="2895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NEXRAD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1219200"/>
            <a:ext cx="230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Storm Based Warnings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Oct 2007, warnings changed</a:t>
            </a:r>
            <a:endParaRPr lang="en-US" dirty="0"/>
          </a:p>
        </p:txBody>
      </p:sp>
      <p:pic>
        <p:nvPicPr>
          <p:cNvPr id="4" name="Content Placeholder 3" descr="SBW-main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4400" y="2281334"/>
            <a:ext cx="3352800" cy="3982305"/>
          </a:xfrm>
        </p:spPr>
      </p:pic>
      <p:pic>
        <p:nvPicPr>
          <p:cNvPr id="5" name="Picture 4" descr="SBW-m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0977" y="2279622"/>
            <a:ext cx="3133823" cy="40449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1219201"/>
            <a:ext cx="4908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http://www.weather.gov/sbwarnings/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600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“Storm-Based Warnings show the specific meteorological or hydrological threat area and </a:t>
            </a:r>
            <a:r>
              <a:rPr lang="en-US" dirty="0" smtClean="0">
                <a:solidFill>
                  <a:srgbClr val="FFFF00"/>
                </a:solidFill>
              </a:rPr>
              <a:t>are not restricted to geopolitical boundaries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999" y="0"/>
            <a:ext cx="8370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0" y="4863405"/>
            <a:ext cx="4200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Warning Process Evaluation</a:t>
            </a:r>
          </a:p>
          <a:p>
            <a:r>
              <a:rPr lang="en-US" sz="2800" dirty="0" smtClean="0"/>
              <a:t>Garden Variety Tornado</a:t>
            </a:r>
          </a:p>
          <a:p>
            <a:r>
              <a:rPr lang="en-US" sz="2800" dirty="0" smtClean="0"/>
              <a:t>We had better warn.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999" y="0"/>
            <a:ext cx="8370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1" y="4863405"/>
            <a:ext cx="419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Warning Process Evaluation</a:t>
            </a:r>
          </a:p>
          <a:p>
            <a:r>
              <a:rPr lang="en-US" sz="2800" dirty="0" smtClean="0"/>
              <a:t>Yippee, we can use our fine</a:t>
            </a:r>
            <a:r>
              <a:rPr lang="en-US" sz="2800" dirty="0" smtClean="0"/>
              <a:t> </a:t>
            </a:r>
            <a:r>
              <a:rPr lang="en-US" sz="2800" dirty="0" smtClean="0"/>
              <a:t>education and draw a polygon!</a:t>
            </a:r>
          </a:p>
        </p:txBody>
      </p:sp>
      <p:pic>
        <p:nvPicPr>
          <p:cNvPr id="5" name="Content Placeholder 3" descr="SBW-main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876800" y="228600"/>
            <a:ext cx="3886200" cy="46158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999" y="0"/>
            <a:ext cx="8370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1" y="4863405"/>
            <a:ext cx="419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Warning Process Evaluation</a:t>
            </a:r>
          </a:p>
          <a:p>
            <a:r>
              <a:rPr lang="en-US" sz="2800" dirty="0" smtClean="0"/>
              <a:t>I draw my fancy pants polygon out for 30 minutes.</a:t>
            </a:r>
          </a:p>
          <a:p>
            <a:r>
              <a:rPr lang="en-US" sz="2800" dirty="0" smtClean="0"/>
              <a:t>I’m done, right?</a:t>
            </a:r>
          </a:p>
        </p:txBody>
      </p:sp>
      <p:sp>
        <p:nvSpPr>
          <p:cNvPr id="7" name="Freeform 6"/>
          <p:cNvSpPr/>
          <p:nvPr/>
        </p:nvSpPr>
        <p:spPr>
          <a:xfrm>
            <a:off x="2590800" y="1905000"/>
            <a:ext cx="4038600" cy="2286000"/>
          </a:xfrm>
          <a:custGeom>
            <a:avLst/>
            <a:gdLst>
              <a:gd name="connsiteX0" fmla="*/ 0 w 3460653"/>
              <a:gd name="connsiteY0" fmla="*/ 1294227 h 2715064"/>
              <a:gd name="connsiteX1" fmla="*/ 2686930 w 3460653"/>
              <a:gd name="connsiteY1" fmla="*/ 0 h 2715064"/>
              <a:gd name="connsiteX2" fmla="*/ 3460653 w 3460653"/>
              <a:gd name="connsiteY2" fmla="*/ 1730326 h 2715064"/>
              <a:gd name="connsiteX3" fmla="*/ 422031 w 3460653"/>
              <a:gd name="connsiteY3" fmla="*/ 2715064 h 2715064"/>
              <a:gd name="connsiteX4" fmla="*/ 0 w 3460653"/>
              <a:gd name="connsiteY4" fmla="*/ 1294227 h 2715064"/>
              <a:gd name="connsiteX0" fmla="*/ 0 w 3460653"/>
              <a:gd name="connsiteY0" fmla="*/ 1294227 h 2366979"/>
              <a:gd name="connsiteX1" fmla="*/ 2686930 w 3460653"/>
              <a:gd name="connsiteY1" fmla="*/ 0 h 2366979"/>
              <a:gd name="connsiteX2" fmla="*/ 3460653 w 3460653"/>
              <a:gd name="connsiteY2" fmla="*/ 1730326 h 2366979"/>
              <a:gd name="connsiteX3" fmla="*/ 391772 w 3460653"/>
              <a:gd name="connsiteY3" fmla="*/ 2366979 h 2366979"/>
              <a:gd name="connsiteX4" fmla="*/ 0 w 3460653"/>
              <a:gd name="connsiteY4" fmla="*/ 1294227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1730326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2227745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322724 h 2088511"/>
              <a:gd name="connsiteX1" fmla="*/ 2546518 w 3264767"/>
              <a:gd name="connsiteY1" fmla="*/ 0 h 2088511"/>
              <a:gd name="connsiteX2" fmla="*/ 3264767 w 3264767"/>
              <a:gd name="connsiteY2" fmla="*/ 1949277 h 2088511"/>
              <a:gd name="connsiteX3" fmla="*/ 195886 w 3264767"/>
              <a:gd name="connsiteY3" fmla="*/ 2088511 h 2088511"/>
              <a:gd name="connsiteX4" fmla="*/ 0 w 3264767"/>
              <a:gd name="connsiteY4" fmla="*/ 1322724 h 208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767" h="2088511">
                <a:moveTo>
                  <a:pt x="0" y="1322724"/>
                </a:moveTo>
                <a:lnTo>
                  <a:pt x="2546518" y="0"/>
                </a:lnTo>
                <a:lnTo>
                  <a:pt x="3264767" y="1949277"/>
                </a:lnTo>
                <a:lnTo>
                  <a:pt x="195886" y="2088511"/>
                </a:lnTo>
                <a:lnTo>
                  <a:pt x="0" y="1322724"/>
                </a:lnTo>
                <a:close/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999" y="0"/>
            <a:ext cx="8370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1" y="4863405"/>
            <a:ext cx="41910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Warning Process Evaluation</a:t>
            </a:r>
          </a:p>
          <a:p>
            <a:r>
              <a:rPr lang="en-US" sz="2800" dirty="0" smtClean="0"/>
              <a:t>Gasp, I’m warning for 5 counties! </a:t>
            </a:r>
            <a:r>
              <a:rPr lang="en-US" sz="2800" dirty="0" smtClean="0">
                <a:solidFill>
                  <a:srgbClr val="FF0000"/>
                </a:solidFill>
              </a:rPr>
              <a:t>Sirens will go off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In all 5!</a:t>
            </a:r>
          </a:p>
        </p:txBody>
      </p:sp>
      <p:sp>
        <p:nvSpPr>
          <p:cNvPr id="7" name="Freeform 6"/>
          <p:cNvSpPr/>
          <p:nvPr/>
        </p:nvSpPr>
        <p:spPr>
          <a:xfrm>
            <a:off x="2590800" y="1905000"/>
            <a:ext cx="4038600" cy="2286000"/>
          </a:xfrm>
          <a:custGeom>
            <a:avLst/>
            <a:gdLst>
              <a:gd name="connsiteX0" fmla="*/ 0 w 3460653"/>
              <a:gd name="connsiteY0" fmla="*/ 1294227 h 2715064"/>
              <a:gd name="connsiteX1" fmla="*/ 2686930 w 3460653"/>
              <a:gd name="connsiteY1" fmla="*/ 0 h 2715064"/>
              <a:gd name="connsiteX2" fmla="*/ 3460653 w 3460653"/>
              <a:gd name="connsiteY2" fmla="*/ 1730326 h 2715064"/>
              <a:gd name="connsiteX3" fmla="*/ 422031 w 3460653"/>
              <a:gd name="connsiteY3" fmla="*/ 2715064 h 2715064"/>
              <a:gd name="connsiteX4" fmla="*/ 0 w 3460653"/>
              <a:gd name="connsiteY4" fmla="*/ 1294227 h 2715064"/>
              <a:gd name="connsiteX0" fmla="*/ 0 w 3460653"/>
              <a:gd name="connsiteY0" fmla="*/ 1294227 h 2366979"/>
              <a:gd name="connsiteX1" fmla="*/ 2686930 w 3460653"/>
              <a:gd name="connsiteY1" fmla="*/ 0 h 2366979"/>
              <a:gd name="connsiteX2" fmla="*/ 3460653 w 3460653"/>
              <a:gd name="connsiteY2" fmla="*/ 1730326 h 2366979"/>
              <a:gd name="connsiteX3" fmla="*/ 391772 w 3460653"/>
              <a:gd name="connsiteY3" fmla="*/ 2366979 h 2366979"/>
              <a:gd name="connsiteX4" fmla="*/ 0 w 3460653"/>
              <a:gd name="connsiteY4" fmla="*/ 1294227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1730326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2227745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322724 h 2088511"/>
              <a:gd name="connsiteX1" fmla="*/ 2546518 w 3264767"/>
              <a:gd name="connsiteY1" fmla="*/ 0 h 2088511"/>
              <a:gd name="connsiteX2" fmla="*/ 3264767 w 3264767"/>
              <a:gd name="connsiteY2" fmla="*/ 1949277 h 2088511"/>
              <a:gd name="connsiteX3" fmla="*/ 195886 w 3264767"/>
              <a:gd name="connsiteY3" fmla="*/ 2088511 h 2088511"/>
              <a:gd name="connsiteX4" fmla="*/ 0 w 3264767"/>
              <a:gd name="connsiteY4" fmla="*/ 1322724 h 208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767" h="2088511">
                <a:moveTo>
                  <a:pt x="0" y="1322724"/>
                </a:moveTo>
                <a:lnTo>
                  <a:pt x="2546518" y="0"/>
                </a:lnTo>
                <a:lnTo>
                  <a:pt x="3264767" y="1949277"/>
                </a:lnTo>
                <a:lnTo>
                  <a:pt x="195886" y="2088511"/>
                </a:lnTo>
                <a:lnTo>
                  <a:pt x="0" y="1322724"/>
                </a:lnTo>
                <a:close/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3657600" y="4038600"/>
            <a:ext cx="6096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1752600" y="2667000"/>
            <a:ext cx="6096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4495800" y="1066800"/>
            <a:ext cx="6096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6019800" y="1371600"/>
            <a:ext cx="6096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5486400" y="4038600"/>
            <a:ext cx="6096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257800" y="457200"/>
            <a:ext cx="609600" cy="457200"/>
          </a:xfrm>
          <a:prstGeom prst="downArrow">
            <a:avLst>
              <a:gd name="adj1" fmla="val 35231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800" y="0"/>
            <a:ext cx="1981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FF00"/>
                </a:solidFill>
              </a:rPr>
              <a:t>d</a:t>
            </a:r>
            <a:r>
              <a:rPr lang="en-US" sz="2800" dirty="0" err="1" smtClean="0">
                <a:solidFill>
                  <a:srgbClr val="FFFF00"/>
                </a:solidFill>
              </a:rPr>
              <a:t>aryl’s</a:t>
            </a:r>
            <a:r>
              <a:rPr lang="en-US" sz="2800" dirty="0" smtClean="0">
                <a:solidFill>
                  <a:srgbClr val="FFFF00"/>
                </a:solidFill>
              </a:rPr>
              <a:t> here</a:t>
            </a:r>
            <a:endParaRPr lang="en-US" sz="2800" dirty="0" smtClean="0"/>
          </a:p>
        </p:txBody>
      </p:sp>
      <p:sp>
        <p:nvSpPr>
          <p:cNvPr id="13" name="Freeform 12"/>
          <p:cNvSpPr/>
          <p:nvPr/>
        </p:nvSpPr>
        <p:spPr>
          <a:xfrm>
            <a:off x="590843" y="0"/>
            <a:ext cx="7498080" cy="4698609"/>
          </a:xfrm>
          <a:custGeom>
            <a:avLst/>
            <a:gdLst>
              <a:gd name="connsiteX0" fmla="*/ 211015 w 7498080"/>
              <a:gd name="connsiteY0" fmla="*/ 4557932 h 4698609"/>
              <a:gd name="connsiteX1" fmla="*/ 7061982 w 7498080"/>
              <a:gd name="connsiteY1" fmla="*/ 4698609 h 4698609"/>
              <a:gd name="connsiteX2" fmla="*/ 6935372 w 7498080"/>
              <a:gd name="connsiteY2" fmla="*/ 2194560 h 4698609"/>
              <a:gd name="connsiteX3" fmla="*/ 7498080 w 7498080"/>
              <a:gd name="connsiteY3" fmla="*/ 2250831 h 4698609"/>
              <a:gd name="connsiteX4" fmla="*/ 7455877 w 7498080"/>
              <a:gd name="connsiteY4" fmla="*/ 1955409 h 4698609"/>
              <a:gd name="connsiteX5" fmla="*/ 7484012 w 7498080"/>
              <a:gd name="connsiteY5" fmla="*/ 0 h 4698609"/>
              <a:gd name="connsiteX6" fmla="*/ 2897945 w 7498080"/>
              <a:gd name="connsiteY6" fmla="*/ 0 h 4698609"/>
              <a:gd name="connsiteX7" fmla="*/ 2897945 w 7498080"/>
              <a:gd name="connsiteY7" fmla="*/ 2208628 h 4698609"/>
              <a:gd name="connsiteX8" fmla="*/ 0 w 7498080"/>
              <a:gd name="connsiteY8" fmla="*/ 2208628 h 4698609"/>
              <a:gd name="connsiteX9" fmla="*/ 28135 w 7498080"/>
              <a:gd name="connsiteY9" fmla="*/ 3924886 h 4698609"/>
              <a:gd name="connsiteX10" fmla="*/ 253219 w 7498080"/>
              <a:gd name="connsiteY10" fmla="*/ 3924886 h 4698609"/>
              <a:gd name="connsiteX11" fmla="*/ 211015 w 7498080"/>
              <a:gd name="connsiteY11" fmla="*/ 4557932 h 469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8080" h="4698609">
                <a:moveTo>
                  <a:pt x="211015" y="4557932"/>
                </a:moveTo>
                <a:lnTo>
                  <a:pt x="7061982" y="4698609"/>
                </a:lnTo>
                <a:lnTo>
                  <a:pt x="6935372" y="2194560"/>
                </a:lnTo>
                <a:lnTo>
                  <a:pt x="7498080" y="2250831"/>
                </a:lnTo>
                <a:cubicBezTo>
                  <a:pt x="7453564" y="1983736"/>
                  <a:pt x="7455877" y="2083183"/>
                  <a:pt x="7455877" y="1955409"/>
                </a:cubicBezTo>
                <a:lnTo>
                  <a:pt x="7484012" y="0"/>
                </a:lnTo>
                <a:lnTo>
                  <a:pt x="2897945" y="0"/>
                </a:lnTo>
                <a:lnTo>
                  <a:pt x="2897945" y="2208628"/>
                </a:lnTo>
                <a:lnTo>
                  <a:pt x="0" y="2208628"/>
                </a:lnTo>
                <a:lnTo>
                  <a:pt x="28135" y="3924886"/>
                </a:lnTo>
                <a:lnTo>
                  <a:pt x="253219" y="3924886"/>
                </a:lnTo>
                <a:lnTo>
                  <a:pt x="211015" y="4557932"/>
                </a:ln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1141</Words>
  <Application>Microsoft Office PowerPoint</Application>
  <PresentationFormat>On-screen Show (4:3)</PresentationFormat>
  <Paragraphs>200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The illusion of Storm Based Warnings</vt:lpstr>
      <vt:lpstr>Don’t agree with something you see? Do what this guy did!</vt:lpstr>
      <vt:lpstr>Why am I so bitter?</vt:lpstr>
      <vt:lpstr>NWS County SVR/TOR Warnings</vt:lpstr>
      <vt:lpstr>1 Oct 2007, warnings changed</vt:lpstr>
      <vt:lpstr>Slide 6</vt:lpstr>
      <vt:lpstr>Slide 7</vt:lpstr>
      <vt:lpstr>Slide 8</vt:lpstr>
      <vt:lpstr>Slide 9</vt:lpstr>
      <vt:lpstr>Slide 10</vt:lpstr>
      <vt:lpstr>Slide 11</vt:lpstr>
      <vt:lpstr>These aren’t the polygons you’re looking for</vt:lpstr>
      <vt:lpstr>Ye ole text product You can’t read this, nor can the public!</vt:lpstr>
      <vt:lpstr>Confusion</vt:lpstr>
      <vt:lpstr>Quiz Question #1 How do you cancel a portion of the warning?</vt:lpstr>
      <vt:lpstr>Thankfully, we have TV Weather</vt:lpstr>
      <vt:lpstr>Thankfully, we have social media</vt:lpstr>
      <vt:lpstr>Quiz Question #2 What’s wrong with this picture?</vt:lpstr>
      <vt:lpstr>Slide 19</vt:lpstr>
      <vt:lpstr>Slide 20</vt:lpstr>
      <vt:lpstr>1 Oct 2007 – 15 Mar 2011: Number of Polygon Vertices (SVR+TOR)</vt:lpstr>
      <vt:lpstr>Slide 22</vt:lpstr>
      <vt:lpstr>Average SBW Size Versus County Size per WFO (SVR+TOR shown, Alaska not included)</vt:lpstr>
      <vt:lpstr>Slide 24</vt:lpstr>
      <vt:lpstr>Slide 25</vt:lpstr>
      <vt:lpstr>Lets get quantitative</vt:lpstr>
      <vt:lpstr>Slide 27</vt:lpstr>
      <vt:lpstr>Slide 28</vt:lpstr>
      <vt:lpstr>Slide 29</vt:lpstr>
      <vt:lpstr>Slide 30</vt:lpstr>
      <vt:lpstr>Oh daryl, what about this?</vt:lpstr>
      <vt:lpstr>Slide 32</vt:lpstr>
      <vt:lpstr>What is broken?</vt:lpstr>
      <vt:lpstr>Summary</vt:lpstr>
      <vt:lpstr>Is this the solution?</vt:lpstr>
      <vt:lpstr>Equally, unrealistic solutions</vt:lpstr>
      <vt:lpstr>Slide 37</vt:lpstr>
      <vt:lpstr>Time for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akrherz</dc:creator>
  <cp:lastModifiedBy>akrherz</cp:lastModifiedBy>
  <cp:revision>84</cp:revision>
  <dcterms:created xsi:type="dcterms:W3CDTF">2011-03-15T14:09:51Z</dcterms:created>
  <dcterms:modified xsi:type="dcterms:W3CDTF">2011-03-25T15:15:33Z</dcterms:modified>
</cp:coreProperties>
</file>