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4" r:id="rId6"/>
    <p:sldId id="266" r:id="rId7"/>
    <p:sldId id="267" r:id="rId8"/>
    <p:sldId id="265" r:id="rId9"/>
    <p:sldId id="268" r:id="rId10"/>
    <p:sldId id="270" r:id="rId11"/>
    <p:sldId id="269" r:id="rId12"/>
    <p:sldId id="272" r:id="rId13"/>
    <p:sldId id="262" r:id="rId14"/>
    <p:sldId id="275" r:id="rId15"/>
    <p:sldId id="276" r:id="rId16"/>
    <p:sldId id="277" r:id="rId17"/>
    <p:sldId id="274" r:id="rId18"/>
    <p:sldId id="273" r:id="rId19"/>
    <p:sldId id="278" r:id="rId20"/>
    <p:sldId id="26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Data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56ECF2-97EA-4581-9465-8895D3647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3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371600" y="6356350"/>
            <a:ext cx="1219200" cy="412768"/>
          </a:xfrm>
          <a:prstGeom prst="rect">
            <a:avLst/>
          </a:prstGeom>
        </p:spPr>
        <p:txBody>
          <a:bodyPr/>
          <a:lstStyle/>
          <a:p>
            <a:fld id="{0AFFAEDB-53C0-41AC-8269-CBF0B3745D4B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56ECF2-97EA-4581-9465-8895D364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0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371600" y="6356350"/>
            <a:ext cx="1219200" cy="412768"/>
          </a:xfrm>
          <a:prstGeom prst="rect">
            <a:avLst/>
          </a:prstGeom>
        </p:spPr>
        <p:txBody>
          <a:bodyPr/>
          <a:lstStyle/>
          <a:p>
            <a:fld id="{0AFFAEDB-53C0-41AC-8269-CBF0B3745D4B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56ECF2-97EA-4581-9465-8895D364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27 Nov 2007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2007 Fall AS Seminar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EE3E72-AF53-47F2-B5E1-0D8B6B46A3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6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371600" y="6356350"/>
            <a:ext cx="1219200" cy="412768"/>
          </a:xfrm>
          <a:prstGeom prst="rect">
            <a:avLst/>
          </a:prstGeom>
        </p:spPr>
        <p:txBody>
          <a:bodyPr/>
          <a:lstStyle/>
          <a:p>
            <a:fld id="{0AFFAEDB-53C0-41AC-8269-CBF0B3745D4B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56ECF2-97EA-4581-9465-8895D364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371600" y="6356350"/>
            <a:ext cx="1219200" cy="412768"/>
          </a:xfrm>
          <a:prstGeom prst="rect">
            <a:avLst/>
          </a:prstGeom>
        </p:spPr>
        <p:txBody>
          <a:bodyPr/>
          <a:lstStyle/>
          <a:p>
            <a:fld id="{0AFFAEDB-53C0-41AC-8269-CBF0B3745D4B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56ECF2-97EA-4581-9465-8895D364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0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1371600" y="6356350"/>
            <a:ext cx="1219200" cy="412768"/>
          </a:xfrm>
          <a:prstGeom prst="rect">
            <a:avLst/>
          </a:prstGeom>
        </p:spPr>
        <p:txBody>
          <a:bodyPr/>
          <a:lstStyle/>
          <a:p>
            <a:fld id="{0AFFAEDB-53C0-41AC-8269-CBF0B3745D4B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56ECF2-97EA-4581-9465-8895D364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6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1371600" y="6356350"/>
            <a:ext cx="1219200" cy="412768"/>
          </a:xfrm>
          <a:prstGeom prst="rect">
            <a:avLst/>
          </a:prstGeom>
        </p:spPr>
        <p:txBody>
          <a:bodyPr/>
          <a:lstStyle/>
          <a:p>
            <a:fld id="{0AFFAEDB-53C0-41AC-8269-CBF0B3745D4B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56ECF2-97EA-4581-9465-8895D364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4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71600" y="6356350"/>
            <a:ext cx="1219200" cy="412768"/>
          </a:xfrm>
          <a:prstGeom prst="rect">
            <a:avLst/>
          </a:prstGeom>
        </p:spPr>
        <p:txBody>
          <a:bodyPr/>
          <a:lstStyle/>
          <a:p>
            <a:fld id="{0AFFAEDB-53C0-41AC-8269-CBF0B3745D4B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56ECF2-97EA-4581-9465-8895D364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371600" y="6356350"/>
            <a:ext cx="1219200" cy="412768"/>
          </a:xfrm>
          <a:prstGeom prst="rect">
            <a:avLst/>
          </a:prstGeom>
        </p:spPr>
        <p:txBody>
          <a:bodyPr/>
          <a:lstStyle/>
          <a:p>
            <a:fld id="{0AFFAEDB-53C0-41AC-8269-CBF0B3745D4B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56ECF2-97EA-4581-9465-8895D364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1371600" y="6356350"/>
            <a:ext cx="1219200" cy="412768"/>
          </a:xfrm>
          <a:prstGeom prst="rect">
            <a:avLst/>
          </a:prstGeom>
        </p:spPr>
        <p:txBody>
          <a:bodyPr/>
          <a:lstStyle/>
          <a:p>
            <a:fld id="{0AFFAEDB-53C0-41AC-8269-CBF0B3745D4B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56ECF2-97EA-4581-9465-8895D364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1371600" y="6356350"/>
            <a:ext cx="1219200" cy="412768"/>
          </a:xfrm>
          <a:prstGeom prst="rect">
            <a:avLst/>
          </a:prstGeom>
        </p:spPr>
        <p:txBody>
          <a:bodyPr/>
          <a:lstStyle/>
          <a:p>
            <a:fld id="{0AFFAEDB-53C0-41AC-8269-CBF0B3745D4B}" type="datetimeFigureOut">
              <a:rPr lang="en-US" smtClean="0"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56ECF2-97EA-4581-9465-8895D364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343400" y="637368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Data Management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8" y="6324600"/>
            <a:ext cx="1068552" cy="4445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373686"/>
            <a:ext cx="2209800" cy="421189"/>
          </a:xfrm>
          <a:prstGeom prst="rect">
            <a:avLst/>
          </a:prstGeom>
        </p:spPr>
      </p:pic>
      <p:pic>
        <p:nvPicPr>
          <p:cNvPr id="9" name="Picture 5" descr="cy"/>
          <p:cNvPicPr>
            <a:picLocks noChangeAspect="1" noChangeArrowheads="1"/>
          </p:cNvPicPr>
          <p:nvPr userDrawn="1">
            <p:custDataLst>
              <p:tags r:id="rId19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153400" y="5778518"/>
            <a:ext cx="871934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51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0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18" Type="http://schemas.openxmlformats.org/officeDocument/2006/relationships/tags" Target="../tags/tag131.xml"/><Relationship Id="rId26" Type="http://schemas.openxmlformats.org/officeDocument/2006/relationships/image" Target="../media/image12.jpeg"/><Relationship Id="rId3" Type="http://schemas.openxmlformats.org/officeDocument/2006/relationships/tags" Target="../tags/tag116.xml"/><Relationship Id="rId21" Type="http://schemas.openxmlformats.org/officeDocument/2006/relationships/tags" Target="../tags/tag134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tags" Target="../tags/tag130.xml"/><Relationship Id="rId25" Type="http://schemas.openxmlformats.org/officeDocument/2006/relationships/image" Target="../media/image11.jpg"/><Relationship Id="rId2" Type="http://schemas.openxmlformats.org/officeDocument/2006/relationships/tags" Target="../tags/tag115.xml"/><Relationship Id="rId16" Type="http://schemas.openxmlformats.org/officeDocument/2006/relationships/tags" Target="../tags/tag129.xml"/><Relationship Id="rId20" Type="http://schemas.openxmlformats.org/officeDocument/2006/relationships/tags" Target="../tags/tag133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24" Type="http://schemas.openxmlformats.org/officeDocument/2006/relationships/image" Target="../media/image10.jpeg"/><Relationship Id="rId5" Type="http://schemas.openxmlformats.org/officeDocument/2006/relationships/tags" Target="../tags/tag118.xml"/><Relationship Id="rId15" Type="http://schemas.openxmlformats.org/officeDocument/2006/relationships/tags" Target="../tags/tag128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23.xml"/><Relationship Id="rId19" Type="http://schemas.openxmlformats.org/officeDocument/2006/relationships/tags" Target="../tags/tag132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Relationship Id="rId22" Type="http://schemas.openxmlformats.org/officeDocument/2006/relationships/tags" Target="../tags/tag135.xml"/><Relationship Id="rId27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image" Target="../media/image12.jpe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image" Target="../media/image10.jpeg"/><Relationship Id="rId5" Type="http://schemas.openxmlformats.org/officeDocument/2006/relationships/tags" Target="../tags/tag14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9.xml"/><Relationship Id="rId9" Type="http://schemas.openxmlformats.org/officeDocument/2006/relationships/tags" Target="../tags/tag14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image" Target="../media/image12.jpe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image" Target="../media/image11.jpg"/><Relationship Id="rId5" Type="http://schemas.openxmlformats.org/officeDocument/2006/relationships/tags" Target="../tags/tag14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48.xml"/><Relationship Id="rId9" Type="http://schemas.openxmlformats.org/officeDocument/2006/relationships/tags" Target="../tags/tag15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10" Type="http://schemas.openxmlformats.org/officeDocument/2006/relationships/image" Target="../media/image10.jpeg"/><Relationship Id="rId4" Type="http://schemas.openxmlformats.org/officeDocument/2006/relationships/tags" Target="../tags/tag157.xml"/><Relationship Id="rId9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image" Target="../media/image14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image" Target="../media/image15.jp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5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image" Target="../media/image6.jp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9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9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Daryl </a:t>
            </a:r>
            <a:r>
              <a:rPr lang="en-US" dirty="0" err="1"/>
              <a:t>H</a:t>
            </a:r>
            <a:r>
              <a:rPr lang="en-US" dirty="0" err="1" smtClean="0"/>
              <a:t>erzmann</a:t>
            </a:r>
            <a:endParaRPr lang="en-US" dirty="0" smtClean="0"/>
          </a:p>
          <a:p>
            <a:r>
              <a:rPr lang="en-US" dirty="0" smtClean="0"/>
              <a:t>Lori </a:t>
            </a:r>
            <a:r>
              <a:rPr lang="en-US" dirty="0" err="1" smtClean="0"/>
              <a:t>Abendroth</a:t>
            </a:r>
            <a:endParaRPr lang="en-US" dirty="0" smtClean="0"/>
          </a:p>
          <a:p>
            <a:r>
              <a:rPr lang="en-US" dirty="0" smtClean="0"/>
              <a:t>Bob Zhou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16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Two types of “Google Docs”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Google Docs native</a:t>
            </a:r>
          </a:p>
          <a:p>
            <a:r>
              <a:rPr lang="en-US" dirty="0" smtClean="0"/>
              <a:t>These files are directly editable on the website with your web browser</a:t>
            </a:r>
          </a:p>
          <a:p>
            <a:r>
              <a:rPr lang="en-US" dirty="0" smtClean="0"/>
              <a:t>Can be downloaded in conventional formats (Excel, Word, PDF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 can import files into “Google Docs” format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Non-Google Docs native!</a:t>
            </a:r>
          </a:p>
          <a:p>
            <a:r>
              <a:rPr lang="en-US" dirty="0" smtClean="0"/>
              <a:t>These files can be previewed ‘read-only’ with your web browser</a:t>
            </a:r>
          </a:p>
          <a:p>
            <a:r>
              <a:rPr lang="en-US" dirty="0" smtClean="0"/>
              <a:t>Files are stored at </a:t>
            </a:r>
            <a:r>
              <a:rPr lang="en-US" dirty="0"/>
              <a:t>G</a:t>
            </a:r>
            <a:r>
              <a:rPr lang="en-US" dirty="0" smtClean="0"/>
              <a:t>oogle in their native </a:t>
            </a:r>
            <a:r>
              <a:rPr lang="en-US" dirty="0" smtClean="0"/>
              <a:t>format</a:t>
            </a:r>
          </a:p>
          <a:p>
            <a:r>
              <a:rPr lang="en-US" dirty="0" smtClean="0"/>
              <a:t>You can freely upload, download, and share 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15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So lets review…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With my Google Account, I can</a:t>
            </a:r>
          </a:p>
          <a:p>
            <a:pPr lvl="1"/>
            <a:r>
              <a:rPr lang="en-US" dirty="0" smtClean="0"/>
              <a:t>Access our “Google Site” to edit and view internal information</a:t>
            </a:r>
          </a:p>
          <a:p>
            <a:pPr lvl="1"/>
            <a:r>
              <a:rPr lang="en-US" dirty="0" smtClean="0"/>
              <a:t>Access “Google Docs” to enter data and collaborate on </a:t>
            </a: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Chat with others in-</a:t>
            </a:r>
            <a:r>
              <a:rPr lang="en-US" dirty="0" err="1" smtClean="0"/>
              <a:t>realtime</a:t>
            </a:r>
            <a:r>
              <a:rPr lang="en-US" dirty="0" smtClean="0"/>
              <a:t> on documents as you edit them together.</a:t>
            </a:r>
          </a:p>
          <a:p>
            <a:pPr lvl="1"/>
            <a:r>
              <a:rPr lang="en-US" dirty="0" smtClean="0"/>
              <a:t>Access most any Google application from your smart phone, tablet, computer, or toaster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98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Lets TALK PROJECT specifics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3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/>
          <p:cNvSpPr/>
          <p:nvPr>
            <p:custDataLst>
              <p:tags r:id="rId2"/>
            </p:custDataLst>
          </p:nvPr>
        </p:nvSpPr>
        <p:spPr>
          <a:xfrm>
            <a:off x="2752196" y="1740938"/>
            <a:ext cx="3191403" cy="245006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Obligatory Data Flow Chart</a:t>
            </a:r>
            <a:endParaRPr lang="en-US" dirty="0"/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278746" y="2780218"/>
            <a:ext cx="1828800" cy="55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Collectors</a:t>
            </a:r>
          </a:p>
          <a:p>
            <a:pPr algn="ctr"/>
            <a:r>
              <a:rPr lang="en-US" dirty="0" smtClean="0"/>
              <a:t>(most of you)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89" y="2254769"/>
            <a:ext cx="1370616" cy="1237731"/>
          </a:xfrm>
          <a:prstGeom prst="rect">
            <a:avLst/>
          </a:prstGeom>
        </p:spPr>
      </p:pic>
      <p:sp>
        <p:nvSpPr>
          <p:cNvPr id="9" name="Up-Down Arrow 8"/>
          <p:cNvSpPr/>
          <p:nvPr>
            <p:custDataLst>
              <p:tags r:id="rId6"/>
            </p:custDataLst>
          </p:nvPr>
        </p:nvSpPr>
        <p:spPr>
          <a:xfrm>
            <a:off x="3966897" y="3810000"/>
            <a:ext cx="762000" cy="1219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>
            <p:custDataLst>
              <p:tags r:id="rId7"/>
            </p:custDataLst>
          </p:nvPr>
        </p:nvSpPr>
        <p:spPr>
          <a:xfrm>
            <a:off x="3588391" y="5037667"/>
            <a:ext cx="1519011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</a:t>
            </a:r>
          </a:p>
          <a:p>
            <a:pPr algn="ctr"/>
            <a:r>
              <a:rPr lang="en-US" dirty="0" smtClean="0"/>
              <a:t>Database @</a:t>
            </a:r>
          </a:p>
          <a:p>
            <a:pPr algn="ctr"/>
            <a:r>
              <a:rPr lang="en-US" dirty="0" smtClean="0"/>
              <a:t>ISU</a:t>
            </a:r>
            <a:endParaRPr lang="en-US" dirty="0"/>
          </a:p>
        </p:txBody>
      </p:sp>
      <p:sp>
        <p:nvSpPr>
          <p:cNvPr id="12" name="Rectangle 11"/>
          <p:cNvSpPr/>
          <p:nvPr>
            <p:custDataLst>
              <p:tags r:id="rId8"/>
            </p:custDataLst>
          </p:nvPr>
        </p:nvSpPr>
        <p:spPr>
          <a:xfrm>
            <a:off x="6787632" y="5257800"/>
            <a:ext cx="1828800" cy="863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Users</a:t>
            </a:r>
          </a:p>
          <a:p>
            <a:pPr algn="ctr"/>
            <a:r>
              <a:rPr lang="en-US" dirty="0" smtClean="0"/>
              <a:t>Modelers</a:t>
            </a:r>
          </a:p>
          <a:p>
            <a:pPr algn="ctr"/>
            <a:r>
              <a:rPr lang="en-US" dirty="0" smtClean="0"/>
              <a:t>(the rest of you)</a:t>
            </a:r>
          </a:p>
        </p:txBody>
      </p:sp>
      <p:sp>
        <p:nvSpPr>
          <p:cNvPr id="13" name="Up-Down Arrow 12"/>
          <p:cNvSpPr/>
          <p:nvPr>
            <p:custDataLst>
              <p:tags r:id="rId9"/>
            </p:custDataLst>
          </p:nvPr>
        </p:nvSpPr>
        <p:spPr>
          <a:xfrm rot="5400000">
            <a:off x="2447395" y="2261119"/>
            <a:ext cx="609600" cy="12250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Up-Down Arrow 13"/>
          <p:cNvSpPr/>
          <p:nvPr>
            <p:custDataLst>
              <p:tags r:id="rId10"/>
            </p:custDataLst>
          </p:nvPr>
        </p:nvSpPr>
        <p:spPr>
          <a:xfrm rot="5400000">
            <a:off x="5621549" y="4735185"/>
            <a:ext cx="609600" cy="16548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6" y="4825902"/>
            <a:ext cx="1447800" cy="1158240"/>
          </a:xfrm>
          <a:prstGeom prst="rect">
            <a:avLst/>
          </a:prstGeom>
        </p:spPr>
      </p:pic>
      <p:sp>
        <p:nvSpPr>
          <p:cNvPr id="17" name="Down Arrow 16"/>
          <p:cNvSpPr/>
          <p:nvPr>
            <p:custDataLst>
              <p:tags r:id="rId12"/>
            </p:custDataLst>
          </p:nvPr>
        </p:nvSpPr>
        <p:spPr>
          <a:xfrm>
            <a:off x="1219200" y="3673735"/>
            <a:ext cx="685800" cy="1050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>
            <p:custDataLst>
              <p:tags r:id="rId13"/>
            </p:custDataLst>
          </p:nvPr>
        </p:nvSpPr>
        <p:spPr>
          <a:xfrm>
            <a:off x="2362200" y="5405022"/>
            <a:ext cx="1226191" cy="579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>
            <p:custDataLst>
              <p:tags r:id="rId14"/>
            </p:custDataLst>
          </p:nvPr>
        </p:nvSpPr>
        <p:spPr>
          <a:xfrm>
            <a:off x="800742" y="5972104"/>
            <a:ext cx="12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Daryl @ISU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3" name="Up-Down Arrow 22"/>
          <p:cNvSpPr/>
          <p:nvPr>
            <p:custDataLst>
              <p:tags r:id="rId15"/>
            </p:custDataLst>
          </p:nvPr>
        </p:nvSpPr>
        <p:spPr>
          <a:xfrm rot="-2700000">
            <a:off x="5803431" y="3304981"/>
            <a:ext cx="791796" cy="16209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>
            <p:custDataLst>
              <p:tags r:id="rId16"/>
            </p:custDataLst>
          </p:nvPr>
        </p:nvSpPr>
        <p:spPr>
          <a:xfrm>
            <a:off x="518854" y="3687133"/>
            <a:ext cx="104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 Big 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Datasets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>
            <p:custDataLst>
              <p:tags r:id="rId17"/>
            </p:custDataLst>
          </p:nvPr>
        </p:nvSpPr>
        <p:spPr>
          <a:xfrm>
            <a:off x="2125663" y="2688170"/>
            <a:ext cx="115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Most 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>
            <p:custDataLst>
              <p:tags r:id="rId18"/>
            </p:custDataLst>
          </p:nvPr>
        </p:nvSpPr>
        <p:spPr>
          <a:xfrm>
            <a:off x="5236233" y="5150436"/>
            <a:ext cx="151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Custom Interfaces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>
            <p:custDataLst>
              <p:tags r:id="rId19"/>
            </p:custDataLst>
          </p:nvPr>
        </p:nvSpPr>
        <p:spPr>
          <a:xfrm>
            <a:off x="5111869" y="3810000"/>
            <a:ext cx="151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I can’t wait 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f</a:t>
            </a:r>
            <a:r>
              <a:rPr lang="en-US" dirty="0" smtClean="0">
                <a:solidFill>
                  <a:srgbClr val="FFFF00"/>
                </a:solidFill>
              </a:rPr>
              <a:t>or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rgbClr val="FFFF00"/>
                </a:solidFill>
              </a:rPr>
              <a:t>aryl.</a:t>
            </a:r>
            <a:endParaRPr lang="en-US" dirty="0" smtClean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67" y="1318171"/>
            <a:ext cx="1243133" cy="14234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912233"/>
            <a:ext cx="1617989" cy="1324493"/>
          </a:xfrm>
          <a:prstGeom prst="rect">
            <a:avLst/>
          </a:prstGeom>
        </p:spPr>
      </p:pic>
      <p:sp>
        <p:nvSpPr>
          <p:cNvPr id="24" name="TextBox 23"/>
          <p:cNvSpPr txBox="1"/>
          <p:nvPr>
            <p:custDataLst>
              <p:tags r:id="rId22"/>
            </p:custDataLst>
          </p:nvPr>
        </p:nvSpPr>
        <p:spPr>
          <a:xfrm>
            <a:off x="3826274" y="4096434"/>
            <a:ext cx="104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Auto-Sync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0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/>
          <p:cNvSpPr/>
          <p:nvPr>
            <p:custDataLst>
              <p:tags r:id="rId2"/>
            </p:custDataLst>
          </p:nvPr>
        </p:nvSpPr>
        <p:spPr>
          <a:xfrm>
            <a:off x="2752196" y="1740938"/>
            <a:ext cx="3191403" cy="245006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not MY workflow!</a:t>
            </a:r>
            <a:endParaRPr lang="en-US" dirty="0"/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278746" y="2780218"/>
            <a:ext cx="1828800" cy="55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Collectors</a:t>
            </a:r>
          </a:p>
          <a:p>
            <a:pPr algn="ctr"/>
            <a:r>
              <a:rPr lang="en-US" dirty="0" smtClean="0"/>
              <a:t>(most of you)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89" y="2254769"/>
            <a:ext cx="1370616" cy="1237731"/>
          </a:xfrm>
          <a:prstGeom prst="rect">
            <a:avLst/>
          </a:prstGeom>
        </p:spPr>
      </p:pic>
      <p:sp>
        <p:nvSpPr>
          <p:cNvPr id="13" name="Up-Down Arrow 12"/>
          <p:cNvSpPr/>
          <p:nvPr>
            <p:custDataLst>
              <p:tags r:id="rId6"/>
            </p:custDataLst>
          </p:nvPr>
        </p:nvSpPr>
        <p:spPr>
          <a:xfrm rot="5400000">
            <a:off x="2447395" y="2261119"/>
            <a:ext cx="609600" cy="12250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>
            <p:custDataLst>
              <p:tags r:id="rId7"/>
            </p:custDataLst>
          </p:nvPr>
        </p:nvSpPr>
        <p:spPr>
          <a:xfrm>
            <a:off x="2125663" y="2688170"/>
            <a:ext cx="115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Most Data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67" y="1318171"/>
            <a:ext cx="1243133" cy="1423435"/>
          </a:xfrm>
          <a:prstGeom prst="rect">
            <a:avLst/>
          </a:prstGeom>
        </p:spPr>
      </p:pic>
      <p:sp>
        <p:nvSpPr>
          <p:cNvPr id="5" name="TextBox 4"/>
          <p:cNvSpPr txBox="1"/>
          <p:nvPr>
            <p:custDataLst>
              <p:tags r:id="rId9"/>
            </p:custDataLst>
          </p:nvPr>
        </p:nvSpPr>
        <p:spPr>
          <a:xfrm>
            <a:off x="1447800" y="4286071"/>
            <a:ext cx="6934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OK, talk to me about what you have.  We’ll make it work!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(could upload as Excel)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(could automate text file parsing)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0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will this work?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895600" y="1600200"/>
            <a:ext cx="5791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We’ll have a fancy pants process for GHG processing</a:t>
            </a:r>
          </a:p>
          <a:p>
            <a:r>
              <a:rPr lang="en-US" dirty="0" smtClean="0"/>
              <a:t>There are spreadsheet unfriendly data:</a:t>
            </a:r>
          </a:p>
          <a:p>
            <a:pPr lvl="1"/>
            <a:r>
              <a:rPr lang="en-US" dirty="0" smtClean="0"/>
              <a:t>ISU Database is a spatial one</a:t>
            </a:r>
          </a:p>
          <a:p>
            <a:pPr lvl="1"/>
            <a:r>
              <a:rPr lang="en-US" dirty="0" smtClean="0"/>
              <a:t>Managed binary formats, </a:t>
            </a:r>
            <a:r>
              <a:rPr lang="en-US" dirty="0" err="1" smtClean="0"/>
              <a:t>netCDF</a:t>
            </a:r>
            <a:endParaRPr lang="en-US" dirty="0" smtClean="0"/>
          </a:p>
          <a:p>
            <a:pPr lvl="1"/>
            <a:r>
              <a:rPr lang="en-US" dirty="0" smtClean="0"/>
              <a:t>We have file storage space</a:t>
            </a:r>
          </a:p>
          <a:p>
            <a:r>
              <a:rPr lang="en-US" dirty="0" smtClean="0"/>
              <a:t>Insert another hand-waving soothing comment here</a:t>
            </a:r>
            <a:endParaRPr lang="en-US" dirty="0"/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278746" y="2780218"/>
            <a:ext cx="1828800" cy="55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Collectors</a:t>
            </a:r>
          </a:p>
          <a:p>
            <a:pPr algn="ctr"/>
            <a:r>
              <a:rPr lang="en-US" dirty="0" smtClean="0"/>
              <a:t>(most of you)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6" y="4825902"/>
            <a:ext cx="1447800" cy="1158240"/>
          </a:xfrm>
          <a:prstGeom prst="rect">
            <a:avLst/>
          </a:prstGeom>
        </p:spPr>
      </p:pic>
      <p:sp>
        <p:nvSpPr>
          <p:cNvPr id="17" name="Down Arrow 16"/>
          <p:cNvSpPr/>
          <p:nvPr>
            <p:custDataLst>
              <p:tags r:id="rId6"/>
            </p:custDataLst>
          </p:nvPr>
        </p:nvSpPr>
        <p:spPr>
          <a:xfrm>
            <a:off x="1219200" y="3673735"/>
            <a:ext cx="685800" cy="1050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>
            <p:custDataLst>
              <p:tags r:id="rId7"/>
            </p:custDataLst>
          </p:nvPr>
        </p:nvSpPr>
        <p:spPr>
          <a:xfrm>
            <a:off x="800742" y="5972104"/>
            <a:ext cx="12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Daryl @ISU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5" name="TextBox 24"/>
          <p:cNvSpPr txBox="1"/>
          <p:nvPr>
            <p:custDataLst>
              <p:tags r:id="rId8"/>
            </p:custDataLst>
          </p:nvPr>
        </p:nvSpPr>
        <p:spPr>
          <a:xfrm>
            <a:off x="518854" y="3687133"/>
            <a:ext cx="104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 Big 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Datasets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67" y="1318171"/>
            <a:ext cx="1243133" cy="14234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46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/>
          <p:cNvSpPr/>
          <p:nvPr>
            <p:custDataLst>
              <p:tags r:id="rId2"/>
            </p:custDataLst>
          </p:nvPr>
        </p:nvSpPr>
        <p:spPr>
          <a:xfrm>
            <a:off x="76200" y="1524000"/>
            <a:ext cx="3191403" cy="245006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This, I am not too sure about this.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429000" y="1600200"/>
            <a:ext cx="5257800" cy="4525963"/>
          </a:xfrm>
        </p:spPr>
        <p:txBody>
          <a:bodyPr/>
          <a:lstStyle/>
          <a:p>
            <a:r>
              <a:rPr lang="en-US" dirty="0" smtClean="0"/>
              <a:t>Building a mechanism to synchronize data on “Google Docs” and the project database</a:t>
            </a:r>
          </a:p>
          <a:p>
            <a:pPr lvl="1"/>
            <a:r>
              <a:rPr lang="en-US" dirty="0" smtClean="0"/>
              <a:t>Programs can read and write </a:t>
            </a:r>
            <a:r>
              <a:rPr lang="en-US" dirty="0" err="1" smtClean="0"/>
              <a:t>automagically</a:t>
            </a:r>
            <a:endParaRPr lang="en-US" dirty="0" smtClean="0"/>
          </a:p>
          <a:p>
            <a:pPr lvl="1"/>
            <a:r>
              <a:rPr lang="en-US" dirty="0" smtClean="0"/>
              <a:t>Can auto-generate spreadsheets for data entry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93" y="2037831"/>
            <a:ext cx="1370616" cy="1237731"/>
          </a:xfrm>
          <a:prstGeom prst="rect">
            <a:avLst/>
          </a:prstGeom>
        </p:spPr>
      </p:pic>
      <p:sp>
        <p:nvSpPr>
          <p:cNvPr id="9" name="Up-Down Arrow 8"/>
          <p:cNvSpPr/>
          <p:nvPr>
            <p:custDataLst>
              <p:tags r:id="rId6"/>
            </p:custDataLst>
          </p:nvPr>
        </p:nvSpPr>
        <p:spPr>
          <a:xfrm>
            <a:off x="1290901" y="3593062"/>
            <a:ext cx="762000" cy="1219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>
            <p:custDataLst>
              <p:tags r:id="rId7"/>
            </p:custDataLst>
          </p:nvPr>
        </p:nvSpPr>
        <p:spPr>
          <a:xfrm>
            <a:off x="912395" y="4820729"/>
            <a:ext cx="1519011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</a:t>
            </a:r>
          </a:p>
          <a:p>
            <a:pPr algn="ctr"/>
            <a:r>
              <a:rPr lang="en-US" dirty="0" smtClean="0"/>
              <a:t>Database @</a:t>
            </a:r>
          </a:p>
          <a:p>
            <a:pPr algn="ctr"/>
            <a:r>
              <a:rPr lang="en-US" dirty="0" smtClean="0"/>
              <a:t>ISU</a:t>
            </a:r>
            <a:endParaRPr lang="en-US" dirty="0"/>
          </a:p>
        </p:txBody>
      </p:sp>
      <p:sp>
        <p:nvSpPr>
          <p:cNvPr id="24" name="TextBox 23"/>
          <p:cNvSpPr txBox="1"/>
          <p:nvPr>
            <p:custDataLst>
              <p:tags r:id="rId8"/>
            </p:custDataLst>
          </p:nvPr>
        </p:nvSpPr>
        <p:spPr>
          <a:xfrm>
            <a:off x="1150278" y="3879496"/>
            <a:ext cx="104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Auto-Sync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31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Darn it Daryl, this is not the data management you are looking for!</a:t>
            </a:r>
            <a:endParaRPr lang="en-US" dirty="0"/>
          </a:p>
        </p:txBody>
      </p:sp>
      <p:pic>
        <p:nvPicPr>
          <p:cNvPr id="4" name="Content Placeholder 3" descr="jedimind.jpg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600435" y="1676400"/>
            <a:ext cx="4028965" cy="35052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0" y="4876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Join the Database Committee, you must.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0562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 around with Google Docs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smtClean="0"/>
              <a:t>Google Docs to enter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 download </a:t>
            </a:r>
            <a:r>
              <a:rPr lang="en-US" dirty="0" smtClean="0"/>
              <a:t>interface from these Google </a:t>
            </a:r>
            <a:r>
              <a:rPr lang="en-US" dirty="0" smtClean="0"/>
              <a:t>Docs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smtClean="0"/>
              <a:t>Lame excuses as to why technology demos are not working.</a:t>
            </a:r>
            <a:endParaRPr lang="en-US" strike="sngStrik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20540"/>
            <a:ext cx="4038600" cy="308528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34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things that will happen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Make sure spreadsheets match reality of Obj1 and Obj2 work.</a:t>
            </a:r>
          </a:p>
          <a:p>
            <a:r>
              <a:rPr lang="en-US" dirty="0" smtClean="0"/>
              <a:t>Resolve remaining known-unknowns for data coming to roost in the database</a:t>
            </a:r>
          </a:p>
          <a:p>
            <a:r>
              <a:rPr lang="en-US" dirty="0" smtClean="0"/>
              <a:t>Document this system for approval.</a:t>
            </a:r>
          </a:p>
          <a:p>
            <a:r>
              <a:rPr lang="en-US" dirty="0" smtClean="0"/>
              <a:t>Make everybody happy, no really.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817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agree with something you see?</a:t>
            </a:r>
            <a:br>
              <a:rPr lang="en-US" dirty="0" smtClean="0"/>
            </a:br>
            <a:r>
              <a:rPr lang="en-US" dirty="0" smtClean="0"/>
              <a:t>Do what this guy did!</a:t>
            </a:r>
            <a:endParaRPr lang="en-US" dirty="0"/>
          </a:p>
        </p:txBody>
      </p:sp>
      <p:pic>
        <p:nvPicPr>
          <p:cNvPr id="4" name="Content Placeholder 3" descr="090909_wilson_getty_350.jpg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600200" y="2196306"/>
            <a:ext cx="5943600" cy="3333750"/>
          </a:xfrm>
        </p:spPr>
      </p:pic>
      <p:sp>
        <p:nvSpPr>
          <p:cNvPr id="3" name="TextBox 2"/>
          <p:cNvSpPr txBox="1"/>
          <p:nvPr>
            <p:custDataLst>
              <p:tags r:id="rId4"/>
            </p:custDataLst>
          </p:nvPr>
        </p:nvSpPr>
        <p:spPr>
          <a:xfrm>
            <a:off x="6467622" y="5486400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 Photo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37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Time for Questions?</a:t>
            </a:r>
            <a:endParaRPr lang="en-US" dirty="0"/>
          </a:p>
        </p:txBody>
      </p:sp>
      <p:sp>
        <p:nvSpPr>
          <p:cNvPr id="50181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3581400"/>
            <a:ext cx="353975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Times New Roman" pitchFamily="18" charset="0"/>
              </a:rPr>
              <a:t>Daryl </a:t>
            </a:r>
            <a:r>
              <a:rPr lang="en-US" sz="3200" dirty="0" err="1">
                <a:solidFill>
                  <a:srgbClr val="FFFF00"/>
                </a:solidFill>
                <a:latin typeface="Times New Roman" pitchFamily="18" charset="0"/>
              </a:rPr>
              <a:t>Herzmann</a:t>
            </a:r>
            <a:endParaRPr lang="en-US" sz="3200" dirty="0">
              <a:solidFill>
                <a:srgbClr val="FFFF00"/>
              </a:solidFill>
              <a:latin typeface="Times New Roman" pitchFamily="18" charset="0"/>
            </a:endParaRPr>
          </a:p>
          <a:p>
            <a:r>
              <a:rPr lang="en-US" sz="3200" dirty="0">
                <a:solidFill>
                  <a:srgbClr val="FFFF00"/>
                </a:solidFill>
                <a:latin typeface="Times New Roman" pitchFamily="18" charset="0"/>
              </a:rPr>
              <a:t>515.294.5978</a:t>
            </a:r>
          </a:p>
          <a:p>
            <a:r>
              <a:rPr lang="en-US" sz="3200" dirty="0">
                <a:solidFill>
                  <a:srgbClr val="FFFF00"/>
                </a:solidFill>
                <a:latin typeface="Times New Roman" pitchFamily="18" charset="0"/>
              </a:rPr>
              <a:t>akrherz@iastate.edu</a:t>
            </a:r>
          </a:p>
        </p:txBody>
      </p:sp>
      <p:pic>
        <p:nvPicPr>
          <p:cNvPr id="50182" name="Picture 6" descr="tuxmexican"/>
          <p:cNvPicPr>
            <a:picLocks noGrp="1" noChangeAspect="1" noChangeArrowheads="1"/>
          </p:cNvPicPr>
          <p:nvPr>
            <p:ph type="clipArt" sz="half" idx="1"/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609600" y="1828800"/>
            <a:ext cx="3505200" cy="4114800"/>
          </a:xfrm>
          <a:noFill/>
          <a:ln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148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Better yet, join the database committee!!!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Three of us so far</a:t>
            </a:r>
          </a:p>
          <a:p>
            <a:r>
              <a:rPr lang="en-US" dirty="0" smtClean="0"/>
              <a:t>Recruiting more members at Chicago meeting!</a:t>
            </a:r>
          </a:p>
          <a:p>
            <a:r>
              <a:rPr lang="en-US" dirty="0" smtClean="0"/>
              <a:t>Nothing you see is set in stone, so speak up if you think something smells fishy.</a:t>
            </a:r>
          </a:p>
          <a:p>
            <a:endParaRPr lang="en-US" dirty="0"/>
          </a:p>
        </p:txBody>
      </p:sp>
      <p:pic>
        <p:nvPicPr>
          <p:cNvPr id="4" name="Content Placeholder 4" descr="grinds-my-gears1.jp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352800" y="3810000"/>
            <a:ext cx="3124200" cy="23507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147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Data Management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Make things easy for you, no really!</a:t>
            </a:r>
          </a:p>
          <a:p>
            <a:r>
              <a:rPr lang="en-US" dirty="0" smtClean="0"/>
              <a:t>Minimize problems from data versioning</a:t>
            </a:r>
          </a:p>
          <a:p>
            <a:r>
              <a:rPr lang="en-US" dirty="0" smtClean="0"/>
              <a:t>Allow simultaneous editing of data, so your grad students can do all the work</a:t>
            </a:r>
          </a:p>
          <a:p>
            <a:r>
              <a:rPr lang="en-US" dirty="0" smtClean="0"/>
              <a:t>Standardize collection protocols into online data entry </a:t>
            </a:r>
            <a:r>
              <a:rPr lang="en-US" dirty="0" smtClean="0"/>
              <a:t>spreadsheets that you can design!</a:t>
            </a:r>
            <a:endParaRPr lang="en-US" dirty="0" smtClean="0"/>
          </a:p>
          <a:p>
            <a:r>
              <a:rPr lang="en-US" dirty="0" smtClean="0"/>
              <a:t>Create an easy page for modelers and users to download project data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37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Why use Google?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Common Authentication</a:t>
            </a:r>
            <a:endParaRPr lang="en-US" dirty="0" smtClean="0"/>
          </a:p>
          <a:p>
            <a:r>
              <a:rPr lang="en-US" dirty="0" smtClean="0"/>
              <a:t>Infinite </a:t>
            </a:r>
            <a:r>
              <a:rPr lang="en-US" dirty="0" smtClean="0"/>
              <a:t>Versioning of content</a:t>
            </a:r>
            <a:endParaRPr lang="en-US" dirty="0" smtClean="0"/>
          </a:p>
          <a:p>
            <a:r>
              <a:rPr lang="en-US" dirty="0" smtClean="0"/>
              <a:t>Support for mobile devices</a:t>
            </a:r>
          </a:p>
          <a:p>
            <a:r>
              <a:rPr lang="en-US" dirty="0" smtClean="0"/>
              <a:t>Access Control Lists</a:t>
            </a:r>
          </a:p>
          <a:p>
            <a:r>
              <a:rPr lang="en-US" dirty="0" smtClean="0"/>
              <a:t>Shared synchronous </a:t>
            </a:r>
            <a:r>
              <a:rPr lang="en-US" dirty="0" smtClean="0"/>
              <a:t>editing</a:t>
            </a:r>
          </a:p>
          <a:p>
            <a:r>
              <a:rPr lang="en-US" dirty="0" smtClean="0"/>
              <a:t>Mostly “</a:t>
            </a:r>
            <a:r>
              <a:rPr lang="en-US" dirty="0" err="1" smtClean="0"/>
              <a:t>Cyride</a:t>
            </a:r>
            <a:r>
              <a:rPr lang="en-US" dirty="0" smtClean="0"/>
              <a:t> Proof”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919472"/>
            <a:ext cx="4163568" cy="1938528"/>
          </a:xfrm>
          <a:prstGeom prst="rect">
            <a:avLst/>
          </a:prstGeom>
        </p:spPr>
      </p:pic>
      <p:sp>
        <p:nvSpPr>
          <p:cNvPr id="5" name="TextBox 4"/>
          <p:cNvSpPr txBox="1"/>
          <p:nvPr>
            <p:custDataLst>
              <p:tags r:id="rId5"/>
            </p:custDataLst>
          </p:nvPr>
        </p:nvSpPr>
        <p:spPr>
          <a:xfrm>
            <a:off x="7239000" y="4615934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Cyride.com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63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Terminology </a:t>
            </a:r>
            <a:r>
              <a:rPr lang="en-US" dirty="0" err="1" smtClean="0"/>
              <a:t>bUSTER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1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Must have a “Google Account”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59625"/>
            <a:ext cx="4038600" cy="24071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Google </a:t>
            </a:r>
            <a:r>
              <a:rPr lang="en-US" dirty="0" smtClean="0"/>
              <a:t>is “simplifying” </a:t>
            </a:r>
            <a:r>
              <a:rPr lang="en-US" dirty="0" smtClean="0"/>
              <a:t>accounts this year</a:t>
            </a:r>
          </a:p>
          <a:p>
            <a:r>
              <a:rPr lang="en-US" dirty="0" smtClean="0"/>
              <a:t>Your account is simply your email </a:t>
            </a:r>
            <a:r>
              <a:rPr lang="en-US" dirty="0" smtClean="0"/>
              <a:t>address made known to </a:t>
            </a:r>
            <a:r>
              <a:rPr lang="en-US" dirty="0" err="1" smtClean="0"/>
              <a:t>google</a:t>
            </a:r>
            <a:endParaRPr lang="en-US" dirty="0" smtClean="0"/>
          </a:p>
          <a:p>
            <a:r>
              <a:rPr lang="en-US" dirty="0" smtClean="0"/>
              <a:t>A “</a:t>
            </a:r>
            <a:r>
              <a:rPr lang="en-US" dirty="0" err="1" smtClean="0"/>
              <a:t>gmail</a:t>
            </a:r>
            <a:r>
              <a:rPr lang="en-US" dirty="0" smtClean="0"/>
              <a:t> account” is a </a:t>
            </a:r>
            <a:r>
              <a:rPr lang="en-US" dirty="0" err="1" smtClean="0"/>
              <a:t>google</a:t>
            </a:r>
            <a:r>
              <a:rPr lang="en-US" dirty="0" smtClean="0"/>
              <a:t> account that also uses Gmail, but not required for this project</a:t>
            </a:r>
          </a:p>
          <a:p>
            <a:r>
              <a:rPr lang="en-US" dirty="0" smtClean="0"/>
              <a:t>Sorry about the confusion on this topic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68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Our Internal Website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4274"/>
            <a:ext cx="4038600" cy="3557814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smtClean="0"/>
              <a:t>“Google Site” application</a:t>
            </a:r>
          </a:p>
          <a:p>
            <a:r>
              <a:rPr lang="en-US" dirty="0" smtClean="0"/>
              <a:t>Access is restricted to team members</a:t>
            </a:r>
          </a:p>
          <a:p>
            <a:r>
              <a:rPr lang="en-US" dirty="0" smtClean="0"/>
              <a:t>Anybody on the team can edit most anything you see</a:t>
            </a:r>
          </a:p>
          <a:p>
            <a:r>
              <a:rPr lang="en-US" dirty="0" smtClean="0"/>
              <a:t>Most of the content are in WIKIs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592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“Google Docs”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1814"/>
            <a:ext cx="4038600" cy="330273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Google’s document management system</a:t>
            </a:r>
          </a:p>
          <a:p>
            <a:r>
              <a:rPr lang="en-US" dirty="0" smtClean="0"/>
              <a:t>Allows simultaneous editing of files online</a:t>
            </a:r>
          </a:p>
          <a:p>
            <a:r>
              <a:rPr lang="en-US" dirty="0" smtClean="0"/>
              <a:t>Manages access control lists for files</a:t>
            </a:r>
          </a:p>
          <a:p>
            <a:r>
              <a:rPr lang="en-US" dirty="0" smtClean="0"/>
              <a:t>Converts files to and from different formats</a:t>
            </a:r>
          </a:p>
          <a:p>
            <a:r>
              <a:rPr lang="en-US" dirty="0" smtClean="0"/>
              <a:t>“CSCAP Internal Documents”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469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5MWAd7uNpLW2rlryJcV5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R6sPZaSwti4bD5kcYT1ju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CsLgWiO97isyjW0GolIUD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pvbYjLnTLfcCz6cWLilU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EJlYLItkgFaBDX7RcGx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SJxHqAL0aIt5QsDkZFp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MA2sjQwrV3zN5m6NDxxiv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xsXtfPU5Emlw7QBr4hTy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7x6FeSGSKmylhzeaLRUv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yJB1TVnwTI20PV8aFdY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np98FgBOMPyUrOH5zl1Rz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yukRQ67GlZ4ZZn3dZLv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3UIOkdXgafzOgol5tKvwM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QjgKi2AbHxTyoa7G15goc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4AAv0ZoKF9Eeb6jzT8I0n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e62qycChXYxu8Kiesvo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3HJIAYEcJxGgwCIvH5rD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EWvSKtK4Aky4gC6WKtyqi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dtvlzFC3wsLRbWeD8GRf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4oQUu2QdX9ZwgkJorORhk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AIaFw0Kh1WxJhW8HkNj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inhlEmRQaeefSNaT8Cj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Pq1T39HvyG3iQQrCXtgp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6uG5wxL5RtY20zbSONZf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1DtZcK0IOJv8vIEqQOt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Tmc4ub12BSAx2YkKPTvx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W0jowxXd9LFh30fzavKyY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kHVUj2qBmoo4DaAFd2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RsHoRGiJB1GrYGACEbJ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FVBpzQwvtBBuQscUbKiD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ocbT5BojUMwYNLMs6sc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PtQ8qK0YSG4ixpdFLV6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YRFq7JDQrHPimI3XaEj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0Rb6xcjpLDOnIqzut6q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zAYh52sHww1cNe7eGpv4o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sf2vBOKsRKU8XacKtc8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QTvenfrHgZmo0vZsZChk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sxXZZmVWucr6ocv4mmHU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TxsNC2NzHqlYowiGIBW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TZn0awskiSqqwijNFrz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NRVOaKpeRUKWDspCRg7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bwpi52irklWgwwQ7TcqTV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dtvlzFC3wsLRbWeD8GRf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4oQUu2QdX9ZwgkJorORhk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AIaFw0Kh1WxJhW8HkNj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PeoMUBWHxwOgU57fsJD9X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inhlEmRQaeefSNaT8Cj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W0jowxXd9LFh30fzavKyY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sf2vBOKsRKU8XacKtc8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TxsNC2NzHqlYowiGIBW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Ojs2F4lwRKNLgneIdqMZ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3RWKeUwVtElHco5e85m4H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4oQUu2QdX9ZwgkJorORhk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sVxSNhZ9ioMKxGKgPDiB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AIaFw0Kh1WxJhW8HkNj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RsHoRGiJB1GrYGACEbJ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NLXKA6zJYrtLKSj7QLOZ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FVBpzQwvtBBuQscUbKiD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5PtQ8qK0YSG4ixpdFLV6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0Rb6xcjpLDOnIqzut6qt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TxsNC2NzHqlYowiGIBWM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5GmZcjvHE8uJtymkOnUo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dtvlzFC3wsLRbWeD8GRf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4oQUu2QdX9ZwgkJorORhk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YFM5WzFHX5jJCQxvNg4xH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inhlEmRQaeefSNaT8Cj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Pq1T39HvyG3iQQrCXtg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wj26rXMqe9ncA0XRmBXM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1DtZcK0IOJv8vIEqQOt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NRVOaKpeRUKWDspCRg7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wGzFQn2AjUtnkkYOanuhn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jSjGpQRXntOLdepHsWG6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OcTGUW2qNt3CGYSp8msso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0BvbaM19JnX137MIWUUW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5rLIKVfh3Uz7pARi93OEZ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9S5IxRPl9Bjry2kHQCDCK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NSeFwXNjE63TPDZ27PRA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IBxqO3OkDATFbibIMgpEJ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rknn8BNo8swqfDItFCXx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t1VPdL2me4WwhNA61HKn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3nhK1pmde75vtUJJbyMs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CXYXbKGCIXnRSSsV11XR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0UhfhciClVv9euWZUDSx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4KmMdl2Ky1xTNGHa9Sjy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tsBmAP92XNc5sY7Jymex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Zkl9Ozl2OdbqSjBYrUp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nxhiaYpc2HyHRHJ3ObD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VFaLj9SWlPhC7XQ6QqOZV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6SG3IlC0Jg0MX9XDLamB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SxM0JBNMUnisR6xRPwg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5JKTXYKPQ4vQidw88kx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OvZZizYsEIXBs2gQDO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W0OjkGnW9OSQUfTYGaR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TGLuShGJ0jIAyYaYfh4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8JB71WF8Rc7O878yPO5fp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7jGVNHVzjHeKX9mQk1B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MqQ2qptYs8k9uNl1RrW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6TmaotXKdOEswxf4Lgv6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6qNFyvjaactMGwuR1Vvd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2EohA5rLJlVQyqkjV6xi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HXg5W5aqwtRNWnIUrr3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KRIATezA6ZMK6Ihqn4Z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OJxuj04MbFeIcpmlcVR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1bh0D14YEG2r2Z2pVyw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wnvS31S4U0VWIldin2Ic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xGLmnjNZiq24TFTuKX36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1v6gGbCatCB7YHKvGH45B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SROGkOC5E5pMEfg6CBm7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MHbKfhl1v9rCes0ROxoX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c3ufz5tItDsp1Z84nNj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3tTG81Xwd49peGr7Wr1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dD1EBKyzytW5u8f0Hfy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NaPq1IKaADsMzQRdVuJ9U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YsWu0On53v7WpsceA1OpX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jVioMMLPDLIcmtwIWMu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Dqo1HTHlu78XCzIpBjiF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GgPK3jSCsfxFiRZK4S7h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3oRX0wbbhg9sK8cXPot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qXgQqQeqydT5dqT6jlqh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gvQ7Ry72JNpWaYTH95lW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zEVL4J57qnV9sqJzh6n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cjjaIMyMSTVWXObnBf18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t82rZp9g5l5yzgsVM3jDF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ePrgpw3PuTv5wSj4kVR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QAS9hDu34bKvzOCy8JJ1v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E3bW3tZYIODxoey68TyMp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AW3Hvbb8jweWOXlz145s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R1qn01BPtJbWiBZZMtNw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19iJ8NjxHkfPIUDjv9Ai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3ZwmlAfBiVgy0g5gTNvW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GsT4ltXDWmte6icMsJh6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aTmdfgMNUKbi3tgeMDE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EULCpqyxstETTDKXXkoJ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5MaN36lMEVPmTIbZfIn9z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UZ8ibvvsmkF57cqb9r1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V9K5fwVhPjwjfNUN9g8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eD3MPxdIyiDy3Yy6gZx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5AAec18LbWlafth0r1zGV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U25N8zVk7bETJLUCxdhD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gDQjXZTQhE6BFc6e0bgB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YAzyfwo2tDlH3MsWOCVqh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0N85Iwic5mFCh2hLItuN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KTCqDiczkbW4zLp9OSKh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0PutQ5e4RJPlImNGmQ0wU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OKbaex9PAlaTU5zqBIuB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s1pnsXceWmO88YctdHcmC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3VUeZiQpE1gi9KR4bDlp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wm11LEu7cGX1o1zSNYdRK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jJ6xjWLc4dP8N2pj8N2O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jKfksifw5GadHiE7baru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Yb9UACdFrbH40j2VnpZv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iv13lwqEH7l5t3PGmRqu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SPnnvXgVPf21WDd9UVp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1YWKyuZwZHF0i9eX9VHq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CUdgiMbakc7r1EpfKFYmZ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QfgTyuTqs3s1hpkwxUT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8Yzk7E1CSmcKvcnzCVzr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L0SiPcGZxlGqTbvg13sP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WU9UpRwn559mNjflcpbn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2xq7dpJmfEbXegO2bo8es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S2DDrhzW6Gw3PBayt3MD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26qtv7ahAF31x4ALi4FI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253W7siTq84uO8ekvZTs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7EqPMAhtmByV8Qkksq8QO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CHUz3k91MPUsHu6N9uE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dgk8g76kyx586mTEqVaby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PtWJuhwIFMqWnhQeR2a7I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1QiiyW0ZOubZ9Hda5lHW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CTf1oLCNkoDdxmjRYVmd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8C2cGwmOnOCs6rbJzIGX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o881HWPqLqCz9FwKjts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wf6JUB7e5rkneT3EPqYX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p94eq2fvfgwqrSE0nMIkt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cPxhwdPodvfXdBTUX2ej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beMrCGED1IQ8kpzrnoiQ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5q1iaKRnKEvREjv5A8Jz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691</Words>
  <Application>Microsoft Office PowerPoint</Application>
  <PresentationFormat>On-screen Show (4:3)</PresentationFormat>
  <Paragraphs>117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Data Management</vt:lpstr>
      <vt:lpstr>Don’t agree with something you see? Do what this guy did!</vt:lpstr>
      <vt:lpstr>Better yet, join the database committee!!!</vt:lpstr>
      <vt:lpstr>Data Management Goals</vt:lpstr>
      <vt:lpstr>Why use Google?</vt:lpstr>
      <vt:lpstr>Terminology bUSTER</vt:lpstr>
      <vt:lpstr>Must have a “Google Account”</vt:lpstr>
      <vt:lpstr>Our Internal Website</vt:lpstr>
      <vt:lpstr>“Google Docs”</vt:lpstr>
      <vt:lpstr>Two types of “Google Docs”</vt:lpstr>
      <vt:lpstr>So lets review…</vt:lpstr>
      <vt:lpstr>Lets TALK PROJECT specifics</vt:lpstr>
      <vt:lpstr>Obligatory Data Flow Chart</vt:lpstr>
      <vt:lpstr>This is not MY workflow!</vt:lpstr>
      <vt:lpstr>How will this work?</vt:lpstr>
      <vt:lpstr>This, I am not too sure about this.</vt:lpstr>
      <vt:lpstr>Darn it Daryl, this is not the data management you are looking for!</vt:lpstr>
      <vt:lpstr>Demonstration Time!</vt:lpstr>
      <vt:lpstr>Summary of things that will happen</vt:lpstr>
      <vt:lpstr>Time for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37</cp:revision>
  <dcterms:created xsi:type="dcterms:W3CDTF">2011-11-05T12:53:50Z</dcterms:created>
  <dcterms:modified xsi:type="dcterms:W3CDTF">2011-11-09T04:34:35Z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14tKaO8-40gukrMjOQHLaSm2JZi2jv-_AG4wmklfdh7Y</vt:lpwstr>
  </property>
  <property fmtid="{D5CDD505-2E9C-101B-9397-08002B2CF9AE}" pid="4" name="Google.Documents.RevisionId">
    <vt:lpwstr>01964422799087420323</vt:lpwstr>
  </property>
  <property fmtid="{D5CDD505-2E9C-101B-9397-08002B2CF9AE}" pid="5" name="Google.Documents.PreviousRevisionId">
    <vt:lpwstr>16210886690118472466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