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5" r:id="rId6"/>
    <p:sldId id="267" r:id="rId7"/>
    <p:sldId id="268" r:id="rId8"/>
    <p:sldId id="269" r:id="rId9"/>
    <p:sldId id="270" r:id="rId10"/>
    <p:sldId id="257" r:id="rId11"/>
    <p:sldId id="271" r:id="rId12"/>
    <p:sldId id="272" r:id="rId13"/>
    <p:sldId id="261" r:id="rId14"/>
    <p:sldId id="262" r:id="rId15"/>
    <p:sldId id="264" r:id="rId16"/>
    <p:sldId id="263" r:id="rId17"/>
    <p:sldId id="273" r:id="rId18"/>
    <p:sldId id="26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6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7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35"/>
          <a:stretch/>
        </p:blipFill>
        <p:spPr bwMode="auto">
          <a:xfrm>
            <a:off x="0" y="4112136"/>
            <a:ext cx="9137904" cy="2745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85800" y="1600201"/>
            <a:ext cx="7772400" cy="18033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AUTHORS</a:t>
            </a:r>
            <a:endParaRPr lang="en-US" dirty="0"/>
          </a:p>
        </p:txBody>
      </p:sp>
      <p:pic>
        <p:nvPicPr>
          <p:cNvPr id="1026" name="Picture 2" descr="\\iastate.edu\soc\Climate Cap\Cap Operations\Project Identity\Logos\Sustainablecorn\sustainablecorn (digital)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3" y="160665"/>
            <a:ext cx="2438400" cy="10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iastate.edu\soc\Climate Cap\Cap Operations\Project Identity\Logos\USDA NIFA\Digital JPG\usda_nifa_c_rgb_300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365" y="257024"/>
            <a:ext cx="2030965" cy="83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>
            <p:custDataLst>
              <p:tags r:id="rId5"/>
            </p:custDataLst>
          </p:nvPr>
        </p:nvSpPr>
        <p:spPr>
          <a:xfrm>
            <a:off x="0" y="599313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u="none" strike="noStrike" dirty="0" smtClean="0">
                <a:solidFill>
                  <a:srgbClr val="000000"/>
                </a:solidFill>
                <a:effectLst/>
                <a:latin typeface="Arial"/>
              </a:rPr>
              <a:t>This research is part of a regional collaborative project supported by the USDA-NIFA, Award No. 2011-68002-30190:</a:t>
            </a:r>
          </a:p>
          <a:p>
            <a:pPr algn="ctr"/>
            <a:r>
              <a:rPr lang="en-US" sz="1200" b="0" i="1" u="none" strike="noStrike" dirty="0" smtClean="0">
                <a:solidFill>
                  <a:srgbClr val="000000"/>
                </a:solidFill>
                <a:effectLst/>
                <a:latin typeface="Arial"/>
              </a:rPr>
              <a:t>Cropping Systems Coordinated Agricultural Project: Climate Change, Mitigation, and Adaptation in Corn-based Cropping Systems</a:t>
            </a:r>
          </a:p>
          <a:p>
            <a:pPr algn="ctr"/>
            <a:r>
              <a:rPr lang="en-US" sz="1200" b="0" i="0" u="none" strike="noStrike" dirty="0" smtClean="0">
                <a:solidFill>
                  <a:srgbClr val="000000"/>
                </a:solidFill>
                <a:effectLst/>
                <a:latin typeface="Arial"/>
              </a:rPr>
              <a:t>Project Web site: sustainablecorn.org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93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26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15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8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1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39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27 Nov 2007	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2007 Fall AS Seminar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EE3E72-AF53-47F2-B5E1-0D8B6B46A3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1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iastate.edu\soc\Climate Cap\Cap Operations\Project Identity\Logos\Sustainablecorn\sustainablecorn (digital).jpg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7" y="6175381"/>
            <a:ext cx="1600203" cy="66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\\iastate.edu\soc\Climate Cap\Cap Operations\Project Identity\Logos\USDA NIFA\Digital JPG\usda_nifa_c_rgb_300.jpg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505" y="6252049"/>
            <a:ext cx="1332823" cy="54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59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7" r:id="rId6"/>
    <p:sldLayoutId id="2147483658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tags" Target="../tags/tag84.xml"/><Relationship Id="rId18" Type="http://schemas.openxmlformats.org/officeDocument/2006/relationships/tags" Target="../tags/tag89.xml"/><Relationship Id="rId3" Type="http://schemas.openxmlformats.org/officeDocument/2006/relationships/tags" Target="../tags/tag74.xml"/><Relationship Id="rId21" Type="http://schemas.openxmlformats.org/officeDocument/2006/relationships/tags" Target="../tags/tag92.xml"/><Relationship Id="rId7" Type="http://schemas.openxmlformats.org/officeDocument/2006/relationships/tags" Target="../tags/tag78.xml"/><Relationship Id="rId12" Type="http://schemas.openxmlformats.org/officeDocument/2006/relationships/tags" Target="../tags/tag83.xml"/><Relationship Id="rId17" Type="http://schemas.openxmlformats.org/officeDocument/2006/relationships/tags" Target="../tags/tag88.xml"/><Relationship Id="rId2" Type="http://schemas.openxmlformats.org/officeDocument/2006/relationships/tags" Target="../tags/tag73.xml"/><Relationship Id="rId16" Type="http://schemas.openxmlformats.org/officeDocument/2006/relationships/tags" Target="../tags/tag87.xml"/><Relationship Id="rId20" Type="http://schemas.openxmlformats.org/officeDocument/2006/relationships/tags" Target="../tags/tag91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5" Type="http://schemas.openxmlformats.org/officeDocument/2006/relationships/tags" Target="../tags/tag76.xml"/><Relationship Id="rId15" Type="http://schemas.openxmlformats.org/officeDocument/2006/relationships/tags" Target="../tags/tag86.xml"/><Relationship Id="rId23" Type="http://schemas.openxmlformats.org/officeDocument/2006/relationships/slideLayout" Target="../slideLayouts/slideLayout4.xml"/><Relationship Id="rId10" Type="http://schemas.openxmlformats.org/officeDocument/2006/relationships/tags" Target="../tags/tag81.xml"/><Relationship Id="rId19" Type="http://schemas.openxmlformats.org/officeDocument/2006/relationships/tags" Target="../tags/tag90.xml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tags" Target="../tags/tag85.xml"/><Relationship Id="rId22" Type="http://schemas.openxmlformats.org/officeDocument/2006/relationships/tags" Target="../tags/tag9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tags" Target="../tags/tag111.xml"/><Relationship Id="rId26" Type="http://schemas.openxmlformats.org/officeDocument/2006/relationships/image" Target="../media/image12.png"/><Relationship Id="rId3" Type="http://schemas.openxmlformats.org/officeDocument/2006/relationships/tags" Target="../tags/tag96.xml"/><Relationship Id="rId21" Type="http://schemas.openxmlformats.org/officeDocument/2006/relationships/tags" Target="../tags/tag114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tags" Target="../tags/tag110.xml"/><Relationship Id="rId25" Type="http://schemas.openxmlformats.org/officeDocument/2006/relationships/image" Target="../media/image16.jpg"/><Relationship Id="rId2" Type="http://schemas.openxmlformats.org/officeDocument/2006/relationships/tags" Target="../tags/tag95.xml"/><Relationship Id="rId16" Type="http://schemas.openxmlformats.org/officeDocument/2006/relationships/tags" Target="../tags/tag109.xml"/><Relationship Id="rId20" Type="http://schemas.openxmlformats.org/officeDocument/2006/relationships/tags" Target="../tags/tag113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24" Type="http://schemas.openxmlformats.org/officeDocument/2006/relationships/image" Target="../media/image15.jpeg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23" Type="http://schemas.openxmlformats.org/officeDocument/2006/relationships/slideLayout" Target="../slideLayouts/slideLayout4.xml"/><Relationship Id="rId28" Type="http://schemas.openxmlformats.org/officeDocument/2006/relationships/image" Target="../media/image17.jpeg"/><Relationship Id="rId10" Type="http://schemas.openxmlformats.org/officeDocument/2006/relationships/tags" Target="../tags/tag103.xml"/><Relationship Id="rId19" Type="http://schemas.openxmlformats.org/officeDocument/2006/relationships/tags" Target="../tags/tag112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Relationship Id="rId22" Type="http://schemas.openxmlformats.org/officeDocument/2006/relationships/tags" Target="../tags/tag115.xml"/><Relationship Id="rId27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131.xml"/><Relationship Id="rId18" Type="http://schemas.openxmlformats.org/officeDocument/2006/relationships/tags" Target="../tags/tag136.xml"/><Relationship Id="rId26" Type="http://schemas.openxmlformats.org/officeDocument/2006/relationships/tags" Target="../tags/tag144.xml"/><Relationship Id="rId3" Type="http://schemas.openxmlformats.org/officeDocument/2006/relationships/tags" Target="../tags/tag121.xml"/><Relationship Id="rId21" Type="http://schemas.openxmlformats.org/officeDocument/2006/relationships/tags" Target="../tags/tag139.xml"/><Relationship Id="rId34" Type="http://schemas.openxmlformats.org/officeDocument/2006/relationships/slideLayout" Target="../slideLayouts/slideLayout4.xml"/><Relationship Id="rId7" Type="http://schemas.openxmlformats.org/officeDocument/2006/relationships/tags" Target="../tags/tag125.xml"/><Relationship Id="rId12" Type="http://schemas.openxmlformats.org/officeDocument/2006/relationships/tags" Target="../tags/tag130.xml"/><Relationship Id="rId17" Type="http://schemas.openxmlformats.org/officeDocument/2006/relationships/tags" Target="../tags/tag135.xml"/><Relationship Id="rId25" Type="http://schemas.openxmlformats.org/officeDocument/2006/relationships/tags" Target="../tags/tag143.xml"/><Relationship Id="rId33" Type="http://schemas.openxmlformats.org/officeDocument/2006/relationships/tags" Target="../tags/tag151.xml"/><Relationship Id="rId2" Type="http://schemas.openxmlformats.org/officeDocument/2006/relationships/tags" Target="../tags/tag120.xml"/><Relationship Id="rId16" Type="http://schemas.openxmlformats.org/officeDocument/2006/relationships/tags" Target="../tags/tag134.xml"/><Relationship Id="rId20" Type="http://schemas.openxmlformats.org/officeDocument/2006/relationships/tags" Target="../tags/tag138.xml"/><Relationship Id="rId29" Type="http://schemas.openxmlformats.org/officeDocument/2006/relationships/tags" Target="../tags/tag147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24" Type="http://schemas.openxmlformats.org/officeDocument/2006/relationships/tags" Target="../tags/tag142.xml"/><Relationship Id="rId32" Type="http://schemas.openxmlformats.org/officeDocument/2006/relationships/tags" Target="../tags/tag150.xml"/><Relationship Id="rId5" Type="http://schemas.openxmlformats.org/officeDocument/2006/relationships/tags" Target="../tags/tag123.xml"/><Relationship Id="rId15" Type="http://schemas.openxmlformats.org/officeDocument/2006/relationships/tags" Target="../tags/tag133.xml"/><Relationship Id="rId23" Type="http://schemas.openxmlformats.org/officeDocument/2006/relationships/tags" Target="../tags/tag141.xml"/><Relationship Id="rId28" Type="http://schemas.openxmlformats.org/officeDocument/2006/relationships/tags" Target="../tags/tag146.xml"/><Relationship Id="rId36" Type="http://schemas.openxmlformats.org/officeDocument/2006/relationships/image" Target="../media/image12.png"/><Relationship Id="rId10" Type="http://schemas.openxmlformats.org/officeDocument/2006/relationships/tags" Target="../tags/tag128.xml"/><Relationship Id="rId19" Type="http://schemas.openxmlformats.org/officeDocument/2006/relationships/tags" Target="../tags/tag137.xml"/><Relationship Id="rId31" Type="http://schemas.openxmlformats.org/officeDocument/2006/relationships/tags" Target="../tags/tag149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tags" Target="../tags/tag132.xml"/><Relationship Id="rId22" Type="http://schemas.openxmlformats.org/officeDocument/2006/relationships/tags" Target="../tags/tag140.xml"/><Relationship Id="rId27" Type="http://schemas.openxmlformats.org/officeDocument/2006/relationships/tags" Target="../tags/tag145.xml"/><Relationship Id="rId30" Type="http://schemas.openxmlformats.org/officeDocument/2006/relationships/tags" Target="../tags/tag148.xml"/><Relationship Id="rId35" Type="http://schemas.openxmlformats.org/officeDocument/2006/relationships/image" Target="../media/image16.jpg"/><Relationship Id="rId8" Type="http://schemas.openxmlformats.org/officeDocument/2006/relationships/tags" Target="../tags/tag1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5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5" Type="http://schemas.openxmlformats.org/officeDocument/2006/relationships/image" Target="../media/image18.jpg"/><Relationship Id="rId4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9.jpe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8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7.jpeg"/><Relationship Id="rId5" Type="http://schemas.openxmlformats.org/officeDocument/2006/relationships/tags" Target="../tags/tag32.xml"/><Relationship Id="rId10" Type="http://schemas.openxmlformats.org/officeDocument/2006/relationships/image" Target="../media/image6.jpg"/><Relationship Id="rId4" Type="http://schemas.openxmlformats.org/officeDocument/2006/relationships/tags" Target="../tags/tag3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17" Type="http://schemas.openxmlformats.org/officeDocument/2006/relationships/image" Target="../media/image14.jpg"/><Relationship Id="rId2" Type="http://schemas.openxmlformats.org/officeDocument/2006/relationships/tags" Target="../tags/tag44.xml"/><Relationship Id="rId16" Type="http://schemas.openxmlformats.org/officeDocument/2006/relationships/image" Target="../media/image13.png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image" Target="../media/image12.png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14.jp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11.jpe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7" Type="http://schemas.openxmlformats.org/officeDocument/2006/relationships/image" Target="../media/image12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Project Collaboration &amp;</a:t>
            </a:r>
            <a:br>
              <a:rPr lang="en-US" sz="5300" dirty="0" smtClean="0"/>
            </a:br>
            <a:r>
              <a:rPr lang="en-US" sz="5300" dirty="0" smtClean="0"/>
              <a:t>Data Management</a:t>
            </a:r>
            <a:br>
              <a:rPr lang="en-US" sz="53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Daryl Herzmann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 blame</a:t>
            </a: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sz="5300" dirty="0" smtClean="0">
                <a:sym typeface="Wingdings" pitchFamily="2" charset="2"/>
              </a:rPr>
              <a:t>Lori </a:t>
            </a:r>
            <a:r>
              <a:rPr lang="en-US" sz="5300" dirty="0" err="1" smtClean="0">
                <a:sym typeface="Wingdings" pitchFamily="2" charset="2"/>
              </a:rPr>
              <a:t>Abendroth</a:t>
            </a:r>
            <a:r>
              <a:rPr lang="en-US" sz="5300" dirty="0" smtClean="0">
                <a:sym typeface="Wingdings" pitchFamily="2" charset="2"/>
              </a:rPr>
              <a:t> </a:t>
            </a:r>
            <a:r>
              <a:rPr lang="en-US" sz="53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 credit</a:t>
            </a:r>
            <a:endParaRPr lang="en-US" sz="5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Line Callout 1 1"/>
          <p:cNvSpPr/>
          <p:nvPr>
            <p:custDataLst>
              <p:tags r:id="rId3"/>
            </p:custDataLst>
          </p:nvPr>
        </p:nvSpPr>
        <p:spPr>
          <a:xfrm>
            <a:off x="3886200" y="4114800"/>
            <a:ext cx="4953000" cy="685800"/>
          </a:xfrm>
          <a:prstGeom prst="borderCallout1">
            <a:avLst>
              <a:gd name="adj1" fmla="val 49381"/>
              <a:gd name="adj2" fmla="val -2175"/>
              <a:gd name="adj3" fmla="val -8220"/>
              <a:gd name="adj4" fmla="val -27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Place this name on the “Nomination Form”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47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>
            <p:custDataLst>
              <p:tags r:id="rId2"/>
            </p:custDataLst>
          </p:nvPr>
        </p:nvSpPr>
        <p:spPr>
          <a:xfrm>
            <a:off x="413951" y="914400"/>
            <a:ext cx="8458200" cy="5181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9,144 meter view</a:t>
            </a:r>
            <a:endParaRPr lang="en-US" dirty="0"/>
          </a:p>
        </p:txBody>
      </p:sp>
      <p:sp>
        <p:nvSpPr>
          <p:cNvPr id="12" name="Rectangle 11"/>
          <p:cNvSpPr/>
          <p:nvPr>
            <p:custDataLst>
              <p:tags r:id="rId4"/>
            </p:custDataLst>
          </p:nvPr>
        </p:nvSpPr>
        <p:spPr>
          <a:xfrm>
            <a:off x="2438400" y="15240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Collectors</a:t>
            </a:r>
            <a:endParaRPr lang="en-US" dirty="0"/>
          </a:p>
        </p:txBody>
      </p:sp>
      <p:sp>
        <p:nvSpPr>
          <p:cNvPr id="16" name="Rectangle 15"/>
          <p:cNvSpPr/>
          <p:nvPr>
            <p:custDataLst>
              <p:tags r:id="rId5"/>
            </p:custDataLst>
          </p:nvPr>
        </p:nvSpPr>
        <p:spPr>
          <a:xfrm>
            <a:off x="2438400" y="27432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Analyzers</a:t>
            </a:r>
            <a:endParaRPr lang="en-US" dirty="0"/>
          </a:p>
        </p:txBody>
      </p:sp>
      <p:sp>
        <p:nvSpPr>
          <p:cNvPr id="17" name="Rectangle 16"/>
          <p:cNvSpPr/>
          <p:nvPr>
            <p:custDataLst>
              <p:tags r:id="rId6"/>
            </p:custDataLst>
          </p:nvPr>
        </p:nvSpPr>
        <p:spPr>
          <a:xfrm>
            <a:off x="2438400" y="45720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Collectors</a:t>
            </a:r>
          </a:p>
          <a:p>
            <a:pPr algn="ctr"/>
            <a:r>
              <a:rPr lang="en-US" dirty="0" smtClean="0"/>
              <a:t>+ Analyzers</a:t>
            </a:r>
            <a:endParaRPr lang="en-US" dirty="0"/>
          </a:p>
        </p:txBody>
      </p:sp>
      <p:sp>
        <p:nvSpPr>
          <p:cNvPr id="18" name="TextBox 17"/>
          <p:cNvSpPr txBox="1"/>
          <p:nvPr>
            <p:custDataLst>
              <p:tags r:id="rId7"/>
            </p:custDataLst>
          </p:nvPr>
        </p:nvSpPr>
        <p:spPr>
          <a:xfrm>
            <a:off x="2677135" y="994037"/>
            <a:ext cx="479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Project Data Collaboration according to </a:t>
            </a:r>
            <a:r>
              <a:rPr lang="en-US" dirty="0" err="1" smtClean="0"/>
              <a:t>daryl</a:t>
            </a:r>
            <a:endParaRPr lang="en-US" dirty="0"/>
          </a:p>
        </p:txBody>
      </p:sp>
      <p:sp>
        <p:nvSpPr>
          <p:cNvPr id="20" name="Oval 19"/>
          <p:cNvSpPr/>
          <p:nvPr>
            <p:custDataLst>
              <p:tags r:id="rId8"/>
            </p:custDataLst>
          </p:nvPr>
        </p:nvSpPr>
        <p:spPr>
          <a:xfrm>
            <a:off x="6629400" y="5029200"/>
            <a:ext cx="1219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Types</a:t>
            </a:r>
            <a:endParaRPr lang="en-US" dirty="0"/>
          </a:p>
        </p:txBody>
      </p:sp>
      <p:sp>
        <p:nvSpPr>
          <p:cNvPr id="21" name="Flowchart: Magnetic Disk 20"/>
          <p:cNvSpPr/>
          <p:nvPr>
            <p:custDataLst>
              <p:tags r:id="rId9"/>
            </p:custDataLst>
          </p:nvPr>
        </p:nvSpPr>
        <p:spPr>
          <a:xfrm>
            <a:off x="5105400" y="1676400"/>
            <a:ext cx="1066800" cy="914400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Central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rc 23"/>
          <p:cNvSpPr/>
          <p:nvPr>
            <p:custDataLst>
              <p:tags r:id="rId10"/>
            </p:custDataLst>
          </p:nvPr>
        </p:nvSpPr>
        <p:spPr>
          <a:xfrm>
            <a:off x="3581400" y="3962400"/>
            <a:ext cx="914400" cy="876300"/>
          </a:xfrm>
          <a:prstGeom prst="arc">
            <a:avLst>
              <a:gd name="adj1" fmla="val 10061324"/>
              <a:gd name="adj2" fmla="val 7184813"/>
            </a:avLst>
          </a:prstGeom>
          <a:ln w="444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2" idx="3"/>
            <a:endCxn id="21" idx="2"/>
          </p:cNvCxnSpPr>
          <p:nvPr>
            <p:custDataLst>
              <p:tags r:id="rId11"/>
            </p:custDataLst>
          </p:nvPr>
        </p:nvCxnSpPr>
        <p:spPr>
          <a:xfrm>
            <a:off x="3810000" y="1981200"/>
            <a:ext cx="1295400" cy="1524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2"/>
            <a:endCxn id="16" idx="3"/>
          </p:cNvCxnSpPr>
          <p:nvPr>
            <p:custDataLst>
              <p:tags r:id="rId12"/>
            </p:custDataLst>
          </p:nvPr>
        </p:nvCxnSpPr>
        <p:spPr>
          <a:xfrm flipH="1">
            <a:off x="3810000" y="2133600"/>
            <a:ext cx="1295400" cy="1066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7" idx="3"/>
            <a:endCxn id="21" idx="3"/>
          </p:cNvCxnSpPr>
          <p:nvPr>
            <p:custDataLst>
              <p:tags r:id="rId13"/>
            </p:custDataLst>
          </p:nvPr>
        </p:nvCxnSpPr>
        <p:spPr>
          <a:xfrm flipV="1">
            <a:off x="3810000" y="2590800"/>
            <a:ext cx="1828800" cy="2438400"/>
          </a:xfrm>
          <a:prstGeom prst="bentConnector2">
            <a:avLst/>
          </a:prstGeom>
          <a:ln w="31750">
            <a:solidFill>
              <a:srgbClr val="00B050"/>
            </a:solidFill>
            <a:prstDash val="sysDot"/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1"/>
          </p:cNvCxnSpPr>
          <p:nvPr>
            <p:custDataLst>
              <p:tags r:id="rId14"/>
            </p:custDataLst>
          </p:nvPr>
        </p:nvCxnSpPr>
        <p:spPr>
          <a:xfrm flipH="1" flipV="1">
            <a:off x="4457700" y="2743200"/>
            <a:ext cx="2350248" cy="243107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0"/>
          </p:cNvCxnSpPr>
          <p:nvPr>
            <p:custDataLst>
              <p:tags r:id="rId15"/>
            </p:custDataLst>
          </p:nvPr>
        </p:nvCxnSpPr>
        <p:spPr>
          <a:xfrm flipH="1" flipV="1">
            <a:off x="4267200" y="2057400"/>
            <a:ext cx="2971800" cy="29718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>
            <p:custDataLst>
              <p:tags r:id="rId16"/>
            </p:custDataLst>
          </p:nvPr>
        </p:nvSpPr>
        <p:spPr>
          <a:xfrm>
            <a:off x="6542623" y="1453277"/>
            <a:ext cx="21441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Basic, better be easy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Island Dwellers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Monitor Progress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New &amp; Scary Things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b="1" dirty="0" err="1">
                <a:solidFill>
                  <a:srgbClr val="FFFF00"/>
                </a:solidFill>
              </a:rPr>
              <a:t>d</a:t>
            </a:r>
            <a:r>
              <a:rPr lang="en-US" b="1" dirty="0" err="1" smtClean="0">
                <a:solidFill>
                  <a:srgbClr val="FFFF00"/>
                </a:solidFill>
              </a:rPr>
              <a:t>aryl</a:t>
            </a:r>
            <a:r>
              <a:rPr lang="en-US" b="1" dirty="0" smtClean="0">
                <a:solidFill>
                  <a:srgbClr val="FFFF00"/>
                </a:solidFill>
              </a:rPr>
              <a:t> Too Slow!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64" name="Straight Arrow Connector 63"/>
          <p:cNvCxnSpPr>
            <a:stCxn id="20" idx="2"/>
          </p:cNvCxnSpPr>
          <p:nvPr>
            <p:custDataLst>
              <p:tags r:id="rId17"/>
            </p:custDataLst>
          </p:nvPr>
        </p:nvCxnSpPr>
        <p:spPr>
          <a:xfrm flipH="1" flipV="1">
            <a:off x="4457700" y="4698020"/>
            <a:ext cx="2171700" cy="82648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Magnetic Disk 72"/>
          <p:cNvSpPr/>
          <p:nvPr>
            <p:custDataLst>
              <p:tags r:id="rId18"/>
            </p:custDataLst>
          </p:nvPr>
        </p:nvSpPr>
        <p:spPr>
          <a:xfrm>
            <a:off x="915430" y="3783620"/>
            <a:ext cx="1066800" cy="914400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16" idx="1"/>
          </p:cNvCxnSpPr>
          <p:nvPr>
            <p:custDataLst>
              <p:tags r:id="rId19"/>
            </p:custDataLst>
          </p:nvPr>
        </p:nvCxnSpPr>
        <p:spPr>
          <a:xfrm flipH="1">
            <a:off x="1448830" y="3200400"/>
            <a:ext cx="989570" cy="58322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c 85"/>
          <p:cNvSpPr/>
          <p:nvPr>
            <p:custDataLst>
              <p:tags r:id="rId20"/>
            </p:custDataLst>
          </p:nvPr>
        </p:nvSpPr>
        <p:spPr>
          <a:xfrm>
            <a:off x="1828800" y="1981200"/>
            <a:ext cx="1143000" cy="1066800"/>
          </a:xfrm>
          <a:prstGeom prst="arc">
            <a:avLst>
              <a:gd name="adj1" fmla="val 5400000"/>
              <a:gd name="adj2" fmla="val 15943348"/>
            </a:avLst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Elbow Connector 87"/>
          <p:cNvCxnSpPr/>
          <p:nvPr>
            <p:custDataLst>
              <p:tags r:id="rId21"/>
            </p:custDataLst>
          </p:nvPr>
        </p:nvCxnSpPr>
        <p:spPr>
          <a:xfrm>
            <a:off x="1982230" y="3492010"/>
            <a:ext cx="4647170" cy="2146790"/>
          </a:xfrm>
          <a:prstGeom prst="bentConnector3">
            <a:avLst>
              <a:gd name="adj1" fmla="val -24984"/>
            </a:avLst>
          </a:prstGeom>
          <a:ln w="22225">
            <a:solidFill>
              <a:schemeClr val="accent6">
                <a:lumMod val="75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>
            <p:custDataLst>
              <p:tags r:id="rId22"/>
            </p:custDataLst>
          </p:nvPr>
        </p:nvCxnSpPr>
        <p:spPr>
          <a:xfrm>
            <a:off x="1828800" y="2590800"/>
            <a:ext cx="4953000" cy="3200400"/>
          </a:xfrm>
          <a:prstGeom prst="bentConnector3">
            <a:avLst>
              <a:gd name="adj1" fmla="val -23347"/>
            </a:avLst>
          </a:prstGeom>
          <a:ln w="22225">
            <a:solidFill>
              <a:schemeClr val="accent6">
                <a:lumMod val="75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999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>
            <p:custDataLst>
              <p:tags r:id="rId2"/>
            </p:custDataLst>
          </p:nvPr>
        </p:nvSpPr>
        <p:spPr>
          <a:xfrm>
            <a:off x="2362200" y="2514600"/>
            <a:ext cx="3962400" cy="3429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Central Database?  </a:t>
            </a:r>
            <a:r>
              <a:rPr lang="en-US" dirty="0" err="1" smtClean="0"/>
              <a:t>Shirely</a:t>
            </a:r>
            <a:r>
              <a:rPr lang="en-US" dirty="0" smtClean="0"/>
              <a:t>, you jest.</a:t>
            </a:r>
            <a:endParaRPr lang="en-US" dirty="0"/>
          </a:p>
        </p:txBody>
      </p:sp>
      <p:pic>
        <p:nvPicPr>
          <p:cNvPr id="3" name="Content Placeholder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572000"/>
            <a:ext cx="1534757" cy="1219200"/>
          </a:xfrm>
          <a:prstGeom prst="rect">
            <a:avLst/>
          </a:prstGeom>
        </p:spPr>
      </p:pic>
      <p:sp>
        <p:nvSpPr>
          <p:cNvPr id="4" name="TextBox 3"/>
          <p:cNvSpPr txBox="1"/>
          <p:nvPr>
            <p:custDataLst>
              <p:tags r:id="rId5"/>
            </p:custDataLst>
          </p:nvPr>
        </p:nvSpPr>
        <p:spPr>
          <a:xfrm>
            <a:off x="2291378" y="3855649"/>
            <a:ext cx="396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Google Spreadsheets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102" y="2819400"/>
            <a:ext cx="1133475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103" y="2819400"/>
            <a:ext cx="1133475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77" y="2819400"/>
            <a:ext cx="1133475" cy="1066800"/>
          </a:xfrm>
          <a:prstGeom prst="rect">
            <a:avLst/>
          </a:prstGeom>
        </p:spPr>
      </p:pic>
      <p:sp>
        <p:nvSpPr>
          <p:cNvPr id="9" name="TextBox 8"/>
          <p:cNvSpPr txBox="1"/>
          <p:nvPr>
            <p:custDataLst>
              <p:tags r:id="rId9"/>
            </p:custDataLst>
          </p:nvPr>
        </p:nvSpPr>
        <p:spPr>
          <a:xfrm>
            <a:off x="2362200" y="420266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Within Google Drive</a:t>
            </a:r>
            <a:endParaRPr lang="en-US" dirty="0"/>
          </a:p>
        </p:txBody>
      </p:sp>
      <p:pic>
        <p:nvPicPr>
          <p:cNvPr id="11" name="Picture 5" descr="cy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7082125" y="1893318"/>
            <a:ext cx="1439004" cy="1635231"/>
          </a:xfrm>
          <a:prstGeom prst="rect">
            <a:avLst/>
          </a:prstGeom>
          <a:noFill/>
        </p:spPr>
      </p:pic>
      <p:cxnSp>
        <p:nvCxnSpPr>
          <p:cNvPr id="12" name="Elbow Connector 11"/>
          <p:cNvCxnSpPr>
            <a:stCxn id="8" idx="3"/>
            <a:endCxn id="11" idx="2"/>
          </p:cNvCxnSpPr>
          <p:nvPr>
            <p:custDataLst>
              <p:tags r:id="rId11"/>
            </p:custDataLst>
          </p:nvPr>
        </p:nvCxnSpPr>
        <p:spPr>
          <a:xfrm flipV="1">
            <a:off x="6324600" y="3528549"/>
            <a:ext cx="1477027" cy="70055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11" y="1096523"/>
            <a:ext cx="3018056" cy="81739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4" idx="2"/>
            <a:endCxn id="6" idx="0"/>
          </p:cNvCxnSpPr>
          <p:nvPr>
            <p:custDataLst>
              <p:tags r:id="rId13"/>
            </p:custDataLst>
          </p:nvPr>
        </p:nvCxnSpPr>
        <p:spPr>
          <a:xfrm flipH="1">
            <a:off x="3249841" y="1913913"/>
            <a:ext cx="1116998" cy="9054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5" idx="0"/>
          </p:cNvCxnSpPr>
          <p:nvPr>
            <p:custDataLst>
              <p:tags r:id="rId14"/>
            </p:custDataLst>
          </p:nvPr>
        </p:nvCxnSpPr>
        <p:spPr>
          <a:xfrm>
            <a:off x="4366839" y="1913913"/>
            <a:ext cx="1" cy="9054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</p:cNvCxnSpPr>
          <p:nvPr>
            <p:custDataLst>
              <p:tags r:id="rId15"/>
            </p:custDataLst>
          </p:nvPr>
        </p:nvCxnSpPr>
        <p:spPr>
          <a:xfrm>
            <a:off x="4366839" y="1913913"/>
            <a:ext cx="890961" cy="9054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>
            <p:custDataLst>
              <p:tags r:id="rId16"/>
            </p:custDataLst>
          </p:nvPr>
        </p:nvSpPr>
        <p:spPr>
          <a:xfrm>
            <a:off x="3352800" y="18288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Internal site </a:t>
            </a:r>
          </a:p>
          <a:p>
            <a:pPr algn="ctr"/>
            <a:r>
              <a:rPr lang="en-US" dirty="0" smtClean="0"/>
              <a:t>organizes</a:t>
            </a:r>
            <a:endParaRPr lang="en-US" dirty="0"/>
          </a:p>
        </p:txBody>
      </p:sp>
      <p:sp>
        <p:nvSpPr>
          <p:cNvPr id="23" name="TextBox 22"/>
          <p:cNvSpPr txBox="1"/>
          <p:nvPr>
            <p:custDataLst>
              <p:tags r:id="rId17"/>
            </p:custDataLst>
          </p:nvPr>
        </p:nvSpPr>
        <p:spPr>
          <a:xfrm>
            <a:off x="1371599" y="1863811"/>
            <a:ext cx="347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Gadgets dump</a:t>
            </a:r>
          </a:p>
          <a:p>
            <a:pPr algn="ctr"/>
            <a:r>
              <a:rPr lang="en-US" dirty="0"/>
              <a:t>d</a:t>
            </a:r>
            <a:r>
              <a:rPr lang="en-US" dirty="0" smtClean="0"/>
              <a:t>ata into</a:t>
            </a:r>
            <a:endParaRPr lang="en-US" dirty="0"/>
          </a:p>
        </p:txBody>
      </p:sp>
      <p:sp>
        <p:nvSpPr>
          <p:cNvPr id="24" name="TextBox 23"/>
          <p:cNvSpPr txBox="1"/>
          <p:nvPr>
            <p:custDataLst>
              <p:tags r:id="rId18"/>
            </p:custDataLst>
          </p:nvPr>
        </p:nvSpPr>
        <p:spPr>
          <a:xfrm>
            <a:off x="6400799" y="4382876"/>
            <a:ext cx="272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Scripts sync data</a:t>
            </a:r>
          </a:p>
          <a:p>
            <a:pPr algn="ctr"/>
            <a:r>
              <a:rPr lang="en-US" dirty="0" smtClean="0"/>
              <a:t>to ISU Database</a:t>
            </a:r>
            <a:endParaRPr lang="en-US" dirty="0"/>
          </a:p>
        </p:txBody>
      </p:sp>
      <p:pic>
        <p:nvPicPr>
          <p:cNvPr id="25" name="Picture 24" descr="meathead.jp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228599" y="2710933"/>
            <a:ext cx="1329382" cy="1329382"/>
          </a:xfrm>
          <a:prstGeom prst="rect">
            <a:avLst/>
          </a:prstGeom>
        </p:spPr>
      </p:pic>
      <p:sp>
        <p:nvSpPr>
          <p:cNvPr id="26" name="TextBox 25"/>
          <p:cNvSpPr txBox="1"/>
          <p:nvPr>
            <p:custDataLst>
              <p:tags r:id="rId20"/>
            </p:custDataLst>
          </p:nvPr>
        </p:nvSpPr>
        <p:spPr>
          <a:xfrm>
            <a:off x="180859" y="4105877"/>
            <a:ext cx="1377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Valuable</a:t>
            </a:r>
          </a:p>
          <a:p>
            <a:pPr algn="ctr"/>
            <a:r>
              <a:rPr lang="en-US" dirty="0" smtClean="0"/>
              <a:t>Team </a:t>
            </a:r>
          </a:p>
          <a:p>
            <a:pPr algn="ctr"/>
            <a:r>
              <a:rPr lang="en-US" dirty="0" smtClean="0"/>
              <a:t>Members</a:t>
            </a:r>
            <a:endParaRPr lang="en-US" dirty="0"/>
          </a:p>
        </p:txBody>
      </p:sp>
      <p:cxnSp>
        <p:nvCxnSpPr>
          <p:cNvPr id="27" name="Straight Arrow Connector 26"/>
          <p:cNvCxnSpPr/>
          <p:nvPr>
            <p:custDataLst>
              <p:tags r:id="rId21"/>
            </p:custDataLst>
          </p:nvPr>
        </p:nvCxnSpPr>
        <p:spPr>
          <a:xfrm>
            <a:off x="1557981" y="3528549"/>
            <a:ext cx="112512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0"/>
          </p:cNvCxnSpPr>
          <p:nvPr>
            <p:custDataLst>
              <p:tags r:id="rId22"/>
            </p:custDataLst>
          </p:nvPr>
        </p:nvCxnSpPr>
        <p:spPr>
          <a:xfrm flipV="1">
            <a:off x="893290" y="1600201"/>
            <a:ext cx="1964521" cy="11107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28342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Three Primary Metadata Spreadsheets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“Site Data Collected”</a:t>
            </a:r>
          </a:p>
          <a:p>
            <a:pPr lvl="1"/>
            <a:r>
              <a:rPr lang="en-US" dirty="0" smtClean="0"/>
              <a:t>Which site is collecting which data?</a:t>
            </a:r>
          </a:p>
          <a:p>
            <a:pPr lvl="1"/>
            <a:r>
              <a:rPr lang="en-US" dirty="0" smtClean="0"/>
              <a:t>Listing of project data variables</a:t>
            </a:r>
          </a:p>
          <a:p>
            <a:r>
              <a:rPr lang="en-US" dirty="0" smtClean="0"/>
              <a:t>“Site Metadata + History Master”</a:t>
            </a:r>
          </a:p>
          <a:p>
            <a:pPr lvl="1"/>
            <a:r>
              <a:rPr lang="en-US" dirty="0" smtClean="0"/>
              <a:t>Metadata on field sites (</a:t>
            </a:r>
            <a:r>
              <a:rPr lang="en-US" dirty="0" err="1" smtClean="0"/>
              <a:t>lat</a:t>
            </a:r>
            <a:r>
              <a:rPr lang="en-US" dirty="0" smtClean="0"/>
              <a:t>/</a:t>
            </a:r>
            <a:r>
              <a:rPr lang="en-US" dirty="0" err="1" smtClean="0"/>
              <a:t>lon</a:t>
            </a:r>
            <a:r>
              <a:rPr lang="en-US" dirty="0" smtClean="0"/>
              <a:t>, FIPS, PI,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“Site Treatments”</a:t>
            </a:r>
          </a:p>
          <a:p>
            <a:pPr lvl="1"/>
            <a:r>
              <a:rPr lang="en-US" dirty="0" smtClean="0"/>
              <a:t>Which sites are doing which treatments?</a:t>
            </a:r>
          </a:p>
          <a:p>
            <a:pPr lvl="1"/>
            <a:r>
              <a:rPr lang="en-US" dirty="0" smtClean="0"/>
              <a:t>Which years are these treatments being done?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2246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998" y="2260561"/>
            <a:ext cx="498908" cy="469560"/>
          </a:xfrm>
          <a:prstGeom prst="rect">
            <a:avLst/>
          </a:prstGeom>
        </p:spPr>
      </p:pic>
      <p:sp>
        <p:nvSpPr>
          <p:cNvPr id="2" name="TextBox 1"/>
          <p:cNvSpPr txBox="1"/>
          <p:nvPr>
            <p:custDataLst>
              <p:tags r:id="rId3"/>
            </p:custDataLst>
          </p:nvPr>
        </p:nvSpPr>
        <p:spPr>
          <a:xfrm>
            <a:off x="3042557" y="1378270"/>
            <a:ext cx="2724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SOIL15	SOIL16	</a:t>
            </a:r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>
            <p:custDataLst>
              <p:tags r:id="rId4"/>
            </p:custDataLst>
          </p:nvPr>
        </p:nvSpPr>
        <p:spPr>
          <a:xfrm>
            <a:off x="6057901" y="914400"/>
            <a:ext cx="2857499" cy="7405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5"/>
            </p:custDataLst>
          </p:nvPr>
        </p:nvSpPr>
        <p:spPr>
          <a:xfrm>
            <a:off x="6019800" y="914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Management Form</a:t>
            </a:r>
            <a:endParaRPr lang="en-US" b="1" dirty="0"/>
          </a:p>
        </p:txBody>
      </p:sp>
      <p:sp>
        <p:nvSpPr>
          <p:cNvPr id="6" name="TextBox 5"/>
          <p:cNvSpPr txBox="1"/>
          <p:nvPr>
            <p:custDataLst>
              <p:tags r:id="rId6"/>
            </p:custDataLst>
          </p:nvPr>
        </p:nvSpPr>
        <p:spPr>
          <a:xfrm flipH="1">
            <a:off x="6062564" y="1219200"/>
            <a:ext cx="205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IPM1</a:t>
            </a:r>
            <a:endParaRPr lang="en-US" dirty="0"/>
          </a:p>
        </p:txBody>
      </p:sp>
      <p:sp>
        <p:nvSpPr>
          <p:cNvPr id="7" name="Rounded Rectangle 6"/>
          <p:cNvSpPr/>
          <p:nvPr>
            <p:custDataLst>
              <p:tags r:id="rId7"/>
            </p:custDataLst>
          </p:nvPr>
        </p:nvSpPr>
        <p:spPr>
          <a:xfrm>
            <a:off x="152400" y="923329"/>
            <a:ext cx="2681633" cy="27589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TextBox 7"/>
          <p:cNvSpPr txBox="1"/>
          <p:nvPr>
            <p:custDataLst>
              <p:tags r:id="rId8"/>
            </p:custDataLst>
          </p:nvPr>
        </p:nvSpPr>
        <p:spPr>
          <a:xfrm>
            <a:off x="137767" y="914400"/>
            <a:ext cx="268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Agronomic Spreadsheet</a:t>
            </a:r>
            <a:endParaRPr lang="en-US" b="1" dirty="0"/>
          </a:p>
        </p:txBody>
      </p:sp>
      <p:sp>
        <p:nvSpPr>
          <p:cNvPr id="9" name="TextBox 8"/>
          <p:cNvSpPr txBox="1"/>
          <p:nvPr>
            <p:custDataLst>
              <p:tags r:id="rId9"/>
            </p:custDataLst>
          </p:nvPr>
        </p:nvSpPr>
        <p:spPr>
          <a:xfrm flipH="1">
            <a:off x="304799" y="1337608"/>
            <a:ext cx="25292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AGR1	AGR2	AGR4</a:t>
            </a:r>
          </a:p>
          <a:p>
            <a:r>
              <a:rPr lang="en-US" sz="1400" dirty="0" smtClean="0"/>
              <a:t>AGR5	AGR6	AGR7</a:t>
            </a:r>
          </a:p>
          <a:p>
            <a:r>
              <a:rPr lang="en-US" sz="1400" dirty="0" smtClean="0"/>
              <a:t>AGR9	AGR10	AGR13</a:t>
            </a:r>
            <a:endParaRPr lang="en-US" sz="1400" dirty="0"/>
          </a:p>
          <a:p>
            <a:r>
              <a:rPr lang="en-US" sz="1400" dirty="0" smtClean="0"/>
              <a:t>AGR14	AGR15	AGR16</a:t>
            </a:r>
            <a:endParaRPr lang="en-US" sz="1400" dirty="0"/>
          </a:p>
          <a:p>
            <a:r>
              <a:rPr lang="en-US" sz="1400" dirty="0" smtClean="0"/>
              <a:t>AGR17	AGR18	AGR19</a:t>
            </a:r>
            <a:endParaRPr lang="en-US" sz="1400" dirty="0"/>
          </a:p>
          <a:p>
            <a:r>
              <a:rPr lang="en-US" sz="1400" dirty="0" smtClean="0"/>
              <a:t>AGR20	AGR23	AGR24</a:t>
            </a:r>
            <a:endParaRPr lang="en-US" sz="1400" dirty="0"/>
          </a:p>
          <a:p>
            <a:r>
              <a:rPr lang="en-US" sz="1400" dirty="0" smtClean="0"/>
              <a:t>AGR25	AGR26	AGR27</a:t>
            </a:r>
            <a:endParaRPr lang="en-US" sz="1400" dirty="0"/>
          </a:p>
          <a:p>
            <a:r>
              <a:rPr lang="en-US" sz="1400" dirty="0" smtClean="0"/>
              <a:t>AGR28	AGR31	AGR32</a:t>
            </a:r>
            <a:endParaRPr lang="en-US" sz="1400" dirty="0"/>
          </a:p>
          <a:p>
            <a:r>
              <a:rPr lang="en-US" sz="1400" dirty="0"/>
              <a:t>AGR33</a:t>
            </a:r>
          </a:p>
          <a:p>
            <a:endParaRPr lang="en-US" sz="1400" dirty="0"/>
          </a:p>
        </p:txBody>
      </p:sp>
      <p:sp>
        <p:nvSpPr>
          <p:cNvPr id="10" name="Rounded Rectangle 9"/>
          <p:cNvSpPr/>
          <p:nvPr>
            <p:custDataLst>
              <p:tags r:id="rId10"/>
            </p:custDataLst>
          </p:nvPr>
        </p:nvSpPr>
        <p:spPr>
          <a:xfrm>
            <a:off x="6019801" y="2895600"/>
            <a:ext cx="2851803" cy="7867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>
            <p:custDataLst>
              <p:tags r:id="rId11"/>
            </p:custDataLst>
          </p:nvPr>
        </p:nvSpPr>
        <p:spPr>
          <a:xfrm>
            <a:off x="6057902" y="2931988"/>
            <a:ext cx="28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GHG PAS Form</a:t>
            </a:r>
            <a:endParaRPr lang="en-US" b="1" dirty="0"/>
          </a:p>
        </p:txBody>
      </p:sp>
      <p:sp>
        <p:nvSpPr>
          <p:cNvPr id="12" name="TextBox 11"/>
          <p:cNvSpPr txBox="1"/>
          <p:nvPr>
            <p:custDataLst>
              <p:tags r:id="rId12"/>
            </p:custDataLst>
          </p:nvPr>
        </p:nvSpPr>
        <p:spPr>
          <a:xfrm flipH="1">
            <a:off x="6172200" y="3236788"/>
            <a:ext cx="256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GHG2</a:t>
            </a:r>
            <a:endParaRPr lang="en-US" dirty="0"/>
          </a:p>
        </p:txBody>
      </p:sp>
      <p:sp>
        <p:nvSpPr>
          <p:cNvPr id="13" name="Rounded Rectangle 12"/>
          <p:cNvSpPr/>
          <p:nvPr>
            <p:custDataLst>
              <p:tags r:id="rId13"/>
            </p:custDataLst>
          </p:nvPr>
        </p:nvSpPr>
        <p:spPr>
          <a:xfrm>
            <a:off x="2971800" y="3810000"/>
            <a:ext cx="5899804" cy="22803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>
            <p:custDataLst>
              <p:tags r:id="rId14"/>
            </p:custDataLst>
          </p:nvPr>
        </p:nvSpPr>
        <p:spPr>
          <a:xfrm>
            <a:off x="2971800" y="3823217"/>
            <a:ext cx="589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 Be Determined</a:t>
            </a:r>
            <a:endParaRPr lang="en-US" b="1" dirty="0"/>
          </a:p>
        </p:txBody>
      </p:sp>
      <p:sp>
        <p:nvSpPr>
          <p:cNvPr id="15" name="TextBox 14"/>
          <p:cNvSpPr txBox="1"/>
          <p:nvPr>
            <p:custDataLst>
              <p:tags r:id="rId15"/>
            </p:custDataLst>
          </p:nvPr>
        </p:nvSpPr>
        <p:spPr>
          <a:xfrm flipH="1">
            <a:off x="3118280" y="4192549"/>
            <a:ext cx="5753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AGR3	AGR8	AGR11	AGR12	AGR21	AGR22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AGR29	AGR30	SOIL7	SOIL8	SOIL10	SOIL11	</a:t>
            </a:r>
          </a:p>
          <a:p>
            <a:r>
              <a:rPr lang="en-US" dirty="0" smtClean="0"/>
              <a:t>SOIL14	SOIL17	SOIL18	</a:t>
            </a:r>
          </a:p>
          <a:p>
            <a:r>
              <a:rPr lang="en-US" dirty="0" smtClean="0"/>
              <a:t>SOIL19	IPM2</a:t>
            </a:r>
            <a:r>
              <a:rPr lang="en-US" dirty="0"/>
              <a:t>	IPM3	IPM4	</a:t>
            </a:r>
            <a:r>
              <a:rPr lang="en-US" dirty="0" smtClean="0"/>
              <a:t>IPM5	IPM6</a:t>
            </a:r>
            <a:endParaRPr lang="en-US" dirty="0"/>
          </a:p>
          <a:p>
            <a:r>
              <a:rPr lang="en-US" dirty="0" smtClean="0"/>
              <a:t>IPM7</a:t>
            </a:r>
            <a:r>
              <a:rPr lang="en-US" dirty="0"/>
              <a:t>	IPM8	</a:t>
            </a:r>
            <a:r>
              <a:rPr lang="en-US" dirty="0" smtClean="0"/>
              <a:t>IPM9	IPM10	IPM11</a:t>
            </a:r>
            <a:r>
              <a:rPr lang="en-US" dirty="0"/>
              <a:t>	</a:t>
            </a:r>
            <a:r>
              <a:rPr lang="en-US" dirty="0" smtClean="0"/>
              <a:t>IPM12</a:t>
            </a:r>
          </a:p>
          <a:p>
            <a:r>
              <a:rPr lang="en-US" dirty="0" smtClean="0"/>
              <a:t>WAT1</a:t>
            </a:r>
            <a:r>
              <a:rPr lang="en-US" dirty="0"/>
              <a:t>	</a:t>
            </a:r>
            <a:r>
              <a:rPr lang="en-US" dirty="0" smtClean="0"/>
              <a:t>WAT2	WAT3</a:t>
            </a:r>
            <a:r>
              <a:rPr lang="en-US" dirty="0"/>
              <a:t>	</a:t>
            </a:r>
            <a:r>
              <a:rPr lang="en-US" dirty="0" smtClean="0"/>
              <a:t>WAT4	WAT5</a:t>
            </a:r>
            <a:endParaRPr lang="en-US" dirty="0"/>
          </a:p>
        </p:txBody>
      </p:sp>
      <p:sp>
        <p:nvSpPr>
          <p:cNvPr id="16" name="Rounded Rectangle 15"/>
          <p:cNvSpPr/>
          <p:nvPr>
            <p:custDataLst>
              <p:tags r:id="rId16"/>
            </p:custDataLst>
          </p:nvPr>
        </p:nvSpPr>
        <p:spPr>
          <a:xfrm>
            <a:off x="2971800" y="2280843"/>
            <a:ext cx="2933699" cy="14014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>
            <p:custDataLst>
              <p:tags r:id="rId17"/>
            </p:custDataLst>
          </p:nvPr>
        </p:nvSpPr>
        <p:spPr>
          <a:xfrm>
            <a:off x="3028639" y="2319300"/>
            <a:ext cx="282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Soil Texture Spreadsheet</a:t>
            </a:r>
            <a:endParaRPr lang="en-US" b="1" dirty="0"/>
          </a:p>
        </p:txBody>
      </p:sp>
      <p:sp>
        <p:nvSpPr>
          <p:cNvPr id="18" name="TextBox 17"/>
          <p:cNvSpPr txBox="1"/>
          <p:nvPr>
            <p:custDataLst>
              <p:tags r:id="rId18"/>
            </p:custDataLst>
          </p:nvPr>
        </p:nvSpPr>
        <p:spPr>
          <a:xfrm flipH="1">
            <a:off x="3078323" y="2730121"/>
            <a:ext cx="2827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SOIL6	SOIL9	SOIL12</a:t>
            </a:r>
          </a:p>
          <a:p>
            <a:r>
              <a:rPr lang="en-US" dirty="0" smtClean="0"/>
              <a:t>SOIL13	SOIL20</a:t>
            </a:r>
            <a:endParaRPr lang="en-US" dirty="0"/>
          </a:p>
        </p:txBody>
      </p:sp>
      <p:sp>
        <p:nvSpPr>
          <p:cNvPr id="19" name="Rounded Rectangle 18"/>
          <p:cNvSpPr/>
          <p:nvPr>
            <p:custDataLst>
              <p:tags r:id="rId19"/>
            </p:custDataLst>
          </p:nvPr>
        </p:nvSpPr>
        <p:spPr>
          <a:xfrm>
            <a:off x="6057901" y="1752600"/>
            <a:ext cx="2813703" cy="998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>
            <p:custDataLst>
              <p:tags r:id="rId20"/>
            </p:custDataLst>
          </p:nvPr>
        </p:nvSpPr>
        <p:spPr>
          <a:xfrm>
            <a:off x="6062564" y="1772349"/>
            <a:ext cx="280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Soil Bulk Density + Water Retention Spreadsheet</a:t>
            </a:r>
            <a:endParaRPr lang="en-US" b="1" dirty="0"/>
          </a:p>
        </p:txBody>
      </p:sp>
      <p:sp>
        <p:nvSpPr>
          <p:cNvPr id="21" name="TextBox 20"/>
          <p:cNvSpPr txBox="1"/>
          <p:nvPr>
            <p:custDataLst>
              <p:tags r:id="rId21"/>
            </p:custDataLst>
          </p:nvPr>
        </p:nvSpPr>
        <p:spPr>
          <a:xfrm flipH="1">
            <a:off x="6084010" y="2381949"/>
            <a:ext cx="252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SOIL1	SOIL2</a:t>
            </a:r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/>
        <p:txBody>
          <a:bodyPr/>
          <a:lstStyle/>
          <a:p>
            <a:r>
              <a:rPr lang="en-US" dirty="0" smtClean="0"/>
              <a:t>How Site Data is Collected </a:t>
            </a:r>
            <a:endParaRPr lang="en-US" dirty="0"/>
          </a:p>
        </p:txBody>
      </p:sp>
      <p:sp>
        <p:nvSpPr>
          <p:cNvPr id="24" name="Rounded Rectangle 23"/>
          <p:cNvSpPr/>
          <p:nvPr>
            <p:custDataLst>
              <p:tags r:id="rId23"/>
            </p:custDataLst>
          </p:nvPr>
        </p:nvSpPr>
        <p:spPr>
          <a:xfrm>
            <a:off x="2971800" y="923331"/>
            <a:ext cx="2933699" cy="12959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>
            <p:custDataLst>
              <p:tags r:id="rId24"/>
            </p:custDataLst>
          </p:nvPr>
        </p:nvSpPr>
        <p:spPr>
          <a:xfrm>
            <a:off x="2971800" y="923329"/>
            <a:ext cx="289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Soil Nitrate Spreadsheet</a:t>
            </a:r>
            <a:endParaRPr lang="en-US" b="1" dirty="0"/>
          </a:p>
        </p:txBody>
      </p:sp>
      <p:sp>
        <p:nvSpPr>
          <p:cNvPr id="26" name="Rounded Rectangle 25"/>
          <p:cNvSpPr/>
          <p:nvPr>
            <p:custDataLst>
              <p:tags r:id="rId25"/>
            </p:custDataLst>
          </p:nvPr>
        </p:nvSpPr>
        <p:spPr>
          <a:xfrm>
            <a:off x="108860" y="3810001"/>
            <a:ext cx="2702134" cy="22803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>
            <p:custDataLst>
              <p:tags r:id="rId26"/>
            </p:custDataLst>
          </p:nvPr>
        </p:nvSpPr>
        <p:spPr>
          <a:xfrm>
            <a:off x="165698" y="3893021"/>
            <a:ext cx="259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Quasi-Automated</a:t>
            </a:r>
            <a:endParaRPr lang="en-US" b="1" dirty="0"/>
          </a:p>
        </p:txBody>
      </p:sp>
      <p:sp>
        <p:nvSpPr>
          <p:cNvPr id="29" name="TextBox 28"/>
          <p:cNvSpPr txBox="1"/>
          <p:nvPr>
            <p:custDataLst>
              <p:tags r:id="rId27"/>
            </p:custDataLst>
          </p:nvPr>
        </p:nvSpPr>
        <p:spPr>
          <a:xfrm flipH="1">
            <a:off x="139182" y="4327981"/>
            <a:ext cx="2604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CLIM1	CLIM2	</a:t>
            </a:r>
            <a:r>
              <a:rPr lang="en-US" dirty="0" smtClean="0"/>
              <a:t>CLIM3</a:t>
            </a:r>
          </a:p>
          <a:p>
            <a:r>
              <a:rPr lang="en-US" dirty="0" smtClean="0"/>
              <a:t>CLIM4</a:t>
            </a:r>
            <a:r>
              <a:rPr lang="en-US" dirty="0"/>
              <a:t>	CLIM5	</a:t>
            </a:r>
            <a:r>
              <a:rPr lang="en-US" dirty="0" smtClean="0"/>
              <a:t>CLIM6</a:t>
            </a:r>
          </a:p>
          <a:p>
            <a:r>
              <a:rPr lang="en-US" dirty="0" smtClean="0"/>
              <a:t>CLIM7</a:t>
            </a:r>
            <a:r>
              <a:rPr lang="en-US" dirty="0"/>
              <a:t>	CLIM8	</a:t>
            </a:r>
            <a:r>
              <a:rPr lang="en-US" dirty="0" smtClean="0"/>
              <a:t>CLIM9</a:t>
            </a:r>
            <a:endParaRPr lang="en-US" dirty="0"/>
          </a:p>
          <a:p>
            <a:r>
              <a:rPr lang="en-US" dirty="0" smtClean="0"/>
              <a:t>CLIM10</a:t>
            </a:r>
            <a:r>
              <a:rPr lang="en-US" dirty="0"/>
              <a:t>	</a:t>
            </a:r>
            <a:r>
              <a:rPr lang="en-US" dirty="0" smtClean="0"/>
              <a:t>GHG1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136560"/>
            <a:ext cx="498908" cy="46956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701" y="1654953"/>
            <a:ext cx="498908" cy="46956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701" y="3128091"/>
            <a:ext cx="498908" cy="46956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998" y="3141672"/>
            <a:ext cx="498908" cy="4695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54" y="1169086"/>
            <a:ext cx="498908" cy="469560"/>
          </a:xfrm>
          <a:prstGeom prst="rect">
            <a:avLst/>
          </a:prstGeom>
        </p:spPr>
      </p:pic>
      <p:pic>
        <p:nvPicPr>
          <p:cNvPr id="36" name="Picture 5" descr="cy"/>
          <p:cNvPicPr>
            <a:picLocks noChangeAspect="1" noChangeArrowheads="1"/>
          </p:cNvPicPr>
          <p:nvPr>
            <p:custDataLst>
              <p:tags r:id="rId33"/>
            </p:custDataLst>
          </p:nvPr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1963806" y="5273578"/>
            <a:ext cx="592502" cy="673297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875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What are the other CAPs doing?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REACCH (Wheat)</a:t>
            </a:r>
          </a:p>
          <a:p>
            <a:r>
              <a:rPr lang="en-US" dirty="0" smtClean="0"/>
              <a:t>Collaborating with a Northwest Knowledge Network</a:t>
            </a:r>
          </a:p>
          <a:p>
            <a:r>
              <a:rPr lang="en-US" dirty="0" smtClean="0"/>
              <a:t>Attempting to do some advanced things with metadata and discovery</a:t>
            </a:r>
          </a:p>
          <a:p>
            <a:r>
              <a:rPr lang="en-US" dirty="0" smtClean="0"/>
              <a:t>Hope to internally release to rest of project by end of this year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Pinemap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TerraC</a:t>
            </a:r>
            <a:r>
              <a:rPr lang="en-US" dirty="0" smtClean="0"/>
              <a:t>” platform</a:t>
            </a:r>
          </a:p>
          <a:p>
            <a:pPr lvl="1"/>
            <a:r>
              <a:rPr lang="en-US" dirty="0" smtClean="0"/>
              <a:t>Locally developed data management system</a:t>
            </a:r>
          </a:p>
          <a:p>
            <a:pPr lvl="1"/>
            <a:r>
              <a:rPr lang="en-US" dirty="0" smtClean="0"/>
              <a:t>Data is uploaded and staged for review, before going to database</a:t>
            </a:r>
          </a:p>
          <a:p>
            <a:pPr lvl="1"/>
            <a:r>
              <a:rPr lang="en-US" dirty="0" smtClean="0"/>
              <a:t>Not open source </a:t>
            </a:r>
            <a:r>
              <a:rPr lang="en-US" dirty="0" smtClean="0"/>
              <a:t>software, but we were invited to play with it</a:t>
            </a:r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2493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Help Wanted!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10-20 hours per week</a:t>
            </a:r>
          </a:p>
          <a:p>
            <a:r>
              <a:rPr lang="en-US" dirty="0" smtClean="0"/>
              <a:t>Targeting an underfunded grad student or staff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r>
              <a:rPr lang="en-US" dirty="0" smtClean="0">
                <a:sym typeface="Wingdings" pitchFamily="2" charset="2"/>
              </a:rPr>
              <a:t>Tasks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Quality Control of entered data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Followup</a:t>
            </a:r>
            <a:r>
              <a:rPr lang="en-US" dirty="0" smtClean="0">
                <a:sym typeface="Wingdings" pitchFamily="2" charset="2"/>
              </a:rPr>
              <a:t> with field sites to solicit needed data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Make sure protocols and data entry mechanism matches</a:t>
            </a:r>
            <a:endParaRPr lang="en-US" dirty="0" smtClean="0"/>
          </a:p>
          <a:p>
            <a:r>
              <a:rPr lang="en-US" dirty="0" smtClean="0"/>
              <a:t>Skills Desired </a:t>
            </a:r>
            <a:r>
              <a:rPr lang="en-US" dirty="0" smtClean="0"/>
              <a:t>(the anti-</a:t>
            </a:r>
            <a:r>
              <a:rPr lang="en-US" dirty="0" err="1" smtClean="0"/>
              <a:t>daryl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Organized</a:t>
            </a:r>
          </a:p>
          <a:p>
            <a:pPr lvl="1"/>
            <a:r>
              <a:rPr lang="en-US" dirty="0" smtClean="0"/>
              <a:t>Detail </a:t>
            </a:r>
            <a:r>
              <a:rPr lang="en-US" dirty="0" smtClean="0"/>
              <a:t>oriented</a:t>
            </a:r>
            <a:endParaRPr lang="en-US" dirty="0" smtClean="0"/>
          </a:p>
          <a:p>
            <a:pPr lvl="1"/>
            <a:r>
              <a:rPr lang="en-US" dirty="0" smtClean="0"/>
              <a:t>Good </a:t>
            </a:r>
            <a:r>
              <a:rPr lang="en-US" dirty="0" smtClean="0"/>
              <a:t>communication skills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1869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TODO List / High Priority </a:t>
            </a:r>
            <a:r>
              <a:rPr lang="en-US" dirty="0" smtClean="0"/>
              <a:t>Items</a:t>
            </a:r>
            <a:br>
              <a:rPr lang="en-US" dirty="0" smtClean="0"/>
            </a:br>
            <a:r>
              <a:rPr lang="en-US" dirty="0" smtClean="0"/>
              <a:t>(…you will see this slide next year…)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Cleanup storage of Management Form to include treatments.</a:t>
            </a:r>
          </a:p>
          <a:p>
            <a:r>
              <a:rPr lang="en-US" dirty="0" smtClean="0"/>
              <a:t>Download interface for Objective 3.</a:t>
            </a:r>
          </a:p>
          <a:p>
            <a:r>
              <a:rPr lang="en-US" dirty="0" smtClean="0"/>
              <a:t>Get the metadata finalized</a:t>
            </a:r>
            <a:r>
              <a:rPr lang="en-US" dirty="0" smtClean="0"/>
              <a:t>!</a:t>
            </a:r>
          </a:p>
          <a:p>
            <a:r>
              <a:rPr lang="en-US" dirty="0" smtClean="0"/>
              <a:t>Decagon Soil Moisture</a:t>
            </a:r>
          </a:p>
          <a:p>
            <a:r>
              <a:rPr lang="en-US" dirty="0" smtClean="0"/>
              <a:t>Complete data entry forms!</a:t>
            </a:r>
          </a:p>
          <a:p>
            <a:r>
              <a:rPr lang="en-US" dirty="0" smtClean="0"/>
              <a:t>Make sure we are aligned to </a:t>
            </a:r>
            <a:r>
              <a:rPr lang="en-US" dirty="0" err="1" smtClean="0"/>
              <a:t>fullfil</a:t>
            </a:r>
            <a:r>
              <a:rPr lang="en-US" dirty="0" err="1" smtClean="0"/>
              <a:t>l</a:t>
            </a:r>
            <a:r>
              <a:rPr lang="en-US" dirty="0" smtClean="0"/>
              <a:t> USDA data requirements.</a:t>
            </a:r>
            <a:endParaRPr lang="en-US" dirty="0" smtClean="0"/>
          </a:p>
          <a:p>
            <a:r>
              <a:rPr lang="en-US" dirty="0" smtClean="0"/>
              <a:t>Come up with a sexy name for this database system / concept.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4927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Demonstration Time?</a:t>
            </a:r>
            <a:endParaRPr lang="en-US" dirty="0"/>
          </a:p>
        </p:txBody>
      </p:sp>
      <p:pic>
        <p:nvPicPr>
          <p:cNvPr id="3" name="Content Placeholder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14400"/>
            <a:ext cx="6781800" cy="51809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4672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Time for Questions?</a:t>
            </a:r>
            <a:endParaRPr lang="en-US" dirty="0"/>
          </a:p>
        </p:txBody>
      </p:sp>
      <p:sp>
        <p:nvSpPr>
          <p:cNvPr id="50181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3505200"/>
            <a:ext cx="353975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</a:rPr>
              <a:t>Daryl </a:t>
            </a:r>
            <a:r>
              <a:rPr lang="en-US" sz="3200" dirty="0" err="1">
                <a:latin typeface="Times New Roman" pitchFamily="18" charset="0"/>
              </a:rPr>
              <a:t>Herzmann</a:t>
            </a:r>
            <a:endParaRPr lang="en-US" sz="3200" dirty="0">
              <a:latin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</a:rPr>
              <a:t>515.294.5978</a:t>
            </a:r>
          </a:p>
          <a:p>
            <a:r>
              <a:rPr lang="en-US" sz="3200" dirty="0">
                <a:latin typeface="Times New Roman" pitchFamily="18" charset="0"/>
              </a:rPr>
              <a:t>akrherz@iastate.edu</a:t>
            </a:r>
          </a:p>
        </p:txBody>
      </p:sp>
      <p:pic>
        <p:nvPicPr>
          <p:cNvPr id="50182" name="Picture 6" descr="tuxmexican"/>
          <p:cNvPicPr>
            <a:picLocks noGrp="1" noChangeAspect="1" noChangeArrowheads="1"/>
          </p:cNvPicPr>
          <p:nvPr>
            <p:ph type="clipArt" sz="half" idx="1"/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609600" y="1828800"/>
            <a:ext cx="3505200" cy="4114800"/>
          </a:xfrm>
          <a:noFill/>
          <a:ln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70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Recapping my last presentation, Nov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#1 Goal: Make things easy</a:t>
            </a:r>
            <a:r>
              <a:rPr lang="en-US" dirty="0" smtClean="0"/>
              <a:t>! </a:t>
            </a:r>
            <a:endParaRPr lang="en-US" dirty="0" smtClean="0"/>
          </a:p>
          <a:p>
            <a:r>
              <a:rPr lang="en-US" dirty="0" smtClean="0"/>
              <a:t>Form a database committee</a:t>
            </a:r>
          </a:p>
          <a:p>
            <a:r>
              <a:rPr lang="en-US" dirty="0" smtClean="0"/>
              <a:t>Get my scheme approved </a:t>
            </a:r>
            <a:r>
              <a:rPr lang="en-US" dirty="0" smtClean="0"/>
              <a:t>by leadership team</a:t>
            </a:r>
          </a:p>
          <a:p>
            <a:r>
              <a:rPr lang="en-US" dirty="0" smtClean="0"/>
              <a:t>Do 4 years of work in 9 months of time.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25902"/>
            <a:ext cx="1447800" cy="1158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60707"/>
            <a:ext cx="1243133" cy="142343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538666"/>
            <a:ext cx="1600200" cy="139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610177"/>
            <a:ext cx="1617989" cy="1324493"/>
          </a:xfrm>
          <a:prstGeom prst="rect">
            <a:avLst/>
          </a:prstGeom>
        </p:spPr>
      </p:pic>
      <p:pic>
        <p:nvPicPr>
          <p:cNvPr id="8" name="Content Placeholder 4" descr="grinds-my-gears1.jp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6934201" y="4538666"/>
            <a:ext cx="1921044" cy="14454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682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So, what has happened since then?</a:t>
            </a:r>
            <a:br>
              <a:rPr lang="en-US" dirty="0" smtClean="0"/>
            </a:br>
            <a:r>
              <a:rPr lang="en-US" sz="3100" dirty="0" smtClean="0">
                <a:solidFill>
                  <a:schemeClr val="accent6">
                    <a:lumMod val="75000"/>
                  </a:schemeClr>
                </a:solidFill>
              </a:rPr>
              <a:t>(emails from </a:t>
            </a:r>
            <a:r>
              <a:rPr lang="en-US" sz="3100" dirty="0" err="1" smtClean="0">
                <a:solidFill>
                  <a:schemeClr val="accent6">
                    <a:lumMod val="75000"/>
                  </a:schemeClr>
                </a:solidFill>
              </a:rPr>
              <a:t>daryl</a:t>
            </a:r>
            <a:r>
              <a:rPr lang="en-US" sz="3100" dirty="0" smtClean="0">
                <a:solidFill>
                  <a:schemeClr val="accent6">
                    <a:lumMod val="75000"/>
                  </a:schemeClr>
                </a:solidFill>
              </a:rPr>
              <a:t> to Lori)</a:t>
            </a:r>
            <a:endParaRPr lang="en-US" sz="3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November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(35 emails)</a:t>
            </a:r>
          </a:p>
          <a:p>
            <a:pPr lvl="1"/>
            <a:r>
              <a:rPr lang="en-US" dirty="0" smtClean="0"/>
              <a:t>21: Got database committee formed</a:t>
            </a:r>
          </a:p>
          <a:p>
            <a:r>
              <a:rPr lang="en-US" dirty="0" smtClean="0"/>
              <a:t>December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(32 emails)</a:t>
            </a:r>
          </a:p>
          <a:p>
            <a:r>
              <a:rPr lang="en-US" dirty="0" smtClean="0"/>
              <a:t>January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(54 emails)</a:t>
            </a:r>
          </a:p>
          <a:p>
            <a:pPr lvl="1"/>
            <a:r>
              <a:rPr lang="en-US" dirty="0" smtClean="0"/>
              <a:t>26: Management Form</a:t>
            </a:r>
          </a:p>
          <a:p>
            <a:r>
              <a:rPr lang="en-US" dirty="0" smtClean="0"/>
              <a:t>February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(41 emails)</a:t>
            </a:r>
          </a:p>
          <a:p>
            <a:pPr lvl="1"/>
            <a:r>
              <a:rPr lang="en-US" dirty="0" smtClean="0"/>
              <a:t>5: Added IPM to Management Form</a:t>
            </a:r>
          </a:p>
          <a:p>
            <a:r>
              <a:rPr lang="en-US" dirty="0" smtClean="0"/>
              <a:t>March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(53 emails)</a:t>
            </a:r>
          </a:p>
          <a:p>
            <a:pPr lvl="1"/>
            <a:r>
              <a:rPr lang="en-US" dirty="0" smtClean="0"/>
              <a:t>15: GHG PAS Form</a:t>
            </a:r>
          </a:p>
          <a:p>
            <a:r>
              <a:rPr lang="en-US" dirty="0"/>
              <a:t>April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(44 emails)</a:t>
            </a:r>
          </a:p>
          <a:p>
            <a:pPr lvl="1"/>
            <a:r>
              <a:rPr lang="en-US" dirty="0"/>
              <a:t>1</a:t>
            </a:r>
            <a:r>
              <a:rPr lang="en-US" dirty="0" smtClean="0"/>
              <a:t>: Completed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(61 emails)</a:t>
            </a:r>
          </a:p>
          <a:p>
            <a:pPr lvl="1"/>
            <a:r>
              <a:rPr lang="en-US" dirty="0" smtClean="0"/>
              <a:t>31: Released Management </a:t>
            </a:r>
            <a:r>
              <a:rPr lang="en-US" dirty="0" err="1" smtClean="0"/>
              <a:t>DataStore</a:t>
            </a:r>
            <a:r>
              <a:rPr lang="en-US" dirty="0" smtClean="0"/>
              <a:t> Description</a:t>
            </a:r>
          </a:p>
          <a:p>
            <a:r>
              <a:rPr lang="en-US" dirty="0" smtClean="0"/>
              <a:t>June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(130 emails)</a:t>
            </a:r>
          </a:p>
          <a:p>
            <a:pPr lvl="1"/>
            <a:r>
              <a:rPr lang="en-US" dirty="0" smtClean="0"/>
              <a:t>4: Virtual </a:t>
            </a:r>
            <a:r>
              <a:rPr lang="en-US" dirty="0" err="1" smtClean="0"/>
              <a:t>TeleConn</a:t>
            </a:r>
            <a:r>
              <a:rPr lang="en-US" dirty="0" smtClean="0"/>
              <a:t> with other CAP projects on Data</a:t>
            </a:r>
          </a:p>
          <a:p>
            <a:pPr lvl="1"/>
            <a:r>
              <a:rPr lang="en-US" dirty="0" smtClean="0"/>
              <a:t>25: Weather Data Download app</a:t>
            </a:r>
          </a:p>
          <a:p>
            <a:pPr lvl="1"/>
            <a:r>
              <a:rPr lang="en-US" dirty="0" smtClean="0"/>
              <a:t>29: Agronomic Data Sheets</a:t>
            </a:r>
          </a:p>
          <a:p>
            <a:r>
              <a:rPr lang="en-US" dirty="0" smtClean="0"/>
              <a:t>July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(71 emails)</a:t>
            </a:r>
          </a:p>
          <a:p>
            <a:pPr lvl="1"/>
            <a:r>
              <a:rPr lang="en-US" dirty="0" smtClean="0"/>
              <a:t>17: Soil Texture Sheets</a:t>
            </a:r>
          </a:p>
          <a:p>
            <a:pPr lvl="1"/>
            <a:r>
              <a:rPr lang="en-US" dirty="0" smtClean="0"/>
              <a:t>25: Soil Nitrates Sheets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862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Management Goals from last meeting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Make things easy for you, no really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Altruistic goal, but why not keep trying!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Minimize problems from data </a:t>
            </a:r>
            <a:r>
              <a:rPr lang="en-US" dirty="0" smtClean="0"/>
              <a:t>versioning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We are doing good with this one.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Allow simultaneous editing of data, so your grad students can do all the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On track here as well.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Standardize collection protocols into online data entry spreadsheets that you can design</a:t>
            </a:r>
            <a:r>
              <a:rPr lang="en-US" dirty="0" smtClean="0"/>
              <a:t>!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Uffffffffffffffffffffffff</a:t>
            </a:r>
            <a:r>
              <a:rPr lang="en-US" dirty="0" smtClean="0">
                <a:solidFill>
                  <a:srgbClr val="FF0000"/>
                </a:solidFill>
              </a:rPr>
              <a:t>-Da. Slowly, but Shirley.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Create an easy page for </a:t>
            </a:r>
            <a:r>
              <a:rPr lang="en-US" dirty="0" err="1" smtClean="0"/>
              <a:t>Obj</a:t>
            </a:r>
            <a:r>
              <a:rPr lang="en-US" dirty="0" smtClean="0"/>
              <a:t> 3 </a:t>
            </a:r>
            <a:r>
              <a:rPr lang="en-US" dirty="0"/>
              <a:t>and users to download project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 err="1" smtClean="0">
                <a:solidFill>
                  <a:srgbClr val="FF0000"/>
                </a:solidFill>
              </a:rPr>
              <a:t>NBCFail</a:t>
            </a:r>
            <a:r>
              <a:rPr lang="en-US" dirty="0" smtClean="0">
                <a:solidFill>
                  <a:srgbClr val="FF0000"/>
                </a:solidFill>
              </a:rPr>
              <a:t> here.  It is coming, but so is Christmas.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346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15,240 meter view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664" y="4176371"/>
            <a:ext cx="1782472" cy="1416758"/>
          </a:xfrm>
          <a:prstGeom prst="rect">
            <a:avLst/>
          </a:prstGeom>
        </p:spPr>
      </p:pic>
      <p:pic>
        <p:nvPicPr>
          <p:cNvPr id="4" name="Picture 5" descr="cy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096000" y="1145232"/>
            <a:ext cx="1447800" cy="1644839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08" y="1066800"/>
            <a:ext cx="2819400" cy="2148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9" y="4364210"/>
            <a:ext cx="3843988" cy="1041080"/>
          </a:xfrm>
          <a:prstGeom prst="rect">
            <a:avLst/>
          </a:prstGeom>
        </p:spPr>
      </p:pic>
      <p:sp>
        <p:nvSpPr>
          <p:cNvPr id="7" name="TextBox 6"/>
          <p:cNvSpPr txBox="1"/>
          <p:nvPr>
            <p:custDataLst>
              <p:tags r:id="rId7"/>
            </p:custDataLst>
          </p:nvPr>
        </p:nvSpPr>
        <p:spPr>
          <a:xfrm>
            <a:off x="553146" y="3279056"/>
            <a:ext cx="3256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External/Public Website</a:t>
            </a:r>
            <a:endParaRPr lang="en-US" sz="2400" b="1" dirty="0"/>
          </a:p>
        </p:txBody>
      </p:sp>
      <p:sp>
        <p:nvSpPr>
          <p:cNvPr id="8" name="TextBox 7"/>
          <p:cNvSpPr txBox="1"/>
          <p:nvPr>
            <p:custDataLst>
              <p:tags r:id="rId8"/>
            </p:custDataLst>
          </p:nvPr>
        </p:nvSpPr>
        <p:spPr>
          <a:xfrm>
            <a:off x="255373" y="5638800"/>
            <a:ext cx="4098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Internal Collaboration Website</a:t>
            </a:r>
            <a:endParaRPr lang="en-US" sz="2400" b="1" dirty="0"/>
          </a:p>
        </p:txBody>
      </p:sp>
      <p:sp>
        <p:nvSpPr>
          <p:cNvPr id="9" name="TextBox 8"/>
          <p:cNvSpPr txBox="1"/>
          <p:nvPr>
            <p:custDataLst>
              <p:tags r:id="rId9"/>
            </p:custDataLst>
          </p:nvPr>
        </p:nvSpPr>
        <p:spPr>
          <a:xfrm>
            <a:off x="5009651" y="5638800"/>
            <a:ext cx="3755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Google Docs / Spreadsheets</a:t>
            </a:r>
            <a:endParaRPr lang="en-US" sz="2400" b="1" dirty="0"/>
          </a:p>
        </p:txBody>
      </p:sp>
      <p:sp>
        <p:nvSpPr>
          <p:cNvPr id="10" name="TextBox 9"/>
          <p:cNvSpPr txBox="1"/>
          <p:nvPr>
            <p:custDataLst>
              <p:tags r:id="rId10"/>
            </p:custDataLst>
          </p:nvPr>
        </p:nvSpPr>
        <p:spPr>
          <a:xfrm>
            <a:off x="5089778" y="2790071"/>
            <a:ext cx="3605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Traditiona</a:t>
            </a:r>
            <a:r>
              <a:rPr lang="en-US" sz="2400" b="1" dirty="0"/>
              <a:t>l</a:t>
            </a:r>
            <a:r>
              <a:rPr lang="en-US" sz="2400" b="1" dirty="0" smtClean="0"/>
              <a:t> Database @ISU</a:t>
            </a:r>
            <a:endParaRPr lang="en-US" sz="2400" b="1" dirty="0"/>
          </a:p>
        </p:txBody>
      </p:sp>
      <p:cxnSp>
        <p:nvCxnSpPr>
          <p:cNvPr id="12" name="Straight Connector 11"/>
          <p:cNvCxnSpPr/>
          <p:nvPr>
            <p:custDataLst>
              <p:tags r:id="rId11"/>
            </p:custDataLst>
          </p:nvPr>
        </p:nvCxnSpPr>
        <p:spPr>
          <a:xfrm>
            <a:off x="259579" y="3886200"/>
            <a:ext cx="8505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>
            <p:custDataLst>
              <p:tags r:id="rId12"/>
            </p:custDataLst>
          </p:nvPr>
        </p:nvCxnSpPr>
        <p:spPr>
          <a:xfrm>
            <a:off x="4572000" y="1066800"/>
            <a:ext cx="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5963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External / Public </a:t>
            </a:r>
            <a:r>
              <a:rPr lang="en-US" dirty="0" smtClean="0"/>
              <a:t>Website</a:t>
            </a:r>
            <a:br>
              <a:rPr lang="en-US" dirty="0" smtClean="0"/>
            </a:br>
            <a:r>
              <a:rPr lang="en-US" dirty="0" smtClean="0"/>
              <a:t>http:///sustainablecorn.org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Communicate our project to the public</a:t>
            </a:r>
          </a:p>
          <a:p>
            <a:pPr lvl="1"/>
            <a:r>
              <a:rPr lang="en-US" dirty="0" smtClean="0"/>
              <a:t>Provide warm </a:t>
            </a:r>
            <a:r>
              <a:rPr lang="en-US" dirty="0" err="1" smtClean="0"/>
              <a:t>fuzzies</a:t>
            </a:r>
            <a:endParaRPr lang="en-US" dirty="0" smtClean="0"/>
          </a:p>
          <a:p>
            <a:r>
              <a:rPr lang="en-US" dirty="0" smtClean="0"/>
              <a:t>Who to yell at about it:</a:t>
            </a:r>
          </a:p>
          <a:p>
            <a:pPr lvl="1"/>
            <a:r>
              <a:rPr lang="en-US" dirty="0" smtClean="0"/>
              <a:t>Lynn Laws</a:t>
            </a:r>
          </a:p>
          <a:p>
            <a:pPr lvl="1"/>
            <a:r>
              <a:rPr lang="en-US" dirty="0" smtClean="0"/>
              <a:t>Daryl Herzmann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3" y="1752600"/>
            <a:ext cx="4496830" cy="3429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7407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Internal Collaboration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Facilitate trans-disciplinary </a:t>
            </a:r>
            <a:r>
              <a:rPr lang="en-US" dirty="0" smtClean="0"/>
              <a:t>collaboration!</a:t>
            </a:r>
          </a:p>
          <a:p>
            <a:pPr lvl="1"/>
            <a:r>
              <a:rPr lang="en-US" dirty="0" smtClean="0"/>
              <a:t>Organize the data entry spreadsheets</a:t>
            </a:r>
            <a:endParaRPr lang="en-US" dirty="0" smtClean="0"/>
          </a:p>
          <a:p>
            <a:r>
              <a:rPr lang="en-US" dirty="0" smtClean="0"/>
              <a:t>Who to yell at:</a:t>
            </a:r>
          </a:p>
          <a:p>
            <a:pPr lvl="1"/>
            <a:r>
              <a:rPr lang="en-US" dirty="0" smtClean="0"/>
              <a:t>Lori </a:t>
            </a:r>
            <a:r>
              <a:rPr lang="en-US" dirty="0" err="1" smtClean="0"/>
              <a:t>Abendroth</a:t>
            </a:r>
            <a:endParaRPr lang="en-US" dirty="0" smtClean="0"/>
          </a:p>
          <a:p>
            <a:pPr lvl="1"/>
            <a:r>
              <a:rPr lang="en-US" dirty="0" smtClean="0"/>
              <a:t>Daryl </a:t>
            </a:r>
            <a:r>
              <a:rPr lang="en-US" dirty="0"/>
              <a:t>H</a:t>
            </a:r>
            <a:r>
              <a:rPr lang="en-US" dirty="0" smtClean="0"/>
              <a:t>erzmann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9588"/>
            <a:ext cx="4038600" cy="1093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532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Google Drive / Docs / Spreadsheets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Allow entry of most of the project data</a:t>
            </a:r>
          </a:p>
          <a:p>
            <a:pPr lvl="1"/>
            <a:r>
              <a:rPr lang="en-US" dirty="0" smtClean="0"/>
              <a:t>Allow managed editing and sharing of documents</a:t>
            </a:r>
          </a:p>
          <a:p>
            <a:r>
              <a:rPr lang="en-US" dirty="0" smtClean="0"/>
              <a:t>Who to yell at:</a:t>
            </a:r>
          </a:p>
          <a:p>
            <a:pPr lvl="1"/>
            <a:r>
              <a:rPr lang="en-US" dirty="0" smtClean="0"/>
              <a:t>Daryl Herzmann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1" y="2133600"/>
            <a:ext cx="3645049" cy="2895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044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Traditional / Relational Database @ISU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Be a traditional database that makes things easier for me.</a:t>
            </a:r>
          </a:p>
          <a:p>
            <a:pPr lvl="1"/>
            <a:r>
              <a:rPr lang="en-US" dirty="0" smtClean="0"/>
              <a:t>Redundantly store Google Drive content</a:t>
            </a:r>
          </a:p>
          <a:p>
            <a:pPr lvl="1"/>
            <a:r>
              <a:rPr lang="en-US" dirty="0" smtClean="0"/>
              <a:t>Support the coming Obj3 download interfaces</a:t>
            </a:r>
          </a:p>
          <a:p>
            <a:r>
              <a:rPr lang="en-US" dirty="0" smtClean="0"/>
              <a:t>Who to yell at:</a:t>
            </a:r>
          </a:p>
          <a:p>
            <a:pPr lvl="1"/>
            <a:r>
              <a:rPr lang="en-US" dirty="0" smtClean="0"/>
              <a:t>Daryl Herzmann </a:t>
            </a:r>
            <a:endParaRPr lang="en-US" dirty="0"/>
          </a:p>
        </p:txBody>
      </p:sp>
      <p:pic>
        <p:nvPicPr>
          <p:cNvPr id="5" name="Picture 5" descr="cy"/>
          <p:cNvPicPr>
            <a:picLocks noGrp="1" noChangeAspect="1" noChangeArrowheads="1"/>
          </p:cNvPicPr>
          <p:nvPr>
            <p:ph sz="half" idx="1"/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0100" y="1691481"/>
            <a:ext cx="3352800" cy="3810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762000" y="5609967"/>
            <a:ext cx="2914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should be Iowa State’s </a:t>
            </a:r>
          </a:p>
          <a:p>
            <a:r>
              <a:rPr lang="en-US" dirty="0" smtClean="0"/>
              <a:t>current mascot, but I digress.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81213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LUevRdXh4UOdh55p8XLw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pp1lzegTwyI7ucxoqaUc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Cpeak1ko66MYgmQLYGxs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iEltGdFXA3FfeQbDJlJt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bMJVxbH0JlMH7AOQl7I8v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EULCpqyxstETTDKXXkoJ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i180zkWcJDXvsyJLGugzj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h5BEjPsNBdsw1cvdF5ryk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wIBPT0BLNhsuIMwBm3xB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JC7f6zrdSVoYyBhYv3b7S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e040Y9STwMIjM6tAMqaxV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3waafDR0lugzo6a5AhkYp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FSWdOmeFG9a3Yr9iqIqB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ffPbvVgLWleSWyQNUf2v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3dImpHPTcXWqgUl38WJAy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Ud8oETZGmFIvqWqaO0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v9BeNn5VTc1cBt8vzV39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wiWsQ76MPF8RccNs2v7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eeIJAZq9EuL3zDjikwXP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nODytaHY9bWRRFZk3H2L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Fmf4CgP9tbbFVCneXbzS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XpcyIW4YApdF0Yce55Ik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zRhtE2QPPpMAAWqrI8uvK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HfnzWLUONAzeK9olpUEQS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hZW41wRNicCF1KcbnhPgB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NeIu5ZlTWrJUBc76PRAm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Mdr6gWqz7LGt42K9WRuV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QFldkCjDUnv1rv3ZIosmj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884lFUJSFirmLL3COfu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X2Af5X85s61Src5fgDIau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J09idFME6P7Ua6t6zXBMc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ptjyXmxBLFO7iA5NJsjNZ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Lx1YMa4LzIDxAGZFHp6u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63NS1Md8tpccHMxZAnx0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Wqe5f8JcMxVNbHQepsLRm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uKZoN4LTHu9krYbT8hxr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oYd8IPIX2lZz3TCY9mzH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3nkyNGfgtERgpBqAW34Yx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Yro80wjn4FwDkBSzU9tHy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bmvDHXgizAB8Z5ok3vnJv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bUwmDQXmmzVqR6Abmphs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J0NHrGfndZXciemcRkIpo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VEw7LUTh7sejVezxgqKD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Ga9LveWYSZvkldfyfra6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VVwLmWOaQi22Wal34yHB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tJH0T5iwWnY7iWlRwL4BO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o6A4bXn1WP1VkTBKXTsK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myB38X8iwC6GSXpt3VyV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CxCmo8JhngR4ekHk56tH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isPm1BuXUYMNDmOv7HmB7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efNgMPPLkFshnUWE5G0Pi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Djwt2uUTaNX8dzyLPF89D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iEltGdFXA3FfeQbDJlJtW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R6vzNEop90uEWHq0jktSQ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Tj8KWK4ZFV4A8QzrIdpS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anNuKmYuMJQGdbq3IDl9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iWXHvbuc50dmXunffDTfA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mzAqRCgtX7g8KWr0H1a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EULCpqyxstETTDKXXkoJ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JMhOIm8VvQyhj5uIkV9Ka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x72ZTlo6sGt14SaFjiz38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ghcQOf9IN3UnpIn3sMJQ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yV5tSpfo1ASSXMIHvzQiX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6N62HihjfOO1FVp4yJ3A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sDwMsUxu4wVrwqhDNKAmF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6GzuUVJncuw72Pm8hm8sH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sncYpesLKs6WzQ0nEQbz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3oTTyWZMKLqqL2bA71Kh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avLWVf6hoONHm7nVQUj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urWFlXcTyoSXUX6sj8Vj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ZwXvwPLTiC5QTGlkyd7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cyNOdThULxskXvJBKNR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IBxqO3OkDATFbibIMgpEJ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0UhfhciClVv9euWZUDSxw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4KmMdl2Ky1xTNGHa9Sjya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ktsBmAP92XNc5sY7Jymex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eZkl9Ozl2OdbqSjBYrUp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UVZQthwrHysK7TiBhWf6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Bw4Cc33MeQhQ9sU24Fsl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5AAec18LbWlafth0r1zGV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B8MdT22jkJk1yWABp9kc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U25N8zVk7bETJLUCxdh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gDQjXZTQhE6BFc6e0bgB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YAzyfwo2tDlH3MsWOCVqh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0N85Iwic5mFCh2hLItuN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KTCqDiczkbW4zLp9OSKhx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X1d84wUuqbH16IQ78qZr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k85MgRKmeVT013LUujWS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Nh8f1vbIvfKccmHZ7X4B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1DVrfE9HxDjNPDzRmxJK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4hjQSGK7DA3Ws5S4zbZP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Sgyhddl9kAtlj5JDkVeL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gfUU3c82FwazE7oMsWp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RsHoRGiJB1GrYGACEbJ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dTxsNC2NzHqlYowiGIBW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SbtYiYyLzq9w2BXMGVuy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TZn0awskiSqqwijNFrz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jQfgTyuTqs3s1hpkwxUT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Jq74MOGftvbmtTYKlM9e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vwfdlC1k4tsy56RoAQD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Q9TQsjynkFgjcCyxBlDs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T0lSEuoyn3TOFnmmSisWJ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Sgx8PwxCbgD0gvFBOOXap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VporgFtddcgbZOHKA02jU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4TWJIVgvrvXM8pXhkei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IAtd6e6JczTYYUo1XPqE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KL0XrmBcSyuuTY6sbJY7f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1ExpUGLaKtm43l1KRUI2V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a1rY6xjBJNXKmq1rVrHN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EULCpqyxstETTDKXXkoJ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8PVKqrS3pcRL7mntIFDr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h5BEjPsNBdsw1cvdF5ryk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6Zf3EYdL4m8vyP9L82BC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xcDuSMOpX00MniJ4oOCHp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AlbXuZxZjiGZCpfbuAP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nvDG3UXoWHZtGFIs0IMx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dSQxmSR62LtbcPxhr5zB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GvVKwItR3CJyiLPwx5wQF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ZusTUJhGXLsCckBCm9DaI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UyivUjmwH0BgPoMTsGpm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oav66P9H4vNmjtwBG9Lf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3NauygnpRrT7a42A80U2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8PVKqrS3pcRL7mntIFDr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clRogf2LE0vKuP9KK9QG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iOdXI7qNpG7IlvkELNMi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ay5xrdKuhltkmlBxyMid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Te8ot1x9Rc3fl0WtIVb6X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h5BEjPsNBdsw1cvdF5ryk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zIZiXHxmUy2UlWEv37uV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LHKGfxslgzBogjW9Xbdk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p51lF4QQ666itrENL0Hw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a1rY6xjBJNXKmq1rVrH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iYPvu9qcCUcVr5B2xgS6c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6R9Z9R8i1x18DKM14OzH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pmczjPQewmiPRYmv0z3k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0u8mSJp8yHlkukGEO6hxd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EULCpqyxstETTDKXXkoJ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UjrQfwb4wvsPrMNzxjrM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09n92BxxO3mQjTSSbQCqI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5G8rgdAZY7Smclp2gAdU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fpWefe8PWf7Pf3glFNsP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3VUnR2jiYafnc3IgXE0E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bbDD7OmWrzcDdxTlxGG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P9lk0CyTRZLoJceobtC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NZqvJ4isYd8P4ltiNOJnx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RONH79udwsi29UPgygr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6gAoz4aQTDV4ik5AQo0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CyFQK6oETQh5MzGVnaju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LjjnXxb75Oqef8Qn36yC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1Wml9la58oM0cTwqIq6HJ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gmlqNwMforZKKnX2Oc01X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e3ejXlFsVSQF0ZIxDjS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0r99tFBTGHdQI6mycPUIY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RTHW25EnI4pjeC4auF3z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qoSKu2lfEpQGhSE9JFWe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95JF5Yf7mIMIi04lZUsUb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qlzPaiClko3ppjJdltlP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LnRbD0WHuKppnRMt9lYH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4TYyStMznK3irzHFjnc6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uOuL97ay6mu0e8P95zLLx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5rqUP4KwwQ8pa47jEoP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G6jFSmzTVNDloUqaFGj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m2xAHr1KS7FftDXrRBgvS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rHjTr5J7JxN3qQg4RmZSO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5cpuu7trckUAAQgOZV0Kn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a1rY6xjBJNXKmq1rVrH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rpc6bMKUwZYaB6tXACEh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9QgqN3m3S3SXK0hnWGHhN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</TotalTime>
  <Words>771</Words>
  <Application>Microsoft Office PowerPoint</Application>
  <PresentationFormat>On-screen Show (4:3)</PresentationFormat>
  <Paragraphs>185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Project Collaboration &amp; Data Management  Daryl Herzmann  blame Lori Abendroth  credit</vt:lpstr>
      <vt:lpstr>Recapping my last presentation, Nov 9</vt:lpstr>
      <vt:lpstr>So, what has happened since then? (emails from daryl to Lori)</vt:lpstr>
      <vt:lpstr>Data Management Goals from last meeting</vt:lpstr>
      <vt:lpstr>15,240 meter view</vt:lpstr>
      <vt:lpstr>External / Public Website http:///sustainablecorn.org</vt:lpstr>
      <vt:lpstr>Internal Collaboration Website</vt:lpstr>
      <vt:lpstr>Google Drive / Docs / Spreadsheets</vt:lpstr>
      <vt:lpstr>Traditional / Relational Database @ISU</vt:lpstr>
      <vt:lpstr>9,144 meter view</vt:lpstr>
      <vt:lpstr>Central Database?  Shirely, you jest.</vt:lpstr>
      <vt:lpstr>Three Primary Metadata Spreadsheets</vt:lpstr>
      <vt:lpstr>How Site Data is Collected </vt:lpstr>
      <vt:lpstr>What are the other CAPs doing?</vt:lpstr>
      <vt:lpstr>Help Wanted!</vt:lpstr>
      <vt:lpstr>TODO List / High Priority Items (…you will see this slide next year…)</vt:lpstr>
      <vt:lpstr>Demonstration Time?</vt:lpstr>
      <vt:lpstr>Time for Questions?</vt:lpstr>
    </vt:vector>
  </TitlesOfParts>
  <Company>Iowa State University - Sociology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Abendroth, Lori J [SOC A]</dc:creator>
  <cp:lastModifiedBy>Daryl Herzmann</cp:lastModifiedBy>
  <cp:revision>77</cp:revision>
  <dcterms:created xsi:type="dcterms:W3CDTF">2012-04-16T15:16:02Z</dcterms:created>
  <dcterms:modified xsi:type="dcterms:W3CDTF">2012-08-07T18:37:32Z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1q1NffsDr9aP-EdRo6-q5nd4FSjQImAz4WiTQuDdp9Zw</vt:lpwstr>
  </property>
  <property fmtid="{D5CDD505-2E9C-101B-9397-08002B2CF9AE}" pid="4" name="Google.Documents.RevisionId">
    <vt:lpwstr>05004511816153654358</vt:lpwstr>
  </property>
  <property fmtid="{D5CDD505-2E9C-101B-9397-08002B2CF9AE}" pid="5" name="Google.Documents.PreviousRevisionId">
    <vt:lpwstr>14055402646917929259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