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0" r:id="rId3"/>
    <p:sldId id="261" r:id="rId4"/>
    <p:sldId id="263" r:id="rId5"/>
    <p:sldId id="262" r:id="rId6"/>
    <p:sldId id="273" r:id="rId7"/>
    <p:sldId id="264" r:id="rId8"/>
    <p:sldId id="265" r:id="rId9"/>
    <p:sldId id="266" r:id="rId10"/>
    <p:sldId id="267" r:id="rId11"/>
    <p:sldId id="274" r:id="rId12"/>
    <p:sldId id="269" r:id="rId13"/>
    <p:sldId id="271" r:id="rId14"/>
    <p:sldId id="272" r:id="rId15"/>
    <p:sldId id="268" r:id="rId16"/>
    <p:sldId id="275" r:id="rId17"/>
    <p:sldId id="2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6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36FC6-03BE-4FD0-93E9-9C8FC2119A91}" type="datetimeFigureOut">
              <a:rPr lang="en-US" smtClean="0"/>
              <a:t>8/8/2012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0B886-BC68-4B8A-A9DF-297871A5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0B886-BC68-4B8A-A9DF-297871A531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1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35"/>
          <a:stretch/>
        </p:blipFill>
        <p:spPr bwMode="auto">
          <a:xfrm>
            <a:off x="0" y="4112136"/>
            <a:ext cx="9137904" cy="2745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85800" y="1600201"/>
            <a:ext cx="7772400" cy="18033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AUTHORS</a:t>
            </a:r>
            <a:endParaRPr lang="en-US" dirty="0"/>
          </a:p>
        </p:txBody>
      </p:sp>
      <p:pic>
        <p:nvPicPr>
          <p:cNvPr id="1026" name="Picture 2" descr="\\iastate.edu\soc\Climate Cap\Cap Operations\Project Identity\Logos\Sustainablecorn\sustainablecorn (digital)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3" y="160665"/>
            <a:ext cx="2438400" cy="10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iastate.edu\soc\Climate Cap\Cap Operations\Project Identity\Logos\USDA NIFA\Digital JPG\usda_nifa_c_rgb_300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65" y="257024"/>
            <a:ext cx="2030965" cy="83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5"/>
            </p:custDataLst>
          </p:nvPr>
        </p:nvSpPr>
        <p:spPr>
          <a:xfrm>
            <a:off x="0" y="599313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This research is part of a regional collaborative project supported by the USDA-NIFA, Award No. 2011-68002-30190:</a:t>
            </a:r>
          </a:p>
          <a:p>
            <a:pPr algn="ctr"/>
            <a:r>
              <a:rPr lang="en-US" sz="1200" b="0" i="1" u="none" strike="noStrike" dirty="0" smtClean="0">
                <a:solidFill>
                  <a:srgbClr val="000000"/>
                </a:solidFill>
                <a:effectLst/>
                <a:latin typeface="Arial"/>
              </a:rPr>
              <a:t>Cropping Systems Coordinated Agricultural Project: Climate Change, Mitigation, and Adaptation in Corn-based Cropping Systems</a:t>
            </a:r>
          </a:p>
          <a:p>
            <a:pPr algn="ctr"/>
            <a:r>
              <a:rPr lang="en-US" sz="1200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Project Web site: sustainablecorn.org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9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39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  <p:custDataLst>
              <p:tags r:id="rId2"/>
            </p:custDataLst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27 Nov 2007	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2007 Fall AS Seminar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EE3E72-AF53-47F2-B5E1-0D8B6B46A3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4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iastate.edu\soc\Climate Cap\Cap Operations\Project Identity\Logos\Sustainablecorn\sustainablecorn (digital)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7" y="6175381"/>
            <a:ext cx="1600203" cy="66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iastate.edu\soc\Climate Cap\Cap Operations\Project Identity\Logos\USDA NIFA\Digital JPG\usda_nifa_c_rgb_300.jpg"/>
          <p:cNvPicPr>
            <a:picLocks noChangeAspect="1" noChangeArrowheads="1"/>
          </p:cNvPicPr>
          <p:nvPr userDrawn="1"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505" y="6252049"/>
            <a:ext cx="1332823" cy="54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9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image" Target="../media/image12.jpg"/><Relationship Id="rId2" Type="http://schemas.openxmlformats.org/officeDocument/2006/relationships/tags" Target="../tags/tag132.xml"/><Relationship Id="rId16" Type="http://schemas.openxmlformats.org/officeDocument/2006/relationships/image" Target="../media/image11.png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5" Type="http://schemas.openxmlformats.org/officeDocument/2006/relationships/image" Target="../media/image10.png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tags" Target="../tags/tag42.xml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tags" Target="../tags/tag41.xml"/><Relationship Id="rId17" Type="http://schemas.openxmlformats.org/officeDocument/2006/relationships/image" Target="../media/image6.jpg"/><Relationship Id="rId2" Type="http://schemas.openxmlformats.org/officeDocument/2006/relationships/tags" Target="../tags/tag31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tags" Target="../tags/tag44.xml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tags" Target="../tags/tag4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image" Target="../media/image6.jp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tags" Target="../tags/tag80.xml"/><Relationship Id="rId3" Type="http://schemas.openxmlformats.org/officeDocument/2006/relationships/tags" Target="../tags/tag57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tags" Target="../tags/tag79.xml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tags" Target="../tags/tag78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tags" Target="../tags/tag77.xml"/><Relationship Id="rId28" Type="http://schemas.openxmlformats.org/officeDocument/2006/relationships/tags" Target="../tags/tag82.xml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tags" Target="../tags/tag76.xml"/><Relationship Id="rId27" Type="http://schemas.openxmlformats.org/officeDocument/2006/relationships/tags" Target="../tags/tag81.xml"/><Relationship Id="rId30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tags" Target="../tags/tag95.xml"/><Relationship Id="rId18" Type="http://schemas.openxmlformats.org/officeDocument/2006/relationships/tags" Target="../tags/tag100.xml"/><Relationship Id="rId3" Type="http://schemas.openxmlformats.org/officeDocument/2006/relationships/tags" Target="../tags/tag85.xml"/><Relationship Id="rId21" Type="http://schemas.openxmlformats.org/officeDocument/2006/relationships/image" Target="../media/image6.jpg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17" Type="http://schemas.openxmlformats.org/officeDocument/2006/relationships/tags" Target="../tags/tag99.xml"/><Relationship Id="rId2" Type="http://schemas.openxmlformats.org/officeDocument/2006/relationships/tags" Target="../tags/tag84.xml"/><Relationship Id="rId16" Type="http://schemas.openxmlformats.org/officeDocument/2006/relationships/tags" Target="../tags/tag98.xml"/><Relationship Id="rId20" Type="http://schemas.openxmlformats.org/officeDocument/2006/relationships/slideLayout" Target="../slideLayouts/slideLayout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5" Type="http://schemas.openxmlformats.org/officeDocument/2006/relationships/tags" Target="../tags/tag97.xml"/><Relationship Id="rId23" Type="http://schemas.openxmlformats.org/officeDocument/2006/relationships/image" Target="../media/image8.jpeg"/><Relationship Id="rId10" Type="http://schemas.openxmlformats.org/officeDocument/2006/relationships/tags" Target="../tags/tag92.xml"/><Relationship Id="rId19" Type="http://schemas.openxmlformats.org/officeDocument/2006/relationships/tags" Target="../tags/tag101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tags" Target="../tags/tag96.xml"/><Relationship Id="rId22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image" Target="../media/image6.jp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19" Type="http://schemas.openxmlformats.org/officeDocument/2006/relationships/slideLayout" Target="../slideLayouts/slideLayout4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sz="5300" dirty="0" smtClean="0"/>
              <a:t>Project Collaboration &amp;</a:t>
            </a:r>
            <a:br>
              <a:rPr lang="en-US" sz="5300" dirty="0" smtClean="0"/>
            </a:br>
            <a:r>
              <a:rPr lang="en-US" sz="5300" dirty="0" smtClean="0"/>
              <a:t>Data Management</a:t>
            </a:r>
            <a:br>
              <a:rPr lang="en-US" sz="53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Daryl Herzmann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Lori </a:t>
            </a:r>
            <a:r>
              <a:rPr lang="en-US" dirty="0" err="1" smtClean="0">
                <a:sym typeface="Wingdings" pitchFamily="2" charset="2"/>
              </a:rPr>
              <a:t>Abendroth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7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Data Management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things easy for all, no really!</a:t>
            </a:r>
          </a:p>
          <a:p>
            <a:r>
              <a:rPr lang="en-US" dirty="0" smtClean="0"/>
              <a:t>Minimize problems from data versioning</a:t>
            </a:r>
          </a:p>
          <a:p>
            <a:r>
              <a:rPr lang="en-US" dirty="0" smtClean="0"/>
              <a:t>Allow collaborative editing of data, let grad students do all the work</a:t>
            </a:r>
          </a:p>
          <a:p>
            <a:r>
              <a:rPr lang="en-US" dirty="0" smtClean="0"/>
              <a:t>Standardize collection protocols into online data entry spreadsheets that behave like Microsoft Excel documents.</a:t>
            </a:r>
          </a:p>
          <a:p>
            <a:r>
              <a:rPr lang="en-US" dirty="0" smtClean="0"/>
              <a:t>Create an easy page for modelers and users to download project data</a:t>
            </a:r>
          </a:p>
          <a:p>
            <a:r>
              <a:rPr lang="en-US" dirty="0" smtClean="0"/>
              <a:t>Don’t reinvent wheels, use </a:t>
            </a:r>
            <a:r>
              <a:rPr lang="en-US" dirty="0" smtClean="0"/>
              <a:t>“The </a:t>
            </a:r>
            <a:r>
              <a:rPr lang="en-US" dirty="0"/>
              <a:t>C</a:t>
            </a:r>
            <a:r>
              <a:rPr lang="en-US" dirty="0" smtClean="0"/>
              <a:t>loud.”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4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“The Cloud” and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Concept is to provide your data:</a:t>
            </a:r>
          </a:p>
          <a:p>
            <a:pPr lvl="1"/>
            <a:r>
              <a:rPr lang="en-US" dirty="0" smtClean="0"/>
              <a:t>To you and perhaps others on demand</a:t>
            </a:r>
          </a:p>
          <a:p>
            <a:pPr lvl="1"/>
            <a:r>
              <a:rPr lang="en-US" dirty="0" smtClean="0"/>
              <a:t>In a form usable by the application and </a:t>
            </a:r>
            <a:r>
              <a:rPr lang="en-US" dirty="0"/>
              <a:t>I</a:t>
            </a:r>
            <a:r>
              <a:rPr lang="en-US" dirty="0" smtClean="0"/>
              <a:t>nternet device you are currently using</a:t>
            </a:r>
          </a:p>
          <a:p>
            <a:r>
              <a:rPr lang="en-US" dirty="0" smtClean="0"/>
              <a:t>Data in the cloud advantages</a:t>
            </a:r>
          </a:p>
          <a:p>
            <a:pPr lvl="1"/>
            <a:r>
              <a:rPr lang="en-US" dirty="0" smtClean="0"/>
              <a:t>Can be searched</a:t>
            </a:r>
          </a:p>
          <a:p>
            <a:pPr lvl="1"/>
            <a:r>
              <a:rPr lang="en-US" dirty="0" smtClean="0"/>
              <a:t>Is physically stored redundantly</a:t>
            </a:r>
          </a:p>
          <a:p>
            <a:pPr lvl="1"/>
            <a:r>
              <a:rPr lang="en-US" dirty="0" smtClean="0"/>
              <a:t>Near infinite versioning</a:t>
            </a:r>
          </a:p>
          <a:p>
            <a:pPr lvl="1"/>
            <a:r>
              <a:rPr lang="en-US" dirty="0" smtClean="0"/>
              <a:t>Is an authoritative source, no copies existing on various servers in various revisions</a:t>
            </a:r>
          </a:p>
          <a:p>
            <a:pPr lvl="1"/>
            <a:r>
              <a:rPr lang="en-US" dirty="0" smtClean="0"/>
              <a:t>Collaboratively edited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299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15,240 meter </a:t>
            </a:r>
            <a:r>
              <a:rPr lang="en-US" dirty="0" smtClean="0"/>
              <a:t>view of current solution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664" y="4176371"/>
            <a:ext cx="1782472" cy="1416758"/>
          </a:xfrm>
          <a:prstGeom prst="rect">
            <a:avLst/>
          </a:prstGeom>
        </p:spPr>
      </p:pic>
      <p:pic>
        <p:nvPicPr>
          <p:cNvPr id="4" name="Picture 5" descr="cy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096000" y="1145232"/>
            <a:ext cx="1447800" cy="1644839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08" y="1066800"/>
            <a:ext cx="2819400" cy="2148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79" y="4364210"/>
            <a:ext cx="3843988" cy="1041080"/>
          </a:xfrm>
          <a:prstGeom prst="rect">
            <a:avLst/>
          </a:prstGeom>
        </p:spPr>
      </p:pic>
      <p:sp>
        <p:nvSpPr>
          <p:cNvPr id="7" name="TextBox 6"/>
          <p:cNvSpPr txBox="1"/>
          <p:nvPr>
            <p:custDataLst>
              <p:tags r:id="rId7"/>
            </p:custDataLst>
          </p:nvPr>
        </p:nvSpPr>
        <p:spPr>
          <a:xfrm>
            <a:off x="553146" y="3279056"/>
            <a:ext cx="3256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External/Public Website</a:t>
            </a:r>
            <a:endParaRPr lang="en-US" sz="2400" b="1" dirty="0"/>
          </a:p>
        </p:txBody>
      </p:sp>
      <p:sp>
        <p:nvSpPr>
          <p:cNvPr id="8" name="TextBox 7"/>
          <p:cNvSpPr txBox="1"/>
          <p:nvPr>
            <p:custDataLst>
              <p:tags r:id="rId8"/>
            </p:custDataLst>
          </p:nvPr>
        </p:nvSpPr>
        <p:spPr>
          <a:xfrm>
            <a:off x="255373" y="5638800"/>
            <a:ext cx="4098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Internal Collaboration Website</a:t>
            </a:r>
            <a:endParaRPr lang="en-US" sz="2400" b="1" dirty="0"/>
          </a:p>
        </p:txBody>
      </p:sp>
      <p:sp>
        <p:nvSpPr>
          <p:cNvPr id="9" name="TextBox 8"/>
          <p:cNvSpPr txBox="1"/>
          <p:nvPr>
            <p:custDataLst>
              <p:tags r:id="rId9"/>
            </p:custDataLst>
          </p:nvPr>
        </p:nvSpPr>
        <p:spPr>
          <a:xfrm>
            <a:off x="5009651" y="5638800"/>
            <a:ext cx="375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Google Docs / Spreadsheets</a:t>
            </a:r>
            <a:endParaRPr lang="en-US" sz="2400" b="1" dirty="0"/>
          </a:p>
        </p:txBody>
      </p:sp>
      <p:sp>
        <p:nvSpPr>
          <p:cNvPr id="10" name="TextBox 9"/>
          <p:cNvSpPr txBox="1"/>
          <p:nvPr>
            <p:custDataLst>
              <p:tags r:id="rId10"/>
            </p:custDataLst>
          </p:nvPr>
        </p:nvSpPr>
        <p:spPr>
          <a:xfrm>
            <a:off x="5089778" y="2790071"/>
            <a:ext cx="3605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Traditiona</a:t>
            </a:r>
            <a:r>
              <a:rPr lang="en-US" sz="2400" b="1" dirty="0"/>
              <a:t>l</a:t>
            </a:r>
            <a:r>
              <a:rPr lang="en-US" sz="2400" b="1" dirty="0" smtClean="0"/>
              <a:t> Database @ISU</a:t>
            </a:r>
            <a:endParaRPr lang="en-US" sz="2400" b="1" dirty="0"/>
          </a:p>
        </p:txBody>
      </p:sp>
      <p:cxnSp>
        <p:nvCxnSpPr>
          <p:cNvPr id="12" name="Straight Connector 11"/>
          <p:cNvCxnSpPr/>
          <p:nvPr>
            <p:custDataLst>
              <p:tags r:id="rId11"/>
            </p:custDataLst>
          </p:nvPr>
        </p:nvCxnSpPr>
        <p:spPr>
          <a:xfrm>
            <a:off x="259579" y="3886200"/>
            <a:ext cx="8505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2"/>
            </p:custDataLst>
          </p:nvPr>
        </p:nvCxnSpPr>
        <p:spPr>
          <a:xfrm>
            <a:off x="4572000" y="1066800"/>
            <a:ext cx="0" cy="556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94688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Project Data 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76" y="1820291"/>
            <a:ext cx="6819048" cy="355238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48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More simply stated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have web pages that behave like Microsoft Excel spreadsheets</a:t>
            </a:r>
          </a:p>
          <a:p>
            <a:r>
              <a:rPr lang="en-US" dirty="0" smtClean="0"/>
              <a:t>These spreadsheets are setup to replicate data collection spreadsheets that already exist.</a:t>
            </a:r>
          </a:p>
          <a:p>
            <a:r>
              <a:rPr lang="en-US" dirty="0" smtClean="0"/>
              <a:t>These spreadsheets are stored in the Google Docs Cloud</a:t>
            </a:r>
          </a:p>
          <a:p>
            <a:r>
              <a:rPr lang="en-US" dirty="0" err="1" smtClean="0"/>
              <a:t>Programic</a:t>
            </a:r>
            <a:r>
              <a:rPr lang="en-US" dirty="0" smtClean="0"/>
              <a:t> interfaces exist to easily manipulate, populate, and download these datasets 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89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General Problems </a:t>
            </a:r>
            <a:r>
              <a:rPr lang="en-US" dirty="0" smtClean="0"/>
              <a:t>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cloud can be fickle some days</a:t>
            </a:r>
          </a:p>
          <a:p>
            <a:pPr algn="r"/>
            <a:r>
              <a:rPr lang="en-US" i="1" dirty="0" smtClean="0"/>
              <a:t>Problems are quickly fixed</a:t>
            </a:r>
          </a:p>
          <a:p>
            <a:r>
              <a:rPr lang="en-US" dirty="0" smtClean="0"/>
              <a:t>The terminology / technology thrown at team members is difficult to understand</a:t>
            </a:r>
          </a:p>
          <a:p>
            <a:pPr algn="r"/>
            <a:r>
              <a:rPr lang="en-US" i="1" dirty="0" smtClean="0"/>
              <a:t>Hand-holding is happily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done, when requested</a:t>
            </a:r>
            <a:endParaRPr lang="en-US" i="1" dirty="0" smtClean="0"/>
          </a:p>
          <a:p>
            <a:r>
              <a:rPr lang="en-US" dirty="0" smtClean="0"/>
              <a:t>The cloud technology is in constant flux, great for 5 year projects </a:t>
            </a:r>
            <a:r>
              <a:rPr lang="en-US" dirty="0" smtClean="0">
                <a:sym typeface="Wingdings" pitchFamily="2" charset="2"/>
              </a:rPr>
              <a:t></a:t>
            </a:r>
          </a:p>
          <a:p>
            <a:pPr algn="r"/>
            <a:r>
              <a:rPr lang="en-US" i="1" dirty="0" smtClean="0">
                <a:sym typeface="Wingdings" pitchFamily="2" charset="2"/>
              </a:rPr>
              <a:t>Unknown Unknown</a:t>
            </a:r>
            <a:r>
              <a:rPr lang="en-US" i="1" dirty="0">
                <a:sym typeface="Wingdings" pitchFamily="2" charset="2"/>
              </a:rPr>
              <a:t>s</a:t>
            </a:r>
            <a:endParaRPr lang="en-US" i="1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Daryl’s ignorance / incompetence</a:t>
            </a:r>
          </a:p>
          <a:p>
            <a:pPr algn="r"/>
            <a:r>
              <a:rPr lang="en-US" i="1" dirty="0" smtClean="0">
                <a:sym typeface="Wingdings" pitchFamily="2" charset="2"/>
              </a:rPr>
              <a:t>Resolution is Hopeless</a:t>
            </a:r>
            <a:endParaRPr lang="en-US" i="1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10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Specific 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Lori and </a:t>
            </a:r>
            <a:r>
              <a:rPr lang="en-US" dirty="0" err="1" smtClean="0"/>
              <a:t>daryl’s</a:t>
            </a:r>
            <a:r>
              <a:rPr lang="en-US" dirty="0" smtClean="0"/>
              <a:t> understanding of protocols and data collection procedures </a:t>
            </a:r>
            <a:endParaRPr lang="en-US" dirty="0" smtClean="0"/>
          </a:p>
          <a:p>
            <a:pPr algn="r"/>
            <a:r>
              <a:rPr lang="en-US" i="1" dirty="0" smtClean="0"/>
              <a:t>Iterative and difficult process</a:t>
            </a:r>
            <a:endParaRPr lang="en-US" i="1" dirty="0" smtClean="0"/>
          </a:p>
          <a:p>
            <a:r>
              <a:rPr lang="en-US" dirty="0" smtClean="0"/>
              <a:t>Google Docs is new concept for most.</a:t>
            </a:r>
            <a:endParaRPr lang="en-US" dirty="0" smtClean="0"/>
          </a:p>
          <a:p>
            <a:pPr algn="r"/>
            <a:r>
              <a:rPr lang="en-US" i="1" dirty="0" smtClean="0"/>
              <a:t>More creative with training?</a:t>
            </a:r>
            <a:endParaRPr lang="en-US" i="1" dirty="0" smtClean="0"/>
          </a:p>
          <a:p>
            <a:r>
              <a:rPr lang="en-US" dirty="0" smtClean="0"/>
              <a:t>Getting folks to at least try out this system.</a:t>
            </a:r>
            <a:endParaRPr lang="en-US" dirty="0" smtClean="0">
              <a:sym typeface="Wingdings" pitchFamily="2" charset="2"/>
            </a:endParaRPr>
          </a:p>
          <a:p>
            <a:pPr algn="r"/>
            <a:r>
              <a:rPr lang="en-US" i="1" dirty="0" smtClean="0">
                <a:sym typeface="Wingdings" pitchFamily="2" charset="2"/>
              </a:rPr>
              <a:t>Better and more </a:t>
            </a:r>
            <a:br>
              <a:rPr lang="en-US" i="1" dirty="0" smtClean="0">
                <a:sym typeface="Wingdings" pitchFamily="2" charset="2"/>
              </a:rPr>
            </a:br>
            <a:r>
              <a:rPr lang="en-US" i="1" dirty="0" smtClean="0">
                <a:sym typeface="Wingdings" pitchFamily="2" charset="2"/>
              </a:rPr>
              <a:t>communication needed</a:t>
            </a:r>
            <a:endParaRPr lang="en-US" i="1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Larger datasets needing manual QC will be a challenge</a:t>
            </a:r>
            <a:endParaRPr lang="en-US" dirty="0" smtClean="0">
              <a:sym typeface="Wingdings" pitchFamily="2" charset="2"/>
            </a:endParaRPr>
          </a:p>
          <a:p>
            <a:pPr algn="r"/>
            <a:r>
              <a:rPr lang="en-US" i="1" dirty="0" smtClean="0">
                <a:sym typeface="Wingdings" pitchFamily="2" charset="2"/>
              </a:rPr>
              <a:t>Unresolved, </a:t>
            </a:r>
            <a:r>
              <a:rPr lang="en-US" i="1" dirty="0" err="1" smtClean="0">
                <a:sym typeface="Wingdings" pitchFamily="2" charset="2"/>
              </a:rPr>
              <a:t>gonna</a:t>
            </a:r>
            <a:r>
              <a:rPr lang="en-US" i="1" dirty="0" smtClean="0">
                <a:sym typeface="Wingdings" pitchFamily="2" charset="2"/>
              </a:rPr>
              <a:t> take some time</a:t>
            </a:r>
            <a:endParaRPr lang="en-US" i="1" dirty="0" smtClean="0">
              <a:sym typeface="Wingdings" pitchFamily="2" charset="2"/>
            </a:endParaRP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934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Time for Questions?</a:t>
            </a:r>
            <a:endParaRPr lang="en-US" dirty="0"/>
          </a:p>
        </p:txBody>
      </p:sp>
      <p:sp>
        <p:nvSpPr>
          <p:cNvPr id="50181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3505200"/>
            <a:ext cx="353975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</a:rPr>
              <a:t>Daryl </a:t>
            </a:r>
            <a:r>
              <a:rPr lang="en-US" sz="3200" dirty="0" err="1">
                <a:latin typeface="Times New Roman" pitchFamily="18" charset="0"/>
              </a:rPr>
              <a:t>Herzmann</a:t>
            </a:r>
            <a:endParaRPr lang="en-US" sz="3200" dirty="0">
              <a:latin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</a:rPr>
              <a:t>515.294.5978</a:t>
            </a:r>
          </a:p>
          <a:p>
            <a:r>
              <a:rPr lang="en-US" sz="3200" dirty="0">
                <a:latin typeface="Times New Roman" pitchFamily="18" charset="0"/>
              </a:rPr>
              <a:t>akrherz@iastate.edu</a:t>
            </a:r>
          </a:p>
        </p:txBody>
      </p:sp>
      <p:pic>
        <p:nvPicPr>
          <p:cNvPr id="50182" name="Picture 6" descr="tuxmexican"/>
          <p:cNvPicPr>
            <a:picLocks noGrp="1" noChangeAspect="1" noChangeArrowheads="1"/>
          </p:cNvPicPr>
          <p:nvPr>
            <p:ph type="clipArt" sz="half" idx="1"/>
            <p:custDataLst>
              <p:tags r:id="rId4"/>
            </p:custDataLst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609600" y="1828800"/>
            <a:ext cx="3505200" cy="4114800"/>
          </a:xfrm>
          <a:noFill/>
          <a:ln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211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 for the next </a:t>
            </a:r>
            <a:r>
              <a:rPr lang="en-US" strike="sngStrike" dirty="0" smtClean="0">
                <a:solidFill>
                  <a:schemeClr val="bg1">
                    <a:lumMod val="50000"/>
                  </a:schemeClr>
                </a:solidFill>
              </a:rPr>
              <a:t>45</a:t>
            </a:r>
            <a:r>
              <a:rPr lang="en-US" dirty="0" smtClean="0"/>
              <a:t> </a:t>
            </a:r>
            <a:r>
              <a:rPr lang="en-US" dirty="0" smtClean="0"/>
              <a:t>15 minutes </a:t>
            </a:r>
            <a:r>
              <a:rPr lang="en-US" dirty="0" smtClean="0"/>
              <a:t>of your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nstill confidence </a:t>
            </a:r>
            <a:r>
              <a:rPr lang="en-US" dirty="0" smtClean="0"/>
              <a:t>that data is being properly managed for this project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 informative </a:t>
            </a:r>
            <a:r>
              <a:rPr lang="en-US" dirty="0" smtClean="0"/>
              <a:t>about data management concepts and how they apply to this project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 honest </a:t>
            </a:r>
            <a:r>
              <a:rPr lang="en-US" dirty="0" smtClean="0"/>
              <a:t>about issues encountered so far and how they are being mitigated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Be entertaining </a:t>
            </a:r>
            <a:r>
              <a:rPr lang="en-US" dirty="0" smtClean="0"/>
              <a:t>to keep you </a:t>
            </a:r>
            <a:r>
              <a:rPr lang="en-US" dirty="0" smtClean="0"/>
              <a:t>awake</a:t>
            </a:r>
          </a:p>
          <a:p>
            <a:r>
              <a:rPr lang="en-US" dirty="0" smtClean="0"/>
              <a:t>Get </a:t>
            </a:r>
            <a:r>
              <a:rPr lang="en-US" b="1" dirty="0" smtClean="0">
                <a:solidFill>
                  <a:srgbClr val="FF0000"/>
                </a:solidFill>
              </a:rPr>
              <a:t>your feedback </a:t>
            </a:r>
            <a:r>
              <a:rPr lang="en-US" dirty="0" smtClean="0"/>
              <a:t>on improvements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37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 the beginning, there was the lone scientist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2133600" cy="2133600"/>
          </a:xfrm>
          <a:prstGeom prst="rect">
            <a:avLst/>
          </a:prstGeom>
        </p:spPr>
      </p:pic>
      <p:sp>
        <p:nvSpPr>
          <p:cNvPr id="5" name="Line Callout 1 4"/>
          <p:cNvSpPr/>
          <p:nvPr>
            <p:custDataLst>
              <p:tags r:id="rId4"/>
            </p:custDataLst>
          </p:nvPr>
        </p:nvSpPr>
        <p:spPr>
          <a:xfrm>
            <a:off x="3124200" y="1151965"/>
            <a:ext cx="3200400" cy="753035"/>
          </a:xfrm>
          <a:prstGeom prst="borderCallout1">
            <a:avLst>
              <a:gd name="adj1" fmla="val 45005"/>
              <a:gd name="adj2" fmla="val 7111"/>
              <a:gd name="adj3" fmla="val 96091"/>
              <a:gd name="adj4" fmla="val -2173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 want to do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Isosceles Triangle 5"/>
          <p:cNvSpPr/>
          <p:nvPr>
            <p:custDataLst>
              <p:tags r:id="rId5"/>
            </p:custDataLst>
          </p:nvPr>
        </p:nvSpPr>
        <p:spPr>
          <a:xfrm>
            <a:off x="5638800" y="1285875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>
            <p:custDataLst>
              <p:tags r:id="rId6"/>
            </p:custDataLst>
          </p:nvPr>
        </p:nvSpPr>
        <p:spPr>
          <a:xfrm>
            <a:off x="3124201" y="2214282"/>
            <a:ext cx="4800600" cy="753035"/>
          </a:xfrm>
          <a:prstGeom prst="borderCallout1">
            <a:avLst>
              <a:gd name="adj1" fmla="val 41723"/>
              <a:gd name="adj2" fmla="val 7497"/>
              <a:gd name="adj3" fmla="val 20608"/>
              <a:gd name="adj4" fmla="val -213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To get          I need to collect  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Isosceles Triangle 7"/>
          <p:cNvSpPr/>
          <p:nvPr>
            <p:custDataLst>
              <p:tags r:id="rId7"/>
            </p:custDataLst>
          </p:nvPr>
        </p:nvSpPr>
        <p:spPr>
          <a:xfrm>
            <a:off x="4647171" y="2357437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>
            <p:custDataLst>
              <p:tags r:id="rId8"/>
            </p:custDataLst>
          </p:nvPr>
        </p:nvSpPr>
        <p:spPr>
          <a:xfrm>
            <a:off x="7315200" y="2340961"/>
            <a:ext cx="538162" cy="538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>
            <p:custDataLst>
              <p:tags r:id="rId9"/>
            </p:custDataLst>
          </p:nvPr>
        </p:nvSpPr>
        <p:spPr>
          <a:xfrm>
            <a:off x="3124200" y="3200400"/>
            <a:ext cx="3200400" cy="753035"/>
          </a:xfrm>
          <a:prstGeom prst="borderCallout1">
            <a:avLst>
              <a:gd name="adj1" fmla="val 45005"/>
              <a:gd name="adj2" fmla="val 7111"/>
              <a:gd name="adj3" fmla="val -38465"/>
              <a:gd name="adj4" fmla="val -22503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 collect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>
            <p:custDataLst>
              <p:tags r:id="rId10"/>
            </p:custDataLst>
          </p:nvPr>
        </p:nvSpPr>
        <p:spPr>
          <a:xfrm>
            <a:off x="5381046" y="3307836"/>
            <a:ext cx="538162" cy="538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ine Callout 1 11"/>
          <p:cNvSpPr/>
          <p:nvPr>
            <p:custDataLst>
              <p:tags r:id="rId11"/>
            </p:custDataLst>
          </p:nvPr>
        </p:nvSpPr>
        <p:spPr>
          <a:xfrm>
            <a:off x="3124200" y="4267200"/>
            <a:ext cx="5486400" cy="1295400"/>
          </a:xfrm>
          <a:prstGeom prst="borderCallout1">
            <a:avLst>
              <a:gd name="adj1" fmla="val 30697"/>
              <a:gd name="adj2" fmla="val 2832"/>
              <a:gd name="adj3" fmla="val -62312"/>
              <a:gd name="adj4" fmla="val -1619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 (grad student) covert            into         via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ome arcane method that I don’t even understand, nor document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>
            <p:custDataLst>
              <p:tags r:id="rId12"/>
            </p:custDataLst>
          </p:nvPr>
        </p:nvSpPr>
        <p:spPr>
          <a:xfrm>
            <a:off x="6324278" y="4338638"/>
            <a:ext cx="461962" cy="4619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>
            <p:custDataLst>
              <p:tags r:id="rId13"/>
            </p:custDataLst>
          </p:nvPr>
        </p:nvSpPr>
        <p:spPr>
          <a:xfrm>
            <a:off x="7467601" y="4338638"/>
            <a:ext cx="457200" cy="4000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>
            <p:custDataLst>
              <p:tags r:id="rId14"/>
            </p:custDataLst>
          </p:nvPr>
        </p:nvSpPr>
        <p:spPr>
          <a:xfrm>
            <a:off x="2645762" y="5791200"/>
            <a:ext cx="2735284" cy="753035"/>
          </a:xfrm>
          <a:prstGeom prst="borderCallout1">
            <a:avLst>
              <a:gd name="adj1" fmla="val 45005"/>
              <a:gd name="adj2" fmla="val 7111"/>
              <a:gd name="adj3" fmla="val -317423"/>
              <a:gd name="adj4" fmla="val -16326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 publish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Isosceles Triangle 15"/>
          <p:cNvSpPr/>
          <p:nvPr>
            <p:custDataLst>
              <p:tags r:id="rId15"/>
            </p:custDataLst>
          </p:nvPr>
        </p:nvSpPr>
        <p:spPr>
          <a:xfrm>
            <a:off x="4648200" y="5934075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641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Then, two scientists got together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5676"/>
            <a:ext cx="1015314" cy="1015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39" y="1235676"/>
            <a:ext cx="1015314" cy="1015314"/>
          </a:xfrm>
          <a:prstGeom prst="rect">
            <a:avLst/>
          </a:prstGeom>
        </p:spPr>
      </p:pic>
      <p:sp>
        <p:nvSpPr>
          <p:cNvPr id="5" name="Line Callout 1 4"/>
          <p:cNvSpPr/>
          <p:nvPr>
            <p:custDataLst>
              <p:tags r:id="rId5"/>
            </p:custDataLst>
          </p:nvPr>
        </p:nvSpPr>
        <p:spPr>
          <a:xfrm>
            <a:off x="1602259" y="1219200"/>
            <a:ext cx="2360141" cy="1243914"/>
          </a:xfrm>
          <a:prstGeom prst="borderCallout1">
            <a:avLst>
              <a:gd name="adj1" fmla="val 48978"/>
              <a:gd name="adj2" fmla="val 630"/>
              <a:gd name="adj3" fmla="val 43442"/>
              <a:gd name="adj4" fmla="val -213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collect </a:t>
            </a:r>
          </a:p>
        </p:txBody>
      </p:sp>
      <p:sp>
        <p:nvSpPr>
          <p:cNvPr id="6" name="Line Callout 1 5"/>
          <p:cNvSpPr/>
          <p:nvPr>
            <p:custDataLst>
              <p:tags r:id="rId6"/>
            </p:custDataLst>
          </p:nvPr>
        </p:nvSpPr>
        <p:spPr>
          <a:xfrm>
            <a:off x="5257800" y="1219200"/>
            <a:ext cx="2360141" cy="1243914"/>
          </a:xfrm>
          <a:prstGeom prst="borderCallout1">
            <a:avLst>
              <a:gd name="adj1" fmla="val 49971"/>
              <a:gd name="adj2" fmla="val 100630"/>
              <a:gd name="adj3" fmla="val 48409"/>
              <a:gd name="adj4" fmla="val 12263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can </a:t>
            </a:r>
            <a:r>
              <a:rPr lang="en-US" sz="2400" dirty="0" smtClean="0">
                <a:solidFill>
                  <a:schemeClr val="tx1"/>
                </a:solidFill>
              </a:rPr>
              <a:t>do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>
            <p:custDataLst>
              <p:tags r:id="rId7"/>
            </p:custDataLst>
          </p:nvPr>
        </p:nvSpPr>
        <p:spPr>
          <a:xfrm>
            <a:off x="2895600" y="1619443"/>
            <a:ext cx="538162" cy="538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>
            <p:custDataLst>
              <p:tags r:id="rId8"/>
            </p:custDataLst>
          </p:nvPr>
        </p:nvSpPr>
        <p:spPr>
          <a:xfrm>
            <a:off x="6482149" y="1607794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>
            <p:custDataLst>
              <p:tags r:id="rId9"/>
            </p:custDataLst>
          </p:nvPr>
        </p:nvSpPr>
        <p:spPr>
          <a:xfrm>
            <a:off x="4191000" y="1607794"/>
            <a:ext cx="838200" cy="668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>
            <p:custDataLst>
              <p:tags r:id="rId10"/>
            </p:custDataLst>
          </p:nvPr>
        </p:nvSpPr>
        <p:spPr>
          <a:xfrm>
            <a:off x="1143000" y="30480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A few emails are sent back and forth, done!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70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Then a whole team of scientists get together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b="1" i="1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686" y="3175686"/>
            <a:ext cx="1015314" cy="1015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686" y="5004486"/>
            <a:ext cx="1015314" cy="10153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004486"/>
            <a:ext cx="1015314" cy="10153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175686"/>
            <a:ext cx="1015314" cy="1015314"/>
          </a:xfrm>
          <a:prstGeom prst="rect">
            <a:avLst/>
          </a:prstGeom>
        </p:spPr>
      </p:pic>
      <p:sp>
        <p:nvSpPr>
          <p:cNvPr id="9" name="Line Callout 1 8"/>
          <p:cNvSpPr/>
          <p:nvPr>
            <p:custDataLst>
              <p:tags r:id="rId7"/>
            </p:custDataLst>
          </p:nvPr>
        </p:nvSpPr>
        <p:spPr>
          <a:xfrm>
            <a:off x="1143000" y="838200"/>
            <a:ext cx="6858000" cy="753035"/>
          </a:xfrm>
          <a:prstGeom prst="borderCallout1">
            <a:avLst>
              <a:gd name="adj1" fmla="val 45005"/>
              <a:gd name="adj2" fmla="val 7111"/>
              <a:gd name="adj3" fmla="val 45222"/>
              <a:gd name="adj4" fmla="val 72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USDA Funds us to do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Isosceles Triangle 9"/>
          <p:cNvSpPr/>
          <p:nvPr>
            <p:custDataLst>
              <p:tags r:id="rId8"/>
            </p:custDataLst>
          </p:nvPr>
        </p:nvSpPr>
        <p:spPr>
          <a:xfrm>
            <a:off x="4038600" y="972110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tored Data 10"/>
          <p:cNvSpPr/>
          <p:nvPr>
            <p:custDataLst>
              <p:tags r:id="rId9"/>
            </p:custDataLst>
          </p:nvPr>
        </p:nvSpPr>
        <p:spPr>
          <a:xfrm>
            <a:off x="4800600" y="970051"/>
            <a:ext cx="740794" cy="46878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llate 11"/>
          <p:cNvSpPr/>
          <p:nvPr>
            <p:custDataLst>
              <p:tags r:id="rId10"/>
            </p:custDataLst>
          </p:nvPr>
        </p:nvSpPr>
        <p:spPr>
          <a:xfrm>
            <a:off x="5896232" y="981354"/>
            <a:ext cx="533400" cy="466725"/>
          </a:xfrm>
          <a:prstGeom prst="flowChartCol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Explosion 1 12"/>
          <p:cNvSpPr/>
          <p:nvPr>
            <p:custDataLst>
              <p:tags r:id="rId11"/>
            </p:custDataLst>
          </p:nvPr>
        </p:nvSpPr>
        <p:spPr>
          <a:xfrm>
            <a:off x="6781800" y="864813"/>
            <a:ext cx="681318" cy="68131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1 13"/>
          <p:cNvSpPr/>
          <p:nvPr>
            <p:custDataLst>
              <p:tags r:id="rId12"/>
            </p:custDataLst>
          </p:nvPr>
        </p:nvSpPr>
        <p:spPr>
          <a:xfrm>
            <a:off x="1143000" y="1743635"/>
            <a:ext cx="6858000" cy="753035"/>
          </a:xfrm>
          <a:prstGeom prst="borderCallout1">
            <a:avLst>
              <a:gd name="adj1" fmla="val 45005"/>
              <a:gd name="adj2" fmla="val 7111"/>
              <a:gd name="adj3" fmla="val 45222"/>
              <a:gd name="adj4" fmla="val 722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Our team collects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>
            <p:custDataLst>
              <p:tags r:id="rId13"/>
            </p:custDataLst>
          </p:nvPr>
        </p:nvSpPr>
        <p:spPr>
          <a:xfrm>
            <a:off x="3994000" y="1851071"/>
            <a:ext cx="538162" cy="538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ghtning Bolt 15"/>
          <p:cNvSpPr/>
          <p:nvPr>
            <p:custDataLst>
              <p:tags r:id="rId14"/>
            </p:custDataLst>
          </p:nvPr>
        </p:nvSpPr>
        <p:spPr>
          <a:xfrm>
            <a:off x="5029200" y="1809383"/>
            <a:ext cx="621538" cy="621538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ame 16"/>
          <p:cNvSpPr/>
          <p:nvPr>
            <p:custDataLst>
              <p:tags r:id="rId15"/>
            </p:custDataLst>
          </p:nvPr>
        </p:nvSpPr>
        <p:spPr>
          <a:xfrm>
            <a:off x="6019800" y="1819835"/>
            <a:ext cx="609600" cy="538162"/>
          </a:xfrm>
          <a:prstGeom prst="fram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Sun 17"/>
          <p:cNvSpPr/>
          <p:nvPr>
            <p:custDataLst>
              <p:tags r:id="rId16"/>
            </p:custDataLst>
          </p:nvPr>
        </p:nvSpPr>
        <p:spPr>
          <a:xfrm>
            <a:off x="6886832" y="1786357"/>
            <a:ext cx="605118" cy="605118"/>
          </a:xfrm>
          <a:prstGeom prst="su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Callout 1 18"/>
          <p:cNvSpPr/>
          <p:nvPr>
            <p:custDataLst>
              <p:tags r:id="rId17"/>
            </p:custDataLst>
          </p:nvPr>
        </p:nvSpPr>
        <p:spPr>
          <a:xfrm>
            <a:off x="1907059" y="3175686"/>
            <a:ext cx="2360141" cy="1243914"/>
          </a:xfrm>
          <a:prstGeom prst="borderCallout1">
            <a:avLst>
              <a:gd name="adj1" fmla="val 48978"/>
              <a:gd name="adj2" fmla="val 630"/>
              <a:gd name="adj3" fmla="val 43442"/>
              <a:gd name="adj4" fmla="val -213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can collect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 can do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Isosceles Triangle 19"/>
          <p:cNvSpPr/>
          <p:nvPr>
            <p:custDataLst>
              <p:tags r:id="rId18"/>
            </p:custDataLst>
          </p:nvPr>
        </p:nvSpPr>
        <p:spPr>
          <a:xfrm>
            <a:off x="3314120" y="3839861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>
            <p:custDataLst>
              <p:tags r:id="rId19"/>
            </p:custDataLst>
          </p:nvPr>
        </p:nvSpPr>
        <p:spPr>
          <a:xfrm>
            <a:off x="3578439" y="3311996"/>
            <a:ext cx="538162" cy="538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ine Callout 1 21"/>
          <p:cNvSpPr/>
          <p:nvPr>
            <p:custDataLst>
              <p:tags r:id="rId20"/>
            </p:custDataLst>
          </p:nvPr>
        </p:nvSpPr>
        <p:spPr>
          <a:xfrm>
            <a:off x="1907059" y="4890186"/>
            <a:ext cx="2360141" cy="1243914"/>
          </a:xfrm>
          <a:prstGeom prst="borderCallout1">
            <a:avLst>
              <a:gd name="adj1" fmla="val 48978"/>
              <a:gd name="adj2" fmla="val 630"/>
              <a:gd name="adj3" fmla="val 43442"/>
              <a:gd name="adj4" fmla="val -213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For 50 years,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 collected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Chord 22"/>
          <p:cNvSpPr/>
          <p:nvPr>
            <p:custDataLst>
              <p:tags r:id="rId21"/>
            </p:custDataLst>
          </p:nvPr>
        </p:nvSpPr>
        <p:spPr>
          <a:xfrm>
            <a:off x="3701620" y="5410200"/>
            <a:ext cx="489380" cy="609600"/>
          </a:xfrm>
          <a:prstGeom prst="chor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Callout 1 23"/>
          <p:cNvSpPr/>
          <p:nvPr>
            <p:custDataLst>
              <p:tags r:id="rId22"/>
            </p:custDataLst>
          </p:nvPr>
        </p:nvSpPr>
        <p:spPr>
          <a:xfrm>
            <a:off x="5059061" y="3175686"/>
            <a:ext cx="2360141" cy="1243914"/>
          </a:xfrm>
          <a:prstGeom prst="borderCallout1">
            <a:avLst>
              <a:gd name="adj1" fmla="val 49971"/>
              <a:gd name="adj2" fmla="val 100630"/>
              <a:gd name="adj3" fmla="val 48409"/>
              <a:gd name="adj4" fmla="val 12263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can do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But I need </a:t>
            </a:r>
          </a:p>
        </p:txBody>
      </p:sp>
      <p:sp>
        <p:nvSpPr>
          <p:cNvPr id="25" name="Isosceles Triangle 24"/>
          <p:cNvSpPr/>
          <p:nvPr>
            <p:custDataLst>
              <p:tags r:id="rId23"/>
            </p:custDataLst>
          </p:nvPr>
        </p:nvSpPr>
        <p:spPr>
          <a:xfrm>
            <a:off x="6256455" y="3313670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Quad Arrow Callout 26"/>
          <p:cNvSpPr/>
          <p:nvPr>
            <p:custDataLst>
              <p:tags r:id="rId24"/>
            </p:custDataLst>
          </p:nvPr>
        </p:nvSpPr>
        <p:spPr>
          <a:xfrm>
            <a:off x="6553200" y="3826090"/>
            <a:ext cx="629347" cy="502895"/>
          </a:xfrm>
          <a:prstGeom prst="quad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ine Callout 1 27"/>
          <p:cNvSpPr/>
          <p:nvPr>
            <p:custDataLst>
              <p:tags r:id="rId25"/>
            </p:custDataLst>
          </p:nvPr>
        </p:nvSpPr>
        <p:spPr>
          <a:xfrm>
            <a:off x="5105400" y="4890186"/>
            <a:ext cx="2360141" cy="1243914"/>
          </a:xfrm>
          <a:prstGeom prst="borderCallout1">
            <a:avLst>
              <a:gd name="adj1" fmla="val 49971"/>
              <a:gd name="adj2" fmla="val 100630"/>
              <a:gd name="adj3" fmla="val 48409"/>
              <a:gd name="adj4" fmla="val 12263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I don’t have enough funding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To do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Or Collect</a:t>
            </a:r>
          </a:p>
        </p:txBody>
      </p:sp>
      <p:sp>
        <p:nvSpPr>
          <p:cNvPr id="31" name="Isosceles Triangle 30"/>
          <p:cNvSpPr/>
          <p:nvPr>
            <p:custDataLst>
              <p:tags r:id="rId26"/>
            </p:custDataLst>
          </p:nvPr>
        </p:nvSpPr>
        <p:spPr>
          <a:xfrm>
            <a:off x="5972432" y="5473013"/>
            <a:ext cx="383207" cy="33530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>
            <p:custDataLst>
              <p:tags r:id="rId27"/>
            </p:custDataLst>
          </p:nvPr>
        </p:nvSpPr>
        <p:spPr>
          <a:xfrm>
            <a:off x="6446828" y="5728581"/>
            <a:ext cx="354526" cy="35452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/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533400" y="2438400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1" i="1" dirty="0" smtClean="0"/>
              <a:t>Trans-disciplinary </a:t>
            </a:r>
            <a:r>
              <a:rPr lang="en-US" b="1" i="1" strike="sngStrike" dirty="0" smtClean="0"/>
              <a:t>science</a:t>
            </a:r>
            <a:r>
              <a:rPr lang="en-US" b="1" i="1" dirty="0" smtClean="0"/>
              <a:t> problems!</a:t>
            </a:r>
            <a:endParaRPr 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489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Altruistic Collaborative World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35676"/>
            <a:ext cx="1015314" cy="10153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739" y="1235676"/>
            <a:ext cx="1015314" cy="1015314"/>
          </a:xfrm>
          <a:prstGeom prst="rect">
            <a:avLst/>
          </a:prstGeom>
        </p:spPr>
      </p:pic>
      <p:sp>
        <p:nvSpPr>
          <p:cNvPr id="5" name="Line Callout 1 4"/>
          <p:cNvSpPr/>
          <p:nvPr>
            <p:custDataLst>
              <p:tags r:id="rId5"/>
            </p:custDataLst>
          </p:nvPr>
        </p:nvSpPr>
        <p:spPr>
          <a:xfrm>
            <a:off x="1602259" y="1219200"/>
            <a:ext cx="2360141" cy="1243914"/>
          </a:xfrm>
          <a:prstGeom prst="borderCallout1">
            <a:avLst>
              <a:gd name="adj1" fmla="val 48978"/>
              <a:gd name="adj2" fmla="val 630"/>
              <a:gd name="adj3" fmla="val 43442"/>
              <a:gd name="adj4" fmla="val -21345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collect </a:t>
            </a:r>
          </a:p>
        </p:txBody>
      </p:sp>
      <p:sp>
        <p:nvSpPr>
          <p:cNvPr id="6" name="Line Callout 1 5"/>
          <p:cNvSpPr/>
          <p:nvPr>
            <p:custDataLst>
              <p:tags r:id="rId6"/>
            </p:custDataLst>
          </p:nvPr>
        </p:nvSpPr>
        <p:spPr>
          <a:xfrm>
            <a:off x="5257800" y="1219200"/>
            <a:ext cx="2360141" cy="1243914"/>
          </a:xfrm>
          <a:prstGeom prst="borderCallout1">
            <a:avLst>
              <a:gd name="adj1" fmla="val 49971"/>
              <a:gd name="adj2" fmla="val 100630"/>
              <a:gd name="adj3" fmla="val 48409"/>
              <a:gd name="adj4" fmla="val 12263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I can do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 need</a:t>
            </a:r>
          </a:p>
        </p:txBody>
      </p:sp>
      <p:sp>
        <p:nvSpPr>
          <p:cNvPr id="7" name="Oval 6"/>
          <p:cNvSpPr/>
          <p:nvPr>
            <p:custDataLst>
              <p:tags r:id="rId7"/>
            </p:custDataLst>
          </p:nvPr>
        </p:nvSpPr>
        <p:spPr>
          <a:xfrm>
            <a:off x="2895600" y="1619443"/>
            <a:ext cx="538162" cy="538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>
            <p:custDataLst>
              <p:tags r:id="rId8"/>
            </p:custDataLst>
          </p:nvPr>
        </p:nvSpPr>
        <p:spPr>
          <a:xfrm>
            <a:off x="3328729" y="2671762"/>
            <a:ext cx="1861109" cy="159543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Quad Arrow Callout 8"/>
          <p:cNvSpPr/>
          <p:nvPr>
            <p:custDataLst>
              <p:tags r:id="rId9"/>
            </p:custDataLst>
          </p:nvPr>
        </p:nvSpPr>
        <p:spPr>
          <a:xfrm>
            <a:off x="6212960" y="1921476"/>
            <a:ext cx="615180" cy="491574"/>
          </a:xfrm>
          <a:prstGeom prst="quad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>
            <p:custDataLst>
              <p:tags r:id="rId10"/>
            </p:custDataLst>
          </p:nvPr>
        </p:nvSpPr>
        <p:spPr>
          <a:xfrm>
            <a:off x="6413156" y="1327065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>
            <p:custDataLst>
              <p:tags r:id="rId11"/>
            </p:custDataLst>
          </p:nvPr>
        </p:nvSpPr>
        <p:spPr>
          <a:xfrm>
            <a:off x="3962400" y="2697216"/>
            <a:ext cx="538162" cy="538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5" idx="1"/>
            <a:endCxn id="8" idx="2"/>
          </p:cNvCxnSpPr>
          <p:nvPr>
            <p:custDataLst>
              <p:tags r:id="rId12"/>
            </p:custDataLst>
          </p:nvPr>
        </p:nvCxnSpPr>
        <p:spPr>
          <a:xfrm>
            <a:off x="2782330" y="2463114"/>
            <a:ext cx="546399" cy="10063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  <a:endCxn id="6" idx="1"/>
          </p:cNvCxnSpPr>
          <p:nvPr>
            <p:custDataLst>
              <p:tags r:id="rId13"/>
            </p:custDataLst>
          </p:nvPr>
        </p:nvCxnSpPr>
        <p:spPr>
          <a:xfrm flipV="1">
            <a:off x="5189838" y="2463114"/>
            <a:ext cx="1248033" cy="10063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>
            <p:custDataLst>
              <p:tags r:id="rId14"/>
            </p:custDataLst>
          </p:nvPr>
        </p:nvSpPr>
        <p:spPr>
          <a:xfrm>
            <a:off x="5554876" y="3255021"/>
            <a:ext cx="17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Conversion</a:t>
            </a:r>
            <a:endParaRPr lang="en-US" dirty="0"/>
          </a:p>
        </p:txBody>
      </p:sp>
      <p:sp>
        <p:nvSpPr>
          <p:cNvPr id="18" name="TextBox 17"/>
          <p:cNvSpPr txBox="1"/>
          <p:nvPr>
            <p:custDataLst>
              <p:tags r:id="rId15"/>
            </p:custDataLst>
          </p:nvPr>
        </p:nvSpPr>
        <p:spPr>
          <a:xfrm>
            <a:off x="1759866" y="3070355"/>
            <a:ext cx="131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Import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76" y="5337476"/>
            <a:ext cx="1444324" cy="14443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736" y="5335162"/>
            <a:ext cx="1912264" cy="1443162"/>
          </a:xfrm>
          <a:prstGeom prst="rect">
            <a:avLst/>
          </a:prstGeom>
        </p:spPr>
      </p:pic>
      <p:sp>
        <p:nvSpPr>
          <p:cNvPr id="26" name="TextBox 25"/>
          <p:cNvSpPr txBox="1"/>
          <p:nvPr>
            <p:custDataLst>
              <p:tags r:id="rId18"/>
            </p:custDataLst>
          </p:nvPr>
        </p:nvSpPr>
        <p:spPr>
          <a:xfrm>
            <a:off x="1954960" y="4629834"/>
            <a:ext cx="4553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Lori and </a:t>
            </a:r>
            <a:r>
              <a:rPr lang="en-US" dirty="0" err="1" smtClean="0"/>
              <a:t>daryl</a:t>
            </a:r>
            <a:r>
              <a:rPr lang="en-US" dirty="0" smtClean="0"/>
              <a:t> understand this entire process.</a:t>
            </a:r>
          </a:p>
          <a:p>
            <a:r>
              <a:rPr lang="en-US" dirty="0" smtClean="0"/>
              <a:t>Daryl properly codes interfaces to handle it all.</a:t>
            </a:r>
            <a:endParaRPr lang="en-US" dirty="0"/>
          </a:p>
        </p:txBody>
      </p:sp>
      <p:sp>
        <p:nvSpPr>
          <p:cNvPr id="30" name="Left Brace 29"/>
          <p:cNvSpPr/>
          <p:nvPr>
            <p:custDataLst>
              <p:tags r:id="rId19"/>
            </p:custDataLst>
          </p:nvPr>
        </p:nvSpPr>
        <p:spPr>
          <a:xfrm rot="-5400000">
            <a:off x="3924302" y="800098"/>
            <a:ext cx="685801" cy="7010403"/>
          </a:xfrm>
          <a:prstGeom prst="leftBrace">
            <a:avLst>
              <a:gd name="adj1" fmla="val 62387"/>
              <a:gd name="adj2" fmla="val 50000"/>
            </a:avLst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189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>
            <p:custDataLst>
              <p:tags r:id="rId2"/>
            </p:custDataLst>
          </p:nvPr>
        </p:nvSpPr>
        <p:spPr>
          <a:xfrm>
            <a:off x="762000" y="1066800"/>
            <a:ext cx="3639660" cy="5486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The “Traditional” Approach</a:t>
            </a:r>
            <a:endParaRPr lang="en-US" dirty="0"/>
          </a:p>
        </p:txBody>
      </p:sp>
      <p:sp>
        <p:nvSpPr>
          <p:cNvPr id="3" name="Flowchart: Magnetic Disk 2"/>
          <p:cNvSpPr/>
          <p:nvPr>
            <p:custDataLst>
              <p:tags r:id="rId4"/>
            </p:custDataLst>
          </p:nvPr>
        </p:nvSpPr>
        <p:spPr>
          <a:xfrm>
            <a:off x="1371600" y="4191000"/>
            <a:ext cx="1163916" cy="1429638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Central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1183320" y="14478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 Webpage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47800"/>
            <a:ext cx="1015314" cy="1015314"/>
          </a:xfrm>
          <a:prstGeom prst="rect">
            <a:avLst/>
          </a:prstGeom>
        </p:spPr>
      </p:pic>
      <p:sp>
        <p:nvSpPr>
          <p:cNvPr id="6" name="Rectangle 5"/>
          <p:cNvSpPr/>
          <p:nvPr>
            <p:custDataLst>
              <p:tags r:id="rId7"/>
            </p:custDataLst>
          </p:nvPr>
        </p:nvSpPr>
        <p:spPr>
          <a:xfrm>
            <a:off x="2535516" y="28956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</a:p>
          <a:p>
            <a:pPr algn="ctr"/>
            <a:r>
              <a:rPr lang="en-US" dirty="0" smtClean="0"/>
              <a:t>Webpage</a:t>
            </a:r>
            <a:endParaRPr lang="en-US" dirty="0"/>
          </a:p>
        </p:txBody>
      </p:sp>
      <p:cxnSp>
        <p:nvCxnSpPr>
          <p:cNvPr id="8" name="Straight Arrow Connector 7"/>
          <p:cNvCxnSpPr>
            <a:stCxn id="5" idx="1"/>
            <a:endCxn id="4" idx="3"/>
          </p:cNvCxnSpPr>
          <p:nvPr>
            <p:custDataLst>
              <p:tags r:id="rId8"/>
            </p:custDataLst>
          </p:nvPr>
        </p:nvCxnSpPr>
        <p:spPr>
          <a:xfrm flipH="1">
            <a:off x="2707320" y="1955457"/>
            <a:ext cx="3388680" cy="2574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3" idx="1"/>
          </p:cNvCxnSpPr>
          <p:nvPr>
            <p:custDataLst>
              <p:tags r:id="rId9"/>
            </p:custDataLst>
          </p:nvPr>
        </p:nvCxnSpPr>
        <p:spPr>
          <a:xfrm>
            <a:off x="1945320" y="2514600"/>
            <a:ext cx="8238" cy="16764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4"/>
          </p:cNvCxnSpPr>
          <p:nvPr>
            <p:custDataLst>
              <p:tags r:id="rId10"/>
            </p:custDataLst>
          </p:nvPr>
        </p:nvCxnSpPr>
        <p:spPr>
          <a:xfrm flipV="1">
            <a:off x="2535516" y="3962400"/>
            <a:ext cx="588684" cy="94341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179" y="2887362"/>
            <a:ext cx="1015314" cy="1015314"/>
          </a:xfrm>
          <a:prstGeom prst="rect">
            <a:avLst/>
          </a:prstGeom>
        </p:spPr>
      </p:pic>
      <p:cxnSp>
        <p:nvCxnSpPr>
          <p:cNvPr id="16" name="Straight Arrow Connector 15"/>
          <p:cNvCxnSpPr>
            <a:stCxn id="6" idx="3"/>
            <a:endCxn id="13" idx="1"/>
          </p:cNvCxnSpPr>
          <p:nvPr>
            <p:custDataLst>
              <p:tags r:id="rId12"/>
            </p:custDataLst>
          </p:nvPr>
        </p:nvCxnSpPr>
        <p:spPr>
          <a:xfrm flipV="1">
            <a:off x="4059516" y="3395019"/>
            <a:ext cx="2042663" cy="339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>
            <p:custDataLst>
              <p:tags r:id="rId13"/>
            </p:custDataLst>
          </p:nvPr>
        </p:nvSpPr>
        <p:spPr>
          <a:xfrm>
            <a:off x="1329749" y="5620638"/>
            <a:ext cx="2351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Fancy Pants</a:t>
            </a:r>
          </a:p>
          <a:p>
            <a:r>
              <a:rPr lang="en-US" sz="2400" b="1" dirty="0" smtClean="0"/>
              <a:t>Computer Server</a:t>
            </a:r>
            <a:endParaRPr lang="en-US" sz="2400" b="1" dirty="0"/>
          </a:p>
        </p:txBody>
      </p:sp>
      <p:sp>
        <p:nvSpPr>
          <p:cNvPr id="20" name="TextBox 19"/>
          <p:cNvSpPr txBox="1"/>
          <p:nvPr>
            <p:custDataLst>
              <p:tags r:id="rId14"/>
            </p:custDataLst>
          </p:nvPr>
        </p:nvSpPr>
        <p:spPr>
          <a:xfrm>
            <a:off x="4876801" y="480060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approach generally works, but is so 1990s!!!</a:t>
            </a:r>
            <a:endParaRPr lang="en-US" sz="2400" dirty="0"/>
          </a:p>
        </p:txBody>
      </p:sp>
      <p:sp>
        <p:nvSpPr>
          <p:cNvPr id="15" name="Oval 14"/>
          <p:cNvSpPr/>
          <p:nvPr>
            <p:custDataLst>
              <p:tags r:id="rId15"/>
            </p:custDataLst>
          </p:nvPr>
        </p:nvSpPr>
        <p:spPr>
          <a:xfrm>
            <a:off x="4553304" y="1350362"/>
            <a:ext cx="538162" cy="538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>
            <p:custDataLst>
              <p:tags r:id="rId16"/>
            </p:custDataLst>
          </p:nvPr>
        </p:nvSpPr>
        <p:spPr>
          <a:xfrm>
            <a:off x="8229601" y="3140351"/>
            <a:ext cx="533400" cy="4667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Quad Arrow Callout 20"/>
          <p:cNvSpPr/>
          <p:nvPr>
            <p:custDataLst>
              <p:tags r:id="rId17"/>
            </p:custDataLst>
          </p:nvPr>
        </p:nvSpPr>
        <p:spPr>
          <a:xfrm>
            <a:off x="5080847" y="3512727"/>
            <a:ext cx="615180" cy="491574"/>
          </a:xfrm>
          <a:prstGeom prst="quad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>
            <p:custDataLst>
              <p:tags r:id="rId18"/>
            </p:custDataLst>
          </p:nvPr>
        </p:nvCxnSpPr>
        <p:spPr>
          <a:xfrm>
            <a:off x="7208269" y="3407695"/>
            <a:ext cx="1021331" cy="431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0667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Traditional Problems with </a:t>
            </a:r>
            <a:br>
              <a:rPr lang="en-US" dirty="0" smtClean="0"/>
            </a:br>
            <a:r>
              <a:rPr lang="en-US" dirty="0" smtClean="0"/>
              <a:t>Traditional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Long spin up time of central database and webpages for input / download, thousands of lines of code to be written</a:t>
            </a:r>
          </a:p>
          <a:p>
            <a:r>
              <a:rPr lang="en-US" dirty="0" smtClean="0"/>
              <a:t>Data input / download interfaces are lame</a:t>
            </a:r>
          </a:p>
          <a:p>
            <a:r>
              <a:rPr lang="en-US" dirty="0" smtClean="0"/>
              <a:t>Data versioning unaccounted for</a:t>
            </a:r>
          </a:p>
          <a:p>
            <a:r>
              <a:rPr lang="en-US" dirty="0" smtClean="0"/>
              <a:t>Limited </a:t>
            </a:r>
            <a:r>
              <a:rPr lang="en-US" dirty="0" smtClean="0"/>
              <a:t>collaboration, maybe a web forum and email lists</a:t>
            </a:r>
          </a:p>
          <a:p>
            <a:r>
              <a:rPr lang="en-US" dirty="0" smtClean="0"/>
              <a:t>These systems devolve into “silos” with only one entry and one exit point.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85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26368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Yeah, so we came up with a solution that solves all these issues and will share that today with you.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 also have beachfront property </a:t>
            </a:r>
            <a:br>
              <a:rPr lang="en-US" dirty="0" smtClean="0"/>
            </a:br>
            <a:r>
              <a:rPr lang="en-US" dirty="0" smtClean="0"/>
              <a:t>in Arizona to sell you.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095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VcPSgekNfdTm7epWFofh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F3b9H6RJIoLIOYyCTAJk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TSEAyPzugEf9VaomyRpD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xipz5u2UI4LP6sklouY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VOD27oJEP9K6w33RowDHV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vwGip14gyXdGtsqJyJUm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Ju538EVGDLkvE4aYSvTI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k0LY1CSzRn4IItxAzC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4Kjfi9evrtfdM2Bfhm8zV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ewOuuBkW7UOXiSG3dnYd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TaOngKGd1D7VpkKSlMs7j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gqi8nCewACSSR8qUStP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7eqdf4GxzB5u9E5SvYFR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6QChuo1l6OS2Uo58m3Yu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3wsBrrTYi5pEjsv67Qvev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BNAbwwWjgYV9amYdXHe2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0Pe2OK7LfWyBM6OTWzs7v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Cf4DCfV8ZOZZvDnpC8Rw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5IFpieTWMoyecYXb7RQ6X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Oz51MscorVHfDy0DSApv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SEY3VVYdb4K4VNEKhwky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iMECPMXRRIJIpU7ww4x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mlTxnwTUIT39i4VBkc5jB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ca6hY6S6XsH2VXJtRM2bP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i3OAdUU9RUH0liL74uigi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Nf6oQYR3zsSZnARe65x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5wvmAiuaSg6o0k6v3aZ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BSYzw7B2nSIwx3bY25eYH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jRaxCyLqjJXRrpYG8A8n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8Yzk7E1CSmcKvcnzCVzr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L0SiPcGZxlGqTbvg13sP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fWU9UpRwn559mNjflcpbn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qjplZjimyQ4EEuToMBSl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DbTlGaF1lYEW4rsVLtE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jPUw15KEIh52f7X5AEs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AubOsbhFgzaZugltbdJ2R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2KL0XrmBcSyuuTY6sbJY7f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1ExpUGLaKtm43l1KRUI2V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xa1rY6xjBJNXKmq1rVrHN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EULCpqyxstETTDKXXkoJ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8PVKqrS3pcRL7mntIFDr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5BEjPsNBdsw1cvdF5ryk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Zf3EYdL4m8vyP9L82BC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iAlbXuZxZjiGZCpfbuAP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nvDG3UXoWHZtGFIs0IMx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M6I8917SO9c2xMr4zR1cO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dSQxmSR62LtbcPxhr5zBm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vVKwItR3CJyiLPwx5wQF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ZusTUJhGXLsCckBCm9DaI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nyJQBWsk2xfoo0AWdLvd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T5bkT2aZBuWBpFwQTs4gu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CVZH7GFQRDBrFEEh3p92W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rtplfbCOB8B0FnGzt7KRw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932IA1fwRrZhdEBPSjf0m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k4aC2x52afnWgics2NlBJ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VIHrOy3rbwqsvonPO4wL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QUtmTHswmw0xIboR3DLU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1quHY49QKjKQE2Ow0ydz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xVz8s0HfqxlF0jR4m2F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tXzb6rAgU5kSjwGB1ppWI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n1quHY49QKjKQE2Ow0ydz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vmxVz8s0HfqxlF0jR4m2F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0UhfhciClVv9euWZUDSx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4KmMdl2Ky1xTNGHa9Sjy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tsBmAP92XNc5sY7Jymex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Zkl9Ozl2OdbqSjBYrUp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TZHlv10NrrONlSdFFebm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wxeJSbZYz25DWVL1nFrJU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bKnjbcnpzxu2ta6M8PNs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5AAec18LbWlafth0r1zGV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HMRhw3eGpae4wTFrMzl8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ZU25N8zVk7bETJLUCxdh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gDQjXZTQhE6BFc6e0bgB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Azyfwo2tDlH3MsWOCVq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0N85Iwic5mFCh2hLItuN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KTCqDiczkbW4zLp9OSKh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X1d84wUuqbH16IQ78qZr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85MgRKmeVT013LUujWS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7k1iHrLjgnIqLRBOGUsix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1wZ3V36bw2NxZckYNbnb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A6I2MWRnmJKobgbsHocg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avfaT8loFPVfepYAKb67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KL1C2cEXUiUgu86mjqy4T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XC5TTQWsPWQU3LzD2r3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LpUs4DZZKVGP30XiL7X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Ed2AKMvCPfurQFZqLjsP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eeIzGKGWQBqrLGquSct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kB9hillEne8JYNSa5LV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T0pTiZhqgm3NOU6qorlBb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i1IDBI7Icd0rAJo0l3d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5VaTLJHkAieFP7RAmFH8D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NtvH0qZxX6id5xJQYqn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EiAkJvSPU9zXCl1ma5l1v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LLBwpZovYfeknqg2GTA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zwUL3CPJIfdG1HK5t109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3YKajzWJu19wbfHKmmyMf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0EmIvWcSABOrsV0TjfMZ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vwuoIEEAES4X6OB40wC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ntLWwqRZ31Zx7jZcSi36o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e2TgqrypcL4NDIsZOi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ewOuuBkW7UOXiSG3dnYd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cXSK5V2x8Jl72KpFdN9A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6E3jCpDnpkPwRDbS3aH3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hFfsbPa2sU8QXzyoPvQV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o9S0L9PqzUPzSWLeMNf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Oz51MscorVHfDy0DSApv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SEY3VVYdb4K4VNEKhwk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4RRogMyb4ar5h2tFAq0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NFuCvOHchqqmTGwm53kp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9zoYU5HbLs9KYNNICYcAh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8XXp3s3ovxy9oNPnl7f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LpUs4DZZKVGP30XiL7X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L37J4m4yGTuT6C2VJBD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OKf208HAsA80s0Bu6HBN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gNDzn00MOxfajFt2HZK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ewOuuBkW7UOXiSG3dnYd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kEd2AKMvCPfurQFZqLjsP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UeeIzGKGWQBqrLGquSct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4a3oiVv1lJvXxPX8h8ipK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eDjP9OeapOM4NT1Kxxn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3bQXSf3YWojPJOLY5lc6y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mSDBqrCT2DJMV1vcEcZ7D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bi1IDBI7Icd0rAJo0l3d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9LL9egoLRn4DbrtSgzab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e44fLrca3fX24bI0NAa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3uv3MBHvvEtlBosPCs92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6Djvd5DVmCJix5a0CjFd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6E3jCpDnpkPwRDbS3aH3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WpGb3YtRY3dyD0OqdtVM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Oz51MscorVHfDy0DSApv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bmRbRzaZ5GmMYy7OdfF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ndpoGyznBiTxuXrVfe6x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o9S0L9PqzUPzSWLeMNf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SEY3VVYdb4K4VNEKhwky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iMECPMXRRIJIpU7ww4x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QvRckWluNq3GeYHiQO1a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BANfSUNORbGydj8vApjhj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D0p3i2nOGKkW9w2dZ2ySK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8LgBxhtMGkLRBtd1Bl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oFdhKJVnJzWAgbmLKYRZN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0SyLodtj7Y2Xy6jyMdAYaz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p3e2TgqrypcL4NDIsZOi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ewOuuBkW7UOXiSG3dnY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cXSK5V2x8Jl72KpFdN9A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6E3jCpDnpkPwRDbS3aH3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o9S0L9PqzUPzSWLeMNf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Oz51MscorVHfDy0DSAp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OHg1c4xB4qYTUgwIMHH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PQk0LY1CSzRn4IItxAzC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iMECPMXRRIJIpU7ww4x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SEY3VVYdb4K4VNEKhwky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dNwe7LHXcfozMyr1z95Fo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lebzaP4h5I4dnISvrpVx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THJV0ZseIERgvYMzpRNOi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EZvkLE57dw2HsxsDaQB2m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IsXRdceZvKWUrbJpxcln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dXoSvOcSIZp08Pr39sjcO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2dt9glt4XhWzHdzYr2Tj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597</Words>
  <Application>Microsoft Office PowerPoint</Application>
  <PresentationFormat>On-screen Show (4:3)</PresentationFormat>
  <Paragraphs>108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Project Collaboration &amp; Data Management  Daryl Herzmann Lori Abendroth</vt:lpstr>
      <vt:lpstr>Goals for the next 45 15 minutes of your life</vt:lpstr>
      <vt:lpstr>In the beginning, there was the lone scientist</vt:lpstr>
      <vt:lpstr>Then, two scientists got together</vt:lpstr>
      <vt:lpstr>Then a whole team of scientists get together </vt:lpstr>
      <vt:lpstr>Altruistic Collaborative World</vt:lpstr>
      <vt:lpstr>The “Traditional” Approach</vt:lpstr>
      <vt:lpstr>Traditional Problems with  Traditional Approach</vt:lpstr>
      <vt:lpstr>Yeah, so we came up with a solution that solves all these issues and will share that today with you.  I also have beachfront property  in Arizona to sell you.</vt:lpstr>
      <vt:lpstr>Data Management Goals</vt:lpstr>
      <vt:lpstr>“The Cloud” and data management</vt:lpstr>
      <vt:lpstr>15,240 meter view of current solution</vt:lpstr>
      <vt:lpstr>Project Data Flow</vt:lpstr>
      <vt:lpstr>More simply stated</vt:lpstr>
      <vt:lpstr>General Problems Encountered</vt:lpstr>
      <vt:lpstr>Specific Problems Encountered</vt:lpstr>
      <vt:lpstr>Time for Questions?</vt:lpstr>
    </vt:vector>
  </TitlesOfParts>
  <Company>Iowa State University - Sociology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Abendroth, Lori J [SOC A]</dc:creator>
  <cp:lastModifiedBy>Daryl Herzmann</cp:lastModifiedBy>
  <cp:revision>52</cp:revision>
  <dcterms:created xsi:type="dcterms:W3CDTF">2012-04-16T15:16:02Z</dcterms:created>
  <dcterms:modified xsi:type="dcterms:W3CDTF">2012-08-09T02:20:42Z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1bDSzPWrqjrqE5Zvc8DIKbIEBPrnLrcRLL9IEIb3c3g8</vt:lpwstr>
  </property>
  <property fmtid="{D5CDD505-2E9C-101B-9397-08002B2CF9AE}" pid="4" name="Google.Documents.RevisionId">
    <vt:lpwstr>16023379231140859173</vt:lpwstr>
  </property>
  <property fmtid="{D5CDD505-2E9C-101B-9397-08002B2CF9AE}" pid="5" name="Google.Documents.PreviousRevisionId">
    <vt:lpwstr>10851512685197027520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