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3891200" cy="32918400"/>
  <p:notesSz cx="9144000" cy="6858000"/>
  <p:defaultTextStyle>
    <a:defPPr>
      <a:defRPr lang="en-US"/>
    </a:defPPr>
    <a:lvl1pPr marL="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" d="100"/>
          <a:sy n="15" d="100"/>
        </p:scale>
        <p:origin x="-858" y="-22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tags" Target="../tags/tag7.xml"/><Relationship Id="rId7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9" Type="http://schemas.openxmlformats.org/officeDocument/2006/relationships/image" Target="../media/image5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935"/>
          <a:stretch/>
        </p:blipFill>
        <p:spPr bwMode="auto">
          <a:xfrm>
            <a:off x="0" y="19738255"/>
            <a:ext cx="43861939" cy="13180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3291840" y="7680967"/>
            <a:ext cx="37307520" cy="86563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TITLE</a:t>
            </a:r>
            <a:br>
              <a:rPr lang="en-US" dirty="0" smtClean="0"/>
            </a:br>
            <a:r>
              <a:rPr lang="en-US" dirty="0" smtClean="0"/>
              <a:t>AUTHORS</a:t>
            </a:r>
            <a:endParaRPr lang="en-US" dirty="0"/>
          </a:p>
        </p:txBody>
      </p:sp>
      <p:pic>
        <p:nvPicPr>
          <p:cNvPr id="1026" name="Picture 2" descr="\\iastate.edu\soc\Climate Cap\Cap Operations\Project Identity\Logos\Sustainablecorn\sustainablecorn (digital).jpg"/>
          <p:cNvPicPr>
            <a:picLocks noChangeAspect="1" noChangeArrowheads="1"/>
          </p:cNvPicPr>
          <p:nvPr userDrawn="1"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1"/>
            <a:ext cx="5861535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\\iastate.edu\soc\Climate Cap\Cap Operations\Project Identity\Logos\USDA NIFA\Digital JPG\usda_nifa_c_rgb_300.jpg"/>
          <p:cNvPicPr>
            <a:picLocks noChangeAspect="1" noChangeArrowheads="1"/>
          </p:cNvPicPr>
          <p:nvPr userDrawn="1"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735" y="360761"/>
            <a:ext cx="4874316" cy="200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 userDrawn="1">
            <p:custDataLst>
              <p:tags r:id="rId5"/>
            </p:custDataLst>
          </p:nvPr>
        </p:nvSpPr>
        <p:spPr>
          <a:xfrm>
            <a:off x="0" y="28767050"/>
            <a:ext cx="43891200" cy="3988786"/>
          </a:xfrm>
          <a:prstGeom prst="rect">
            <a:avLst/>
          </a:prstGeom>
          <a:noFill/>
        </p:spPr>
        <p:txBody>
          <a:bodyPr wrap="square" lIns="438912" tIns="219456" rIns="438912" bIns="219456" rtlCol="0">
            <a:spAutoFit/>
          </a:bodyPr>
          <a:lstStyle/>
          <a:p>
            <a:pPr algn="ctr"/>
            <a:r>
              <a:rPr lang="en-US" sz="5800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This research is part of a regional collaborative project supported by the USDA-NIFA, Award No. 2011-68002-30190:</a:t>
            </a:r>
          </a:p>
          <a:p>
            <a:pPr algn="ctr"/>
            <a:r>
              <a:rPr lang="en-US" sz="5800" b="0" i="1" u="none" strike="noStrike" dirty="0" smtClean="0">
                <a:solidFill>
                  <a:srgbClr val="000000"/>
                </a:solidFill>
                <a:effectLst/>
                <a:latin typeface="Arial"/>
              </a:rPr>
              <a:t>Cropping Systems Coordinated Agricultural Project: Climate Change, Mitigation, and Adaptation in Corn-based Cropping Systems</a:t>
            </a:r>
          </a:p>
          <a:p>
            <a:pPr algn="ctr"/>
            <a:r>
              <a:rPr lang="en-US" sz="5800" b="0" i="0" u="none" strike="noStrike" dirty="0" smtClean="0">
                <a:solidFill>
                  <a:srgbClr val="000000"/>
                </a:solidFill>
                <a:effectLst/>
                <a:latin typeface="Arial"/>
              </a:rPr>
              <a:t>Project Web site: sustainablecorn.org</a:t>
            </a:r>
          </a:p>
          <a:p>
            <a:pPr algn="ctr"/>
            <a:endParaRPr lang="en-US" sz="5800" dirty="0"/>
          </a:p>
        </p:txBody>
      </p:sp>
    </p:spTree>
    <p:extLst>
      <p:ext uri="{BB962C8B-B14F-4D97-AF65-F5344CB8AC3E}">
        <p14:creationId xmlns:p14="http://schemas.microsoft.com/office/powerpoint/2010/main" val="415931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26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2194560" y="5120643"/>
            <a:ext cx="19385280" cy="2428494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22311360" y="5120643"/>
            <a:ext cx="19385280" cy="2428494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154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879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31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03963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4.xml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2194560" y="1318262"/>
            <a:ext cx="39502080" cy="3436618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2194560" y="5120643"/>
            <a:ext cx="39502080" cy="2428494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2" descr="\\iastate.edu\soc\Climate Cap\Cap Operations\Project Identity\Logos\Sustainablecorn\sustainablecorn (digital).jpg"/>
          <p:cNvPicPr>
            <a:picLocks noChangeAspect="1" noChangeArrowheads="1"/>
          </p:cNvPicPr>
          <p:nvPr userDrawn="1">
            <p:custDataLst>
              <p:tags r:id="rId10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5028" y="29641831"/>
            <a:ext cx="7680974" cy="319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\\iastate.edu\soc\Climate Cap\Cap Operations\Project Identity\Logos\USDA NIFA\Digital JPG\usda_nifa_c_rgb_300.jpg"/>
          <p:cNvPicPr>
            <a:picLocks noChangeAspect="1" noChangeArrowheads="1"/>
          </p:cNvPicPr>
          <p:nvPr userDrawn="1">
            <p:custDataLst>
              <p:tags r:id="rId1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0427" y="30009838"/>
            <a:ext cx="6397550" cy="26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5593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7" r:id="rId6"/>
  </p:sldLayoutIdLst>
  <p:timing>
    <p:tnLst>
      <p:par>
        <p:cTn id="1" dur="indefinite" restart="never" nodeType="tmRoot"/>
      </p:par>
    </p:tnLst>
  </p:timing>
  <p:txStyles>
    <p:titleStyle>
      <a:lvl1pPr algn="ctr" defTabSz="4389120" rtl="0" eaLnBrk="1" latinLnBrk="0" hangingPunct="1">
        <a:spcBef>
          <a:spcPct val="0"/>
        </a:spcBef>
        <a:buNone/>
        <a:defRPr sz="173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645920" indent="-1645920" algn="l" defTabSz="4389120" rtl="0" eaLnBrk="1" latinLnBrk="0" hangingPunct="1">
        <a:spcBef>
          <a:spcPct val="20000"/>
        </a:spcBef>
        <a:buFont typeface="Arial" pitchFamily="34" charset="0"/>
        <a:buChar char="•"/>
        <a:defRPr sz="15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566160" indent="-137160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4864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13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7680960" indent="-1097280" algn="l" defTabSz="4389120" rtl="0" eaLnBrk="1" latinLnBrk="0" hangingPunct="1">
        <a:spcBef>
          <a:spcPct val="20000"/>
        </a:spcBef>
        <a:buFont typeface="Arial" pitchFamily="34" charset="0"/>
        <a:buChar char="–"/>
        <a:defRPr sz="13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9875520" indent="-1097280" algn="l" defTabSz="4389120" rtl="0" eaLnBrk="1" latinLnBrk="0" hangingPunct="1">
        <a:spcBef>
          <a:spcPct val="20000"/>
        </a:spcBef>
        <a:buFont typeface="Arial" pitchFamily="34" charset="0"/>
        <a:buChar char="»"/>
        <a:defRPr sz="13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207008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spcBef>
          <a:spcPct val="20000"/>
        </a:spcBef>
        <a:buFont typeface="Arial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31.xml"/><Relationship Id="rId18" Type="http://schemas.openxmlformats.org/officeDocument/2006/relationships/tags" Target="../tags/tag36.xml"/><Relationship Id="rId26" Type="http://schemas.openxmlformats.org/officeDocument/2006/relationships/tags" Target="../tags/tag44.xml"/><Relationship Id="rId39" Type="http://schemas.openxmlformats.org/officeDocument/2006/relationships/image" Target="../media/image7.png"/><Relationship Id="rId21" Type="http://schemas.openxmlformats.org/officeDocument/2006/relationships/tags" Target="../tags/tag39.xml"/><Relationship Id="rId34" Type="http://schemas.openxmlformats.org/officeDocument/2006/relationships/tags" Target="../tags/tag52.xml"/><Relationship Id="rId42" Type="http://schemas.openxmlformats.org/officeDocument/2006/relationships/image" Target="../media/image10.png"/><Relationship Id="rId47" Type="http://schemas.openxmlformats.org/officeDocument/2006/relationships/image" Target="../media/image15.png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6" Type="http://schemas.openxmlformats.org/officeDocument/2006/relationships/tags" Target="../tags/tag34.xml"/><Relationship Id="rId29" Type="http://schemas.openxmlformats.org/officeDocument/2006/relationships/tags" Target="../tags/tag47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tags" Target="../tags/tag29.xml"/><Relationship Id="rId24" Type="http://schemas.openxmlformats.org/officeDocument/2006/relationships/tags" Target="../tags/tag42.xml"/><Relationship Id="rId32" Type="http://schemas.openxmlformats.org/officeDocument/2006/relationships/tags" Target="../tags/tag50.xml"/><Relationship Id="rId37" Type="http://schemas.openxmlformats.org/officeDocument/2006/relationships/slideLayout" Target="../slideLayouts/slideLayout1.xml"/><Relationship Id="rId40" Type="http://schemas.openxmlformats.org/officeDocument/2006/relationships/image" Target="../media/image8.png"/><Relationship Id="rId45" Type="http://schemas.openxmlformats.org/officeDocument/2006/relationships/image" Target="../media/image13.jpg"/><Relationship Id="rId5" Type="http://schemas.openxmlformats.org/officeDocument/2006/relationships/tags" Target="../tags/tag23.xml"/><Relationship Id="rId15" Type="http://schemas.openxmlformats.org/officeDocument/2006/relationships/tags" Target="../tags/tag33.xml"/><Relationship Id="rId23" Type="http://schemas.openxmlformats.org/officeDocument/2006/relationships/tags" Target="../tags/tag41.xml"/><Relationship Id="rId28" Type="http://schemas.openxmlformats.org/officeDocument/2006/relationships/tags" Target="../tags/tag46.xml"/><Relationship Id="rId36" Type="http://schemas.openxmlformats.org/officeDocument/2006/relationships/tags" Target="../tags/tag54.xml"/><Relationship Id="rId10" Type="http://schemas.openxmlformats.org/officeDocument/2006/relationships/tags" Target="../tags/tag28.xml"/><Relationship Id="rId19" Type="http://schemas.openxmlformats.org/officeDocument/2006/relationships/tags" Target="../tags/tag37.xml"/><Relationship Id="rId31" Type="http://schemas.openxmlformats.org/officeDocument/2006/relationships/tags" Target="../tags/tag49.xml"/><Relationship Id="rId44" Type="http://schemas.openxmlformats.org/officeDocument/2006/relationships/image" Target="../media/image12.jpeg"/><Relationship Id="rId4" Type="http://schemas.openxmlformats.org/officeDocument/2006/relationships/tags" Target="../tags/tag22.xml"/><Relationship Id="rId9" Type="http://schemas.openxmlformats.org/officeDocument/2006/relationships/tags" Target="../tags/tag27.xml"/><Relationship Id="rId14" Type="http://schemas.openxmlformats.org/officeDocument/2006/relationships/tags" Target="../tags/tag32.xml"/><Relationship Id="rId22" Type="http://schemas.openxmlformats.org/officeDocument/2006/relationships/tags" Target="../tags/tag40.xml"/><Relationship Id="rId27" Type="http://schemas.openxmlformats.org/officeDocument/2006/relationships/tags" Target="../tags/tag45.xml"/><Relationship Id="rId30" Type="http://schemas.openxmlformats.org/officeDocument/2006/relationships/tags" Target="../tags/tag48.xml"/><Relationship Id="rId35" Type="http://schemas.openxmlformats.org/officeDocument/2006/relationships/tags" Target="../tags/tag53.xml"/><Relationship Id="rId43" Type="http://schemas.openxmlformats.org/officeDocument/2006/relationships/image" Target="../media/image11.png"/><Relationship Id="rId48" Type="http://schemas.openxmlformats.org/officeDocument/2006/relationships/image" Target="../media/image16.png"/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12" Type="http://schemas.openxmlformats.org/officeDocument/2006/relationships/tags" Target="../tags/tag30.xml"/><Relationship Id="rId17" Type="http://schemas.openxmlformats.org/officeDocument/2006/relationships/tags" Target="../tags/tag35.xml"/><Relationship Id="rId25" Type="http://schemas.openxmlformats.org/officeDocument/2006/relationships/tags" Target="../tags/tag43.xml"/><Relationship Id="rId33" Type="http://schemas.openxmlformats.org/officeDocument/2006/relationships/tags" Target="../tags/tag51.xml"/><Relationship Id="rId38" Type="http://schemas.openxmlformats.org/officeDocument/2006/relationships/image" Target="../media/image6.png"/><Relationship Id="rId46" Type="http://schemas.openxmlformats.org/officeDocument/2006/relationships/image" Target="../media/image14.png"/><Relationship Id="rId20" Type="http://schemas.openxmlformats.org/officeDocument/2006/relationships/tags" Target="../tags/tag38.xml"/><Relationship Id="rId4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2"/>
            </p:custDataLst>
          </p:nvPr>
        </p:nvSpPr>
        <p:spPr>
          <a:xfrm>
            <a:off x="11811000" y="1066800"/>
            <a:ext cx="17405983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Corn Systems CAP - Data Management</a:t>
            </a:r>
            <a:endParaRPr lang="en-US" dirty="0"/>
          </a:p>
        </p:txBody>
      </p:sp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 rot="-5400000">
            <a:off x="-1166505" y="17983820"/>
            <a:ext cx="5825826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WORKFLOW</a:t>
            </a:r>
            <a:endParaRPr lang="en-US" b="1" dirty="0"/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612" y="15452473"/>
            <a:ext cx="6691515" cy="65209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1612" y="15601155"/>
            <a:ext cx="6691515" cy="652094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6669" y="9713176"/>
            <a:ext cx="3247401" cy="31646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9768" y="16907929"/>
            <a:ext cx="4500640" cy="152018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5894" y="15700205"/>
            <a:ext cx="8239089" cy="6273215"/>
          </a:xfrm>
          <a:prstGeom prst="rect">
            <a:avLst/>
          </a:prstGeom>
        </p:spPr>
      </p:pic>
      <p:grpSp>
        <p:nvGrpSpPr>
          <p:cNvPr id="21" name="Group 20"/>
          <p:cNvGrpSpPr/>
          <p:nvPr>
            <p:custDataLst>
              <p:tags r:id="rId9"/>
            </p:custDataLst>
          </p:nvPr>
        </p:nvGrpSpPr>
        <p:grpSpPr>
          <a:xfrm>
            <a:off x="19982498" y="15601155"/>
            <a:ext cx="6204258" cy="6372265"/>
            <a:chOff x="11811000" y="16529553"/>
            <a:chExt cx="7986915" cy="8203194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0" y="16529553"/>
              <a:ext cx="6691515" cy="6520947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15800" y="16992600"/>
              <a:ext cx="6691515" cy="6520947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96800" y="17634453"/>
              <a:ext cx="6691515" cy="6520947"/>
            </a:xfrm>
            <a:prstGeom prst="rect">
              <a:avLst/>
            </a:prstGeom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06400" y="18211800"/>
              <a:ext cx="6691515" cy="6520947"/>
            </a:xfrm>
            <a:prstGeom prst="rect">
              <a:avLst/>
            </a:prstGeom>
          </p:spPr>
        </p:pic>
      </p:grpSp>
      <p:sp>
        <p:nvSpPr>
          <p:cNvPr id="24" name="Right Arrow 23"/>
          <p:cNvSpPr/>
          <p:nvPr>
            <p:custDataLst>
              <p:tags r:id="rId10"/>
            </p:custDataLst>
          </p:nvPr>
        </p:nvSpPr>
        <p:spPr>
          <a:xfrm>
            <a:off x="9683221" y="17962792"/>
            <a:ext cx="1538084" cy="1500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27" name="Right Arrow 26"/>
          <p:cNvSpPr/>
          <p:nvPr>
            <p:custDataLst>
              <p:tags r:id="rId11"/>
            </p:custDataLst>
          </p:nvPr>
        </p:nvSpPr>
        <p:spPr>
          <a:xfrm>
            <a:off x="18080806" y="17962792"/>
            <a:ext cx="1538084" cy="1500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28" name="Right Arrow 27"/>
          <p:cNvSpPr/>
          <p:nvPr>
            <p:custDataLst>
              <p:tags r:id="rId12"/>
            </p:custDataLst>
          </p:nvPr>
        </p:nvSpPr>
        <p:spPr>
          <a:xfrm>
            <a:off x="32350797" y="18133900"/>
            <a:ext cx="1538084" cy="1500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sp>
        <p:nvSpPr>
          <p:cNvPr id="29" name="Right Arrow 28"/>
          <p:cNvSpPr/>
          <p:nvPr>
            <p:custDataLst>
              <p:tags r:id="rId13"/>
            </p:custDataLst>
          </p:nvPr>
        </p:nvSpPr>
        <p:spPr>
          <a:xfrm>
            <a:off x="26203859" y="17980684"/>
            <a:ext cx="1538084" cy="1500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/>
          </a:p>
        </p:txBody>
      </p:sp>
      <p:pic>
        <p:nvPicPr>
          <p:cNvPr id="30" name="Picture 29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841" y="19008875"/>
            <a:ext cx="3176844" cy="2516061"/>
          </a:xfrm>
          <a:prstGeom prst="rect">
            <a:avLst/>
          </a:prstGeom>
        </p:spPr>
      </p:pic>
      <p:sp>
        <p:nvSpPr>
          <p:cNvPr id="31" name="TextBox 30"/>
          <p:cNvSpPr txBox="1"/>
          <p:nvPr>
            <p:custDataLst>
              <p:tags r:id="rId15"/>
            </p:custDataLst>
          </p:nvPr>
        </p:nvSpPr>
        <p:spPr>
          <a:xfrm>
            <a:off x="2518612" y="14293105"/>
            <a:ext cx="793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1. Standardize Protocols</a:t>
            </a:r>
          </a:p>
        </p:txBody>
      </p:sp>
      <p:sp>
        <p:nvSpPr>
          <p:cNvPr id="32" name="TextBox 31"/>
          <p:cNvSpPr txBox="1"/>
          <p:nvPr>
            <p:custDataLst>
              <p:tags r:id="rId16"/>
            </p:custDataLst>
          </p:nvPr>
        </p:nvSpPr>
        <p:spPr>
          <a:xfrm>
            <a:off x="11281612" y="14345242"/>
            <a:ext cx="793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2. Spreadsheet Template</a:t>
            </a:r>
          </a:p>
        </p:txBody>
      </p:sp>
      <p:sp>
        <p:nvSpPr>
          <p:cNvPr id="33" name="TextBox 32"/>
          <p:cNvSpPr txBox="1"/>
          <p:nvPr>
            <p:custDataLst>
              <p:tags r:id="rId17"/>
            </p:custDataLst>
          </p:nvPr>
        </p:nvSpPr>
        <p:spPr>
          <a:xfrm>
            <a:off x="19982498" y="14345242"/>
            <a:ext cx="793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3. </a:t>
            </a:r>
            <a:r>
              <a:rPr lang="en-US" sz="5400" b="1" dirty="0" err="1" smtClean="0"/>
              <a:t>Programatic</a:t>
            </a:r>
            <a:r>
              <a:rPr lang="en-US" sz="5400" b="1" dirty="0" smtClean="0"/>
              <a:t> Replication</a:t>
            </a:r>
          </a:p>
        </p:txBody>
      </p:sp>
      <p:sp>
        <p:nvSpPr>
          <p:cNvPr id="34" name="TextBox 33"/>
          <p:cNvSpPr txBox="1"/>
          <p:nvPr>
            <p:custDataLst>
              <p:tags r:id="rId18"/>
            </p:custDataLst>
          </p:nvPr>
        </p:nvSpPr>
        <p:spPr>
          <a:xfrm>
            <a:off x="28403841" y="14378235"/>
            <a:ext cx="793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4. Central Database</a:t>
            </a:r>
          </a:p>
        </p:txBody>
      </p:sp>
      <p:sp>
        <p:nvSpPr>
          <p:cNvPr id="35" name="TextBox 34"/>
          <p:cNvSpPr txBox="1"/>
          <p:nvPr>
            <p:custDataLst>
              <p:tags r:id="rId19"/>
            </p:custDataLst>
          </p:nvPr>
        </p:nvSpPr>
        <p:spPr>
          <a:xfrm>
            <a:off x="34305894" y="14369305"/>
            <a:ext cx="7933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/>
              <a:t>5. Download Reports, </a:t>
            </a:r>
            <a:r>
              <a:rPr lang="en-US" sz="5400" b="1" dirty="0" err="1" smtClean="0"/>
              <a:t>etc</a:t>
            </a:r>
            <a:endParaRPr lang="en-US" sz="5400" b="1" dirty="0" smtClean="0"/>
          </a:p>
        </p:txBody>
      </p:sp>
      <p:sp>
        <p:nvSpPr>
          <p:cNvPr id="37" name="TextBox 36"/>
          <p:cNvSpPr txBox="1"/>
          <p:nvPr>
            <p:custDataLst>
              <p:tags r:id="rId20"/>
            </p:custDataLst>
          </p:nvPr>
        </p:nvSpPr>
        <p:spPr>
          <a:xfrm rot="-5400000">
            <a:off x="-1964413" y="7118202"/>
            <a:ext cx="74216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8" name="TextBox 37"/>
          <p:cNvSpPr txBox="1"/>
          <p:nvPr>
            <p:custDataLst>
              <p:tags r:id="rId21"/>
            </p:custDataLst>
          </p:nvPr>
        </p:nvSpPr>
        <p:spPr>
          <a:xfrm rot="-5400000">
            <a:off x="15594624" y="7032028"/>
            <a:ext cx="7241278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TECHNOLOGIES</a:t>
            </a:r>
            <a:endParaRPr lang="en-US" b="1" dirty="0"/>
          </a:p>
        </p:txBody>
      </p:sp>
      <p:sp>
        <p:nvSpPr>
          <p:cNvPr id="36" name="TextBox 35"/>
          <p:cNvSpPr txBox="1"/>
          <p:nvPr>
            <p:custDataLst>
              <p:tags r:id="rId22"/>
            </p:custDataLst>
          </p:nvPr>
        </p:nvSpPr>
        <p:spPr>
          <a:xfrm>
            <a:off x="8534399" y="4876800"/>
            <a:ext cx="9972977" cy="8217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smtClean="0"/>
              <a:t>Data Management Goals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/>
              <a:t>#1. Make things easy for team, no really!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/>
              <a:t>Minimize problems from data versioning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/>
              <a:t>Allow simultaneous editing of data, so </a:t>
            </a:r>
            <a:r>
              <a:rPr lang="en-US" sz="4800" dirty="0" smtClean="0"/>
              <a:t>grad </a:t>
            </a:r>
            <a:r>
              <a:rPr lang="en-US" sz="4800" dirty="0"/>
              <a:t>students can do all the work</a:t>
            </a:r>
          </a:p>
          <a:p>
            <a:pPr marL="685800" indent="-685800">
              <a:buFont typeface="Arial" pitchFamily="34" charset="0"/>
              <a:buChar char="•"/>
            </a:pPr>
            <a:r>
              <a:rPr lang="en-US" sz="4800" dirty="0"/>
              <a:t>Standardize collection protocols into online data entry spreadsheets that </a:t>
            </a:r>
            <a:r>
              <a:rPr lang="en-US" sz="4800" dirty="0" smtClean="0"/>
              <a:t>users </a:t>
            </a:r>
            <a:r>
              <a:rPr lang="en-US" sz="4800" dirty="0"/>
              <a:t>can </a:t>
            </a:r>
            <a:r>
              <a:rPr lang="en-US" sz="4800" dirty="0" smtClean="0"/>
              <a:t>customize!</a:t>
            </a:r>
            <a:endParaRPr lang="en-US" sz="4800" dirty="0"/>
          </a:p>
          <a:p>
            <a:pPr marL="1143000" indent="-1143000">
              <a:buFont typeface="Arial" pitchFamily="34" charset="0"/>
              <a:buChar char="•"/>
            </a:pPr>
            <a:endParaRPr lang="en-US" sz="4800" dirty="0"/>
          </a:p>
        </p:txBody>
      </p:sp>
      <p:pic>
        <p:nvPicPr>
          <p:cNvPr id="42" name="Picture 41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4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7537" y="5298099"/>
            <a:ext cx="1782472" cy="1416758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>
            <p:custDataLst>
              <p:tags r:id="rId24"/>
            </p:custDataLst>
          </p:nvPr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9498" y="10495831"/>
            <a:ext cx="3843988" cy="104108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>
            <p:custDataLst>
              <p:tags r:id="rId25"/>
            </p:custDataLst>
          </p:nvPr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0324" y="10253455"/>
            <a:ext cx="1945420" cy="2214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44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580" y="10729412"/>
            <a:ext cx="4500640" cy="1520183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9600" y="10539843"/>
            <a:ext cx="2517849" cy="1994137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4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8881" y="4560114"/>
            <a:ext cx="4172985" cy="3179800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>
            <p:custDataLst>
              <p:tags r:id="rId29"/>
            </p:custDataLst>
          </p:nvPr>
        </p:nvPicPr>
        <p:blipFill>
          <a:blip r:embed="rId4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0574" y="4396945"/>
            <a:ext cx="3303267" cy="3219066"/>
          </a:xfrm>
          <a:prstGeom prst="rect">
            <a:avLst/>
          </a:prstGeom>
        </p:spPr>
      </p:pic>
      <p:grpSp>
        <p:nvGrpSpPr>
          <p:cNvPr id="52" name="Group 51"/>
          <p:cNvGrpSpPr/>
          <p:nvPr>
            <p:custDataLst>
              <p:tags r:id="rId30"/>
            </p:custDataLst>
          </p:nvPr>
        </p:nvGrpSpPr>
        <p:grpSpPr>
          <a:xfrm>
            <a:off x="20219267" y="3066605"/>
            <a:ext cx="21385933" cy="10073635"/>
            <a:chOff x="20219267" y="3066605"/>
            <a:chExt cx="21385933" cy="10073635"/>
          </a:xfrm>
        </p:grpSpPr>
        <p:sp>
          <p:nvSpPr>
            <p:cNvPr id="39" name="Rectangle 38"/>
            <p:cNvSpPr/>
            <p:nvPr>
              <p:custDataLst>
                <p:tags r:id="rId36"/>
              </p:custDataLst>
            </p:nvPr>
          </p:nvSpPr>
          <p:spPr>
            <a:xfrm>
              <a:off x="20219267" y="3066605"/>
              <a:ext cx="21385933" cy="1007363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>
              <a:stCxn id="39" idx="0"/>
              <a:endCxn id="39" idx="2"/>
            </p:cNvCxnSpPr>
            <p:nvPr/>
          </p:nvCxnSpPr>
          <p:spPr>
            <a:xfrm>
              <a:off x="30912234" y="3066605"/>
              <a:ext cx="0" cy="100736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9" idx="1"/>
              <a:endCxn id="39" idx="3"/>
            </p:cNvCxnSpPr>
            <p:nvPr/>
          </p:nvCxnSpPr>
          <p:spPr>
            <a:xfrm>
              <a:off x="20219267" y="8103423"/>
              <a:ext cx="2138593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>
            <p:custDataLst>
              <p:tags r:id="rId31"/>
            </p:custDataLst>
          </p:nvPr>
        </p:nvSpPr>
        <p:spPr>
          <a:xfrm>
            <a:off x="32556470" y="8272561"/>
            <a:ext cx="7820859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Central Database</a:t>
            </a:r>
            <a:endParaRPr lang="en-US" dirty="0"/>
          </a:p>
        </p:txBody>
      </p:sp>
      <p:sp>
        <p:nvSpPr>
          <p:cNvPr id="56" name="TextBox 55"/>
          <p:cNvSpPr txBox="1"/>
          <p:nvPr>
            <p:custDataLst>
              <p:tags r:id="rId32"/>
            </p:custDataLst>
          </p:nvPr>
        </p:nvSpPr>
        <p:spPr>
          <a:xfrm>
            <a:off x="32370666" y="3235739"/>
            <a:ext cx="678589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Website</a:t>
            </a:r>
            <a:endParaRPr lang="en-US" dirty="0"/>
          </a:p>
        </p:txBody>
      </p:sp>
      <p:sp>
        <p:nvSpPr>
          <p:cNvPr id="57" name="TextBox 56"/>
          <p:cNvSpPr txBox="1"/>
          <p:nvPr>
            <p:custDataLst>
              <p:tags r:id="rId33"/>
            </p:custDataLst>
          </p:nvPr>
        </p:nvSpPr>
        <p:spPr>
          <a:xfrm>
            <a:off x="21787537" y="3124793"/>
            <a:ext cx="850271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Document Storage</a:t>
            </a:r>
            <a:endParaRPr lang="en-US" dirty="0"/>
          </a:p>
        </p:txBody>
      </p:sp>
      <p:sp>
        <p:nvSpPr>
          <p:cNvPr id="58" name="TextBox 57"/>
          <p:cNvSpPr txBox="1"/>
          <p:nvPr>
            <p:custDataLst>
              <p:tags r:id="rId34"/>
            </p:custDataLst>
          </p:nvPr>
        </p:nvSpPr>
        <p:spPr>
          <a:xfrm>
            <a:off x="22024306" y="8344452"/>
            <a:ext cx="8572347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Collaboration WIKI</a:t>
            </a:r>
            <a:endParaRPr lang="en-US" dirty="0"/>
          </a:p>
        </p:txBody>
      </p:sp>
      <p:sp>
        <p:nvSpPr>
          <p:cNvPr id="54" name="TextBox 53"/>
          <p:cNvSpPr txBox="1"/>
          <p:nvPr>
            <p:custDataLst>
              <p:tags r:id="rId35"/>
            </p:custDataLst>
          </p:nvPr>
        </p:nvSpPr>
        <p:spPr>
          <a:xfrm>
            <a:off x="2711780" y="4064296"/>
            <a:ext cx="1299669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u="sng" dirty="0" smtClean="0"/>
              <a:t>Scope of Data Collected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4400" dirty="0" smtClean="0"/>
              <a:t>GHG Fluxes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4400" dirty="0" smtClean="0"/>
              <a:t>Soil </a:t>
            </a:r>
            <a:r>
              <a:rPr lang="en-US" sz="4400" dirty="0"/>
              <a:t>Sampling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4400" dirty="0"/>
              <a:t>Farmer Surveys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4400" dirty="0"/>
              <a:t>Soil Water Retention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4400" dirty="0"/>
              <a:t>Plot Management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4400" dirty="0"/>
              <a:t>Integrated Pest Management</a:t>
            </a:r>
          </a:p>
          <a:p>
            <a:pPr marL="1143000" indent="-1143000">
              <a:buFont typeface="Arial" pitchFamily="34" charset="0"/>
              <a:buChar char="•"/>
            </a:pPr>
            <a:r>
              <a:rPr lang="en-US" sz="4400" dirty="0"/>
              <a:t>Ancillary Weather</a:t>
            </a:r>
          </a:p>
          <a:p>
            <a:endParaRPr lang="en-US" sz="4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473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8D75CaCOj8KTZvEL1xRPm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q2t1dOtevrv152ICS7JA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Fkpt9jpiSYYhf8Uchead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jMrisU2ymvn4m8CKFa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2ONzIGQvpdXh1D2QQugkB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TaLLzxz0obPLKCvScmIQ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756ZIOjkWeVzUCNW6iWoP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LrfSpkXiUBLmJ3GEAPKG4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QaIT4ffpUHjlDQ6iul12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caz7hwtcHLxQpIHrS2EcQ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IlUyNPszN4WRNrxZGqbN1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gzF2VEZJe8U4UvVloKBLq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SHK97V5Vg8ERUgm5UdR3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opMtTtGYMDPrUJEsVxTt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TTWO7X3IuFzkjkmE1Beh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12smCrrikajndwSw5mJV4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Szpj5gvifRORRusvvBpau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6Nt8WfumhTSAMc7m1OS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YUFiofnmCbrH8s6kog2C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dXaTAKSfPj0RH37XyO4h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qPqoZmQsXll9xZhcBQ0b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XGhat81AMsgyKMXK2SO1u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8YXe8p2fXIu1nypAfYOzU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Bpu7BTE7A1SSK7OTHqnz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TYfvfQN8nO3n0FLY1qG8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xRTdDeY6A60MIqeCl2QZd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PuJr2UG0HrxdroB2dz9g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neXkJo4Dhmsk2ptbb3qAp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fvZQ1jPgPXYT7uuHbiW39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L6mby1n5PEwOZslSmKO1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m8iYHtS8Dmq4KSuPLNSK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aoUIsnwZ18Mm1MZtF7zds8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rt8hVbtYxrkcUAkTUobdZ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VB8QF87eAGRrH4GwAHYb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mjv2miVbe7DgKdTzkUcG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iyvCU38NotItH61TAjwU2C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EcxYPGIffYPRX1eQKtpd97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MaO65zONnFPCY0RQdjyXE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WApZaRuDXiv31cqFydDVS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j05sBq3U6DnRkX4vgpSej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cLiofo45GxGnEoUU04Bbt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7NUFUfzJJXjXVpfMgEQ1Tf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8cGem9hOKGyXlE6nQdVOQ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JktbJQsNAv0h9xltO0Zw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bzS8mVOvCXRuwZ2CZzn6Qu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FfFqczeN2O2FWUSYxXiTX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kmWPuK6NRASHEewjESzM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fuArBQt1dL4cUium5tHfX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ffDsejqkbZ86sf39gkPm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z4TldFOgUizzpQ14OcVX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kv7IvyseSVqNlJZtJkBB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mUI24w0jRkHGyCfdiXaJZ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6bHTZ6DMeSgv9dZttWdy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56Fbndv2ErUPONwkawUG5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106</Words>
  <Application>Microsoft Office PowerPoint</Application>
  <PresentationFormat>Custom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Iowa State University - Sociology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Abendroth, Lori J [SOC A]</dc:creator>
  <cp:lastModifiedBy>Daryl Herzmann</cp:lastModifiedBy>
  <cp:revision>22</cp:revision>
  <dcterms:created xsi:type="dcterms:W3CDTF">2012-04-16T15:16:02Z</dcterms:created>
  <dcterms:modified xsi:type="dcterms:W3CDTF">2013-02-06T15:36:08Z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Tracking">
    <vt:lpwstr>true</vt:lpwstr>
  </property>
  <property fmtid="{D5CDD505-2E9C-101B-9397-08002B2CF9AE}" pid="3" name="Google.Documents.DocumentId">
    <vt:lpwstr>16szo2RuNGZnpY__mronhfS7AAc9az2iY1OwYxb-3Uss</vt:lpwstr>
  </property>
  <property fmtid="{D5CDD505-2E9C-101B-9397-08002B2CF9AE}" pid="4" name="Google.Documents.RevisionId">
    <vt:lpwstr>15214961067392444458</vt:lpwstr>
  </property>
  <property fmtid="{D5CDD505-2E9C-101B-9397-08002B2CF9AE}" pid="5" name="Google.Documents.PreviousRevisionId">
    <vt:lpwstr>14461418414041621332</vt:lpwstr>
  </property>
  <property fmtid="{D5CDD505-2E9C-101B-9397-08002B2CF9AE}" pid="6" name="Google.Documents.PluginVersion">
    <vt:lpwstr>2.0.2662.553</vt:lpwstr>
  </property>
  <property fmtid="{D5CDD505-2E9C-101B-9397-08002B2CF9AE}" pid="7" name="Google.Documents.MergeIncapabilityFlags">
    <vt:i4>0</vt:i4>
  </property>
</Properties>
</file>