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62" r:id="rId4"/>
    <p:sldId id="263" r:id="rId5"/>
    <p:sldId id="270" r:id="rId6"/>
    <p:sldId id="264" r:id="rId7"/>
    <p:sldId id="265" r:id="rId8"/>
    <p:sldId id="268" r:id="rId9"/>
    <p:sldId id="258" r:id="rId10"/>
    <p:sldId id="259" r:id="rId11"/>
    <p:sldId id="260" r:id="rId12"/>
    <p:sldId id="271" r:id="rId13"/>
    <p:sldId id="272" r:id="rId14"/>
    <p:sldId id="267" r:id="rId15"/>
    <p:sldId id="266" r:id="rId16"/>
    <p:sldId id="273"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39" autoAdjust="0"/>
    <p:restoredTop sz="94660"/>
  </p:normalViewPr>
  <p:slideViewPr>
    <p:cSldViewPr>
      <p:cViewPr varScale="1">
        <p:scale>
          <a:sx n="78" d="100"/>
          <a:sy n="78" d="100"/>
        </p:scale>
        <p:origin x="-96"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E0AD91-992E-4F63-A817-BD2B01B2D04D}" type="datetimeFigureOut">
              <a:rPr lang="en-US" smtClean="0"/>
              <a:t>10/26/2008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0AD91-992E-4F63-A817-BD2B01B2D04D}" type="datetimeFigureOut">
              <a:rPr lang="en-US" smtClean="0"/>
              <a:t>10/26/2008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0AD91-992E-4F63-A817-BD2B01B2D04D}" type="datetimeFigureOut">
              <a:rPr lang="en-US" smtClean="0"/>
              <a:t>10/26/2008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0AD91-992E-4F63-A817-BD2B01B2D04D}" type="datetimeFigureOut">
              <a:rPr lang="en-US" smtClean="0"/>
              <a:t>10/26/2008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E0AD91-992E-4F63-A817-BD2B01B2D04D}" type="datetimeFigureOut">
              <a:rPr lang="en-US" smtClean="0"/>
              <a:t>10/26/2008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E0AD91-992E-4F63-A817-BD2B01B2D04D}" type="datetimeFigureOut">
              <a:rPr lang="en-US" smtClean="0"/>
              <a:t>10/26/2008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E0AD91-992E-4F63-A817-BD2B01B2D04D}" type="datetimeFigureOut">
              <a:rPr lang="en-US" smtClean="0"/>
              <a:t>10/26/2008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E0AD91-992E-4F63-A817-BD2B01B2D04D}" type="datetimeFigureOut">
              <a:rPr lang="en-US" smtClean="0"/>
              <a:t>10/26/2008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0AD91-992E-4F63-A817-BD2B01B2D04D}" type="datetimeFigureOut">
              <a:rPr lang="en-US" smtClean="0"/>
              <a:t>10/26/2008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E0AD91-992E-4F63-A817-BD2B01B2D04D}" type="datetimeFigureOut">
              <a:rPr lang="en-US" smtClean="0"/>
              <a:t>10/26/2008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E0AD91-992E-4F63-A817-BD2B01B2D04D}" type="datetimeFigureOut">
              <a:rPr lang="en-US" smtClean="0"/>
              <a:t>10/26/2008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39999">
              <a:srgbClr val="0A128C"/>
            </a:gs>
            <a:gs pos="70000">
              <a:srgbClr val="181CC7"/>
            </a:gs>
            <a:gs pos="88000">
              <a:srgbClr val="7005D4"/>
            </a:gs>
            <a:gs pos="100000">
              <a:srgbClr val="8C3D91"/>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0AD91-992E-4F63-A817-BD2B01B2D04D}" type="datetimeFigureOut">
              <a:rPr lang="en-US" smtClean="0"/>
              <a:t>10/26/2008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21B7E-C256-497B-B70E-3613F123157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wmf"/><Relationship Id="rId7" Type="http://schemas.openxmlformats.org/officeDocument/2006/relationships/image" Target="../media/image9.wmf"/><Relationship Id="rId2" Type="http://schemas.openxmlformats.org/officeDocument/2006/relationships/image" Target="../media/image1.wmf"/><Relationship Id="rId1" Type="http://schemas.openxmlformats.org/officeDocument/2006/relationships/slideLayout" Target="../slideLayouts/slideLayout6.xml"/><Relationship Id="rId6" Type="http://schemas.openxmlformats.org/officeDocument/2006/relationships/image" Target="../media/image7.gif"/><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5.wmf"/><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ideo" Target="file:///\\.host\Shared%20Folders\home\presentations\081029_nwshq\humboldt_NEXRAD.mp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wmf"/><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wmf"/><Relationship Id="rId7" Type="http://schemas.openxmlformats.org/officeDocument/2006/relationships/image" Target="../media/image7.gif"/><Relationship Id="rId2" Type="http://schemas.openxmlformats.org/officeDocument/2006/relationships/image" Target="../media/image3.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NWSChat</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Daryl </a:t>
            </a:r>
            <a:r>
              <a:rPr lang="en-US" dirty="0" err="1" smtClean="0"/>
              <a:t>Herzmann</a:t>
            </a:r>
            <a:endParaRPr lang="en-US" dirty="0"/>
          </a:p>
          <a:p>
            <a:r>
              <a:rPr lang="en-US" dirty="0" smtClean="0"/>
              <a:t>Iowa State University</a:t>
            </a:r>
            <a:br>
              <a:rPr lang="en-US" dirty="0" smtClean="0"/>
            </a:br>
            <a:endParaRPr lang="en-US" dirty="0" smtClean="0"/>
          </a:p>
          <a:p>
            <a:r>
              <a:rPr lang="en-US" dirty="0" smtClean="0"/>
              <a:t>Mike </a:t>
            </a:r>
            <a:r>
              <a:rPr lang="en-US" dirty="0" err="1" smtClean="0"/>
              <a:t>Doney</a:t>
            </a:r>
            <a:r>
              <a:rPr lang="en-US" dirty="0" smtClean="0"/>
              <a:t>, NWS</a:t>
            </a:r>
          </a:p>
          <a:p>
            <a:r>
              <a:rPr lang="en-US" dirty="0" err="1" smtClean="0"/>
              <a:t>Darone</a:t>
            </a:r>
            <a:r>
              <a:rPr lang="en-US" dirty="0" smtClean="0"/>
              <a:t> Jones, NWS</a:t>
            </a:r>
            <a:endParaRPr lang="en-US" dirty="0"/>
          </a:p>
        </p:txBody>
      </p:sp>
      <p:sp>
        <p:nvSpPr>
          <p:cNvPr id="4" name="Isosceles Triangle 3"/>
          <p:cNvSpPr/>
          <p:nvPr/>
        </p:nvSpPr>
        <p:spPr>
          <a:xfrm>
            <a:off x="3810000" y="838200"/>
            <a:ext cx="1414272" cy="12192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Information Flow: The Present with Chat</a:t>
            </a:r>
            <a:endParaRPr lang="en-US" dirty="0"/>
          </a:p>
        </p:txBody>
      </p:sp>
      <p:pic>
        <p:nvPicPr>
          <p:cNvPr id="1026" name="Picture 2" descr="C:\Program Files\Microsoft Office\MEDIA\CAGCAT10\j0292020.wmf"/>
          <p:cNvPicPr>
            <a:picLocks noChangeAspect="1" noChangeArrowheads="1"/>
          </p:cNvPicPr>
          <p:nvPr/>
        </p:nvPicPr>
        <p:blipFill>
          <a:blip r:embed="rId2"/>
          <a:srcRect/>
          <a:stretch>
            <a:fillRect/>
          </a:stretch>
        </p:blipFill>
        <p:spPr bwMode="auto">
          <a:xfrm>
            <a:off x="228600" y="2590800"/>
            <a:ext cx="1295400" cy="1229489"/>
          </a:xfrm>
          <a:prstGeom prst="rect">
            <a:avLst/>
          </a:prstGeom>
          <a:noFill/>
        </p:spPr>
      </p:pic>
      <p:pic>
        <p:nvPicPr>
          <p:cNvPr id="8" name="Picture 4" descr="C:\Program Files\Microsoft Office\MEDIA\CAGCAT10\j0301252.wmf"/>
          <p:cNvPicPr>
            <a:picLocks noChangeAspect="1" noChangeArrowheads="1"/>
          </p:cNvPicPr>
          <p:nvPr/>
        </p:nvPicPr>
        <p:blipFill>
          <a:blip r:embed="rId3"/>
          <a:srcRect/>
          <a:stretch>
            <a:fillRect/>
          </a:stretch>
        </p:blipFill>
        <p:spPr bwMode="auto">
          <a:xfrm>
            <a:off x="4267200" y="1676400"/>
            <a:ext cx="1219200" cy="1043114"/>
          </a:xfrm>
          <a:prstGeom prst="rect">
            <a:avLst/>
          </a:prstGeom>
          <a:noFill/>
        </p:spPr>
      </p:pic>
      <p:pic>
        <p:nvPicPr>
          <p:cNvPr id="1030" name="Picture 6" descr="C:\Documents and Settings\akrherz\Local Settings\Temporary Internet Files\Content.IE5\2CWNGPXW\MCj04355980000[1].wmf"/>
          <p:cNvPicPr>
            <a:picLocks noChangeAspect="1" noChangeArrowheads="1"/>
          </p:cNvPicPr>
          <p:nvPr/>
        </p:nvPicPr>
        <p:blipFill>
          <a:blip r:embed="rId4"/>
          <a:srcRect/>
          <a:stretch>
            <a:fillRect/>
          </a:stretch>
        </p:blipFill>
        <p:spPr bwMode="auto">
          <a:xfrm>
            <a:off x="6934200" y="3200400"/>
            <a:ext cx="1431925" cy="1755775"/>
          </a:xfrm>
          <a:prstGeom prst="rect">
            <a:avLst/>
          </a:prstGeom>
          <a:noFill/>
        </p:spPr>
      </p:pic>
      <p:sp>
        <p:nvSpPr>
          <p:cNvPr id="11" name="TextBox 10"/>
          <p:cNvSpPr txBox="1"/>
          <p:nvPr/>
        </p:nvSpPr>
        <p:spPr>
          <a:xfrm>
            <a:off x="1752600" y="3733800"/>
            <a:ext cx="2273379" cy="1477328"/>
          </a:xfrm>
          <a:prstGeom prst="rect">
            <a:avLst/>
          </a:prstGeom>
          <a:noFill/>
          <a:ln>
            <a:solidFill>
              <a:schemeClr val="tx2"/>
            </a:solidFill>
          </a:ln>
        </p:spPr>
        <p:txBody>
          <a:bodyPr wrap="none" rtlCol="0">
            <a:spAutoFit/>
          </a:bodyPr>
          <a:lstStyle/>
          <a:p>
            <a:r>
              <a:rPr lang="en-US" dirty="0" smtClean="0"/>
              <a:t>SRUS56 KBMX 141414</a:t>
            </a:r>
          </a:p>
          <a:p>
            <a:r>
              <a:rPr lang="en-US" dirty="0" smtClean="0"/>
              <a:t>SVRBMX</a:t>
            </a:r>
          </a:p>
          <a:p>
            <a:endParaRPr lang="en-US" dirty="0" smtClean="0"/>
          </a:p>
          <a:p>
            <a:r>
              <a:rPr lang="en-US" dirty="0" smtClean="0"/>
              <a:t>SEVERE THUNDER…</a:t>
            </a:r>
            <a:endParaRPr lang="en-US" dirty="0"/>
          </a:p>
          <a:p>
            <a:r>
              <a:rPr lang="en-US" dirty="0" smtClean="0"/>
              <a:t>THE NATIONAL ….</a:t>
            </a:r>
            <a:endParaRPr lang="en-US" dirty="0"/>
          </a:p>
        </p:txBody>
      </p:sp>
      <p:pic>
        <p:nvPicPr>
          <p:cNvPr id="13" name="Picture 7" descr="C:\Documents and Settings\akrherz\Local Settings\Temporary Internet Files\Content.IE5\CNG4H3M0\MCj04346670000[1].wmf"/>
          <p:cNvPicPr>
            <a:picLocks noChangeAspect="1" noChangeArrowheads="1"/>
          </p:cNvPicPr>
          <p:nvPr/>
        </p:nvPicPr>
        <p:blipFill>
          <a:blip r:embed="rId5"/>
          <a:srcRect/>
          <a:stretch>
            <a:fillRect/>
          </a:stretch>
        </p:blipFill>
        <p:spPr bwMode="auto">
          <a:xfrm>
            <a:off x="914400" y="1981200"/>
            <a:ext cx="990600" cy="857250"/>
          </a:xfrm>
          <a:prstGeom prst="rect">
            <a:avLst/>
          </a:prstGeom>
          <a:noFill/>
        </p:spPr>
      </p:pic>
      <p:pic>
        <p:nvPicPr>
          <p:cNvPr id="14" name="Picture 7" descr="C:\Documents and Settings\akrherz\Local Settings\Temporary Internet Files\Content.IE5\CNG4H3M0\MCj04346670000[1].wmf"/>
          <p:cNvPicPr>
            <a:picLocks noChangeAspect="1" noChangeArrowheads="1"/>
          </p:cNvPicPr>
          <p:nvPr/>
        </p:nvPicPr>
        <p:blipFill>
          <a:blip r:embed="rId5"/>
          <a:srcRect/>
          <a:stretch>
            <a:fillRect/>
          </a:stretch>
        </p:blipFill>
        <p:spPr bwMode="auto">
          <a:xfrm>
            <a:off x="5257800" y="1295400"/>
            <a:ext cx="990600" cy="857250"/>
          </a:xfrm>
          <a:prstGeom prst="rect">
            <a:avLst/>
          </a:prstGeom>
          <a:noFill/>
        </p:spPr>
      </p:pic>
      <p:pic>
        <p:nvPicPr>
          <p:cNvPr id="16" name="Picture 7" descr="C:\Documents and Settings\akrherz\Local Settings\Temporary Internet Files\Content.IE5\CNG4H3M0\MCj04346670000[1].wmf"/>
          <p:cNvPicPr>
            <a:picLocks noChangeAspect="1" noChangeArrowheads="1"/>
          </p:cNvPicPr>
          <p:nvPr/>
        </p:nvPicPr>
        <p:blipFill>
          <a:blip r:embed="rId5"/>
          <a:srcRect/>
          <a:stretch>
            <a:fillRect/>
          </a:stretch>
        </p:blipFill>
        <p:spPr bwMode="auto">
          <a:xfrm>
            <a:off x="7543800" y="2133600"/>
            <a:ext cx="1430867" cy="1238250"/>
          </a:xfrm>
          <a:prstGeom prst="rect">
            <a:avLst/>
          </a:prstGeom>
          <a:noFill/>
        </p:spPr>
      </p:pic>
      <p:sp>
        <p:nvSpPr>
          <p:cNvPr id="17" name="Isosceles Triangle 16"/>
          <p:cNvSpPr/>
          <p:nvPr/>
        </p:nvSpPr>
        <p:spPr>
          <a:xfrm>
            <a:off x="1158240" y="21336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5486400" y="14478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8001000" y="24384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1" descr="C:\Program Files\Microsoft Office\MEDIA\OFFICE12\Bullets\BD21298_.gif"/>
          <p:cNvPicPr>
            <a:picLocks noChangeAspect="1" noChangeArrowheads="1"/>
          </p:cNvPicPr>
          <p:nvPr/>
        </p:nvPicPr>
        <p:blipFill>
          <a:blip r:embed="rId6"/>
          <a:srcRect/>
          <a:stretch>
            <a:fillRect/>
          </a:stretch>
        </p:blipFill>
        <p:spPr bwMode="auto">
          <a:xfrm>
            <a:off x="3810000" y="2209800"/>
            <a:ext cx="457200" cy="457200"/>
          </a:xfrm>
          <a:prstGeom prst="rect">
            <a:avLst/>
          </a:prstGeom>
          <a:noFill/>
        </p:spPr>
      </p:pic>
      <p:pic>
        <p:nvPicPr>
          <p:cNvPr id="30" name="Picture 11" descr="C:\Program Files\Microsoft Office\MEDIA\OFFICE12\Bullets\BD21298_.gif"/>
          <p:cNvPicPr>
            <a:picLocks noChangeAspect="1" noChangeArrowheads="1"/>
          </p:cNvPicPr>
          <p:nvPr/>
        </p:nvPicPr>
        <p:blipFill>
          <a:blip r:embed="rId6"/>
          <a:srcRect/>
          <a:stretch>
            <a:fillRect/>
          </a:stretch>
        </p:blipFill>
        <p:spPr bwMode="auto">
          <a:xfrm rot="2700000">
            <a:off x="1660367" y="3412967"/>
            <a:ext cx="290512" cy="290512"/>
          </a:xfrm>
          <a:prstGeom prst="rect">
            <a:avLst/>
          </a:prstGeom>
          <a:noFill/>
        </p:spPr>
      </p:pic>
      <p:pic>
        <p:nvPicPr>
          <p:cNvPr id="33" name="Picture 11" descr="C:\Program Files\Microsoft Office\MEDIA\OFFICE12\Bullets\BD21298_.gif"/>
          <p:cNvPicPr>
            <a:picLocks noChangeAspect="1" noChangeArrowheads="1"/>
          </p:cNvPicPr>
          <p:nvPr/>
        </p:nvPicPr>
        <p:blipFill>
          <a:blip r:embed="rId6"/>
          <a:srcRect/>
          <a:stretch>
            <a:fillRect/>
          </a:stretch>
        </p:blipFill>
        <p:spPr bwMode="auto">
          <a:xfrm rot="2700000">
            <a:off x="5893739" y="3032904"/>
            <a:ext cx="662967" cy="662967"/>
          </a:xfrm>
          <a:prstGeom prst="rect">
            <a:avLst/>
          </a:prstGeom>
          <a:noFill/>
        </p:spPr>
      </p:pic>
      <p:sp>
        <p:nvSpPr>
          <p:cNvPr id="35" name="TextBox 34"/>
          <p:cNvSpPr txBox="1"/>
          <p:nvPr/>
        </p:nvSpPr>
        <p:spPr>
          <a:xfrm>
            <a:off x="2209800" y="5638800"/>
            <a:ext cx="2341475" cy="923330"/>
          </a:xfrm>
          <a:prstGeom prst="rect">
            <a:avLst/>
          </a:prstGeom>
          <a:noFill/>
        </p:spPr>
        <p:txBody>
          <a:bodyPr wrap="none" rtlCol="0">
            <a:spAutoFit/>
          </a:bodyPr>
          <a:lstStyle/>
          <a:p>
            <a:r>
              <a:rPr lang="en-US" dirty="0" smtClean="0"/>
              <a:t>NWS ISSUES WHILE </a:t>
            </a:r>
          </a:p>
          <a:p>
            <a:r>
              <a:rPr lang="en-US" dirty="0" smtClean="0"/>
              <a:t>COLLABORATING WITH</a:t>
            </a:r>
            <a:endParaRPr lang="en-US" dirty="0"/>
          </a:p>
          <a:p>
            <a:r>
              <a:rPr lang="en-US" dirty="0" smtClean="0"/>
              <a:t>DECISION MAKERS</a:t>
            </a:r>
          </a:p>
        </p:txBody>
      </p:sp>
      <p:sp>
        <p:nvSpPr>
          <p:cNvPr id="36" name="TextBox 35"/>
          <p:cNvSpPr txBox="1"/>
          <p:nvPr/>
        </p:nvSpPr>
        <p:spPr>
          <a:xfrm>
            <a:off x="7162800" y="5791200"/>
            <a:ext cx="1380443" cy="369332"/>
          </a:xfrm>
          <a:prstGeom prst="rect">
            <a:avLst/>
          </a:prstGeom>
          <a:noFill/>
        </p:spPr>
        <p:txBody>
          <a:bodyPr wrap="none" rtlCol="0">
            <a:spAutoFit/>
          </a:bodyPr>
          <a:lstStyle/>
          <a:p>
            <a:r>
              <a:rPr lang="en-US" dirty="0" smtClean="0"/>
              <a:t>PUBLIC ACTS</a:t>
            </a:r>
            <a:endParaRPr lang="en-US" dirty="0"/>
          </a:p>
        </p:txBody>
      </p:sp>
      <p:pic>
        <p:nvPicPr>
          <p:cNvPr id="2051" name="Picture 3" descr="C:\Documents and Settings\akrherz\Local Settings\Temporary Internet Files\Content.IE5\FOZ4Y6MR\MCj02327250000[1].wmf"/>
          <p:cNvPicPr>
            <a:picLocks noChangeAspect="1" noChangeArrowheads="1"/>
          </p:cNvPicPr>
          <p:nvPr/>
        </p:nvPicPr>
        <p:blipFill>
          <a:blip r:embed="rId7"/>
          <a:srcRect/>
          <a:stretch>
            <a:fillRect/>
          </a:stretch>
        </p:blipFill>
        <p:spPr bwMode="auto">
          <a:xfrm>
            <a:off x="2667000" y="1600200"/>
            <a:ext cx="914400" cy="1224501"/>
          </a:xfrm>
          <a:prstGeom prst="rect">
            <a:avLst/>
          </a:prstGeom>
          <a:noFill/>
        </p:spPr>
      </p:pic>
      <p:pic>
        <p:nvPicPr>
          <p:cNvPr id="37" name="Picture 7" descr="C:\Documents and Settings\akrherz\Local Settings\Temporary Internet Files\Content.IE5\CNG4H3M0\MCj04346670000[1].wmf"/>
          <p:cNvPicPr>
            <a:picLocks noChangeAspect="1" noChangeArrowheads="1"/>
          </p:cNvPicPr>
          <p:nvPr/>
        </p:nvPicPr>
        <p:blipFill>
          <a:blip r:embed="rId5"/>
          <a:srcRect/>
          <a:stretch>
            <a:fillRect/>
          </a:stretch>
        </p:blipFill>
        <p:spPr bwMode="auto">
          <a:xfrm>
            <a:off x="3124200" y="1066800"/>
            <a:ext cx="990600" cy="857250"/>
          </a:xfrm>
          <a:prstGeom prst="rect">
            <a:avLst/>
          </a:prstGeom>
          <a:noFill/>
        </p:spPr>
      </p:pic>
      <p:sp>
        <p:nvSpPr>
          <p:cNvPr id="38" name="Isosceles Triangle 37"/>
          <p:cNvSpPr/>
          <p:nvPr/>
        </p:nvSpPr>
        <p:spPr>
          <a:xfrm>
            <a:off x="3352800" y="12192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11" descr="C:\Program Files\Microsoft Office\MEDIA\OFFICE12\Bullets\BD21298_.gif"/>
          <p:cNvPicPr>
            <a:picLocks noChangeAspect="1" noChangeArrowheads="1"/>
          </p:cNvPicPr>
          <p:nvPr/>
        </p:nvPicPr>
        <p:blipFill>
          <a:blip r:embed="rId6"/>
          <a:srcRect/>
          <a:stretch>
            <a:fillRect/>
          </a:stretch>
        </p:blipFill>
        <p:spPr bwMode="auto">
          <a:xfrm rot="10800000">
            <a:off x="2057400" y="2819400"/>
            <a:ext cx="1676400" cy="457200"/>
          </a:xfrm>
          <a:prstGeom prst="rect">
            <a:avLst/>
          </a:prstGeom>
          <a:noFill/>
        </p:spPr>
      </p:pic>
      <p:pic>
        <p:nvPicPr>
          <p:cNvPr id="40" name="Picture 11" descr="C:\Program Files\Microsoft Office\MEDIA\OFFICE12\Bullets\BD21298_.gif"/>
          <p:cNvPicPr>
            <a:picLocks noChangeAspect="1" noChangeArrowheads="1"/>
          </p:cNvPicPr>
          <p:nvPr/>
        </p:nvPicPr>
        <p:blipFill>
          <a:blip r:embed="rId6"/>
          <a:srcRect/>
          <a:stretch>
            <a:fillRect/>
          </a:stretch>
        </p:blipFill>
        <p:spPr bwMode="auto">
          <a:xfrm>
            <a:off x="2362200" y="3124200"/>
            <a:ext cx="1676400" cy="457200"/>
          </a:xfrm>
          <a:prstGeom prst="rect">
            <a:avLst/>
          </a:prstGeom>
          <a:noFill/>
        </p:spPr>
      </p:pic>
      <p:pic>
        <p:nvPicPr>
          <p:cNvPr id="41" name="Picture 11" descr="C:\Program Files\Microsoft Office\MEDIA\OFFICE12\Bullets\BD21298_.gif"/>
          <p:cNvPicPr>
            <a:picLocks noChangeAspect="1" noChangeArrowheads="1"/>
          </p:cNvPicPr>
          <p:nvPr/>
        </p:nvPicPr>
        <p:blipFill>
          <a:blip r:embed="rId6"/>
          <a:srcRect/>
          <a:stretch>
            <a:fillRect/>
          </a:stretch>
        </p:blipFill>
        <p:spPr bwMode="auto">
          <a:xfrm rot="8700000">
            <a:off x="1736873" y="2392519"/>
            <a:ext cx="781277" cy="457200"/>
          </a:xfrm>
          <a:prstGeom prst="rect">
            <a:avLst/>
          </a:prstGeom>
          <a:noFill/>
        </p:spPr>
      </p:pic>
      <p:pic>
        <p:nvPicPr>
          <p:cNvPr id="42" name="Picture 11" descr="C:\Program Files\Microsoft Office\MEDIA\OFFICE12\Bullets\BD21298_.gif"/>
          <p:cNvPicPr>
            <a:picLocks noChangeAspect="1" noChangeArrowheads="1"/>
          </p:cNvPicPr>
          <p:nvPr/>
        </p:nvPicPr>
        <p:blipFill>
          <a:blip r:embed="rId6"/>
          <a:srcRect/>
          <a:stretch>
            <a:fillRect/>
          </a:stretch>
        </p:blipFill>
        <p:spPr bwMode="auto">
          <a:xfrm rot="-2700000">
            <a:off x="4053588" y="3509823"/>
            <a:ext cx="875178" cy="457200"/>
          </a:xfrm>
          <a:prstGeom prst="rect">
            <a:avLst/>
          </a:prstGeom>
          <a:noFill/>
        </p:spPr>
      </p:pic>
      <p:pic>
        <p:nvPicPr>
          <p:cNvPr id="43" name="Picture 12" descr="C:\Documents and Settings\akrherz\Local Settings\Temporary Internet Files\Content.IE5\2CWNGPXW\MCj04339280000[1].png"/>
          <p:cNvPicPr>
            <a:picLocks noChangeAspect="1" noChangeArrowheads="1"/>
          </p:cNvPicPr>
          <p:nvPr/>
        </p:nvPicPr>
        <p:blipFill>
          <a:blip r:embed="rId8"/>
          <a:srcRect/>
          <a:stretch>
            <a:fillRect/>
          </a:stretch>
        </p:blipFill>
        <p:spPr bwMode="auto">
          <a:xfrm>
            <a:off x="4572000" y="1981200"/>
            <a:ext cx="1219200" cy="1219200"/>
          </a:xfrm>
          <a:prstGeom prst="rect">
            <a:avLst/>
          </a:prstGeom>
          <a:noFill/>
        </p:spPr>
      </p:pic>
      <p:sp>
        <p:nvSpPr>
          <p:cNvPr id="45" name="Left Brace 44"/>
          <p:cNvSpPr/>
          <p:nvPr/>
        </p:nvSpPr>
        <p:spPr>
          <a:xfrm rot="-5400000">
            <a:off x="2933700" y="2247900"/>
            <a:ext cx="838200" cy="6096000"/>
          </a:xfrm>
          <a:prstGeom prst="leftBrace">
            <a:avLst/>
          </a:prstGeom>
          <a:ln w="444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p:cNvSpPr/>
          <p:nvPr/>
        </p:nvSpPr>
        <p:spPr>
          <a:xfrm rot="-5400000">
            <a:off x="7391400" y="4114800"/>
            <a:ext cx="838200" cy="2362200"/>
          </a:xfrm>
          <a:prstGeom prst="leftBrace">
            <a:avLst/>
          </a:prstGeom>
          <a:ln w="444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7" name="Picture 14" descr="C:\Documents and Settings\akrherz\Local Settings\Temporary Internet Files\Content.IE5\0L407628\MCj01493200000[1].wmf"/>
          <p:cNvPicPr>
            <a:picLocks noChangeAspect="1" noChangeArrowheads="1"/>
          </p:cNvPicPr>
          <p:nvPr/>
        </p:nvPicPr>
        <p:blipFill>
          <a:blip r:embed="rId9"/>
          <a:srcRect/>
          <a:stretch>
            <a:fillRect/>
          </a:stretch>
        </p:blipFill>
        <p:spPr bwMode="auto">
          <a:xfrm>
            <a:off x="4572000" y="2514600"/>
            <a:ext cx="1395743" cy="102228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akrherz\Local Settings\Temporary Internet Files\Content.IE5\W5ZD3I87\MPj04372070000[1].jpg"/>
          <p:cNvPicPr>
            <a:picLocks noChangeAspect="1" noChangeArrowheads="1"/>
          </p:cNvPicPr>
          <p:nvPr/>
        </p:nvPicPr>
        <p:blipFill>
          <a:blip r:embed="rId2" cstate="print"/>
          <a:srcRect/>
          <a:stretch>
            <a:fillRect/>
          </a:stretch>
        </p:blipFill>
        <p:spPr bwMode="auto">
          <a:xfrm>
            <a:off x="3886200" y="1676400"/>
            <a:ext cx="3962400" cy="3962400"/>
          </a:xfrm>
          <a:prstGeom prst="rect">
            <a:avLst/>
          </a:prstGeom>
          <a:noFill/>
        </p:spPr>
      </p:pic>
      <p:sp>
        <p:nvSpPr>
          <p:cNvPr id="2" name="Title 1"/>
          <p:cNvSpPr>
            <a:spLocks noGrp="1"/>
          </p:cNvSpPr>
          <p:nvPr>
            <p:ph type="title"/>
          </p:nvPr>
        </p:nvSpPr>
        <p:spPr/>
        <p:txBody>
          <a:bodyPr>
            <a:normAutofit fontScale="90000"/>
          </a:bodyPr>
          <a:lstStyle/>
          <a:p>
            <a:r>
              <a:rPr lang="en-US" dirty="0" smtClean="0"/>
              <a:t>Information Flow: Vision of the future</a:t>
            </a:r>
            <a:endParaRPr lang="en-US" dirty="0"/>
          </a:p>
        </p:txBody>
      </p:sp>
      <p:sp>
        <p:nvSpPr>
          <p:cNvPr id="37" name="Content Placeholder 36"/>
          <p:cNvSpPr>
            <a:spLocks noGrp="1"/>
          </p:cNvSpPr>
          <p:nvPr>
            <p:ph sz="half" idx="1"/>
          </p:nvPr>
        </p:nvSpPr>
        <p:spPr>
          <a:xfrm>
            <a:off x="457200" y="1600200"/>
            <a:ext cx="3733800" cy="4525963"/>
          </a:xfrm>
        </p:spPr>
        <p:txBody>
          <a:bodyPr>
            <a:normAutofit/>
          </a:bodyPr>
          <a:lstStyle/>
          <a:p>
            <a:r>
              <a:rPr lang="en-US" dirty="0" smtClean="0"/>
              <a:t>Single version of the product used by all with clear separation between data and format (XML).</a:t>
            </a:r>
          </a:p>
          <a:p>
            <a:r>
              <a:rPr lang="en-US" dirty="0" smtClean="0"/>
              <a:t>Collaboration and feedback thru the entire product lifecycle in real time by all parties (XMPP).</a:t>
            </a:r>
          </a:p>
          <a:p>
            <a:pPr>
              <a:buNone/>
            </a:pPr>
            <a:endParaRPr lang="en-US" dirty="0"/>
          </a:p>
        </p:txBody>
      </p:sp>
      <p:pic>
        <p:nvPicPr>
          <p:cNvPr id="1026" name="Picture 2" descr="C:\Program Files\Microsoft Office\MEDIA\CAGCAT10\j0292020.wmf"/>
          <p:cNvPicPr>
            <a:picLocks noChangeAspect="1" noChangeArrowheads="1"/>
          </p:cNvPicPr>
          <p:nvPr/>
        </p:nvPicPr>
        <p:blipFill>
          <a:blip r:embed="rId3"/>
          <a:srcRect/>
          <a:stretch>
            <a:fillRect/>
          </a:stretch>
        </p:blipFill>
        <p:spPr bwMode="auto">
          <a:xfrm>
            <a:off x="3276600" y="2590800"/>
            <a:ext cx="1981200" cy="1880395"/>
          </a:xfrm>
          <a:prstGeom prst="rect">
            <a:avLst/>
          </a:prstGeom>
          <a:noFill/>
        </p:spPr>
      </p:pic>
      <p:pic>
        <p:nvPicPr>
          <p:cNvPr id="1028" name="Picture 4" descr="C:\Program Files\Microsoft Office\MEDIA\CAGCAT10\j0301252.wmf"/>
          <p:cNvPicPr>
            <a:picLocks noChangeAspect="1" noChangeArrowheads="1"/>
          </p:cNvPicPr>
          <p:nvPr/>
        </p:nvPicPr>
        <p:blipFill>
          <a:blip r:embed="rId4"/>
          <a:srcRect/>
          <a:stretch>
            <a:fillRect/>
          </a:stretch>
        </p:blipFill>
        <p:spPr bwMode="auto">
          <a:xfrm>
            <a:off x="5334000" y="1600200"/>
            <a:ext cx="1753579" cy="1500314"/>
          </a:xfrm>
          <a:prstGeom prst="rect">
            <a:avLst/>
          </a:prstGeom>
          <a:noFill/>
        </p:spPr>
      </p:pic>
      <p:pic>
        <p:nvPicPr>
          <p:cNvPr id="1030" name="Picture 6" descr="C:\Documents and Settings\akrherz\Local Settings\Temporary Internet Files\Content.IE5\2CWNGPXW\MCj04355980000[1].wmf"/>
          <p:cNvPicPr>
            <a:picLocks noChangeAspect="1" noChangeArrowheads="1"/>
          </p:cNvPicPr>
          <p:nvPr/>
        </p:nvPicPr>
        <p:blipFill>
          <a:blip r:embed="rId5"/>
          <a:srcRect/>
          <a:stretch>
            <a:fillRect/>
          </a:stretch>
        </p:blipFill>
        <p:spPr bwMode="auto">
          <a:xfrm>
            <a:off x="7620000" y="4953000"/>
            <a:ext cx="1371600" cy="1681807"/>
          </a:xfrm>
          <a:prstGeom prst="rect">
            <a:avLst/>
          </a:prstGeom>
          <a:noFill/>
        </p:spPr>
      </p:pic>
      <p:sp>
        <p:nvSpPr>
          <p:cNvPr id="17" name="Isosceles Triangle 16"/>
          <p:cNvSpPr/>
          <p:nvPr/>
        </p:nvSpPr>
        <p:spPr>
          <a:xfrm>
            <a:off x="5715000" y="34290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962400" y="5715000"/>
            <a:ext cx="3838102" cy="646331"/>
          </a:xfrm>
          <a:prstGeom prst="rect">
            <a:avLst/>
          </a:prstGeom>
          <a:noFill/>
        </p:spPr>
        <p:txBody>
          <a:bodyPr wrap="none" rtlCol="0">
            <a:spAutoFit/>
          </a:bodyPr>
          <a:lstStyle/>
          <a:p>
            <a:r>
              <a:rPr lang="en-US" dirty="0" smtClean="0"/>
              <a:t>Seamless Integration of NWS and</a:t>
            </a:r>
          </a:p>
          <a:p>
            <a:r>
              <a:rPr lang="en-US" dirty="0" smtClean="0"/>
              <a:t>Trusted partners in the issuing process.</a:t>
            </a:r>
            <a:endParaRPr lang="en-US" dirty="0"/>
          </a:p>
        </p:txBody>
      </p:sp>
      <p:pic>
        <p:nvPicPr>
          <p:cNvPr id="39" name="Picture 12" descr="C:\Documents and Settings\akrherz\Local Settings\Temporary Internet Files\Content.IE5\2CWNGPXW\MCj04339280000[1].png"/>
          <p:cNvPicPr>
            <a:picLocks noChangeAspect="1" noChangeArrowheads="1"/>
          </p:cNvPicPr>
          <p:nvPr/>
        </p:nvPicPr>
        <p:blipFill>
          <a:blip r:embed="rId6"/>
          <a:srcRect/>
          <a:stretch>
            <a:fillRect/>
          </a:stretch>
        </p:blipFill>
        <p:spPr bwMode="auto">
          <a:xfrm>
            <a:off x="5562600" y="4343400"/>
            <a:ext cx="1219200" cy="1219200"/>
          </a:xfrm>
          <a:prstGeom prst="rect">
            <a:avLst/>
          </a:prstGeom>
          <a:noFill/>
        </p:spPr>
      </p:pic>
      <p:pic>
        <p:nvPicPr>
          <p:cNvPr id="41" name="Picture 14" descr="C:\Documents and Settings\akrherz\Local Settings\Temporary Internet Files\Content.IE5\0L407628\MCj01493200000[1].wmf"/>
          <p:cNvPicPr>
            <a:picLocks noChangeAspect="1" noChangeArrowheads="1"/>
          </p:cNvPicPr>
          <p:nvPr/>
        </p:nvPicPr>
        <p:blipFill>
          <a:blip r:embed="rId7"/>
          <a:srcRect/>
          <a:stretch>
            <a:fillRect/>
          </a:stretch>
        </p:blipFill>
        <p:spPr bwMode="auto">
          <a:xfrm>
            <a:off x="6553200" y="3733800"/>
            <a:ext cx="1395743" cy="102228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Practical Example</a:t>
            </a:r>
            <a:endParaRPr lang="en-US" dirty="0"/>
          </a:p>
        </p:txBody>
      </p:sp>
      <p:sp>
        <p:nvSpPr>
          <p:cNvPr id="6" name="Content Placeholder 5"/>
          <p:cNvSpPr>
            <a:spLocks noGrp="1"/>
          </p:cNvSpPr>
          <p:nvPr>
            <p:ph idx="1"/>
          </p:nvPr>
        </p:nvSpPr>
        <p:spPr/>
        <p:txBody>
          <a:bodyPr>
            <a:normAutofit fontScale="85000" lnSpcReduction="10000"/>
          </a:bodyPr>
          <a:lstStyle/>
          <a:p>
            <a:r>
              <a:rPr lang="en-US" dirty="0" smtClean="0"/>
              <a:t>88D Doppler RADAR tracks a </a:t>
            </a:r>
            <a:r>
              <a:rPr lang="en-US" dirty="0" err="1" smtClean="0"/>
              <a:t>mesocyclone</a:t>
            </a:r>
            <a:endParaRPr lang="en-US" dirty="0"/>
          </a:p>
          <a:p>
            <a:r>
              <a:rPr lang="en-US" dirty="0" smtClean="0"/>
              <a:t>This storm attribute appears on the forecaster’s AWIPS II Display.</a:t>
            </a:r>
          </a:p>
          <a:p>
            <a:r>
              <a:rPr lang="en-US" dirty="0" smtClean="0"/>
              <a:t>The forecaster right clicks the icon and requests any web cameras to turn to this location.</a:t>
            </a:r>
          </a:p>
          <a:p>
            <a:r>
              <a:rPr lang="en-US" dirty="0" smtClean="0"/>
              <a:t>An XMPP message is sent to a server component, which moves any nearby </a:t>
            </a:r>
            <a:r>
              <a:rPr lang="en-US" dirty="0" err="1" smtClean="0"/>
              <a:t>webcamera</a:t>
            </a:r>
            <a:r>
              <a:rPr lang="en-US" dirty="0" smtClean="0"/>
              <a:t> in the direction of the storm based on AWIPS II provided location details.</a:t>
            </a:r>
            <a:endParaRPr lang="en-US" dirty="0"/>
          </a:p>
          <a:p>
            <a:r>
              <a:rPr lang="en-US" dirty="0" smtClean="0"/>
              <a:t>A still image or video is streamed back to the display via XMPP showing the storm and location of the attribute on the image.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umboldt_NEXRAD.mpg">
            <a:hlinkClick r:id="" action="ppaction://media"/>
          </p:cNvPr>
          <p:cNvPicPr>
            <a:picLocks noGrp="1" noRot="1" noChangeAspect="1"/>
          </p:cNvPicPr>
          <p:nvPr>
            <p:ph idx="1"/>
            <a:videoFile r:link="rId1"/>
          </p:nvPr>
        </p:nvPicPr>
        <p:blipFill>
          <a:blip r:embed="rId3"/>
          <a:stretch>
            <a:fillRect/>
          </a:stretch>
        </p:blipFill>
        <p:spPr>
          <a:xfrm>
            <a:off x="457200" y="457200"/>
            <a:ext cx="8229600" cy="61722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smtClean="0"/>
              <a:t>NWSChat’s</a:t>
            </a:r>
            <a:r>
              <a:rPr lang="en-US" dirty="0" smtClean="0"/>
              <a:t> role in the future vision: Connecting Weather Software Systems</a:t>
            </a:r>
            <a:endParaRPr lang="en-US" dirty="0"/>
          </a:p>
        </p:txBody>
      </p:sp>
      <p:sp>
        <p:nvSpPr>
          <p:cNvPr id="6" name="Content Placeholder 5"/>
          <p:cNvSpPr>
            <a:spLocks noGrp="1"/>
          </p:cNvSpPr>
          <p:nvPr>
            <p:ph idx="1"/>
          </p:nvPr>
        </p:nvSpPr>
        <p:spPr/>
        <p:txBody>
          <a:bodyPr/>
          <a:lstStyle/>
          <a:p>
            <a:r>
              <a:rPr lang="en-US" dirty="0" smtClean="0"/>
              <a:t>The software system could be an authenticated ‘client’ to the server and ‘chat’ with other software systems.  Its all just XML…</a:t>
            </a:r>
            <a:endParaRPr lang="en-US" dirty="0"/>
          </a:p>
        </p:txBody>
      </p:sp>
      <p:pic>
        <p:nvPicPr>
          <p:cNvPr id="4098" name="Picture 2" descr="C:\Program Files\Microsoft Office\MEDIA\CAGCAT10\j0292020.wmf"/>
          <p:cNvPicPr>
            <a:picLocks noChangeAspect="1" noChangeArrowheads="1"/>
          </p:cNvPicPr>
          <p:nvPr/>
        </p:nvPicPr>
        <p:blipFill>
          <a:blip r:embed="rId2"/>
          <a:srcRect/>
          <a:stretch>
            <a:fillRect/>
          </a:stretch>
        </p:blipFill>
        <p:spPr bwMode="auto">
          <a:xfrm>
            <a:off x="838200" y="4114800"/>
            <a:ext cx="1869034" cy="1773936"/>
          </a:xfrm>
          <a:prstGeom prst="rect">
            <a:avLst/>
          </a:prstGeom>
          <a:noFill/>
        </p:spPr>
      </p:pic>
      <p:sp>
        <p:nvSpPr>
          <p:cNvPr id="8" name="TextBox 7"/>
          <p:cNvSpPr txBox="1"/>
          <p:nvPr/>
        </p:nvSpPr>
        <p:spPr>
          <a:xfrm>
            <a:off x="1143000" y="6019800"/>
            <a:ext cx="1476110" cy="369332"/>
          </a:xfrm>
          <a:prstGeom prst="rect">
            <a:avLst/>
          </a:prstGeom>
          <a:noFill/>
        </p:spPr>
        <p:txBody>
          <a:bodyPr wrap="none" rtlCol="0">
            <a:spAutoFit/>
          </a:bodyPr>
          <a:lstStyle/>
          <a:p>
            <a:r>
              <a:rPr lang="en-US" dirty="0" smtClean="0"/>
              <a:t>NWS AWIPS II</a:t>
            </a:r>
            <a:endParaRPr lang="en-US" dirty="0"/>
          </a:p>
        </p:txBody>
      </p:sp>
      <p:pic>
        <p:nvPicPr>
          <p:cNvPr id="4099" name="Picture 3" descr="C:\Documents and Settings\akrherz\Local Settings\Temporary Internet Files\Content.IE5\HLX7OSU3\MPj04383700000[1].jpg"/>
          <p:cNvPicPr>
            <a:picLocks noChangeAspect="1" noChangeArrowheads="1"/>
          </p:cNvPicPr>
          <p:nvPr/>
        </p:nvPicPr>
        <p:blipFill>
          <a:blip r:embed="rId3" cstate="print"/>
          <a:srcRect/>
          <a:stretch>
            <a:fillRect/>
          </a:stretch>
        </p:blipFill>
        <p:spPr bwMode="auto">
          <a:xfrm>
            <a:off x="4343400" y="5181600"/>
            <a:ext cx="1828800" cy="1224425"/>
          </a:xfrm>
          <a:prstGeom prst="rect">
            <a:avLst/>
          </a:prstGeom>
          <a:noFill/>
        </p:spPr>
      </p:pic>
      <p:sp>
        <p:nvSpPr>
          <p:cNvPr id="10" name="TextBox 9"/>
          <p:cNvSpPr txBox="1"/>
          <p:nvPr/>
        </p:nvSpPr>
        <p:spPr>
          <a:xfrm>
            <a:off x="4876800" y="6488668"/>
            <a:ext cx="615874" cy="369332"/>
          </a:xfrm>
          <a:prstGeom prst="rect">
            <a:avLst/>
          </a:prstGeom>
          <a:noFill/>
        </p:spPr>
        <p:txBody>
          <a:bodyPr wrap="none" rtlCol="0">
            <a:spAutoFit/>
          </a:bodyPr>
          <a:lstStyle/>
          <a:p>
            <a:r>
              <a:rPr lang="en-US" dirty="0" smtClean="0"/>
              <a:t>NCF </a:t>
            </a:r>
            <a:endParaRPr lang="en-US" dirty="0"/>
          </a:p>
        </p:txBody>
      </p:sp>
      <p:cxnSp>
        <p:nvCxnSpPr>
          <p:cNvPr id="12" name="Straight Arrow Connector 11"/>
          <p:cNvCxnSpPr/>
          <p:nvPr/>
        </p:nvCxnSpPr>
        <p:spPr>
          <a:xfrm>
            <a:off x="2819400" y="5715000"/>
            <a:ext cx="1066800" cy="381000"/>
          </a:xfrm>
          <a:prstGeom prst="straightConnector1">
            <a:avLst/>
          </a:prstGeom>
          <a:ln w="698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19400" y="5029200"/>
            <a:ext cx="2133600" cy="646331"/>
          </a:xfrm>
          <a:prstGeom prst="rect">
            <a:avLst/>
          </a:prstGeom>
          <a:noFill/>
        </p:spPr>
        <p:txBody>
          <a:bodyPr wrap="square" rtlCol="0">
            <a:spAutoFit/>
          </a:bodyPr>
          <a:lstStyle/>
          <a:p>
            <a:r>
              <a:rPr lang="en-US" dirty="0" smtClean="0"/>
              <a:t>Memory Usage</a:t>
            </a:r>
          </a:p>
          <a:p>
            <a:r>
              <a:rPr lang="en-US" dirty="0" smtClean="0"/>
              <a:t>Localization</a:t>
            </a:r>
            <a:endParaRPr lang="en-US" dirty="0"/>
          </a:p>
        </p:txBody>
      </p:sp>
      <p:pic>
        <p:nvPicPr>
          <p:cNvPr id="4101" name="Picture 5" descr="C:\Documents and Settings\akrherz\Local Settings\Temporary Internet Files\Content.IE5\W5ZD3I87\MCj04338890000[1].png"/>
          <p:cNvPicPr>
            <a:picLocks noChangeAspect="1" noChangeArrowheads="1"/>
          </p:cNvPicPr>
          <p:nvPr/>
        </p:nvPicPr>
        <p:blipFill>
          <a:blip r:embed="rId4"/>
          <a:srcRect/>
          <a:stretch>
            <a:fillRect/>
          </a:stretch>
        </p:blipFill>
        <p:spPr bwMode="auto">
          <a:xfrm>
            <a:off x="4038600" y="3124200"/>
            <a:ext cx="933450" cy="933450"/>
          </a:xfrm>
          <a:prstGeom prst="rect">
            <a:avLst/>
          </a:prstGeom>
          <a:noFill/>
        </p:spPr>
      </p:pic>
      <p:cxnSp>
        <p:nvCxnSpPr>
          <p:cNvPr id="19" name="Straight Arrow Connector 18"/>
          <p:cNvCxnSpPr/>
          <p:nvPr/>
        </p:nvCxnSpPr>
        <p:spPr>
          <a:xfrm flipV="1">
            <a:off x="2667000" y="3657600"/>
            <a:ext cx="1295400" cy="762000"/>
          </a:xfrm>
          <a:prstGeom prst="straightConnector1">
            <a:avLst/>
          </a:prstGeom>
          <a:ln w="698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86200" y="3886200"/>
            <a:ext cx="1869294" cy="369332"/>
          </a:xfrm>
          <a:prstGeom prst="rect">
            <a:avLst/>
          </a:prstGeom>
          <a:noFill/>
        </p:spPr>
        <p:txBody>
          <a:bodyPr wrap="none" rtlCol="0">
            <a:spAutoFit/>
          </a:bodyPr>
          <a:lstStyle/>
          <a:p>
            <a:r>
              <a:rPr lang="en-US" dirty="0" smtClean="0"/>
              <a:t>Hurricane Hunter </a:t>
            </a:r>
            <a:endParaRPr lang="en-US" dirty="0"/>
          </a:p>
        </p:txBody>
      </p:sp>
      <p:sp>
        <p:nvSpPr>
          <p:cNvPr id="23" name="TextBox 22"/>
          <p:cNvSpPr txBox="1"/>
          <p:nvPr/>
        </p:nvSpPr>
        <p:spPr>
          <a:xfrm>
            <a:off x="1981200" y="3200400"/>
            <a:ext cx="2133600" cy="646331"/>
          </a:xfrm>
          <a:prstGeom prst="rect">
            <a:avLst/>
          </a:prstGeom>
          <a:noFill/>
        </p:spPr>
        <p:txBody>
          <a:bodyPr wrap="square" rtlCol="0">
            <a:spAutoFit/>
          </a:bodyPr>
          <a:lstStyle/>
          <a:p>
            <a:r>
              <a:rPr lang="en-US" dirty="0" smtClean="0"/>
              <a:t>Observations</a:t>
            </a:r>
          </a:p>
          <a:p>
            <a:r>
              <a:rPr lang="en-US" dirty="0" smtClean="0"/>
              <a:t>Flight Guidance</a:t>
            </a:r>
            <a:endParaRPr lang="en-US" dirty="0"/>
          </a:p>
        </p:txBody>
      </p:sp>
      <p:pic>
        <p:nvPicPr>
          <p:cNvPr id="4102" name="Picture 6" descr="C:\Program Files\Microsoft Office\MEDIA\CAGCAT10\j0195384.wmf"/>
          <p:cNvPicPr>
            <a:picLocks noChangeAspect="1" noChangeArrowheads="1"/>
          </p:cNvPicPr>
          <p:nvPr/>
        </p:nvPicPr>
        <p:blipFill>
          <a:blip r:embed="rId5"/>
          <a:srcRect/>
          <a:stretch>
            <a:fillRect/>
          </a:stretch>
        </p:blipFill>
        <p:spPr bwMode="auto">
          <a:xfrm>
            <a:off x="7162800" y="3429000"/>
            <a:ext cx="1143000" cy="1166861"/>
          </a:xfrm>
          <a:prstGeom prst="rect">
            <a:avLst/>
          </a:prstGeom>
          <a:noFill/>
        </p:spPr>
      </p:pic>
      <p:sp>
        <p:nvSpPr>
          <p:cNvPr id="25" name="TextBox 24"/>
          <p:cNvSpPr txBox="1"/>
          <p:nvPr/>
        </p:nvSpPr>
        <p:spPr>
          <a:xfrm>
            <a:off x="7086600" y="4572000"/>
            <a:ext cx="1422121" cy="646331"/>
          </a:xfrm>
          <a:prstGeom prst="rect">
            <a:avLst/>
          </a:prstGeom>
          <a:noFill/>
        </p:spPr>
        <p:txBody>
          <a:bodyPr wrap="none" rtlCol="0">
            <a:spAutoFit/>
          </a:bodyPr>
          <a:lstStyle/>
          <a:p>
            <a:r>
              <a:rPr lang="en-US" dirty="0" smtClean="0"/>
              <a:t>Trusted Third</a:t>
            </a:r>
          </a:p>
          <a:p>
            <a:r>
              <a:rPr lang="en-US" dirty="0" smtClean="0"/>
              <a:t>Party</a:t>
            </a:r>
            <a:endParaRPr lang="en-US" dirty="0"/>
          </a:p>
        </p:txBody>
      </p:sp>
      <p:cxnSp>
        <p:nvCxnSpPr>
          <p:cNvPr id="26" name="Straight Arrow Connector 25"/>
          <p:cNvCxnSpPr/>
          <p:nvPr/>
        </p:nvCxnSpPr>
        <p:spPr>
          <a:xfrm flipV="1">
            <a:off x="2819400" y="4267200"/>
            <a:ext cx="4114800" cy="685800"/>
          </a:xfrm>
          <a:prstGeom prst="straightConnector1">
            <a:avLst/>
          </a:prstGeom>
          <a:ln w="698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05400" y="4495800"/>
            <a:ext cx="2133600" cy="646331"/>
          </a:xfrm>
          <a:prstGeom prst="rect">
            <a:avLst/>
          </a:prstGeom>
          <a:noFill/>
        </p:spPr>
        <p:txBody>
          <a:bodyPr wrap="square" rtlCol="0">
            <a:spAutoFit/>
          </a:bodyPr>
          <a:lstStyle/>
          <a:p>
            <a:r>
              <a:rPr lang="en-US" dirty="0" err="1" smtClean="0"/>
              <a:t>Whiteboarding</a:t>
            </a:r>
            <a:endParaRPr lang="en-US" dirty="0" smtClean="0"/>
          </a:p>
          <a:p>
            <a:r>
              <a:rPr lang="en-US" dirty="0" smtClean="0"/>
              <a:t>Shared workspace</a:t>
            </a:r>
            <a:endParaRPr lang="en-US" dirty="0"/>
          </a:p>
        </p:txBody>
      </p:sp>
      <p:sp>
        <p:nvSpPr>
          <p:cNvPr id="30" name="Isosceles Triangle 29"/>
          <p:cNvSpPr/>
          <p:nvPr/>
        </p:nvSpPr>
        <p:spPr>
          <a:xfrm>
            <a:off x="4267200" y="44196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t>NWSChat’s</a:t>
            </a:r>
            <a:r>
              <a:rPr lang="en-US" dirty="0" smtClean="0"/>
              <a:t> role in the future vision: Relay of CAP via </a:t>
            </a:r>
            <a:r>
              <a:rPr lang="en-US" dirty="0" err="1" smtClean="0"/>
              <a:t>PubSub</a:t>
            </a:r>
            <a:endParaRPr lang="en-US" dirty="0"/>
          </a:p>
        </p:txBody>
      </p:sp>
      <p:sp>
        <p:nvSpPr>
          <p:cNvPr id="5" name="Content Placeholder 4"/>
          <p:cNvSpPr>
            <a:spLocks noGrp="1"/>
          </p:cNvSpPr>
          <p:nvPr>
            <p:ph sz="half" idx="1"/>
          </p:nvPr>
        </p:nvSpPr>
        <p:spPr/>
        <p:txBody>
          <a:bodyPr>
            <a:normAutofit fontScale="77500" lnSpcReduction="20000"/>
          </a:bodyPr>
          <a:lstStyle/>
          <a:p>
            <a:r>
              <a:rPr lang="en-US" dirty="0" smtClean="0"/>
              <a:t>Publish / Subscribe (</a:t>
            </a:r>
            <a:r>
              <a:rPr lang="en-US" dirty="0" err="1" smtClean="0"/>
              <a:t>PubSub</a:t>
            </a:r>
            <a:r>
              <a:rPr lang="en-US" dirty="0" smtClean="0"/>
              <a:t>) describes a means to publish and subscribe to feeds within XMPP.</a:t>
            </a:r>
          </a:p>
          <a:p>
            <a:r>
              <a:rPr lang="en-US" dirty="0" smtClean="0"/>
              <a:t>NWS could publish CAP messages, which would be instantly relayed to authenticated subscribers (eliminates HTTP polling every few seconds).</a:t>
            </a:r>
          </a:p>
          <a:p>
            <a:r>
              <a:rPr lang="en-US" dirty="0" smtClean="0"/>
              <a:t>Offline XML storage would relay these messages in a delayed fashion if the customer was not connected at the time of publishing.</a:t>
            </a:r>
            <a:endParaRPr lang="en-US" dirty="0"/>
          </a:p>
        </p:txBody>
      </p:sp>
      <p:sp>
        <p:nvSpPr>
          <p:cNvPr id="7" name="Isosceles Triangle 6"/>
          <p:cNvSpPr/>
          <p:nvPr/>
        </p:nvSpPr>
        <p:spPr>
          <a:xfrm>
            <a:off x="4953000" y="16764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4876800" y="34290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10800000">
            <a:off x="5410200" y="1752600"/>
            <a:ext cx="1905000" cy="1588"/>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5486400" y="2286000"/>
            <a:ext cx="1905000" cy="1588"/>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5486400" y="3200400"/>
            <a:ext cx="1905000" cy="1588"/>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5486400" y="3581400"/>
            <a:ext cx="1905000" cy="1588"/>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486400" y="1905000"/>
            <a:ext cx="1828800" cy="2006"/>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562600" y="3733800"/>
            <a:ext cx="1828800" cy="2006"/>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 name="Isosceles Triangle 19"/>
          <p:cNvSpPr/>
          <p:nvPr/>
        </p:nvSpPr>
        <p:spPr>
          <a:xfrm>
            <a:off x="5029200" y="46482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5029200" y="55626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V="1">
            <a:off x="5638800" y="4876800"/>
            <a:ext cx="1828800" cy="2006"/>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715000" y="5791200"/>
            <a:ext cx="1828800" cy="2006"/>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24" name="Picture 4" descr="C:\Program Files\Microsoft Office\MEDIA\CAGCAT10\j0301252.wmf"/>
          <p:cNvPicPr>
            <a:picLocks noChangeAspect="1" noChangeArrowheads="1"/>
          </p:cNvPicPr>
          <p:nvPr/>
        </p:nvPicPr>
        <p:blipFill>
          <a:blip r:embed="rId2"/>
          <a:srcRect/>
          <a:stretch>
            <a:fillRect/>
          </a:stretch>
        </p:blipFill>
        <p:spPr bwMode="auto">
          <a:xfrm>
            <a:off x="7543800" y="2286000"/>
            <a:ext cx="1068758" cy="914400"/>
          </a:xfrm>
          <a:prstGeom prst="rect">
            <a:avLst/>
          </a:prstGeom>
          <a:noFill/>
        </p:spPr>
      </p:pic>
      <p:pic>
        <p:nvPicPr>
          <p:cNvPr id="25" name="Picture 4" descr="C:\Program Files\Microsoft Office\MEDIA\CAGCAT10\j0301252.wmf"/>
          <p:cNvPicPr>
            <a:picLocks noChangeAspect="1" noChangeArrowheads="1"/>
          </p:cNvPicPr>
          <p:nvPr/>
        </p:nvPicPr>
        <p:blipFill>
          <a:blip r:embed="rId2"/>
          <a:srcRect/>
          <a:stretch>
            <a:fillRect/>
          </a:stretch>
        </p:blipFill>
        <p:spPr bwMode="auto">
          <a:xfrm>
            <a:off x="7620000" y="4876800"/>
            <a:ext cx="1068758" cy="914400"/>
          </a:xfrm>
          <a:prstGeom prst="rect">
            <a:avLst/>
          </a:prstGeom>
          <a:noFill/>
        </p:spPr>
      </p:pic>
      <p:sp>
        <p:nvSpPr>
          <p:cNvPr id="26" name="TextBox 25"/>
          <p:cNvSpPr txBox="1"/>
          <p:nvPr/>
        </p:nvSpPr>
        <p:spPr>
          <a:xfrm>
            <a:off x="6400800" y="1295400"/>
            <a:ext cx="1143000" cy="369332"/>
          </a:xfrm>
          <a:prstGeom prst="rect">
            <a:avLst/>
          </a:prstGeom>
          <a:noFill/>
        </p:spPr>
        <p:txBody>
          <a:bodyPr wrap="square" rtlCol="0">
            <a:spAutoFit/>
          </a:bodyPr>
          <a:lstStyle/>
          <a:p>
            <a:r>
              <a:rPr lang="en-US" dirty="0" smtClean="0"/>
              <a:t>HTTP</a:t>
            </a:r>
            <a:endParaRPr lang="en-US" dirty="0"/>
          </a:p>
        </p:txBody>
      </p:sp>
      <p:sp>
        <p:nvSpPr>
          <p:cNvPr id="27" name="TextBox 26"/>
          <p:cNvSpPr txBox="1"/>
          <p:nvPr/>
        </p:nvSpPr>
        <p:spPr>
          <a:xfrm>
            <a:off x="6324600" y="4202668"/>
            <a:ext cx="1143000" cy="369332"/>
          </a:xfrm>
          <a:prstGeom prst="rect">
            <a:avLst/>
          </a:prstGeom>
          <a:noFill/>
        </p:spPr>
        <p:txBody>
          <a:bodyPr wrap="square" rtlCol="0">
            <a:spAutoFit/>
          </a:bodyPr>
          <a:lstStyle/>
          <a:p>
            <a:r>
              <a:rPr lang="en-US" dirty="0" smtClean="0"/>
              <a:t>XMPP</a:t>
            </a:r>
            <a:endParaRPr lang="en-US" dirty="0"/>
          </a:p>
        </p:txBody>
      </p:sp>
      <p:sp>
        <p:nvSpPr>
          <p:cNvPr id="28" name="Isosceles Triangle 27"/>
          <p:cNvSpPr/>
          <p:nvPr/>
        </p:nvSpPr>
        <p:spPr>
          <a:xfrm>
            <a:off x="4953000" y="25146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5257800" y="56388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4953000" y="4572000"/>
            <a:ext cx="350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029200" y="1600200"/>
            <a:ext cx="3505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How could </a:t>
            </a:r>
            <a:r>
              <a:rPr lang="en-US" dirty="0" err="1" smtClean="0"/>
              <a:t>NWSChat</a:t>
            </a:r>
            <a:r>
              <a:rPr lang="en-US" dirty="0" smtClean="0"/>
              <a:t> fit in with other technologies presented today?</a:t>
            </a:r>
            <a:endParaRPr lang="en-US" dirty="0"/>
          </a:p>
        </p:txBody>
      </p:sp>
      <p:sp>
        <p:nvSpPr>
          <p:cNvPr id="6" name="Content Placeholder 5"/>
          <p:cNvSpPr>
            <a:spLocks noGrp="1"/>
          </p:cNvSpPr>
          <p:nvPr>
            <p:ph idx="1"/>
          </p:nvPr>
        </p:nvSpPr>
        <p:spPr/>
        <p:txBody>
          <a:bodyPr>
            <a:normAutofit fontScale="77500" lnSpcReduction="20000"/>
          </a:bodyPr>
          <a:lstStyle/>
          <a:p>
            <a:r>
              <a:rPr lang="en-US" dirty="0" smtClean="0"/>
              <a:t>E-spotter, POP</a:t>
            </a:r>
          </a:p>
          <a:p>
            <a:pPr lvl="1"/>
            <a:r>
              <a:rPr lang="en-US" dirty="0" smtClean="0"/>
              <a:t>The backend that delivers observations from the collection server to the NWS and partners…</a:t>
            </a:r>
          </a:p>
          <a:p>
            <a:r>
              <a:rPr lang="en-US" dirty="0" err="1" smtClean="0"/>
              <a:t>SevereClear</a:t>
            </a:r>
            <a:endParaRPr lang="en-US" dirty="0" smtClean="0"/>
          </a:p>
          <a:p>
            <a:pPr lvl="1"/>
            <a:r>
              <a:rPr lang="en-US" dirty="0" smtClean="0"/>
              <a:t>Collaboration component. Sharing application state and </a:t>
            </a:r>
            <a:r>
              <a:rPr lang="en-US" dirty="0" err="1" smtClean="0"/>
              <a:t>whiteboarding</a:t>
            </a:r>
            <a:r>
              <a:rPr lang="en-US" dirty="0"/>
              <a:t> </a:t>
            </a:r>
            <a:r>
              <a:rPr lang="en-US" dirty="0" smtClean="0"/>
              <a:t>between running clients</a:t>
            </a:r>
          </a:p>
          <a:p>
            <a:r>
              <a:rPr lang="en-US" dirty="0" smtClean="0"/>
              <a:t>GIS/KML</a:t>
            </a:r>
          </a:p>
          <a:p>
            <a:pPr lvl="1"/>
            <a:r>
              <a:rPr lang="en-US" dirty="0" smtClean="0"/>
              <a:t>Distribution method over internet.  Push it to users instead of them pulling it.  Provide security layer for sensitive datasets.</a:t>
            </a:r>
          </a:p>
          <a:p>
            <a:r>
              <a:rPr lang="en-US" dirty="0" smtClean="0"/>
              <a:t>IRIS / Mama</a:t>
            </a:r>
          </a:p>
          <a:p>
            <a:pPr lvl="1"/>
            <a:r>
              <a:rPr lang="en-US" dirty="0" smtClean="0"/>
              <a:t>Provide a data service backend to the clients.  Push alerts out in </a:t>
            </a:r>
            <a:r>
              <a:rPr lang="en-US" dirty="0" err="1" smtClean="0"/>
              <a:t>realtime</a:t>
            </a:r>
            <a:r>
              <a:rPr lang="en-US" dirty="0" smtClean="0"/>
              <a:t>.</a:t>
            </a:r>
          </a:p>
          <a:p>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is </a:t>
            </a:r>
            <a:r>
              <a:rPr lang="en-US" dirty="0" err="1" smtClean="0"/>
              <a:t>NWSChat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 we believe XML should be used for a </a:t>
            </a:r>
            <a:r>
              <a:rPr lang="en-US" dirty="0" err="1" smtClean="0"/>
              <a:t>datastore</a:t>
            </a:r>
            <a:r>
              <a:rPr lang="en-US" dirty="0" smtClean="0"/>
              <a:t>?  </a:t>
            </a:r>
          </a:p>
          <a:p>
            <a:pPr lvl="1"/>
            <a:r>
              <a:rPr lang="en-US" dirty="0" smtClean="0"/>
              <a:t>XMPP is how you move it around.</a:t>
            </a:r>
          </a:p>
          <a:p>
            <a:r>
              <a:rPr lang="en-US" dirty="0" smtClean="0"/>
              <a:t>Do we wish to integrate external and internal data/software systems together?</a:t>
            </a:r>
          </a:p>
          <a:p>
            <a:pPr lvl="1"/>
            <a:r>
              <a:rPr lang="en-US" dirty="0" smtClean="0"/>
              <a:t>XMPP is the language agnostic glue (federation)</a:t>
            </a:r>
          </a:p>
          <a:p>
            <a:r>
              <a:rPr lang="en-US" dirty="0" smtClean="0"/>
              <a:t>Do we wish to build truly interactive web services?</a:t>
            </a:r>
          </a:p>
          <a:p>
            <a:pPr lvl="1"/>
            <a:r>
              <a:rPr lang="en-US" dirty="0" smtClean="0"/>
              <a:t>XMPP provides the presence and bidirectional communication route.</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NWSChat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internet based platform, administered by the NWS, for the secure transfer of data between authorized parties in real time (instant messaging).</a:t>
            </a:r>
          </a:p>
          <a:p>
            <a:r>
              <a:rPr lang="en-US" dirty="0" smtClean="0"/>
              <a:t>What kind of data?</a:t>
            </a:r>
          </a:p>
          <a:p>
            <a:pPr lvl="1"/>
            <a:r>
              <a:rPr lang="en-US" dirty="0" smtClean="0"/>
              <a:t>Text based messages (“Hi, it sure is windy here”)</a:t>
            </a:r>
          </a:p>
          <a:p>
            <a:pPr lvl="1"/>
            <a:r>
              <a:rPr lang="en-US" dirty="0" smtClean="0"/>
              <a:t>Presence notifications (</a:t>
            </a:r>
            <a:r>
              <a:rPr lang="en-US" i="1" dirty="0" smtClean="0"/>
              <a:t>what I am doing, sleeping</a:t>
            </a:r>
            <a:r>
              <a:rPr lang="en-US" dirty="0" smtClean="0"/>
              <a:t>)</a:t>
            </a:r>
          </a:p>
          <a:p>
            <a:pPr lvl="1"/>
            <a:r>
              <a:rPr lang="en-US" dirty="0" smtClean="0"/>
              <a:t>Most anything else of a digital nature is possible.</a:t>
            </a:r>
          </a:p>
          <a:p>
            <a:r>
              <a:rPr lang="en-US" dirty="0" err="1" smtClean="0"/>
              <a:t>NWSChat</a:t>
            </a:r>
            <a:r>
              <a:rPr lang="en-US" dirty="0" smtClean="0"/>
              <a:t> is the formalization of the “</a:t>
            </a:r>
            <a:r>
              <a:rPr lang="en-US" dirty="0" err="1" smtClean="0"/>
              <a:t>IEMChat</a:t>
            </a:r>
            <a:r>
              <a:rPr lang="en-US" dirty="0" smtClean="0"/>
              <a:t>” system under NWS control.</a:t>
            </a:r>
          </a:p>
          <a:p>
            <a:r>
              <a:rPr lang="en-US" dirty="0" smtClean="0"/>
              <a:t>It is more than just a “chat server”.</a:t>
            </a:r>
          </a:p>
        </p:txBody>
      </p:sp>
      <p:sp>
        <p:nvSpPr>
          <p:cNvPr id="4" name="Isosceles Triangle 3"/>
          <p:cNvSpPr/>
          <p:nvPr/>
        </p:nvSpPr>
        <p:spPr>
          <a:xfrm>
            <a:off x="3962400" y="3048000"/>
            <a:ext cx="533400" cy="45982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than just a “chat server”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you created with </a:t>
            </a:r>
            <a:r>
              <a:rPr lang="en-US" dirty="0" err="1" smtClean="0"/>
              <a:t>IEMChat</a:t>
            </a:r>
            <a:r>
              <a:rPr lang="en-US" dirty="0" smtClean="0"/>
              <a:t> is one of the best NWS tools I've used in my 17 years working for the organization….  I guarantee that you </a:t>
            </a:r>
            <a:r>
              <a:rPr lang="en-US" dirty="0" smtClean="0">
                <a:ln w="10160">
                  <a:solidFill>
                    <a:schemeClr val="accent1"/>
                  </a:solidFill>
                  <a:prstDash val="solid"/>
                </a:ln>
                <a:solidFill>
                  <a:srgbClr val="FFFFFF"/>
                </a:solidFill>
                <a:effectLst>
                  <a:outerShdw blurRad="38100" dist="32000" dir="5400000" algn="tl">
                    <a:srgbClr val="000000">
                      <a:alpha val="30000"/>
                    </a:srgbClr>
                  </a:outerShdw>
                </a:effectLst>
              </a:rPr>
              <a:t>saved lives with this</a:t>
            </a:r>
            <a:r>
              <a:rPr lang="en-US" dirty="0" smtClean="0"/>
              <a:t>.” – NWS WCM </a:t>
            </a:r>
          </a:p>
          <a:p>
            <a:r>
              <a:rPr lang="en-US" dirty="0" smtClean="0"/>
              <a:t>“great communication from all tonight, just incredible...I have no idea </a:t>
            </a:r>
            <a:r>
              <a:rPr lang="en-US" dirty="0" smtClean="0">
                <a:ln w="10160">
                  <a:solidFill>
                    <a:schemeClr val="accent1"/>
                  </a:solidFill>
                  <a:prstDash val="solid"/>
                </a:ln>
                <a:solidFill>
                  <a:srgbClr val="FFFFFF"/>
                </a:solidFill>
                <a:effectLst>
                  <a:outerShdw blurRad="38100" dist="32000" dir="5400000" algn="tl">
                    <a:srgbClr val="000000">
                      <a:alpha val="30000"/>
                    </a:srgbClr>
                  </a:outerShdw>
                </a:effectLst>
              </a:rPr>
              <a:t>how we ever survived without this</a:t>
            </a:r>
            <a:r>
              <a:rPr lang="en-US" dirty="0" smtClean="0"/>
              <a:t>...would like to "redo" some of events from years past when there was no communication, just to see how they would play out getting and giving good info” – TV Media</a:t>
            </a:r>
          </a:p>
          <a:p>
            <a:r>
              <a:rPr lang="en-US" dirty="0" smtClean="0"/>
              <a:t>“Chat is by far the </a:t>
            </a:r>
            <a:r>
              <a:rPr lang="en-US" dirty="0" smtClean="0">
                <a:ln w="10160">
                  <a:solidFill>
                    <a:schemeClr val="accent1"/>
                  </a:solidFill>
                  <a:prstDash val="solid"/>
                </a:ln>
                <a:solidFill>
                  <a:srgbClr val="FFFFFF"/>
                </a:solidFill>
                <a:effectLst>
                  <a:outerShdw blurRad="38100" dist="32000" dir="5400000" algn="tl">
                    <a:srgbClr val="000000">
                      <a:alpha val="30000"/>
                    </a:srgbClr>
                  </a:outerShdw>
                </a:effectLst>
              </a:rPr>
              <a:t>most valuable tool we have here</a:t>
            </a:r>
            <a:r>
              <a:rPr lang="en-US" dirty="0" smtClean="0"/>
              <a:t>. Even before warnings came out we knew they would. That was huge. Every office needs to use it. It’s the best thing that ever happened as far as being able to </a:t>
            </a:r>
            <a:r>
              <a:rPr lang="en-US" dirty="0" smtClean="0">
                <a:ln w="10160">
                  <a:solidFill>
                    <a:schemeClr val="accent1"/>
                  </a:solidFill>
                  <a:prstDash val="solid"/>
                </a:ln>
                <a:solidFill>
                  <a:srgbClr val="FFFFFF"/>
                </a:solidFill>
                <a:effectLst>
                  <a:outerShdw blurRad="38100" dist="32000" dir="5400000" algn="tl">
                    <a:srgbClr val="000000">
                      <a:alpha val="30000"/>
                    </a:srgbClr>
                  </a:outerShdw>
                </a:effectLst>
              </a:rPr>
              <a:t>pull everything in one place</a:t>
            </a:r>
            <a:r>
              <a:rPr lang="en-US" dirty="0" smtClean="0"/>
              <a:t>.” – TV Media</a:t>
            </a:r>
          </a:p>
          <a:p>
            <a:r>
              <a:rPr lang="en-US" dirty="0" smtClean="0"/>
              <a:t>“...it's the </a:t>
            </a:r>
            <a:r>
              <a:rPr lang="en-US" dirty="0" smtClean="0">
                <a:ln w="10160">
                  <a:solidFill>
                    <a:schemeClr val="accent1"/>
                  </a:solidFill>
                  <a:prstDash val="solid"/>
                </a:ln>
                <a:solidFill>
                  <a:srgbClr val="FFFFFF"/>
                </a:solidFill>
                <a:effectLst>
                  <a:outerShdw blurRad="38100" dist="32000" dir="5400000" algn="tl">
                    <a:srgbClr val="000000">
                      <a:alpha val="30000"/>
                    </a:srgbClr>
                  </a:outerShdw>
                </a:effectLst>
              </a:rPr>
              <a:t>best thing </a:t>
            </a:r>
            <a:r>
              <a:rPr lang="en-US" dirty="0" smtClean="0"/>
              <a:t>since NEXRAD” – TV Media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Powering </a:t>
            </a:r>
            <a:r>
              <a:rPr lang="en-US" dirty="0" err="1" smtClean="0"/>
              <a:t>NWSChat</a:t>
            </a:r>
            <a:r>
              <a:rPr lang="en-US" dirty="0" smtClean="0"/>
              <a:t>, XMPP</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NWSChat</a:t>
            </a:r>
            <a:r>
              <a:rPr lang="en-US" dirty="0" smtClean="0"/>
              <a:t> is a service implementing XMPP.</a:t>
            </a:r>
          </a:p>
          <a:p>
            <a:r>
              <a:rPr lang="en-US" dirty="0" smtClean="0"/>
              <a:t>Extensible Messaging and Presence Protocol (XMPP) is the standard used to relay “messages” between authenticated clients/servers.  These XML messages look like:</a:t>
            </a:r>
          </a:p>
          <a:p>
            <a:pPr lvl="1"/>
            <a:r>
              <a:rPr lang="en-US" dirty="0" smtClean="0"/>
              <a:t>&lt;message to=“</a:t>
            </a:r>
            <a:r>
              <a:rPr lang="en-US" dirty="0" err="1" smtClean="0"/>
              <a:t>my_buddy_id</a:t>
            </a:r>
            <a:r>
              <a:rPr lang="en-US" dirty="0" smtClean="0"/>
              <a:t>”&gt;payload&lt;/message&gt;</a:t>
            </a:r>
          </a:p>
          <a:p>
            <a:r>
              <a:rPr lang="en-US" dirty="0" smtClean="0"/>
              <a:t>Where the payload could be:</a:t>
            </a:r>
          </a:p>
          <a:p>
            <a:pPr lvl="1"/>
            <a:r>
              <a:rPr lang="en-US" dirty="0" smtClean="0"/>
              <a:t>XHTML marked up text</a:t>
            </a:r>
          </a:p>
          <a:p>
            <a:pPr lvl="1"/>
            <a:r>
              <a:rPr lang="en-US" dirty="0" smtClean="0"/>
              <a:t>Simple text message</a:t>
            </a:r>
          </a:p>
          <a:p>
            <a:pPr lvl="1"/>
            <a:r>
              <a:rPr lang="en-US" dirty="0" smtClean="0"/>
              <a:t>Encoded data (images, media, etc)</a:t>
            </a:r>
          </a:p>
          <a:p>
            <a:pPr lvl="1"/>
            <a:r>
              <a:rPr lang="en-US" dirty="0" smtClean="0"/>
              <a:t>XML data</a:t>
            </a:r>
            <a:endParaRPr lang="en-US" dirty="0"/>
          </a:p>
        </p:txBody>
      </p:sp>
      <p:sp>
        <p:nvSpPr>
          <p:cNvPr id="4" name="Isosceles Triangle 3"/>
          <p:cNvSpPr/>
          <p:nvPr/>
        </p:nvSpPr>
        <p:spPr>
          <a:xfrm>
            <a:off x="228600" y="4724400"/>
            <a:ext cx="533400" cy="45982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 XMPP System</a:t>
            </a:r>
            <a:endParaRPr lang="en-US" dirty="0"/>
          </a:p>
        </p:txBody>
      </p:sp>
      <p:pic>
        <p:nvPicPr>
          <p:cNvPr id="5122" name="Picture 2" descr="C:\Program Files\Microsoft Office\MEDIA\CAGCAT10\j0292020.wmf"/>
          <p:cNvPicPr>
            <a:picLocks noChangeAspect="1" noChangeArrowheads="1"/>
          </p:cNvPicPr>
          <p:nvPr/>
        </p:nvPicPr>
        <p:blipFill>
          <a:blip r:embed="rId2"/>
          <a:srcRect/>
          <a:stretch>
            <a:fillRect/>
          </a:stretch>
        </p:blipFill>
        <p:spPr bwMode="auto">
          <a:xfrm>
            <a:off x="685800" y="1447800"/>
            <a:ext cx="1869034" cy="1773936"/>
          </a:xfrm>
          <a:prstGeom prst="rect">
            <a:avLst/>
          </a:prstGeom>
          <a:noFill/>
        </p:spPr>
      </p:pic>
      <p:pic>
        <p:nvPicPr>
          <p:cNvPr id="5123" name="Picture 3" descr="C:\Documents and Settings\akrherz\Local Settings\Temporary Internet Files\Content.IE5\W5ZD3I87\MCj04348450000[1].png"/>
          <p:cNvPicPr>
            <a:picLocks noChangeAspect="1" noChangeArrowheads="1"/>
          </p:cNvPicPr>
          <p:nvPr/>
        </p:nvPicPr>
        <p:blipFill>
          <a:blip r:embed="rId3"/>
          <a:srcRect/>
          <a:stretch>
            <a:fillRect/>
          </a:stretch>
        </p:blipFill>
        <p:spPr bwMode="auto">
          <a:xfrm>
            <a:off x="6096000" y="1676400"/>
            <a:ext cx="933450" cy="933450"/>
          </a:xfrm>
          <a:prstGeom prst="rect">
            <a:avLst/>
          </a:prstGeom>
          <a:noFill/>
        </p:spPr>
      </p:pic>
      <p:pic>
        <p:nvPicPr>
          <p:cNvPr id="6" name="Picture 3" descr="C:\Documents and Settings\akrherz\Local Settings\Temporary Internet Files\Content.IE5\W5ZD3I87\MCj04348450000[1].png"/>
          <p:cNvPicPr>
            <a:picLocks noChangeAspect="1" noChangeArrowheads="1"/>
          </p:cNvPicPr>
          <p:nvPr/>
        </p:nvPicPr>
        <p:blipFill>
          <a:blip r:embed="rId3"/>
          <a:srcRect/>
          <a:stretch>
            <a:fillRect/>
          </a:stretch>
        </p:blipFill>
        <p:spPr bwMode="auto">
          <a:xfrm>
            <a:off x="6172200" y="3810000"/>
            <a:ext cx="933450" cy="933450"/>
          </a:xfrm>
          <a:prstGeom prst="rect">
            <a:avLst/>
          </a:prstGeom>
          <a:noFill/>
        </p:spPr>
      </p:pic>
      <p:pic>
        <p:nvPicPr>
          <p:cNvPr id="7" name="Picture 3" descr="C:\Documents and Settings\akrherz\Local Settings\Temporary Internet Files\Content.IE5\W5ZD3I87\MCj04348450000[1].png"/>
          <p:cNvPicPr>
            <a:picLocks noChangeAspect="1" noChangeArrowheads="1"/>
          </p:cNvPicPr>
          <p:nvPr/>
        </p:nvPicPr>
        <p:blipFill>
          <a:blip r:embed="rId3"/>
          <a:srcRect/>
          <a:stretch>
            <a:fillRect/>
          </a:stretch>
        </p:blipFill>
        <p:spPr bwMode="auto">
          <a:xfrm>
            <a:off x="8001000" y="3733800"/>
            <a:ext cx="933450" cy="933450"/>
          </a:xfrm>
          <a:prstGeom prst="rect">
            <a:avLst/>
          </a:prstGeom>
          <a:noFill/>
        </p:spPr>
      </p:pic>
      <p:cxnSp>
        <p:nvCxnSpPr>
          <p:cNvPr id="8" name="Straight Arrow Connector 7"/>
          <p:cNvCxnSpPr/>
          <p:nvPr/>
        </p:nvCxnSpPr>
        <p:spPr>
          <a:xfrm flipV="1">
            <a:off x="3124200" y="2286000"/>
            <a:ext cx="2819400" cy="228600"/>
          </a:xfrm>
          <a:prstGeom prst="straightConnector1">
            <a:avLst/>
          </a:prstGeom>
          <a:ln w="698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p:cNvCxnSpPr>
          <p:nvPr/>
        </p:nvCxnSpPr>
        <p:spPr>
          <a:xfrm rot="16200000" flipV="1">
            <a:off x="5910263" y="3081337"/>
            <a:ext cx="1219200" cy="238125"/>
          </a:xfrm>
          <a:prstGeom prst="straightConnector1">
            <a:avLst/>
          </a:prstGeom>
          <a:ln w="698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6781800" y="2514600"/>
            <a:ext cx="1295400" cy="1219200"/>
          </a:xfrm>
          <a:prstGeom prst="straightConnector1">
            <a:avLst/>
          </a:prstGeom>
          <a:ln w="698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7" idx="1"/>
          </p:cNvCxnSpPr>
          <p:nvPr/>
        </p:nvCxnSpPr>
        <p:spPr>
          <a:xfrm flipV="1">
            <a:off x="7105650" y="4200525"/>
            <a:ext cx="895350" cy="76200"/>
          </a:xfrm>
          <a:prstGeom prst="straightConnector1">
            <a:avLst/>
          </a:prstGeom>
          <a:ln w="698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9" name="Picture 2" descr="C:\Program Files\Microsoft Office\MEDIA\CAGCAT10\j0292020.wmf"/>
          <p:cNvPicPr>
            <a:picLocks noChangeAspect="1" noChangeArrowheads="1"/>
          </p:cNvPicPr>
          <p:nvPr/>
        </p:nvPicPr>
        <p:blipFill>
          <a:blip r:embed="rId2"/>
          <a:srcRect/>
          <a:stretch>
            <a:fillRect/>
          </a:stretch>
        </p:blipFill>
        <p:spPr bwMode="auto">
          <a:xfrm>
            <a:off x="914400" y="3657600"/>
            <a:ext cx="1869034" cy="1773936"/>
          </a:xfrm>
          <a:prstGeom prst="rect">
            <a:avLst/>
          </a:prstGeom>
          <a:noFill/>
        </p:spPr>
      </p:pic>
      <p:cxnSp>
        <p:nvCxnSpPr>
          <p:cNvPr id="20" name="Straight Arrow Connector 19"/>
          <p:cNvCxnSpPr/>
          <p:nvPr/>
        </p:nvCxnSpPr>
        <p:spPr>
          <a:xfrm flipV="1">
            <a:off x="3048000" y="2438400"/>
            <a:ext cx="3048000" cy="2057400"/>
          </a:xfrm>
          <a:prstGeom prst="straightConnector1">
            <a:avLst/>
          </a:prstGeom>
          <a:ln w="698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743200" y="1524000"/>
            <a:ext cx="3248903" cy="646331"/>
          </a:xfrm>
          <a:prstGeom prst="rect">
            <a:avLst/>
          </a:prstGeom>
          <a:noFill/>
        </p:spPr>
        <p:txBody>
          <a:bodyPr wrap="none" rtlCol="0">
            <a:spAutoFit/>
          </a:bodyPr>
          <a:lstStyle/>
          <a:p>
            <a:r>
              <a:rPr lang="en-US" dirty="0" smtClean="0"/>
              <a:t>1. Client authenticates to the</a:t>
            </a:r>
          </a:p>
          <a:p>
            <a:r>
              <a:rPr lang="en-US" dirty="0"/>
              <a:t>s</a:t>
            </a:r>
            <a:r>
              <a:rPr lang="en-US" dirty="0" smtClean="0"/>
              <a:t>erver and establishes a session.</a:t>
            </a:r>
            <a:endParaRPr lang="en-US" dirty="0"/>
          </a:p>
        </p:txBody>
      </p:sp>
      <p:sp>
        <p:nvSpPr>
          <p:cNvPr id="23" name="TextBox 22"/>
          <p:cNvSpPr txBox="1"/>
          <p:nvPr/>
        </p:nvSpPr>
        <p:spPr>
          <a:xfrm>
            <a:off x="3429000" y="4114800"/>
            <a:ext cx="2258303" cy="1477328"/>
          </a:xfrm>
          <a:prstGeom prst="rect">
            <a:avLst/>
          </a:prstGeom>
          <a:noFill/>
        </p:spPr>
        <p:txBody>
          <a:bodyPr wrap="square" rtlCol="0">
            <a:spAutoFit/>
          </a:bodyPr>
          <a:lstStyle/>
          <a:p>
            <a:r>
              <a:rPr lang="en-US" dirty="0"/>
              <a:t>2</a:t>
            </a:r>
            <a:r>
              <a:rPr lang="en-US" dirty="0" smtClean="0"/>
              <a:t>. XML messages are</a:t>
            </a:r>
          </a:p>
          <a:p>
            <a:r>
              <a:rPr lang="en-US" dirty="0"/>
              <a:t>e</a:t>
            </a:r>
            <a:r>
              <a:rPr lang="en-US" dirty="0" smtClean="0"/>
              <a:t>xchanged on demand and as requested during the session.</a:t>
            </a:r>
            <a:endParaRPr lang="en-US" dirty="0"/>
          </a:p>
        </p:txBody>
      </p:sp>
      <p:sp>
        <p:nvSpPr>
          <p:cNvPr id="24" name="TextBox 23"/>
          <p:cNvSpPr txBox="1"/>
          <p:nvPr/>
        </p:nvSpPr>
        <p:spPr>
          <a:xfrm>
            <a:off x="6885697" y="1295400"/>
            <a:ext cx="2258303" cy="1200329"/>
          </a:xfrm>
          <a:prstGeom prst="rect">
            <a:avLst/>
          </a:prstGeom>
          <a:noFill/>
        </p:spPr>
        <p:txBody>
          <a:bodyPr wrap="square" rtlCol="0">
            <a:spAutoFit/>
          </a:bodyPr>
          <a:lstStyle/>
          <a:p>
            <a:r>
              <a:rPr lang="en-US" dirty="0" smtClean="0"/>
              <a:t>Servers share XML messages between each other (called Federation).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XMPP over:</a:t>
            </a:r>
            <a:br>
              <a:rPr lang="en-US" dirty="0" smtClean="0"/>
            </a:br>
            <a:r>
              <a:rPr lang="en-US" dirty="0" smtClean="0"/>
              <a:t>HTTP (web) and SMTP (email)</a:t>
            </a:r>
            <a:endParaRPr lang="en-US" dirty="0"/>
          </a:p>
        </p:txBody>
      </p:sp>
      <p:sp>
        <p:nvSpPr>
          <p:cNvPr id="3" name="Content Placeholder 2"/>
          <p:cNvSpPr>
            <a:spLocks noGrp="1"/>
          </p:cNvSpPr>
          <p:nvPr>
            <p:ph idx="1"/>
          </p:nvPr>
        </p:nvSpPr>
        <p:spPr/>
        <p:txBody>
          <a:bodyPr/>
          <a:lstStyle/>
          <a:p>
            <a:r>
              <a:rPr lang="en-US" dirty="0" smtClean="0"/>
              <a:t>HTTP is stateless, unidirectional, and initiated from the client side (“Come and get it”)</a:t>
            </a:r>
          </a:p>
          <a:p>
            <a:r>
              <a:rPr lang="en-US" dirty="0" smtClean="0"/>
              <a:t>HTML (</a:t>
            </a:r>
            <a:r>
              <a:rPr lang="en-US" dirty="0" err="1" smtClean="0"/>
              <a:t>webpages</a:t>
            </a:r>
            <a:r>
              <a:rPr lang="en-US" dirty="0" smtClean="0"/>
              <a:t>) present data with the providers idea of how the data should be displayed.  Little separation of data and presentation.</a:t>
            </a:r>
          </a:p>
          <a:p>
            <a:r>
              <a:rPr lang="en-US" dirty="0" smtClean="0"/>
              <a:t>SMTP is “slow”, somewhat tedious to manage, and has a huge SPAM problem.</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XMPP</a:t>
            </a:r>
            <a:endParaRPr lang="en-US" dirty="0"/>
          </a:p>
        </p:txBody>
      </p:sp>
      <p:sp>
        <p:nvSpPr>
          <p:cNvPr id="3" name="Content Placeholder 2"/>
          <p:cNvSpPr>
            <a:spLocks noGrp="1"/>
          </p:cNvSpPr>
          <p:nvPr>
            <p:ph idx="1"/>
          </p:nvPr>
        </p:nvSpPr>
        <p:spPr/>
        <p:txBody>
          <a:bodyPr/>
          <a:lstStyle/>
          <a:p>
            <a:r>
              <a:rPr lang="en-US" dirty="0" smtClean="0"/>
              <a:t>At the mercy of the client side to present the data. Outside of simple text messages, no “robust” display like web browsers.</a:t>
            </a:r>
          </a:p>
          <a:p>
            <a:r>
              <a:rPr lang="en-US" dirty="0" smtClean="0"/>
              <a:t>Management of accounts, issues with persistent network connections, and issues with perceptions of ‘chat security’.</a:t>
            </a:r>
          </a:p>
          <a:p>
            <a:r>
              <a:rPr lang="en-US" dirty="0" smtClean="0"/>
              <a:t>Messages are sent one at a time (some scalability concerns).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ow </a:t>
            </a:r>
            <a:r>
              <a:rPr lang="en-US" dirty="0" err="1" smtClean="0"/>
              <a:t>NWSChat</a:t>
            </a:r>
            <a:r>
              <a:rPr lang="en-US" dirty="0" smtClean="0"/>
              <a:t> supports Web 3.0</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Elimination of Data </a:t>
            </a:r>
            <a:r>
              <a:rPr lang="en-US" dirty="0"/>
              <a:t>S</a:t>
            </a:r>
            <a:r>
              <a:rPr lang="en-US" dirty="0" smtClean="0"/>
              <a:t>ilos: </a:t>
            </a:r>
          </a:p>
          <a:p>
            <a:pPr lvl="1"/>
            <a:r>
              <a:rPr lang="en-US" dirty="0" smtClean="0"/>
              <a:t>XMPP Federation allows “servers” to talk to each other to deliver clients data</a:t>
            </a:r>
          </a:p>
          <a:p>
            <a:r>
              <a:rPr lang="en-US" dirty="0"/>
              <a:t>U</a:t>
            </a:r>
            <a:r>
              <a:rPr lang="en-US" dirty="0" smtClean="0"/>
              <a:t>biquitous </a:t>
            </a:r>
            <a:r>
              <a:rPr lang="en-US" dirty="0"/>
              <a:t>C</a:t>
            </a:r>
            <a:r>
              <a:rPr lang="en-US" dirty="0" smtClean="0"/>
              <a:t>onnectivity: </a:t>
            </a:r>
          </a:p>
          <a:p>
            <a:pPr lvl="1"/>
            <a:r>
              <a:rPr lang="en-US" dirty="0" smtClean="0"/>
              <a:t>Always logged in / presence</a:t>
            </a:r>
          </a:p>
          <a:p>
            <a:r>
              <a:rPr lang="en-US" dirty="0" smtClean="0"/>
              <a:t>Network Computing: </a:t>
            </a:r>
          </a:p>
          <a:p>
            <a:pPr lvl="1"/>
            <a:r>
              <a:rPr lang="en-US" dirty="0" smtClean="0"/>
              <a:t>Developing XMPP specs for software as a service.  Called server components.</a:t>
            </a:r>
          </a:p>
          <a:p>
            <a:r>
              <a:rPr lang="en-US" dirty="0" smtClean="0"/>
              <a:t>Open Technologies: </a:t>
            </a:r>
          </a:p>
          <a:p>
            <a:pPr lvl="1"/>
            <a:r>
              <a:rPr lang="en-US" dirty="0" smtClean="0"/>
              <a:t>Standards based protocol, open source server/client</a:t>
            </a:r>
          </a:p>
          <a:p>
            <a:r>
              <a:rPr lang="en-US" dirty="0" smtClean="0"/>
              <a:t>The intelligent web: </a:t>
            </a:r>
          </a:p>
          <a:p>
            <a:pPr lvl="1"/>
            <a:r>
              <a:rPr lang="en-US" dirty="0"/>
              <a:t>S</a:t>
            </a:r>
            <a:r>
              <a:rPr lang="en-US" dirty="0" smtClean="0"/>
              <a:t>eparation of data and presentation thru the use of XML based </a:t>
            </a:r>
            <a:r>
              <a:rPr lang="en-US" dirty="0" err="1" smtClean="0"/>
              <a:t>datastores</a:t>
            </a:r>
            <a:r>
              <a:rPr lang="en-US" dirty="0" smtClean="0"/>
              <a:t>. </a:t>
            </a:r>
          </a:p>
          <a:p>
            <a:r>
              <a:rPr lang="en-US" dirty="0" smtClean="0"/>
              <a:t>Open Identity:</a:t>
            </a:r>
          </a:p>
          <a:p>
            <a:pPr lvl="1"/>
            <a:r>
              <a:rPr lang="en-US" dirty="0" smtClean="0"/>
              <a:t>Thru XMPP Federation</a:t>
            </a:r>
          </a:p>
          <a:p>
            <a:r>
              <a:rPr lang="en-US" dirty="0" smtClean="0"/>
              <a:t>Intelligent Applications: </a:t>
            </a:r>
          </a:p>
          <a:p>
            <a:pPr lvl="1"/>
            <a:r>
              <a:rPr lang="en-US" dirty="0" smtClean="0"/>
              <a:t>XMPP ‘speaks’ in a computer readable language (XML).  </a:t>
            </a:r>
            <a:r>
              <a:rPr lang="en-US" dirty="0" err="1" smtClean="0"/>
              <a:t>NWSBot</a:t>
            </a:r>
            <a:r>
              <a:rPr lang="en-US" dirty="0" smtClean="0"/>
              <a:t> et al….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C:\Documents and Settings\akrherz\Local Settings\Temporary Internet Files\Content.IE5\0L407628\MCj01493200000[1].wmf"/>
          <p:cNvPicPr>
            <a:picLocks noChangeAspect="1" noChangeArrowheads="1"/>
          </p:cNvPicPr>
          <p:nvPr/>
        </p:nvPicPr>
        <p:blipFill>
          <a:blip r:embed="rId2"/>
          <a:srcRect/>
          <a:stretch>
            <a:fillRect/>
          </a:stretch>
        </p:blipFill>
        <p:spPr bwMode="auto">
          <a:xfrm>
            <a:off x="4495800" y="4572000"/>
            <a:ext cx="1395743" cy="1022287"/>
          </a:xfrm>
          <a:prstGeom prst="rect">
            <a:avLst/>
          </a:prstGeom>
          <a:noFill/>
        </p:spPr>
      </p:pic>
      <p:sp>
        <p:nvSpPr>
          <p:cNvPr id="2" name="Title 1"/>
          <p:cNvSpPr>
            <a:spLocks noGrp="1"/>
          </p:cNvSpPr>
          <p:nvPr>
            <p:ph type="title"/>
          </p:nvPr>
        </p:nvSpPr>
        <p:spPr/>
        <p:txBody>
          <a:bodyPr/>
          <a:lstStyle/>
          <a:p>
            <a:r>
              <a:rPr lang="en-US" dirty="0" smtClean="0"/>
              <a:t>Information Flow: The Past</a:t>
            </a:r>
            <a:endParaRPr lang="en-US" dirty="0"/>
          </a:p>
        </p:txBody>
      </p:sp>
      <p:pic>
        <p:nvPicPr>
          <p:cNvPr id="1026" name="Picture 2" descr="C:\Program Files\Microsoft Office\MEDIA\CAGCAT10\j0292020.wmf"/>
          <p:cNvPicPr>
            <a:picLocks noChangeAspect="1" noChangeArrowheads="1"/>
          </p:cNvPicPr>
          <p:nvPr/>
        </p:nvPicPr>
        <p:blipFill>
          <a:blip r:embed="rId3"/>
          <a:srcRect/>
          <a:stretch>
            <a:fillRect/>
          </a:stretch>
        </p:blipFill>
        <p:spPr bwMode="auto">
          <a:xfrm>
            <a:off x="228600" y="3276600"/>
            <a:ext cx="1295400" cy="1229489"/>
          </a:xfrm>
          <a:prstGeom prst="rect">
            <a:avLst/>
          </a:prstGeom>
          <a:noFill/>
        </p:spPr>
      </p:pic>
      <p:pic>
        <p:nvPicPr>
          <p:cNvPr id="8" name="Picture 4" descr="C:\Program Files\Microsoft Office\MEDIA\CAGCAT10\j0301252.wmf"/>
          <p:cNvPicPr>
            <a:picLocks noChangeAspect="1" noChangeArrowheads="1"/>
          </p:cNvPicPr>
          <p:nvPr/>
        </p:nvPicPr>
        <p:blipFill>
          <a:blip r:embed="rId4"/>
          <a:srcRect/>
          <a:stretch>
            <a:fillRect/>
          </a:stretch>
        </p:blipFill>
        <p:spPr bwMode="auto">
          <a:xfrm>
            <a:off x="4419600" y="1981200"/>
            <a:ext cx="1219200" cy="1043114"/>
          </a:xfrm>
          <a:prstGeom prst="rect">
            <a:avLst/>
          </a:prstGeom>
          <a:noFill/>
        </p:spPr>
      </p:pic>
      <p:pic>
        <p:nvPicPr>
          <p:cNvPr id="1030" name="Picture 6" descr="C:\Documents and Settings\akrherz\Local Settings\Temporary Internet Files\Content.IE5\2CWNGPXW\MCj04355980000[1].wmf"/>
          <p:cNvPicPr>
            <a:picLocks noChangeAspect="1" noChangeArrowheads="1"/>
          </p:cNvPicPr>
          <p:nvPr/>
        </p:nvPicPr>
        <p:blipFill>
          <a:blip r:embed="rId5"/>
          <a:srcRect/>
          <a:stretch>
            <a:fillRect/>
          </a:stretch>
        </p:blipFill>
        <p:spPr bwMode="auto">
          <a:xfrm>
            <a:off x="6934200" y="3200400"/>
            <a:ext cx="1431925" cy="1755775"/>
          </a:xfrm>
          <a:prstGeom prst="rect">
            <a:avLst/>
          </a:prstGeom>
          <a:noFill/>
        </p:spPr>
      </p:pic>
      <p:sp>
        <p:nvSpPr>
          <p:cNvPr id="11" name="TextBox 10"/>
          <p:cNvSpPr txBox="1"/>
          <p:nvPr/>
        </p:nvSpPr>
        <p:spPr>
          <a:xfrm>
            <a:off x="1828800" y="3276600"/>
            <a:ext cx="2273379" cy="1477328"/>
          </a:xfrm>
          <a:prstGeom prst="rect">
            <a:avLst/>
          </a:prstGeom>
          <a:noFill/>
          <a:ln>
            <a:solidFill>
              <a:schemeClr val="tx2"/>
            </a:solidFill>
          </a:ln>
        </p:spPr>
        <p:txBody>
          <a:bodyPr wrap="none" rtlCol="0">
            <a:spAutoFit/>
          </a:bodyPr>
          <a:lstStyle/>
          <a:p>
            <a:r>
              <a:rPr lang="en-US" dirty="0" smtClean="0"/>
              <a:t>SRUS56 KBMX 141414</a:t>
            </a:r>
          </a:p>
          <a:p>
            <a:r>
              <a:rPr lang="en-US" dirty="0" smtClean="0"/>
              <a:t>SVRBMX</a:t>
            </a:r>
          </a:p>
          <a:p>
            <a:endParaRPr lang="en-US" dirty="0" smtClean="0"/>
          </a:p>
          <a:p>
            <a:r>
              <a:rPr lang="en-US" dirty="0" smtClean="0"/>
              <a:t>SEVERE THUNDER…</a:t>
            </a:r>
            <a:endParaRPr lang="en-US" dirty="0"/>
          </a:p>
          <a:p>
            <a:r>
              <a:rPr lang="en-US" dirty="0" smtClean="0"/>
              <a:t>THE NATIONAL ….</a:t>
            </a:r>
            <a:endParaRPr lang="en-US" dirty="0"/>
          </a:p>
        </p:txBody>
      </p:sp>
      <p:pic>
        <p:nvPicPr>
          <p:cNvPr id="1031" name="Picture 7" descr="C:\Documents and Settings\akrherz\Local Settings\Temporary Internet Files\Content.IE5\CNG4H3M0\MCj04346670000[1].wmf"/>
          <p:cNvPicPr>
            <a:picLocks noChangeAspect="1" noChangeArrowheads="1"/>
          </p:cNvPicPr>
          <p:nvPr/>
        </p:nvPicPr>
        <p:blipFill>
          <a:blip r:embed="rId6"/>
          <a:srcRect/>
          <a:stretch>
            <a:fillRect/>
          </a:stretch>
        </p:blipFill>
        <p:spPr bwMode="auto">
          <a:xfrm>
            <a:off x="5334000" y="1524000"/>
            <a:ext cx="990600" cy="857250"/>
          </a:xfrm>
          <a:prstGeom prst="rect">
            <a:avLst/>
          </a:prstGeom>
          <a:noFill/>
        </p:spPr>
      </p:pic>
      <p:pic>
        <p:nvPicPr>
          <p:cNvPr id="13" name="Picture 7" descr="C:\Documents and Settings\akrherz\Local Settings\Temporary Internet Files\Content.IE5\CNG4H3M0\MCj04346670000[1].wmf"/>
          <p:cNvPicPr>
            <a:picLocks noChangeAspect="1" noChangeArrowheads="1"/>
          </p:cNvPicPr>
          <p:nvPr/>
        </p:nvPicPr>
        <p:blipFill>
          <a:blip r:embed="rId6"/>
          <a:srcRect/>
          <a:stretch>
            <a:fillRect/>
          </a:stretch>
        </p:blipFill>
        <p:spPr bwMode="auto">
          <a:xfrm>
            <a:off x="914400" y="2667000"/>
            <a:ext cx="990600" cy="857250"/>
          </a:xfrm>
          <a:prstGeom prst="rect">
            <a:avLst/>
          </a:prstGeom>
          <a:noFill/>
        </p:spPr>
      </p:pic>
      <p:pic>
        <p:nvPicPr>
          <p:cNvPr id="14" name="Picture 7" descr="C:\Documents and Settings\akrherz\Local Settings\Temporary Internet Files\Content.IE5\CNG4H3M0\MCj04346670000[1].wmf"/>
          <p:cNvPicPr>
            <a:picLocks noChangeAspect="1" noChangeArrowheads="1"/>
          </p:cNvPicPr>
          <p:nvPr/>
        </p:nvPicPr>
        <p:blipFill>
          <a:blip r:embed="rId6"/>
          <a:srcRect/>
          <a:stretch>
            <a:fillRect/>
          </a:stretch>
        </p:blipFill>
        <p:spPr bwMode="auto">
          <a:xfrm>
            <a:off x="5410200" y="4419600"/>
            <a:ext cx="990600" cy="857250"/>
          </a:xfrm>
          <a:prstGeom prst="rect">
            <a:avLst/>
          </a:prstGeom>
          <a:noFill/>
        </p:spPr>
      </p:pic>
      <p:pic>
        <p:nvPicPr>
          <p:cNvPr id="15" name="Picture 7" descr="C:\Documents and Settings\akrherz\Local Settings\Temporary Internet Files\Content.IE5\CNG4H3M0\MCj04346670000[1].wmf"/>
          <p:cNvPicPr>
            <a:picLocks noChangeAspect="1" noChangeArrowheads="1"/>
          </p:cNvPicPr>
          <p:nvPr/>
        </p:nvPicPr>
        <p:blipFill>
          <a:blip r:embed="rId6"/>
          <a:srcRect/>
          <a:stretch>
            <a:fillRect/>
          </a:stretch>
        </p:blipFill>
        <p:spPr bwMode="auto">
          <a:xfrm>
            <a:off x="5410200" y="2971800"/>
            <a:ext cx="990600" cy="857250"/>
          </a:xfrm>
          <a:prstGeom prst="rect">
            <a:avLst/>
          </a:prstGeom>
          <a:noFill/>
        </p:spPr>
      </p:pic>
      <p:pic>
        <p:nvPicPr>
          <p:cNvPr id="16" name="Picture 7" descr="C:\Documents and Settings\akrherz\Local Settings\Temporary Internet Files\Content.IE5\CNG4H3M0\MCj04346670000[1].wmf"/>
          <p:cNvPicPr>
            <a:picLocks noChangeAspect="1" noChangeArrowheads="1"/>
          </p:cNvPicPr>
          <p:nvPr/>
        </p:nvPicPr>
        <p:blipFill>
          <a:blip r:embed="rId6"/>
          <a:srcRect/>
          <a:stretch>
            <a:fillRect/>
          </a:stretch>
        </p:blipFill>
        <p:spPr bwMode="auto">
          <a:xfrm>
            <a:off x="7543800" y="2133600"/>
            <a:ext cx="1430867" cy="1238250"/>
          </a:xfrm>
          <a:prstGeom prst="rect">
            <a:avLst/>
          </a:prstGeom>
          <a:noFill/>
        </p:spPr>
      </p:pic>
      <p:sp>
        <p:nvSpPr>
          <p:cNvPr id="17" name="Isosceles Triangle 16"/>
          <p:cNvSpPr/>
          <p:nvPr/>
        </p:nvSpPr>
        <p:spPr>
          <a:xfrm>
            <a:off x="1158240" y="28194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5638800" y="45720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8001000" y="25146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arallelogram 19"/>
          <p:cNvSpPr/>
          <p:nvPr/>
        </p:nvSpPr>
        <p:spPr>
          <a:xfrm>
            <a:off x="5715000" y="3200400"/>
            <a:ext cx="377952" cy="2841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p:cNvSpPr/>
          <p:nvPr/>
        </p:nvSpPr>
        <p:spPr>
          <a:xfrm>
            <a:off x="5638800" y="1676400"/>
            <a:ext cx="381000" cy="381000"/>
          </a:xfrm>
          <a:prstGeom prst="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7848600" y="2362200"/>
            <a:ext cx="381000" cy="381000"/>
          </a:xfrm>
          <a:prstGeom prst="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arallelogram 22"/>
          <p:cNvSpPr/>
          <p:nvPr/>
        </p:nvSpPr>
        <p:spPr>
          <a:xfrm>
            <a:off x="8305800" y="2438400"/>
            <a:ext cx="377952" cy="2841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descr="C:\Program Files\Microsoft Office\MEDIA\OFFICE12\Bullets\BD21298_.gif"/>
          <p:cNvPicPr>
            <a:picLocks noChangeAspect="1" noChangeArrowheads="1"/>
          </p:cNvPicPr>
          <p:nvPr/>
        </p:nvPicPr>
        <p:blipFill>
          <a:blip r:embed="rId7"/>
          <a:srcRect/>
          <a:stretch>
            <a:fillRect/>
          </a:stretch>
        </p:blipFill>
        <p:spPr bwMode="auto">
          <a:xfrm>
            <a:off x="1600200" y="3886200"/>
            <a:ext cx="290512" cy="290512"/>
          </a:xfrm>
          <a:prstGeom prst="rect">
            <a:avLst/>
          </a:prstGeom>
          <a:noFill/>
        </p:spPr>
      </p:pic>
      <p:pic>
        <p:nvPicPr>
          <p:cNvPr id="28" name="Picture 11" descr="C:\Program Files\Microsoft Office\MEDIA\OFFICE12\Bullets\BD21298_.gif"/>
          <p:cNvPicPr>
            <a:picLocks noChangeAspect="1" noChangeArrowheads="1"/>
          </p:cNvPicPr>
          <p:nvPr/>
        </p:nvPicPr>
        <p:blipFill>
          <a:blip r:embed="rId7"/>
          <a:srcRect/>
          <a:stretch>
            <a:fillRect/>
          </a:stretch>
        </p:blipFill>
        <p:spPr bwMode="auto">
          <a:xfrm rot="-2700000">
            <a:off x="4038600" y="2819400"/>
            <a:ext cx="290512" cy="290512"/>
          </a:xfrm>
          <a:prstGeom prst="rect">
            <a:avLst/>
          </a:prstGeom>
          <a:noFill/>
        </p:spPr>
      </p:pic>
      <p:pic>
        <p:nvPicPr>
          <p:cNvPr id="29" name="Picture 11" descr="C:\Program Files\Microsoft Office\MEDIA\OFFICE12\Bullets\BD21298_.gif"/>
          <p:cNvPicPr>
            <a:picLocks noChangeAspect="1" noChangeArrowheads="1"/>
          </p:cNvPicPr>
          <p:nvPr/>
        </p:nvPicPr>
        <p:blipFill>
          <a:blip r:embed="rId7"/>
          <a:srcRect/>
          <a:stretch>
            <a:fillRect/>
          </a:stretch>
        </p:blipFill>
        <p:spPr bwMode="auto">
          <a:xfrm>
            <a:off x="4038600" y="3962400"/>
            <a:ext cx="290512" cy="290512"/>
          </a:xfrm>
          <a:prstGeom prst="rect">
            <a:avLst/>
          </a:prstGeom>
          <a:noFill/>
        </p:spPr>
      </p:pic>
      <p:pic>
        <p:nvPicPr>
          <p:cNvPr id="30" name="Picture 11" descr="C:\Program Files\Microsoft Office\MEDIA\OFFICE12\Bullets\BD21298_.gif"/>
          <p:cNvPicPr>
            <a:picLocks noChangeAspect="1" noChangeArrowheads="1"/>
          </p:cNvPicPr>
          <p:nvPr/>
        </p:nvPicPr>
        <p:blipFill>
          <a:blip r:embed="rId7"/>
          <a:srcRect/>
          <a:stretch>
            <a:fillRect/>
          </a:stretch>
        </p:blipFill>
        <p:spPr bwMode="auto">
          <a:xfrm rot="2700000">
            <a:off x="3946367" y="4860767"/>
            <a:ext cx="290512" cy="290512"/>
          </a:xfrm>
          <a:prstGeom prst="rect">
            <a:avLst/>
          </a:prstGeom>
          <a:noFill/>
        </p:spPr>
      </p:pic>
      <p:pic>
        <p:nvPicPr>
          <p:cNvPr id="31" name="Picture 11" descr="C:\Program Files\Microsoft Office\MEDIA\OFFICE12\Bullets\BD21298_.gif"/>
          <p:cNvPicPr>
            <a:picLocks noChangeAspect="1" noChangeArrowheads="1"/>
          </p:cNvPicPr>
          <p:nvPr/>
        </p:nvPicPr>
        <p:blipFill>
          <a:blip r:embed="rId7"/>
          <a:srcRect/>
          <a:stretch>
            <a:fillRect/>
          </a:stretch>
        </p:blipFill>
        <p:spPr bwMode="auto">
          <a:xfrm rot="-2700000">
            <a:off x="6537168" y="4708367"/>
            <a:ext cx="290512" cy="290512"/>
          </a:xfrm>
          <a:prstGeom prst="rect">
            <a:avLst/>
          </a:prstGeom>
          <a:noFill/>
        </p:spPr>
      </p:pic>
      <p:pic>
        <p:nvPicPr>
          <p:cNvPr id="32" name="Picture 11" descr="C:\Program Files\Microsoft Office\MEDIA\OFFICE12\Bullets\BD21298_.gif"/>
          <p:cNvPicPr>
            <a:picLocks noChangeAspect="1" noChangeArrowheads="1"/>
          </p:cNvPicPr>
          <p:nvPr/>
        </p:nvPicPr>
        <p:blipFill>
          <a:blip r:embed="rId7"/>
          <a:srcRect/>
          <a:stretch>
            <a:fillRect/>
          </a:stretch>
        </p:blipFill>
        <p:spPr bwMode="auto">
          <a:xfrm>
            <a:off x="6477000" y="3505200"/>
            <a:ext cx="290512" cy="290512"/>
          </a:xfrm>
          <a:prstGeom prst="rect">
            <a:avLst/>
          </a:prstGeom>
          <a:noFill/>
        </p:spPr>
      </p:pic>
      <p:pic>
        <p:nvPicPr>
          <p:cNvPr id="33" name="Picture 11" descr="C:\Program Files\Microsoft Office\MEDIA\OFFICE12\Bullets\BD21298_.gif"/>
          <p:cNvPicPr>
            <a:picLocks noChangeAspect="1" noChangeArrowheads="1"/>
          </p:cNvPicPr>
          <p:nvPr/>
        </p:nvPicPr>
        <p:blipFill>
          <a:blip r:embed="rId7"/>
          <a:srcRect/>
          <a:stretch>
            <a:fillRect/>
          </a:stretch>
        </p:blipFill>
        <p:spPr bwMode="auto">
          <a:xfrm rot="2700000">
            <a:off x="6384767" y="2650968"/>
            <a:ext cx="290512" cy="290512"/>
          </a:xfrm>
          <a:prstGeom prst="rect">
            <a:avLst/>
          </a:prstGeom>
          <a:noFill/>
        </p:spPr>
      </p:pic>
      <p:sp>
        <p:nvSpPr>
          <p:cNvPr id="34" name="TextBox 33"/>
          <p:cNvSpPr txBox="1"/>
          <p:nvPr/>
        </p:nvSpPr>
        <p:spPr>
          <a:xfrm>
            <a:off x="1447800" y="6019800"/>
            <a:ext cx="1329018" cy="369332"/>
          </a:xfrm>
          <a:prstGeom prst="rect">
            <a:avLst/>
          </a:prstGeom>
          <a:noFill/>
        </p:spPr>
        <p:txBody>
          <a:bodyPr wrap="none" rtlCol="0">
            <a:spAutoFit/>
          </a:bodyPr>
          <a:lstStyle/>
          <a:p>
            <a:r>
              <a:rPr lang="en-US" dirty="0" smtClean="0"/>
              <a:t>NWS ISSUES</a:t>
            </a:r>
            <a:endParaRPr lang="en-US" dirty="0"/>
          </a:p>
        </p:txBody>
      </p:sp>
      <p:sp>
        <p:nvSpPr>
          <p:cNvPr id="35" name="TextBox 34"/>
          <p:cNvSpPr txBox="1"/>
          <p:nvPr/>
        </p:nvSpPr>
        <p:spPr>
          <a:xfrm>
            <a:off x="4648200" y="6019800"/>
            <a:ext cx="1876347" cy="646331"/>
          </a:xfrm>
          <a:prstGeom prst="rect">
            <a:avLst/>
          </a:prstGeom>
          <a:noFill/>
        </p:spPr>
        <p:txBody>
          <a:bodyPr wrap="none" rtlCol="0">
            <a:spAutoFit/>
          </a:bodyPr>
          <a:lstStyle/>
          <a:p>
            <a:r>
              <a:rPr lang="en-US" dirty="0" smtClean="0"/>
              <a:t>DECISION MAKER </a:t>
            </a:r>
          </a:p>
          <a:p>
            <a:r>
              <a:rPr lang="en-US" dirty="0" smtClean="0"/>
              <a:t>INTERPRETS </a:t>
            </a:r>
            <a:endParaRPr lang="en-US" dirty="0"/>
          </a:p>
        </p:txBody>
      </p:sp>
      <p:sp>
        <p:nvSpPr>
          <p:cNvPr id="36" name="TextBox 35"/>
          <p:cNvSpPr txBox="1"/>
          <p:nvPr/>
        </p:nvSpPr>
        <p:spPr>
          <a:xfrm>
            <a:off x="7315200" y="6096000"/>
            <a:ext cx="1380443" cy="369332"/>
          </a:xfrm>
          <a:prstGeom prst="rect">
            <a:avLst/>
          </a:prstGeom>
          <a:noFill/>
        </p:spPr>
        <p:txBody>
          <a:bodyPr wrap="none" rtlCol="0">
            <a:spAutoFit/>
          </a:bodyPr>
          <a:lstStyle/>
          <a:p>
            <a:r>
              <a:rPr lang="en-US" dirty="0" smtClean="0"/>
              <a:t>PUBLIC ACTS</a:t>
            </a:r>
            <a:endParaRPr lang="en-US" dirty="0"/>
          </a:p>
        </p:txBody>
      </p:sp>
      <p:pic>
        <p:nvPicPr>
          <p:cNvPr id="1036" name="Picture 12" descr="C:\Documents and Settings\akrherz\Local Settings\Temporary Internet Files\Content.IE5\2CWNGPXW\MCj04339280000[1].png"/>
          <p:cNvPicPr>
            <a:picLocks noChangeAspect="1" noChangeArrowheads="1"/>
          </p:cNvPicPr>
          <p:nvPr/>
        </p:nvPicPr>
        <p:blipFill>
          <a:blip r:embed="rId8"/>
          <a:srcRect/>
          <a:stretch>
            <a:fillRect/>
          </a:stretch>
        </p:blipFill>
        <p:spPr bwMode="auto">
          <a:xfrm>
            <a:off x="4495800" y="3276600"/>
            <a:ext cx="1219200" cy="1219200"/>
          </a:xfrm>
          <a:prstGeom prst="rect">
            <a:avLst/>
          </a:prstGeom>
          <a:noFill/>
        </p:spPr>
      </p:pic>
      <p:sp>
        <p:nvSpPr>
          <p:cNvPr id="39" name="Left Brace 38"/>
          <p:cNvSpPr/>
          <p:nvPr/>
        </p:nvSpPr>
        <p:spPr>
          <a:xfrm rot="-5400000">
            <a:off x="1866900" y="3771900"/>
            <a:ext cx="685800" cy="3810000"/>
          </a:xfrm>
          <a:prstGeom prst="leftBrace">
            <a:avLst/>
          </a:prstGeom>
          <a:ln w="444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eft Brace 39"/>
          <p:cNvSpPr/>
          <p:nvPr/>
        </p:nvSpPr>
        <p:spPr>
          <a:xfrm rot="-5400000">
            <a:off x="5181600" y="4419600"/>
            <a:ext cx="685800" cy="2514600"/>
          </a:xfrm>
          <a:prstGeom prst="leftBrace">
            <a:avLst/>
          </a:prstGeom>
          <a:ln w="444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Left Brace 40"/>
          <p:cNvSpPr/>
          <p:nvPr/>
        </p:nvSpPr>
        <p:spPr>
          <a:xfrm rot="-5400000">
            <a:off x="7696200" y="4724400"/>
            <a:ext cx="609600" cy="1828800"/>
          </a:xfrm>
          <a:prstGeom prst="leftBrace">
            <a:avLst/>
          </a:prstGeom>
          <a:ln w="444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rgbClr val="FFFF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TotalTime>
  <Words>1075</Words>
  <Application>Microsoft Office PowerPoint</Application>
  <PresentationFormat>On-screen Show (4:3)</PresentationFormat>
  <Paragraphs>122</Paragraphs>
  <Slides>17</Slides>
  <Notes>0</Notes>
  <HiddenSlides>0</HiddenSlides>
  <MMClips>1</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NWSChat</vt:lpstr>
      <vt:lpstr>What is NWSChat?</vt:lpstr>
      <vt:lpstr>More than just a “chat server”</vt:lpstr>
      <vt:lpstr>Powering NWSChat, XMPP</vt:lpstr>
      <vt:lpstr>The Basic XMPP System</vt:lpstr>
      <vt:lpstr>Advantages of XMPP over: HTTP (web) and SMTP (email)</vt:lpstr>
      <vt:lpstr>Disadvantages of XMPP</vt:lpstr>
      <vt:lpstr>How NWSChat supports Web 3.0</vt:lpstr>
      <vt:lpstr>Information Flow: The Past</vt:lpstr>
      <vt:lpstr>Information Flow: The Present with Chat</vt:lpstr>
      <vt:lpstr>Information Flow: Vision of the future</vt:lpstr>
      <vt:lpstr>Practical Example</vt:lpstr>
      <vt:lpstr>Slide 13</vt:lpstr>
      <vt:lpstr>NWSChat’s role in the future vision: Connecting Weather Software Systems</vt:lpstr>
      <vt:lpstr>NWSChat’s role in the future vision: Relay of CAP via PubSub</vt:lpstr>
      <vt:lpstr>How could NWSChat fit in with other technologies presented today?</vt:lpstr>
      <vt:lpstr>The future is NWSChat</vt:lpstr>
    </vt:vector>
  </TitlesOfParts>
  <Company>Agronomy Department Iowa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NWSChat</dc:title>
  <dc:creator>Agronomy Dept.</dc:creator>
  <cp:lastModifiedBy>Agronomy Dept.</cp:lastModifiedBy>
  <cp:revision>57</cp:revision>
  <dcterms:created xsi:type="dcterms:W3CDTF">2008-10-26T12:46:32Z</dcterms:created>
  <dcterms:modified xsi:type="dcterms:W3CDTF">2008-10-26T21:35:06Z</dcterms:modified>
</cp:coreProperties>
</file>