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62" r:id="rId4"/>
    <p:sldId id="263" r:id="rId5"/>
    <p:sldId id="264" r:id="rId6"/>
    <p:sldId id="265" r:id="rId7"/>
    <p:sldId id="266" r:id="rId8"/>
    <p:sldId id="258" r:id="rId9"/>
    <p:sldId id="259"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96"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E0AD91-992E-4F63-A817-BD2B01B2D04D}" type="datetimeFigureOut">
              <a:rPr lang="en-US" smtClean="0"/>
              <a:t>10/26/2008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0AD91-992E-4F63-A817-BD2B01B2D04D}" type="datetimeFigureOut">
              <a:rPr lang="en-US" smtClean="0"/>
              <a:t>10/26/2008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0AD91-992E-4F63-A817-BD2B01B2D04D}" type="datetimeFigureOut">
              <a:rPr lang="en-US" smtClean="0"/>
              <a:t>10/26/2008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0AD91-992E-4F63-A817-BD2B01B2D04D}" type="datetimeFigureOut">
              <a:rPr lang="en-US" smtClean="0"/>
              <a:t>10/26/2008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E0AD91-992E-4F63-A817-BD2B01B2D04D}" type="datetimeFigureOut">
              <a:rPr lang="en-US" smtClean="0"/>
              <a:t>10/26/2008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E0AD91-992E-4F63-A817-BD2B01B2D04D}" type="datetimeFigureOut">
              <a:rPr lang="en-US" smtClean="0"/>
              <a:t>10/26/2008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E0AD91-992E-4F63-A817-BD2B01B2D04D}" type="datetimeFigureOut">
              <a:rPr lang="en-US" smtClean="0"/>
              <a:t>10/26/2008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E0AD91-992E-4F63-A817-BD2B01B2D04D}" type="datetimeFigureOut">
              <a:rPr lang="en-US" smtClean="0"/>
              <a:t>10/26/2008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0AD91-992E-4F63-A817-BD2B01B2D04D}" type="datetimeFigureOut">
              <a:rPr lang="en-US" smtClean="0"/>
              <a:t>10/26/2008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E0AD91-992E-4F63-A817-BD2B01B2D04D}" type="datetimeFigureOut">
              <a:rPr lang="en-US" smtClean="0"/>
              <a:t>10/26/2008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E0AD91-992E-4F63-A817-BD2B01B2D04D}" type="datetimeFigureOut">
              <a:rPr lang="en-US" smtClean="0"/>
              <a:t>10/26/2008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21B7E-C256-497B-B70E-3613F123157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39999">
              <a:srgbClr val="0A128C"/>
            </a:gs>
            <a:gs pos="70000">
              <a:srgbClr val="181CC7"/>
            </a:gs>
            <a:gs pos="88000">
              <a:srgbClr val="7005D4"/>
            </a:gs>
            <a:gs pos="100000">
              <a:srgbClr val="8C3D91"/>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0AD91-992E-4F63-A817-BD2B01B2D04D}" type="datetimeFigureOut">
              <a:rPr lang="en-US" smtClean="0"/>
              <a:t>10/26/2008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21B7E-C256-497B-B70E-3613F123157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7.jpeg"/><Relationship Id="rId1" Type="http://schemas.openxmlformats.org/officeDocument/2006/relationships/slideLayout" Target="../slideLayouts/slideLayout4.xml"/><Relationship Id="rId5" Type="http://schemas.openxmlformats.org/officeDocument/2006/relationships/image" Target="../media/image3.wmf"/><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5.gif"/><Relationship Id="rId5" Type="http://schemas.openxmlformats.org/officeDocument/2006/relationships/image" Target="../media/image4.wmf"/><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image" Target="../media/image1.wmf"/><Relationship Id="rId1" Type="http://schemas.openxmlformats.org/officeDocument/2006/relationships/slideLayout" Target="../slideLayouts/slideLayout6.xml"/><Relationship Id="rId6" Type="http://schemas.openxmlformats.org/officeDocument/2006/relationships/image" Target="../media/image5.gif"/><Relationship Id="rId5" Type="http://schemas.openxmlformats.org/officeDocument/2006/relationships/image" Target="../media/image4.wmf"/><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NWSChat</a:t>
            </a:r>
            <a:endParaRPr lang="en-US" dirty="0"/>
          </a:p>
        </p:txBody>
      </p:sp>
      <p:sp>
        <p:nvSpPr>
          <p:cNvPr id="3" name="Subtitle 2"/>
          <p:cNvSpPr>
            <a:spLocks noGrp="1"/>
          </p:cNvSpPr>
          <p:nvPr>
            <p:ph type="subTitle" idx="1"/>
          </p:nvPr>
        </p:nvSpPr>
        <p:spPr/>
        <p:txBody>
          <a:bodyPr/>
          <a:lstStyle/>
          <a:p>
            <a:r>
              <a:rPr lang="en-US" dirty="0" smtClean="0"/>
              <a:t>Daryl </a:t>
            </a:r>
            <a:r>
              <a:rPr lang="en-US" dirty="0" err="1" smtClean="0"/>
              <a:t>Herzmann</a:t>
            </a:r>
            <a:endParaRPr lang="en-US" dirty="0" smtClean="0"/>
          </a:p>
          <a:p>
            <a:r>
              <a:rPr lang="en-US" dirty="0" smtClean="0"/>
              <a:t>Mike </a:t>
            </a:r>
            <a:r>
              <a:rPr lang="en-US" dirty="0" err="1" smtClean="0"/>
              <a:t>Doney</a:t>
            </a:r>
            <a:endParaRPr lang="en-US" dirty="0" smtClean="0"/>
          </a:p>
          <a:p>
            <a:r>
              <a:rPr lang="en-US" dirty="0" err="1" smtClean="0"/>
              <a:t>Darone</a:t>
            </a:r>
            <a:r>
              <a:rPr lang="en-US" dirty="0" smtClean="0"/>
              <a:t> Jones</a:t>
            </a:r>
            <a:endParaRPr lang="en-US" dirty="0"/>
          </a:p>
        </p:txBody>
      </p:sp>
      <p:sp>
        <p:nvSpPr>
          <p:cNvPr id="4" name="Isosceles Triangle 3"/>
          <p:cNvSpPr/>
          <p:nvPr/>
        </p:nvSpPr>
        <p:spPr>
          <a:xfrm>
            <a:off x="3810000" y="838200"/>
            <a:ext cx="1414272" cy="12192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krherz\Local Settings\Temporary Internet Files\Content.IE5\W5ZD3I87\MPj04372070000[1].jpg"/>
          <p:cNvPicPr>
            <a:picLocks noChangeAspect="1" noChangeArrowheads="1"/>
          </p:cNvPicPr>
          <p:nvPr/>
        </p:nvPicPr>
        <p:blipFill>
          <a:blip r:embed="rId2" cstate="print"/>
          <a:srcRect/>
          <a:stretch>
            <a:fillRect/>
          </a:stretch>
        </p:blipFill>
        <p:spPr bwMode="auto">
          <a:xfrm>
            <a:off x="4343400" y="1676400"/>
            <a:ext cx="3962400" cy="3962400"/>
          </a:xfrm>
          <a:prstGeom prst="rect">
            <a:avLst/>
          </a:prstGeom>
          <a:noFill/>
        </p:spPr>
      </p:pic>
      <p:sp>
        <p:nvSpPr>
          <p:cNvPr id="2" name="Title 1"/>
          <p:cNvSpPr>
            <a:spLocks noGrp="1"/>
          </p:cNvSpPr>
          <p:nvPr>
            <p:ph type="title"/>
          </p:nvPr>
        </p:nvSpPr>
        <p:spPr/>
        <p:txBody>
          <a:bodyPr>
            <a:normAutofit fontScale="90000"/>
          </a:bodyPr>
          <a:lstStyle/>
          <a:p>
            <a:r>
              <a:rPr lang="en-US" dirty="0" smtClean="0"/>
              <a:t>Information Flow: My vision of the future</a:t>
            </a:r>
            <a:endParaRPr lang="en-US" dirty="0"/>
          </a:p>
        </p:txBody>
      </p:sp>
      <p:sp>
        <p:nvSpPr>
          <p:cNvPr id="37" name="Content Placeholder 36"/>
          <p:cNvSpPr>
            <a:spLocks noGrp="1"/>
          </p:cNvSpPr>
          <p:nvPr>
            <p:ph sz="half" idx="1"/>
          </p:nvPr>
        </p:nvSpPr>
        <p:spPr>
          <a:xfrm>
            <a:off x="457200" y="1600200"/>
            <a:ext cx="3733800" cy="4525963"/>
          </a:xfrm>
        </p:spPr>
        <p:txBody>
          <a:bodyPr>
            <a:normAutofit lnSpcReduction="10000"/>
          </a:bodyPr>
          <a:lstStyle/>
          <a:p>
            <a:r>
              <a:rPr lang="en-US" dirty="0" smtClean="0"/>
              <a:t>Single version of the product used by all</a:t>
            </a:r>
          </a:p>
          <a:p>
            <a:r>
              <a:rPr lang="en-US" dirty="0" smtClean="0"/>
              <a:t>Clear separation between data and format (XML).</a:t>
            </a:r>
          </a:p>
          <a:p>
            <a:r>
              <a:rPr lang="en-US" dirty="0" smtClean="0"/>
              <a:t>Collaboration and feedback thru the entire product lifecycle in real time by all parties</a:t>
            </a:r>
          </a:p>
          <a:p>
            <a:pPr>
              <a:buNone/>
            </a:pPr>
            <a:endParaRPr lang="en-US" dirty="0"/>
          </a:p>
        </p:txBody>
      </p:sp>
      <p:pic>
        <p:nvPicPr>
          <p:cNvPr id="1026" name="Picture 2" descr="C:\Program Files\Microsoft Office\MEDIA\CAGCAT10\j0292020.wmf"/>
          <p:cNvPicPr>
            <a:picLocks noChangeAspect="1" noChangeArrowheads="1"/>
          </p:cNvPicPr>
          <p:nvPr/>
        </p:nvPicPr>
        <p:blipFill>
          <a:blip r:embed="rId3"/>
          <a:srcRect/>
          <a:stretch>
            <a:fillRect/>
          </a:stretch>
        </p:blipFill>
        <p:spPr bwMode="auto">
          <a:xfrm>
            <a:off x="3733800" y="2590800"/>
            <a:ext cx="1981200" cy="1880395"/>
          </a:xfrm>
          <a:prstGeom prst="rect">
            <a:avLst/>
          </a:prstGeom>
          <a:noFill/>
        </p:spPr>
      </p:pic>
      <p:pic>
        <p:nvPicPr>
          <p:cNvPr id="1028" name="Picture 4" descr="C:\Program Files\Microsoft Office\MEDIA\CAGCAT10\j0301252.wmf"/>
          <p:cNvPicPr>
            <a:picLocks noChangeAspect="1" noChangeArrowheads="1"/>
          </p:cNvPicPr>
          <p:nvPr/>
        </p:nvPicPr>
        <p:blipFill>
          <a:blip r:embed="rId4"/>
          <a:srcRect/>
          <a:stretch>
            <a:fillRect/>
          </a:stretch>
        </p:blipFill>
        <p:spPr bwMode="auto">
          <a:xfrm>
            <a:off x="7010400" y="3657600"/>
            <a:ext cx="1753579" cy="1500314"/>
          </a:xfrm>
          <a:prstGeom prst="rect">
            <a:avLst/>
          </a:prstGeom>
          <a:noFill/>
        </p:spPr>
      </p:pic>
      <p:pic>
        <p:nvPicPr>
          <p:cNvPr id="1030" name="Picture 6" descr="C:\Documents and Settings\akrherz\Local Settings\Temporary Internet Files\Content.IE5\2CWNGPXW\MCj04355980000[1].wmf"/>
          <p:cNvPicPr>
            <a:picLocks noChangeAspect="1" noChangeArrowheads="1"/>
          </p:cNvPicPr>
          <p:nvPr/>
        </p:nvPicPr>
        <p:blipFill>
          <a:blip r:embed="rId5"/>
          <a:srcRect/>
          <a:stretch>
            <a:fillRect/>
          </a:stretch>
        </p:blipFill>
        <p:spPr bwMode="auto">
          <a:xfrm>
            <a:off x="5791200" y="1066800"/>
            <a:ext cx="1371600" cy="1681807"/>
          </a:xfrm>
          <a:prstGeom prst="rect">
            <a:avLst/>
          </a:prstGeom>
          <a:noFill/>
        </p:spPr>
      </p:pic>
      <p:sp>
        <p:nvSpPr>
          <p:cNvPr id="17" name="Isosceles Triangle 16"/>
          <p:cNvSpPr/>
          <p:nvPr/>
        </p:nvSpPr>
        <p:spPr>
          <a:xfrm>
            <a:off x="6172200" y="34290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410200" y="5791200"/>
            <a:ext cx="2195601" cy="369332"/>
          </a:xfrm>
          <a:prstGeom prst="rect">
            <a:avLst/>
          </a:prstGeom>
          <a:noFill/>
        </p:spPr>
        <p:txBody>
          <a:bodyPr wrap="none" rtlCol="0">
            <a:spAutoFit/>
          </a:bodyPr>
          <a:lstStyle/>
          <a:p>
            <a:r>
              <a:rPr lang="en-US" dirty="0" smtClean="0"/>
              <a:t>Seamless Integration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NWSChat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An internet based platform, administered by the NWS, for the secure transfer of data between authorized parties in real time (instant messaging).</a:t>
            </a:r>
          </a:p>
          <a:p>
            <a:r>
              <a:rPr lang="en-US" dirty="0" smtClean="0"/>
              <a:t>What kind of data?</a:t>
            </a:r>
          </a:p>
          <a:p>
            <a:pPr lvl="1"/>
            <a:r>
              <a:rPr lang="en-US" dirty="0" smtClean="0"/>
              <a:t>Text based messages (“Hi, it sure is windy here”)</a:t>
            </a:r>
          </a:p>
          <a:p>
            <a:pPr lvl="1"/>
            <a:r>
              <a:rPr lang="en-US" dirty="0" smtClean="0"/>
              <a:t>Presence notifications (</a:t>
            </a:r>
            <a:r>
              <a:rPr lang="en-US" i="1" dirty="0" smtClean="0"/>
              <a:t>what I am doing, sleeping</a:t>
            </a:r>
            <a:r>
              <a:rPr lang="en-US" dirty="0" smtClean="0"/>
              <a:t>)</a:t>
            </a:r>
          </a:p>
          <a:p>
            <a:pPr lvl="1"/>
            <a:r>
              <a:rPr lang="en-US" dirty="0" smtClean="0"/>
              <a:t>Most anything else of a digital nature is possible.</a:t>
            </a:r>
          </a:p>
          <a:p>
            <a:r>
              <a:rPr lang="en-US" dirty="0" smtClean="0"/>
              <a:t>It is more than just a “chat server”.</a:t>
            </a:r>
          </a:p>
        </p:txBody>
      </p:sp>
      <p:sp>
        <p:nvSpPr>
          <p:cNvPr id="4" name="Isosceles Triangle 3"/>
          <p:cNvSpPr/>
          <p:nvPr/>
        </p:nvSpPr>
        <p:spPr>
          <a:xfrm>
            <a:off x="4191000" y="3429000"/>
            <a:ext cx="533400" cy="45982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than just a “chat server”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you created with </a:t>
            </a:r>
            <a:r>
              <a:rPr lang="en-US" dirty="0" err="1" smtClean="0"/>
              <a:t>IEMChat</a:t>
            </a:r>
            <a:r>
              <a:rPr lang="en-US" dirty="0" smtClean="0"/>
              <a:t> is one of the best NWS tools I've used in my 17 years working for the organization….  I guarantee that you saved lives with this.” – NWS WCM </a:t>
            </a:r>
          </a:p>
          <a:p>
            <a:r>
              <a:rPr lang="en-US" dirty="0" smtClean="0"/>
              <a:t>“great communication from all tonight, just incredible...I have no idea how we ever survived without this...would like to "redo" some of events from years past when there was no communication, just to see how they would play out getting and giving good info” – TV Media</a:t>
            </a:r>
          </a:p>
          <a:p>
            <a:r>
              <a:rPr lang="en-US" dirty="0" smtClean="0"/>
              <a:t>“Chat is by far the most valuable tool we have here. Even before warnings came out we knew they would. That was huge. Every office needs to use it. It’s the best thing that ever happened as far as being able to pull everything in one place.” – TV Media</a:t>
            </a:r>
          </a:p>
          <a:p>
            <a:r>
              <a:rPr lang="en-US" dirty="0" smtClean="0"/>
              <a:t>“...it's the best thing since NEXRAD” – TV Media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Powering </a:t>
            </a:r>
            <a:r>
              <a:rPr lang="en-US" dirty="0" err="1" smtClean="0"/>
              <a:t>NWSChat</a:t>
            </a:r>
            <a:r>
              <a:rPr lang="en-US" dirty="0" smtClean="0"/>
              <a:t>, XMPP</a:t>
            </a:r>
            <a:endParaRPr lang="en-US" dirty="0"/>
          </a:p>
        </p:txBody>
      </p:sp>
      <p:sp>
        <p:nvSpPr>
          <p:cNvPr id="3" name="Content Placeholder 2"/>
          <p:cNvSpPr>
            <a:spLocks noGrp="1"/>
          </p:cNvSpPr>
          <p:nvPr>
            <p:ph idx="1"/>
          </p:nvPr>
        </p:nvSpPr>
        <p:spPr/>
        <p:txBody>
          <a:bodyPr>
            <a:normAutofit fontScale="92500"/>
          </a:bodyPr>
          <a:lstStyle/>
          <a:p>
            <a:r>
              <a:rPr lang="en-US" dirty="0" smtClean="0"/>
              <a:t>Extensible Messaging and Presence Protocol (XMPP) is the standard used to relay “messages”.  These XML messages look like:</a:t>
            </a:r>
          </a:p>
          <a:p>
            <a:pPr lvl="1"/>
            <a:r>
              <a:rPr lang="en-US" dirty="0" smtClean="0"/>
              <a:t>&lt;message to=“</a:t>
            </a:r>
            <a:r>
              <a:rPr lang="en-US" dirty="0" err="1" smtClean="0"/>
              <a:t>my_buddy_id</a:t>
            </a:r>
            <a:r>
              <a:rPr lang="en-US" dirty="0" smtClean="0"/>
              <a:t>”&gt;payload&lt;/message&gt;</a:t>
            </a:r>
          </a:p>
          <a:p>
            <a:r>
              <a:rPr lang="en-US" dirty="0" smtClean="0"/>
              <a:t>Where the payload could be:</a:t>
            </a:r>
          </a:p>
          <a:p>
            <a:pPr lvl="1"/>
            <a:r>
              <a:rPr lang="en-US" dirty="0" smtClean="0"/>
              <a:t>XHTML formatted text</a:t>
            </a:r>
          </a:p>
          <a:p>
            <a:pPr lvl="1"/>
            <a:r>
              <a:rPr lang="en-US" dirty="0" smtClean="0"/>
              <a:t>Simple text message</a:t>
            </a:r>
          </a:p>
          <a:p>
            <a:pPr lvl="1"/>
            <a:r>
              <a:rPr lang="en-US" dirty="0" smtClean="0"/>
              <a:t>Encoded data (images, media, etc)</a:t>
            </a:r>
          </a:p>
          <a:p>
            <a:pPr lvl="1"/>
            <a:r>
              <a:rPr lang="en-US" dirty="0" smtClean="0"/>
              <a:t>XML data</a:t>
            </a:r>
            <a:endParaRPr lang="en-US" dirty="0"/>
          </a:p>
        </p:txBody>
      </p:sp>
      <p:sp>
        <p:nvSpPr>
          <p:cNvPr id="4" name="Isosceles Triangle 3"/>
          <p:cNvSpPr/>
          <p:nvPr/>
        </p:nvSpPr>
        <p:spPr>
          <a:xfrm>
            <a:off x="381000" y="4495800"/>
            <a:ext cx="533400" cy="45982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XMPP over:</a:t>
            </a:r>
            <a:br>
              <a:rPr lang="en-US" dirty="0" smtClean="0"/>
            </a:br>
            <a:r>
              <a:rPr lang="en-US" dirty="0" smtClean="0"/>
              <a:t>HTTP (web) and SMTP (email)</a:t>
            </a:r>
            <a:endParaRPr lang="en-US" dirty="0"/>
          </a:p>
        </p:txBody>
      </p:sp>
      <p:sp>
        <p:nvSpPr>
          <p:cNvPr id="3" name="Content Placeholder 2"/>
          <p:cNvSpPr>
            <a:spLocks noGrp="1"/>
          </p:cNvSpPr>
          <p:nvPr>
            <p:ph idx="1"/>
          </p:nvPr>
        </p:nvSpPr>
        <p:spPr/>
        <p:txBody>
          <a:bodyPr/>
          <a:lstStyle/>
          <a:p>
            <a:r>
              <a:rPr lang="en-US" dirty="0" smtClean="0"/>
              <a:t>HTTP is stateless, unidirectional, and initiated from the client side (“Come and get it”)</a:t>
            </a:r>
          </a:p>
          <a:p>
            <a:r>
              <a:rPr lang="en-US" dirty="0" smtClean="0"/>
              <a:t>HTML (</a:t>
            </a:r>
            <a:r>
              <a:rPr lang="en-US" dirty="0" err="1" smtClean="0"/>
              <a:t>webpages</a:t>
            </a:r>
            <a:r>
              <a:rPr lang="en-US" dirty="0" smtClean="0"/>
              <a:t>) present data with the providers idea of how the data should be displayed.  No separation of data and presentation.</a:t>
            </a:r>
          </a:p>
          <a:p>
            <a:r>
              <a:rPr lang="en-US" dirty="0" smtClean="0"/>
              <a:t>SMTP is “slow”, somewhat tedious to manage, and has a huge SPAM problem.</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XMPP</a:t>
            </a:r>
            <a:endParaRPr lang="en-US" dirty="0"/>
          </a:p>
        </p:txBody>
      </p:sp>
      <p:sp>
        <p:nvSpPr>
          <p:cNvPr id="3" name="Content Placeholder 2"/>
          <p:cNvSpPr>
            <a:spLocks noGrp="1"/>
          </p:cNvSpPr>
          <p:nvPr>
            <p:ph idx="1"/>
          </p:nvPr>
        </p:nvSpPr>
        <p:spPr/>
        <p:txBody>
          <a:bodyPr/>
          <a:lstStyle/>
          <a:p>
            <a:r>
              <a:rPr lang="en-US" dirty="0" smtClean="0"/>
              <a:t>At the mercy of the client side to present the data, no “robust” display like web browsers.</a:t>
            </a:r>
          </a:p>
          <a:p>
            <a:r>
              <a:rPr lang="en-US" dirty="0" smtClean="0"/>
              <a:t>Management of accounts, issues with persistent network connections, and issues with perceptions of ‘chat security’.</a:t>
            </a:r>
          </a:p>
          <a:p>
            <a:r>
              <a:rPr lang="en-US" dirty="0" smtClean="0"/>
              <a:t>Messages are sent one at a time (some scalability concerns).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NWSChat</a:t>
            </a:r>
            <a:r>
              <a:rPr lang="en-US" dirty="0" smtClean="0"/>
              <a:t> Idea: Relay of CAP via </a:t>
            </a:r>
            <a:r>
              <a:rPr lang="en-US" dirty="0" err="1" smtClean="0"/>
              <a:t>PubSub</a:t>
            </a:r>
            <a:endParaRPr lang="en-US" dirty="0"/>
          </a:p>
        </p:txBody>
      </p:sp>
      <p:sp>
        <p:nvSpPr>
          <p:cNvPr id="5" name="Content Placeholder 4"/>
          <p:cNvSpPr>
            <a:spLocks noGrp="1"/>
          </p:cNvSpPr>
          <p:nvPr>
            <p:ph sz="half" idx="1"/>
          </p:nvPr>
        </p:nvSpPr>
        <p:spPr/>
        <p:txBody>
          <a:bodyPr>
            <a:normAutofit fontScale="77500" lnSpcReduction="20000"/>
          </a:bodyPr>
          <a:lstStyle/>
          <a:p>
            <a:r>
              <a:rPr lang="en-US" dirty="0" smtClean="0"/>
              <a:t>Publish / Subscribe (</a:t>
            </a:r>
            <a:r>
              <a:rPr lang="en-US" dirty="0" err="1" smtClean="0"/>
              <a:t>PubSub</a:t>
            </a:r>
            <a:r>
              <a:rPr lang="en-US" dirty="0" smtClean="0"/>
              <a:t>) describes a means to publish and subscribe to feeds within XMPP.</a:t>
            </a:r>
          </a:p>
          <a:p>
            <a:r>
              <a:rPr lang="en-US" dirty="0" smtClean="0"/>
              <a:t>NWS could publish CAP messages, which would be instantly relayed to authenticated subscribers (eliminates HTTP polling every few seconds).</a:t>
            </a:r>
          </a:p>
          <a:p>
            <a:r>
              <a:rPr lang="en-US" dirty="0" smtClean="0"/>
              <a:t>Offline XML storage would relay these messages in a delayed fashion if the customer was not connected at the time of publishing.</a:t>
            </a:r>
            <a:endParaRPr lang="en-US" dirty="0"/>
          </a:p>
        </p:txBody>
      </p:sp>
      <p:sp>
        <p:nvSpPr>
          <p:cNvPr id="7" name="Isosceles Triangle 6"/>
          <p:cNvSpPr/>
          <p:nvPr/>
        </p:nvSpPr>
        <p:spPr>
          <a:xfrm>
            <a:off x="4953000" y="16764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4876800" y="34290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10800000">
            <a:off x="5410200" y="1752600"/>
            <a:ext cx="1905000" cy="1588"/>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5486400" y="2286000"/>
            <a:ext cx="1905000" cy="1588"/>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5486400" y="3200400"/>
            <a:ext cx="1905000" cy="1588"/>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5486400" y="3581400"/>
            <a:ext cx="1905000" cy="1588"/>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486400" y="1905000"/>
            <a:ext cx="1828800" cy="2006"/>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562600" y="3733800"/>
            <a:ext cx="1828800" cy="2006"/>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a:off x="5029200" y="46482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5029200" y="55626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V="1">
            <a:off x="5638800" y="4876800"/>
            <a:ext cx="1828800" cy="2006"/>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715000" y="5791200"/>
            <a:ext cx="1828800" cy="2006"/>
          </a:xfrm>
          <a:prstGeom prst="straightConnector1">
            <a:avLst/>
          </a:prstGeom>
          <a:ln w="4762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4" descr="C:\Program Files\Microsoft Office\MEDIA\CAGCAT10\j0301252.wmf"/>
          <p:cNvPicPr>
            <a:picLocks noChangeAspect="1" noChangeArrowheads="1"/>
          </p:cNvPicPr>
          <p:nvPr/>
        </p:nvPicPr>
        <p:blipFill>
          <a:blip r:embed="rId2"/>
          <a:srcRect/>
          <a:stretch>
            <a:fillRect/>
          </a:stretch>
        </p:blipFill>
        <p:spPr bwMode="auto">
          <a:xfrm>
            <a:off x="7543800" y="2286000"/>
            <a:ext cx="1068758" cy="914400"/>
          </a:xfrm>
          <a:prstGeom prst="rect">
            <a:avLst/>
          </a:prstGeom>
          <a:noFill/>
        </p:spPr>
      </p:pic>
      <p:pic>
        <p:nvPicPr>
          <p:cNvPr id="25" name="Picture 4" descr="C:\Program Files\Microsoft Office\MEDIA\CAGCAT10\j0301252.wmf"/>
          <p:cNvPicPr>
            <a:picLocks noChangeAspect="1" noChangeArrowheads="1"/>
          </p:cNvPicPr>
          <p:nvPr/>
        </p:nvPicPr>
        <p:blipFill>
          <a:blip r:embed="rId2"/>
          <a:srcRect/>
          <a:stretch>
            <a:fillRect/>
          </a:stretch>
        </p:blipFill>
        <p:spPr bwMode="auto">
          <a:xfrm>
            <a:off x="7620000" y="4876800"/>
            <a:ext cx="1068758" cy="914400"/>
          </a:xfrm>
          <a:prstGeom prst="rect">
            <a:avLst/>
          </a:prstGeom>
          <a:noFill/>
        </p:spPr>
      </p:pic>
      <p:sp>
        <p:nvSpPr>
          <p:cNvPr id="26" name="TextBox 25"/>
          <p:cNvSpPr txBox="1"/>
          <p:nvPr/>
        </p:nvSpPr>
        <p:spPr>
          <a:xfrm>
            <a:off x="6400800" y="1219200"/>
            <a:ext cx="1143000" cy="369332"/>
          </a:xfrm>
          <a:prstGeom prst="rect">
            <a:avLst/>
          </a:prstGeom>
          <a:noFill/>
        </p:spPr>
        <p:txBody>
          <a:bodyPr wrap="square" rtlCol="0">
            <a:spAutoFit/>
          </a:bodyPr>
          <a:lstStyle/>
          <a:p>
            <a:r>
              <a:rPr lang="en-US" dirty="0" smtClean="0"/>
              <a:t>HTTP</a:t>
            </a:r>
            <a:endParaRPr lang="en-US" dirty="0"/>
          </a:p>
        </p:txBody>
      </p:sp>
      <p:sp>
        <p:nvSpPr>
          <p:cNvPr id="27" name="TextBox 26"/>
          <p:cNvSpPr txBox="1"/>
          <p:nvPr/>
        </p:nvSpPr>
        <p:spPr>
          <a:xfrm>
            <a:off x="6324600" y="4202668"/>
            <a:ext cx="1143000" cy="369332"/>
          </a:xfrm>
          <a:prstGeom prst="rect">
            <a:avLst/>
          </a:prstGeom>
          <a:noFill/>
        </p:spPr>
        <p:txBody>
          <a:bodyPr wrap="square" rtlCol="0">
            <a:spAutoFit/>
          </a:bodyPr>
          <a:lstStyle/>
          <a:p>
            <a:r>
              <a:rPr lang="en-US" dirty="0" smtClean="0"/>
              <a:t>XMPP</a:t>
            </a:r>
            <a:endParaRPr lang="en-US" dirty="0"/>
          </a:p>
        </p:txBody>
      </p:sp>
      <p:sp>
        <p:nvSpPr>
          <p:cNvPr id="28" name="Isosceles Triangle 27"/>
          <p:cNvSpPr/>
          <p:nvPr/>
        </p:nvSpPr>
        <p:spPr>
          <a:xfrm>
            <a:off x="4953000" y="25146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5257800" y="56388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4953000" y="4572000"/>
            <a:ext cx="3505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029200" y="1600200"/>
            <a:ext cx="3505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 The Past</a:t>
            </a:r>
            <a:endParaRPr lang="en-US" dirty="0"/>
          </a:p>
        </p:txBody>
      </p:sp>
      <p:pic>
        <p:nvPicPr>
          <p:cNvPr id="1026" name="Picture 2" descr="C:\Program Files\Microsoft Office\MEDIA\CAGCAT10\j0292020.wmf"/>
          <p:cNvPicPr>
            <a:picLocks noChangeAspect="1" noChangeArrowheads="1"/>
          </p:cNvPicPr>
          <p:nvPr/>
        </p:nvPicPr>
        <p:blipFill>
          <a:blip r:embed="rId2"/>
          <a:srcRect/>
          <a:stretch>
            <a:fillRect/>
          </a:stretch>
        </p:blipFill>
        <p:spPr bwMode="auto">
          <a:xfrm>
            <a:off x="228600" y="3276600"/>
            <a:ext cx="1295400" cy="1229489"/>
          </a:xfrm>
          <a:prstGeom prst="rect">
            <a:avLst/>
          </a:prstGeom>
          <a:noFill/>
        </p:spPr>
      </p:pic>
      <p:pic>
        <p:nvPicPr>
          <p:cNvPr id="1028" name="Picture 4" descr="C:\Program Files\Microsoft Office\MEDIA\CAGCAT10\j0301252.wmf"/>
          <p:cNvPicPr>
            <a:picLocks noChangeAspect="1" noChangeArrowheads="1"/>
          </p:cNvPicPr>
          <p:nvPr/>
        </p:nvPicPr>
        <p:blipFill>
          <a:blip r:embed="rId3"/>
          <a:srcRect/>
          <a:stretch>
            <a:fillRect/>
          </a:stretch>
        </p:blipFill>
        <p:spPr bwMode="auto">
          <a:xfrm>
            <a:off x="4419600" y="3429000"/>
            <a:ext cx="1219200" cy="1043114"/>
          </a:xfrm>
          <a:prstGeom prst="rect">
            <a:avLst/>
          </a:prstGeom>
          <a:noFill/>
        </p:spPr>
      </p:pic>
      <p:pic>
        <p:nvPicPr>
          <p:cNvPr id="7" name="Picture 4" descr="C:\Program Files\Microsoft Office\MEDIA\CAGCAT10\j0301252.wmf"/>
          <p:cNvPicPr>
            <a:picLocks noChangeAspect="1" noChangeArrowheads="1"/>
          </p:cNvPicPr>
          <p:nvPr/>
        </p:nvPicPr>
        <p:blipFill>
          <a:blip r:embed="rId3"/>
          <a:srcRect/>
          <a:stretch>
            <a:fillRect/>
          </a:stretch>
        </p:blipFill>
        <p:spPr bwMode="auto">
          <a:xfrm>
            <a:off x="4419600" y="4876800"/>
            <a:ext cx="1219200" cy="1043114"/>
          </a:xfrm>
          <a:prstGeom prst="rect">
            <a:avLst/>
          </a:prstGeom>
          <a:noFill/>
        </p:spPr>
      </p:pic>
      <p:pic>
        <p:nvPicPr>
          <p:cNvPr id="8" name="Picture 4" descr="C:\Program Files\Microsoft Office\MEDIA\CAGCAT10\j0301252.wmf"/>
          <p:cNvPicPr>
            <a:picLocks noChangeAspect="1" noChangeArrowheads="1"/>
          </p:cNvPicPr>
          <p:nvPr/>
        </p:nvPicPr>
        <p:blipFill>
          <a:blip r:embed="rId3"/>
          <a:srcRect/>
          <a:stretch>
            <a:fillRect/>
          </a:stretch>
        </p:blipFill>
        <p:spPr bwMode="auto">
          <a:xfrm>
            <a:off x="4419600" y="1981200"/>
            <a:ext cx="1219200" cy="1043114"/>
          </a:xfrm>
          <a:prstGeom prst="rect">
            <a:avLst/>
          </a:prstGeom>
          <a:noFill/>
        </p:spPr>
      </p:pic>
      <p:pic>
        <p:nvPicPr>
          <p:cNvPr id="1030" name="Picture 6" descr="C:\Documents and Settings\akrherz\Local Settings\Temporary Internet Files\Content.IE5\2CWNGPXW\MCj04355980000[1].wmf"/>
          <p:cNvPicPr>
            <a:picLocks noChangeAspect="1" noChangeArrowheads="1"/>
          </p:cNvPicPr>
          <p:nvPr/>
        </p:nvPicPr>
        <p:blipFill>
          <a:blip r:embed="rId4"/>
          <a:srcRect/>
          <a:stretch>
            <a:fillRect/>
          </a:stretch>
        </p:blipFill>
        <p:spPr bwMode="auto">
          <a:xfrm>
            <a:off x="6934200" y="3200400"/>
            <a:ext cx="1431925" cy="1755775"/>
          </a:xfrm>
          <a:prstGeom prst="rect">
            <a:avLst/>
          </a:prstGeom>
          <a:noFill/>
        </p:spPr>
      </p:pic>
      <p:sp>
        <p:nvSpPr>
          <p:cNvPr id="11" name="TextBox 10"/>
          <p:cNvSpPr txBox="1"/>
          <p:nvPr/>
        </p:nvSpPr>
        <p:spPr>
          <a:xfrm>
            <a:off x="1828800" y="3276600"/>
            <a:ext cx="2273379" cy="1477328"/>
          </a:xfrm>
          <a:prstGeom prst="rect">
            <a:avLst/>
          </a:prstGeom>
          <a:noFill/>
        </p:spPr>
        <p:txBody>
          <a:bodyPr wrap="none" rtlCol="0">
            <a:spAutoFit/>
          </a:bodyPr>
          <a:lstStyle/>
          <a:p>
            <a:r>
              <a:rPr lang="en-US" dirty="0" smtClean="0"/>
              <a:t>SRUS56 KBMX 141414</a:t>
            </a:r>
          </a:p>
          <a:p>
            <a:r>
              <a:rPr lang="en-US" dirty="0" smtClean="0"/>
              <a:t>SVRBMX</a:t>
            </a:r>
          </a:p>
          <a:p>
            <a:endParaRPr lang="en-US" dirty="0" smtClean="0"/>
          </a:p>
          <a:p>
            <a:r>
              <a:rPr lang="en-US" dirty="0" smtClean="0"/>
              <a:t>SEVERE THUNDER…</a:t>
            </a:r>
            <a:endParaRPr lang="en-US" dirty="0"/>
          </a:p>
          <a:p>
            <a:r>
              <a:rPr lang="en-US" dirty="0" smtClean="0"/>
              <a:t>THE NATIONAL ….</a:t>
            </a:r>
            <a:endParaRPr lang="en-US" dirty="0"/>
          </a:p>
        </p:txBody>
      </p:sp>
      <p:pic>
        <p:nvPicPr>
          <p:cNvPr id="1031" name="Picture 7" descr="C:\Documents and Settings\akrherz\Local Settings\Temporary Internet Files\Content.IE5\CNG4H3M0\MCj04346670000[1].wmf"/>
          <p:cNvPicPr>
            <a:picLocks noChangeAspect="1" noChangeArrowheads="1"/>
          </p:cNvPicPr>
          <p:nvPr/>
        </p:nvPicPr>
        <p:blipFill>
          <a:blip r:embed="rId5"/>
          <a:srcRect/>
          <a:stretch>
            <a:fillRect/>
          </a:stretch>
        </p:blipFill>
        <p:spPr bwMode="auto">
          <a:xfrm>
            <a:off x="5334000" y="1524000"/>
            <a:ext cx="990600" cy="857250"/>
          </a:xfrm>
          <a:prstGeom prst="rect">
            <a:avLst/>
          </a:prstGeom>
          <a:noFill/>
        </p:spPr>
      </p:pic>
      <p:pic>
        <p:nvPicPr>
          <p:cNvPr id="13" name="Picture 7" descr="C:\Documents and Settings\akrherz\Local Settings\Temporary Internet Files\Content.IE5\CNG4H3M0\MCj04346670000[1].wmf"/>
          <p:cNvPicPr>
            <a:picLocks noChangeAspect="1" noChangeArrowheads="1"/>
          </p:cNvPicPr>
          <p:nvPr/>
        </p:nvPicPr>
        <p:blipFill>
          <a:blip r:embed="rId5"/>
          <a:srcRect/>
          <a:stretch>
            <a:fillRect/>
          </a:stretch>
        </p:blipFill>
        <p:spPr bwMode="auto">
          <a:xfrm>
            <a:off x="914400" y="2667000"/>
            <a:ext cx="990600" cy="857250"/>
          </a:xfrm>
          <a:prstGeom prst="rect">
            <a:avLst/>
          </a:prstGeom>
          <a:noFill/>
        </p:spPr>
      </p:pic>
      <p:pic>
        <p:nvPicPr>
          <p:cNvPr id="14" name="Picture 7" descr="C:\Documents and Settings\akrherz\Local Settings\Temporary Internet Files\Content.IE5\CNG4H3M0\MCj04346670000[1].wmf"/>
          <p:cNvPicPr>
            <a:picLocks noChangeAspect="1" noChangeArrowheads="1"/>
          </p:cNvPicPr>
          <p:nvPr/>
        </p:nvPicPr>
        <p:blipFill>
          <a:blip r:embed="rId5"/>
          <a:srcRect/>
          <a:stretch>
            <a:fillRect/>
          </a:stretch>
        </p:blipFill>
        <p:spPr bwMode="auto">
          <a:xfrm>
            <a:off x="5410200" y="4419600"/>
            <a:ext cx="990600" cy="857250"/>
          </a:xfrm>
          <a:prstGeom prst="rect">
            <a:avLst/>
          </a:prstGeom>
          <a:noFill/>
        </p:spPr>
      </p:pic>
      <p:pic>
        <p:nvPicPr>
          <p:cNvPr id="15" name="Picture 7" descr="C:\Documents and Settings\akrherz\Local Settings\Temporary Internet Files\Content.IE5\CNG4H3M0\MCj04346670000[1].wmf"/>
          <p:cNvPicPr>
            <a:picLocks noChangeAspect="1" noChangeArrowheads="1"/>
          </p:cNvPicPr>
          <p:nvPr/>
        </p:nvPicPr>
        <p:blipFill>
          <a:blip r:embed="rId5"/>
          <a:srcRect/>
          <a:stretch>
            <a:fillRect/>
          </a:stretch>
        </p:blipFill>
        <p:spPr bwMode="auto">
          <a:xfrm>
            <a:off x="5410200" y="2971800"/>
            <a:ext cx="990600" cy="857250"/>
          </a:xfrm>
          <a:prstGeom prst="rect">
            <a:avLst/>
          </a:prstGeom>
          <a:noFill/>
        </p:spPr>
      </p:pic>
      <p:pic>
        <p:nvPicPr>
          <p:cNvPr id="16" name="Picture 7" descr="C:\Documents and Settings\akrherz\Local Settings\Temporary Internet Files\Content.IE5\CNG4H3M0\MCj04346670000[1].wmf"/>
          <p:cNvPicPr>
            <a:picLocks noChangeAspect="1" noChangeArrowheads="1"/>
          </p:cNvPicPr>
          <p:nvPr/>
        </p:nvPicPr>
        <p:blipFill>
          <a:blip r:embed="rId5"/>
          <a:srcRect/>
          <a:stretch>
            <a:fillRect/>
          </a:stretch>
        </p:blipFill>
        <p:spPr bwMode="auto">
          <a:xfrm>
            <a:off x="7543800" y="2133600"/>
            <a:ext cx="1430867" cy="1238250"/>
          </a:xfrm>
          <a:prstGeom prst="rect">
            <a:avLst/>
          </a:prstGeom>
          <a:noFill/>
        </p:spPr>
      </p:pic>
      <p:sp>
        <p:nvSpPr>
          <p:cNvPr id="17" name="Isosceles Triangle 16"/>
          <p:cNvSpPr/>
          <p:nvPr/>
        </p:nvSpPr>
        <p:spPr>
          <a:xfrm>
            <a:off x="1158240" y="28194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5638800" y="45720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8001000" y="25146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arallelogram 19"/>
          <p:cNvSpPr/>
          <p:nvPr/>
        </p:nvSpPr>
        <p:spPr>
          <a:xfrm>
            <a:off x="5715000" y="3200400"/>
            <a:ext cx="377952" cy="2841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a:off x="5638800" y="1676400"/>
            <a:ext cx="381000" cy="381000"/>
          </a:xfrm>
          <a:prstGeom prst="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7848600" y="2362200"/>
            <a:ext cx="381000" cy="381000"/>
          </a:xfrm>
          <a:prstGeom prst="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arallelogram 22"/>
          <p:cNvSpPr/>
          <p:nvPr/>
        </p:nvSpPr>
        <p:spPr>
          <a:xfrm>
            <a:off x="8305800" y="2438400"/>
            <a:ext cx="377952" cy="28417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descr="C:\Program Files\Microsoft Office\MEDIA\OFFICE12\Bullets\BD21298_.gif"/>
          <p:cNvPicPr>
            <a:picLocks noChangeAspect="1" noChangeArrowheads="1"/>
          </p:cNvPicPr>
          <p:nvPr/>
        </p:nvPicPr>
        <p:blipFill>
          <a:blip r:embed="rId6"/>
          <a:srcRect/>
          <a:stretch>
            <a:fillRect/>
          </a:stretch>
        </p:blipFill>
        <p:spPr bwMode="auto">
          <a:xfrm>
            <a:off x="1600200" y="3886200"/>
            <a:ext cx="290512" cy="290512"/>
          </a:xfrm>
          <a:prstGeom prst="rect">
            <a:avLst/>
          </a:prstGeom>
          <a:noFill/>
        </p:spPr>
      </p:pic>
      <p:pic>
        <p:nvPicPr>
          <p:cNvPr id="28" name="Picture 11" descr="C:\Program Files\Microsoft Office\MEDIA\OFFICE12\Bullets\BD21298_.gif"/>
          <p:cNvPicPr>
            <a:picLocks noChangeAspect="1" noChangeArrowheads="1"/>
          </p:cNvPicPr>
          <p:nvPr/>
        </p:nvPicPr>
        <p:blipFill>
          <a:blip r:embed="rId6"/>
          <a:srcRect/>
          <a:stretch>
            <a:fillRect/>
          </a:stretch>
        </p:blipFill>
        <p:spPr bwMode="auto">
          <a:xfrm rot="-2700000">
            <a:off x="4038600" y="2819400"/>
            <a:ext cx="290512" cy="290512"/>
          </a:xfrm>
          <a:prstGeom prst="rect">
            <a:avLst/>
          </a:prstGeom>
          <a:noFill/>
        </p:spPr>
      </p:pic>
      <p:pic>
        <p:nvPicPr>
          <p:cNvPr id="29" name="Picture 11" descr="C:\Program Files\Microsoft Office\MEDIA\OFFICE12\Bullets\BD21298_.gif"/>
          <p:cNvPicPr>
            <a:picLocks noChangeAspect="1" noChangeArrowheads="1"/>
          </p:cNvPicPr>
          <p:nvPr/>
        </p:nvPicPr>
        <p:blipFill>
          <a:blip r:embed="rId6"/>
          <a:srcRect/>
          <a:stretch>
            <a:fillRect/>
          </a:stretch>
        </p:blipFill>
        <p:spPr bwMode="auto">
          <a:xfrm>
            <a:off x="4038600" y="3962400"/>
            <a:ext cx="290512" cy="290512"/>
          </a:xfrm>
          <a:prstGeom prst="rect">
            <a:avLst/>
          </a:prstGeom>
          <a:noFill/>
        </p:spPr>
      </p:pic>
      <p:pic>
        <p:nvPicPr>
          <p:cNvPr id="30" name="Picture 11" descr="C:\Program Files\Microsoft Office\MEDIA\OFFICE12\Bullets\BD21298_.gif"/>
          <p:cNvPicPr>
            <a:picLocks noChangeAspect="1" noChangeArrowheads="1"/>
          </p:cNvPicPr>
          <p:nvPr/>
        </p:nvPicPr>
        <p:blipFill>
          <a:blip r:embed="rId6"/>
          <a:srcRect/>
          <a:stretch>
            <a:fillRect/>
          </a:stretch>
        </p:blipFill>
        <p:spPr bwMode="auto">
          <a:xfrm rot="2700000">
            <a:off x="3946367" y="4860767"/>
            <a:ext cx="290512" cy="290512"/>
          </a:xfrm>
          <a:prstGeom prst="rect">
            <a:avLst/>
          </a:prstGeom>
          <a:noFill/>
        </p:spPr>
      </p:pic>
      <p:pic>
        <p:nvPicPr>
          <p:cNvPr id="31" name="Picture 11" descr="C:\Program Files\Microsoft Office\MEDIA\OFFICE12\Bullets\BD21298_.gif"/>
          <p:cNvPicPr>
            <a:picLocks noChangeAspect="1" noChangeArrowheads="1"/>
          </p:cNvPicPr>
          <p:nvPr/>
        </p:nvPicPr>
        <p:blipFill>
          <a:blip r:embed="rId6"/>
          <a:srcRect/>
          <a:stretch>
            <a:fillRect/>
          </a:stretch>
        </p:blipFill>
        <p:spPr bwMode="auto">
          <a:xfrm rot="-2700000">
            <a:off x="6460968" y="5165567"/>
            <a:ext cx="290512" cy="290512"/>
          </a:xfrm>
          <a:prstGeom prst="rect">
            <a:avLst/>
          </a:prstGeom>
          <a:noFill/>
        </p:spPr>
      </p:pic>
      <p:pic>
        <p:nvPicPr>
          <p:cNvPr id="32" name="Picture 11" descr="C:\Program Files\Microsoft Office\MEDIA\OFFICE12\Bullets\BD21298_.gif"/>
          <p:cNvPicPr>
            <a:picLocks noChangeAspect="1" noChangeArrowheads="1"/>
          </p:cNvPicPr>
          <p:nvPr/>
        </p:nvPicPr>
        <p:blipFill>
          <a:blip r:embed="rId6"/>
          <a:srcRect/>
          <a:stretch>
            <a:fillRect/>
          </a:stretch>
        </p:blipFill>
        <p:spPr bwMode="auto">
          <a:xfrm>
            <a:off x="6477000" y="3962400"/>
            <a:ext cx="290512" cy="290512"/>
          </a:xfrm>
          <a:prstGeom prst="rect">
            <a:avLst/>
          </a:prstGeom>
          <a:noFill/>
        </p:spPr>
      </p:pic>
      <p:pic>
        <p:nvPicPr>
          <p:cNvPr id="33" name="Picture 11" descr="C:\Program Files\Microsoft Office\MEDIA\OFFICE12\Bullets\BD21298_.gif"/>
          <p:cNvPicPr>
            <a:picLocks noChangeAspect="1" noChangeArrowheads="1"/>
          </p:cNvPicPr>
          <p:nvPr/>
        </p:nvPicPr>
        <p:blipFill>
          <a:blip r:embed="rId6"/>
          <a:srcRect/>
          <a:stretch>
            <a:fillRect/>
          </a:stretch>
        </p:blipFill>
        <p:spPr bwMode="auto">
          <a:xfrm rot="2700000">
            <a:off x="6384767" y="2574767"/>
            <a:ext cx="290512" cy="290512"/>
          </a:xfrm>
          <a:prstGeom prst="rect">
            <a:avLst/>
          </a:prstGeom>
          <a:noFill/>
        </p:spPr>
      </p:pic>
      <p:sp>
        <p:nvSpPr>
          <p:cNvPr id="34" name="TextBox 33"/>
          <p:cNvSpPr txBox="1"/>
          <p:nvPr/>
        </p:nvSpPr>
        <p:spPr>
          <a:xfrm>
            <a:off x="685800" y="6019800"/>
            <a:ext cx="1329018" cy="369332"/>
          </a:xfrm>
          <a:prstGeom prst="rect">
            <a:avLst/>
          </a:prstGeom>
          <a:noFill/>
        </p:spPr>
        <p:txBody>
          <a:bodyPr wrap="none" rtlCol="0">
            <a:spAutoFit/>
          </a:bodyPr>
          <a:lstStyle/>
          <a:p>
            <a:r>
              <a:rPr lang="en-US" dirty="0" smtClean="0"/>
              <a:t>NWS ISSUES</a:t>
            </a:r>
            <a:endParaRPr lang="en-US" dirty="0"/>
          </a:p>
        </p:txBody>
      </p:sp>
      <p:sp>
        <p:nvSpPr>
          <p:cNvPr id="35" name="TextBox 34"/>
          <p:cNvSpPr txBox="1"/>
          <p:nvPr/>
        </p:nvSpPr>
        <p:spPr>
          <a:xfrm>
            <a:off x="4343400" y="6019800"/>
            <a:ext cx="2024337" cy="369332"/>
          </a:xfrm>
          <a:prstGeom prst="rect">
            <a:avLst/>
          </a:prstGeom>
          <a:noFill/>
        </p:spPr>
        <p:txBody>
          <a:bodyPr wrap="none" rtlCol="0">
            <a:spAutoFit/>
          </a:bodyPr>
          <a:lstStyle/>
          <a:p>
            <a:r>
              <a:rPr lang="en-US" dirty="0" smtClean="0"/>
              <a:t>MEDIA  INTERUPTS </a:t>
            </a:r>
            <a:endParaRPr lang="en-US" dirty="0"/>
          </a:p>
        </p:txBody>
      </p:sp>
      <p:sp>
        <p:nvSpPr>
          <p:cNvPr id="36" name="TextBox 35"/>
          <p:cNvSpPr txBox="1"/>
          <p:nvPr/>
        </p:nvSpPr>
        <p:spPr>
          <a:xfrm>
            <a:off x="7086600" y="6019800"/>
            <a:ext cx="1380443" cy="369332"/>
          </a:xfrm>
          <a:prstGeom prst="rect">
            <a:avLst/>
          </a:prstGeom>
          <a:noFill/>
        </p:spPr>
        <p:txBody>
          <a:bodyPr wrap="none" rtlCol="0">
            <a:spAutoFit/>
          </a:bodyPr>
          <a:lstStyle/>
          <a:p>
            <a:r>
              <a:rPr lang="en-US" dirty="0" smtClean="0"/>
              <a:t>PUBLIC ACTS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C:\Program Files\Microsoft Office\MEDIA\CAGCAT10\j0301252.wmf"/>
          <p:cNvPicPr>
            <a:picLocks noChangeAspect="1" noChangeArrowheads="1"/>
          </p:cNvPicPr>
          <p:nvPr/>
        </p:nvPicPr>
        <p:blipFill>
          <a:blip r:embed="rId2"/>
          <a:srcRect/>
          <a:stretch>
            <a:fillRect/>
          </a:stretch>
        </p:blipFill>
        <p:spPr bwMode="auto">
          <a:xfrm>
            <a:off x="4419600" y="2286000"/>
            <a:ext cx="1219200" cy="1043114"/>
          </a:xfrm>
          <a:prstGeom prst="rect">
            <a:avLst/>
          </a:prstGeom>
          <a:noFill/>
        </p:spPr>
      </p:pic>
      <p:sp>
        <p:nvSpPr>
          <p:cNvPr id="2" name="Title 1"/>
          <p:cNvSpPr>
            <a:spLocks noGrp="1"/>
          </p:cNvSpPr>
          <p:nvPr>
            <p:ph type="title"/>
          </p:nvPr>
        </p:nvSpPr>
        <p:spPr/>
        <p:txBody>
          <a:bodyPr>
            <a:normAutofit fontScale="90000"/>
          </a:bodyPr>
          <a:lstStyle/>
          <a:p>
            <a:r>
              <a:rPr lang="en-US" dirty="0" smtClean="0"/>
              <a:t>Information Flow: The Present with Chat</a:t>
            </a:r>
            <a:endParaRPr lang="en-US" dirty="0"/>
          </a:p>
        </p:txBody>
      </p:sp>
      <p:pic>
        <p:nvPicPr>
          <p:cNvPr id="1026" name="Picture 2" descr="C:\Program Files\Microsoft Office\MEDIA\CAGCAT10\j0292020.wmf"/>
          <p:cNvPicPr>
            <a:picLocks noChangeAspect="1" noChangeArrowheads="1"/>
          </p:cNvPicPr>
          <p:nvPr/>
        </p:nvPicPr>
        <p:blipFill>
          <a:blip r:embed="rId3"/>
          <a:srcRect/>
          <a:stretch>
            <a:fillRect/>
          </a:stretch>
        </p:blipFill>
        <p:spPr bwMode="auto">
          <a:xfrm>
            <a:off x="228600" y="2590800"/>
            <a:ext cx="1295400" cy="1229489"/>
          </a:xfrm>
          <a:prstGeom prst="rect">
            <a:avLst/>
          </a:prstGeom>
          <a:noFill/>
        </p:spPr>
      </p:pic>
      <p:pic>
        <p:nvPicPr>
          <p:cNvPr id="1028" name="Picture 4" descr="C:\Program Files\Microsoft Office\MEDIA\CAGCAT10\j0301252.wmf"/>
          <p:cNvPicPr>
            <a:picLocks noChangeAspect="1" noChangeArrowheads="1"/>
          </p:cNvPicPr>
          <p:nvPr/>
        </p:nvPicPr>
        <p:blipFill>
          <a:blip r:embed="rId2"/>
          <a:srcRect/>
          <a:stretch>
            <a:fillRect/>
          </a:stretch>
        </p:blipFill>
        <p:spPr bwMode="auto">
          <a:xfrm>
            <a:off x="4343400" y="1981200"/>
            <a:ext cx="1219200" cy="1043114"/>
          </a:xfrm>
          <a:prstGeom prst="rect">
            <a:avLst/>
          </a:prstGeom>
          <a:noFill/>
        </p:spPr>
      </p:pic>
      <p:pic>
        <p:nvPicPr>
          <p:cNvPr id="8" name="Picture 4" descr="C:\Program Files\Microsoft Office\MEDIA\CAGCAT10\j0301252.wmf"/>
          <p:cNvPicPr>
            <a:picLocks noChangeAspect="1" noChangeArrowheads="1"/>
          </p:cNvPicPr>
          <p:nvPr/>
        </p:nvPicPr>
        <p:blipFill>
          <a:blip r:embed="rId2"/>
          <a:srcRect/>
          <a:stretch>
            <a:fillRect/>
          </a:stretch>
        </p:blipFill>
        <p:spPr bwMode="auto">
          <a:xfrm>
            <a:off x="4267200" y="1676400"/>
            <a:ext cx="1219200" cy="1043114"/>
          </a:xfrm>
          <a:prstGeom prst="rect">
            <a:avLst/>
          </a:prstGeom>
          <a:noFill/>
        </p:spPr>
      </p:pic>
      <p:pic>
        <p:nvPicPr>
          <p:cNvPr id="1030" name="Picture 6" descr="C:\Documents and Settings\akrherz\Local Settings\Temporary Internet Files\Content.IE5\2CWNGPXW\MCj04355980000[1].wmf"/>
          <p:cNvPicPr>
            <a:picLocks noChangeAspect="1" noChangeArrowheads="1"/>
          </p:cNvPicPr>
          <p:nvPr/>
        </p:nvPicPr>
        <p:blipFill>
          <a:blip r:embed="rId4"/>
          <a:srcRect/>
          <a:stretch>
            <a:fillRect/>
          </a:stretch>
        </p:blipFill>
        <p:spPr bwMode="auto">
          <a:xfrm>
            <a:off x="6934200" y="3200400"/>
            <a:ext cx="1431925" cy="1755775"/>
          </a:xfrm>
          <a:prstGeom prst="rect">
            <a:avLst/>
          </a:prstGeom>
          <a:noFill/>
        </p:spPr>
      </p:pic>
      <p:sp>
        <p:nvSpPr>
          <p:cNvPr id="11" name="TextBox 10"/>
          <p:cNvSpPr txBox="1"/>
          <p:nvPr/>
        </p:nvSpPr>
        <p:spPr>
          <a:xfrm>
            <a:off x="1752600" y="3733800"/>
            <a:ext cx="2273379" cy="1477328"/>
          </a:xfrm>
          <a:prstGeom prst="rect">
            <a:avLst/>
          </a:prstGeom>
          <a:noFill/>
        </p:spPr>
        <p:txBody>
          <a:bodyPr wrap="none" rtlCol="0">
            <a:spAutoFit/>
          </a:bodyPr>
          <a:lstStyle/>
          <a:p>
            <a:r>
              <a:rPr lang="en-US" dirty="0" smtClean="0"/>
              <a:t>SRUS56 KBMX 141414</a:t>
            </a:r>
          </a:p>
          <a:p>
            <a:r>
              <a:rPr lang="en-US" dirty="0" smtClean="0"/>
              <a:t>SVRBMX</a:t>
            </a:r>
          </a:p>
          <a:p>
            <a:endParaRPr lang="en-US" dirty="0" smtClean="0"/>
          </a:p>
          <a:p>
            <a:r>
              <a:rPr lang="en-US" dirty="0" smtClean="0"/>
              <a:t>SEVERE THUNDER…</a:t>
            </a:r>
            <a:endParaRPr lang="en-US" dirty="0"/>
          </a:p>
          <a:p>
            <a:r>
              <a:rPr lang="en-US" dirty="0" smtClean="0"/>
              <a:t>THE NATIONAL ….</a:t>
            </a:r>
            <a:endParaRPr lang="en-US" dirty="0"/>
          </a:p>
        </p:txBody>
      </p:sp>
      <p:pic>
        <p:nvPicPr>
          <p:cNvPr id="13" name="Picture 7" descr="C:\Documents and Settings\akrherz\Local Settings\Temporary Internet Files\Content.IE5\CNG4H3M0\MCj04346670000[1].wmf"/>
          <p:cNvPicPr>
            <a:picLocks noChangeAspect="1" noChangeArrowheads="1"/>
          </p:cNvPicPr>
          <p:nvPr/>
        </p:nvPicPr>
        <p:blipFill>
          <a:blip r:embed="rId5"/>
          <a:srcRect/>
          <a:stretch>
            <a:fillRect/>
          </a:stretch>
        </p:blipFill>
        <p:spPr bwMode="auto">
          <a:xfrm>
            <a:off x="914400" y="1981200"/>
            <a:ext cx="990600" cy="857250"/>
          </a:xfrm>
          <a:prstGeom prst="rect">
            <a:avLst/>
          </a:prstGeom>
          <a:noFill/>
        </p:spPr>
      </p:pic>
      <p:pic>
        <p:nvPicPr>
          <p:cNvPr id="14" name="Picture 7" descr="C:\Documents and Settings\akrherz\Local Settings\Temporary Internet Files\Content.IE5\CNG4H3M0\MCj04346670000[1].wmf"/>
          <p:cNvPicPr>
            <a:picLocks noChangeAspect="1" noChangeArrowheads="1"/>
          </p:cNvPicPr>
          <p:nvPr/>
        </p:nvPicPr>
        <p:blipFill>
          <a:blip r:embed="rId5"/>
          <a:srcRect/>
          <a:stretch>
            <a:fillRect/>
          </a:stretch>
        </p:blipFill>
        <p:spPr bwMode="auto">
          <a:xfrm>
            <a:off x="5257800" y="1295400"/>
            <a:ext cx="990600" cy="857250"/>
          </a:xfrm>
          <a:prstGeom prst="rect">
            <a:avLst/>
          </a:prstGeom>
          <a:noFill/>
        </p:spPr>
      </p:pic>
      <p:pic>
        <p:nvPicPr>
          <p:cNvPr id="16" name="Picture 7" descr="C:\Documents and Settings\akrherz\Local Settings\Temporary Internet Files\Content.IE5\CNG4H3M0\MCj04346670000[1].wmf"/>
          <p:cNvPicPr>
            <a:picLocks noChangeAspect="1" noChangeArrowheads="1"/>
          </p:cNvPicPr>
          <p:nvPr/>
        </p:nvPicPr>
        <p:blipFill>
          <a:blip r:embed="rId5"/>
          <a:srcRect/>
          <a:stretch>
            <a:fillRect/>
          </a:stretch>
        </p:blipFill>
        <p:spPr bwMode="auto">
          <a:xfrm>
            <a:off x="7543800" y="2133600"/>
            <a:ext cx="1430867" cy="1238250"/>
          </a:xfrm>
          <a:prstGeom prst="rect">
            <a:avLst/>
          </a:prstGeom>
          <a:noFill/>
        </p:spPr>
      </p:pic>
      <p:sp>
        <p:nvSpPr>
          <p:cNvPr id="17" name="Isosceles Triangle 16"/>
          <p:cNvSpPr/>
          <p:nvPr/>
        </p:nvSpPr>
        <p:spPr>
          <a:xfrm>
            <a:off x="1158240" y="21336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5486400" y="14478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8001000" y="24384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1" descr="C:\Program Files\Microsoft Office\MEDIA\OFFICE12\Bullets\BD21298_.gif"/>
          <p:cNvPicPr>
            <a:picLocks noChangeAspect="1" noChangeArrowheads="1"/>
          </p:cNvPicPr>
          <p:nvPr/>
        </p:nvPicPr>
        <p:blipFill>
          <a:blip r:embed="rId6"/>
          <a:srcRect/>
          <a:stretch>
            <a:fillRect/>
          </a:stretch>
        </p:blipFill>
        <p:spPr bwMode="auto">
          <a:xfrm>
            <a:off x="3810000" y="2209800"/>
            <a:ext cx="457200" cy="457200"/>
          </a:xfrm>
          <a:prstGeom prst="rect">
            <a:avLst/>
          </a:prstGeom>
          <a:noFill/>
        </p:spPr>
      </p:pic>
      <p:pic>
        <p:nvPicPr>
          <p:cNvPr id="30" name="Picture 11" descr="C:\Program Files\Microsoft Office\MEDIA\OFFICE12\Bullets\BD21298_.gif"/>
          <p:cNvPicPr>
            <a:picLocks noChangeAspect="1" noChangeArrowheads="1"/>
          </p:cNvPicPr>
          <p:nvPr/>
        </p:nvPicPr>
        <p:blipFill>
          <a:blip r:embed="rId6"/>
          <a:srcRect/>
          <a:stretch>
            <a:fillRect/>
          </a:stretch>
        </p:blipFill>
        <p:spPr bwMode="auto">
          <a:xfrm rot="2700000">
            <a:off x="1660367" y="3412967"/>
            <a:ext cx="290512" cy="290512"/>
          </a:xfrm>
          <a:prstGeom prst="rect">
            <a:avLst/>
          </a:prstGeom>
          <a:noFill/>
        </p:spPr>
      </p:pic>
      <p:pic>
        <p:nvPicPr>
          <p:cNvPr id="33" name="Picture 11" descr="C:\Program Files\Microsoft Office\MEDIA\OFFICE12\Bullets\BD21298_.gif"/>
          <p:cNvPicPr>
            <a:picLocks noChangeAspect="1" noChangeArrowheads="1"/>
          </p:cNvPicPr>
          <p:nvPr/>
        </p:nvPicPr>
        <p:blipFill>
          <a:blip r:embed="rId6"/>
          <a:srcRect/>
          <a:stretch>
            <a:fillRect/>
          </a:stretch>
        </p:blipFill>
        <p:spPr bwMode="auto">
          <a:xfrm rot="2700000">
            <a:off x="5893739" y="3032904"/>
            <a:ext cx="662967" cy="662967"/>
          </a:xfrm>
          <a:prstGeom prst="rect">
            <a:avLst/>
          </a:prstGeom>
          <a:noFill/>
        </p:spPr>
      </p:pic>
      <p:sp>
        <p:nvSpPr>
          <p:cNvPr id="34" name="TextBox 33"/>
          <p:cNvSpPr txBox="1"/>
          <p:nvPr/>
        </p:nvSpPr>
        <p:spPr>
          <a:xfrm>
            <a:off x="685800" y="6019800"/>
            <a:ext cx="1329018" cy="369332"/>
          </a:xfrm>
          <a:prstGeom prst="rect">
            <a:avLst/>
          </a:prstGeom>
          <a:noFill/>
        </p:spPr>
        <p:txBody>
          <a:bodyPr wrap="none" rtlCol="0">
            <a:spAutoFit/>
          </a:bodyPr>
          <a:lstStyle/>
          <a:p>
            <a:r>
              <a:rPr lang="en-US" dirty="0" smtClean="0"/>
              <a:t>NWS ISSUES</a:t>
            </a:r>
            <a:endParaRPr lang="en-US" dirty="0"/>
          </a:p>
        </p:txBody>
      </p:sp>
      <p:sp>
        <p:nvSpPr>
          <p:cNvPr id="35" name="TextBox 34"/>
          <p:cNvSpPr txBox="1"/>
          <p:nvPr/>
        </p:nvSpPr>
        <p:spPr>
          <a:xfrm>
            <a:off x="4038600" y="6019800"/>
            <a:ext cx="2380908" cy="369332"/>
          </a:xfrm>
          <a:prstGeom prst="rect">
            <a:avLst/>
          </a:prstGeom>
          <a:noFill/>
        </p:spPr>
        <p:txBody>
          <a:bodyPr wrap="none" rtlCol="0">
            <a:spAutoFit/>
          </a:bodyPr>
          <a:lstStyle/>
          <a:p>
            <a:r>
              <a:rPr lang="en-US" dirty="0" smtClean="0"/>
              <a:t>MEDIA  COLLABORATES</a:t>
            </a:r>
            <a:endParaRPr lang="en-US" dirty="0"/>
          </a:p>
        </p:txBody>
      </p:sp>
      <p:sp>
        <p:nvSpPr>
          <p:cNvPr id="36" name="TextBox 35"/>
          <p:cNvSpPr txBox="1"/>
          <p:nvPr/>
        </p:nvSpPr>
        <p:spPr>
          <a:xfrm>
            <a:off x="7086600" y="6019800"/>
            <a:ext cx="1380443" cy="369332"/>
          </a:xfrm>
          <a:prstGeom prst="rect">
            <a:avLst/>
          </a:prstGeom>
          <a:noFill/>
        </p:spPr>
        <p:txBody>
          <a:bodyPr wrap="none" rtlCol="0">
            <a:spAutoFit/>
          </a:bodyPr>
          <a:lstStyle/>
          <a:p>
            <a:r>
              <a:rPr lang="en-US" dirty="0" smtClean="0"/>
              <a:t>PUBLIC ACTS</a:t>
            </a:r>
            <a:endParaRPr lang="en-US" dirty="0"/>
          </a:p>
        </p:txBody>
      </p:sp>
      <p:pic>
        <p:nvPicPr>
          <p:cNvPr id="2051" name="Picture 3" descr="C:\Documents and Settings\akrherz\Local Settings\Temporary Internet Files\Content.IE5\FOZ4Y6MR\MCj02327250000[1].wmf"/>
          <p:cNvPicPr>
            <a:picLocks noChangeAspect="1" noChangeArrowheads="1"/>
          </p:cNvPicPr>
          <p:nvPr/>
        </p:nvPicPr>
        <p:blipFill>
          <a:blip r:embed="rId7"/>
          <a:srcRect/>
          <a:stretch>
            <a:fillRect/>
          </a:stretch>
        </p:blipFill>
        <p:spPr bwMode="auto">
          <a:xfrm>
            <a:off x="2667000" y="1600200"/>
            <a:ext cx="914400" cy="1224501"/>
          </a:xfrm>
          <a:prstGeom prst="rect">
            <a:avLst/>
          </a:prstGeom>
          <a:noFill/>
        </p:spPr>
      </p:pic>
      <p:pic>
        <p:nvPicPr>
          <p:cNvPr id="37" name="Picture 7" descr="C:\Documents and Settings\akrherz\Local Settings\Temporary Internet Files\Content.IE5\CNG4H3M0\MCj04346670000[1].wmf"/>
          <p:cNvPicPr>
            <a:picLocks noChangeAspect="1" noChangeArrowheads="1"/>
          </p:cNvPicPr>
          <p:nvPr/>
        </p:nvPicPr>
        <p:blipFill>
          <a:blip r:embed="rId5"/>
          <a:srcRect/>
          <a:stretch>
            <a:fillRect/>
          </a:stretch>
        </p:blipFill>
        <p:spPr bwMode="auto">
          <a:xfrm>
            <a:off x="3124200" y="1066800"/>
            <a:ext cx="990600" cy="857250"/>
          </a:xfrm>
          <a:prstGeom prst="rect">
            <a:avLst/>
          </a:prstGeom>
          <a:noFill/>
        </p:spPr>
      </p:pic>
      <p:sp>
        <p:nvSpPr>
          <p:cNvPr id="38" name="Isosceles Triangle 37"/>
          <p:cNvSpPr/>
          <p:nvPr/>
        </p:nvSpPr>
        <p:spPr>
          <a:xfrm>
            <a:off x="3352800" y="1219200"/>
            <a:ext cx="441960" cy="3810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11" descr="C:\Program Files\Microsoft Office\MEDIA\OFFICE12\Bullets\BD21298_.gif"/>
          <p:cNvPicPr>
            <a:picLocks noChangeAspect="1" noChangeArrowheads="1"/>
          </p:cNvPicPr>
          <p:nvPr/>
        </p:nvPicPr>
        <p:blipFill>
          <a:blip r:embed="rId6"/>
          <a:srcRect/>
          <a:stretch>
            <a:fillRect/>
          </a:stretch>
        </p:blipFill>
        <p:spPr bwMode="auto">
          <a:xfrm rot="10800000">
            <a:off x="2057400" y="2819400"/>
            <a:ext cx="1676400" cy="457200"/>
          </a:xfrm>
          <a:prstGeom prst="rect">
            <a:avLst/>
          </a:prstGeom>
          <a:noFill/>
        </p:spPr>
      </p:pic>
      <p:pic>
        <p:nvPicPr>
          <p:cNvPr id="40" name="Picture 11" descr="C:\Program Files\Microsoft Office\MEDIA\OFFICE12\Bullets\BD21298_.gif"/>
          <p:cNvPicPr>
            <a:picLocks noChangeAspect="1" noChangeArrowheads="1"/>
          </p:cNvPicPr>
          <p:nvPr/>
        </p:nvPicPr>
        <p:blipFill>
          <a:blip r:embed="rId6"/>
          <a:srcRect/>
          <a:stretch>
            <a:fillRect/>
          </a:stretch>
        </p:blipFill>
        <p:spPr bwMode="auto">
          <a:xfrm>
            <a:off x="2362200" y="3124200"/>
            <a:ext cx="1676400" cy="457200"/>
          </a:xfrm>
          <a:prstGeom prst="rect">
            <a:avLst/>
          </a:prstGeom>
          <a:noFill/>
        </p:spPr>
      </p:pic>
      <p:pic>
        <p:nvPicPr>
          <p:cNvPr id="41" name="Picture 11" descr="C:\Program Files\Microsoft Office\MEDIA\OFFICE12\Bullets\BD21298_.gif"/>
          <p:cNvPicPr>
            <a:picLocks noChangeAspect="1" noChangeArrowheads="1"/>
          </p:cNvPicPr>
          <p:nvPr/>
        </p:nvPicPr>
        <p:blipFill>
          <a:blip r:embed="rId6"/>
          <a:srcRect/>
          <a:stretch>
            <a:fillRect/>
          </a:stretch>
        </p:blipFill>
        <p:spPr bwMode="auto">
          <a:xfrm rot="8700000">
            <a:off x="1736873" y="2392519"/>
            <a:ext cx="781277" cy="457200"/>
          </a:xfrm>
          <a:prstGeom prst="rect">
            <a:avLst/>
          </a:prstGeom>
          <a:noFill/>
        </p:spPr>
      </p:pic>
      <p:pic>
        <p:nvPicPr>
          <p:cNvPr id="42" name="Picture 11" descr="C:\Program Files\Microsoft Office\MEDIA\OFFICE12\Bullets\BD21298_.gif"/>
          <p:cNvPicPr>
            <a:picLocks noChangeAspect="1" noChangeArrowheads="1"/>
          </p:cNvPicPr>
          <p:nvPr/>
        </p:nvPicPr>
        <p:blipFill>
          <a:blip r:embed="rId6"/>
          <a:srcRect/>
          <a:stretch>
            <a:fillRect/>
          </a:stretch>
        </p:blipFill>
        <p:spPr bwMode="auto">
          <a:xfrm rot="-2700000">
            <a:off x="4053588" y="3509823"/>
            <a:ext cx="875178" cy="4572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rgbClr val="FFFF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TotalTime>
  <Words>589</Words>
  <Application>Microsoft Office PowerPoint</Application>
  <PresentationFormat>On-screen Show (4:3)</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NWSChat</vt:lpstr>
      <vt:lpstr>What is NWSChat?</vt:lpstr>
      <vt:lpstr>More than just a “chat server”</vt:lpstr>
      <vt:lpstr>Powering NWSChat, XMPP</vt:lpstr>
      <vt:lpstr>Advantages of XMPP over: HTTP (web) and SMTP (email)</vt:lpstr>
      <vt:lpstr>Disadvantages of XMPP</vt:lpstr>
      <vt:lpstr>NWSChat Idea: Relay of CAP via PubSub</vt:lpstr>
      <vt:lpstr>Information Flow: The Past</vt:lpstr>
      <vt:lpstr>Information Flow: The Present with Chat</vt:lpstr>
      <vt:lpstr>Information Flow: My vision of the future</vt:lpstr>
    </vt:vector>
  </TitlesOfParts>
  <Company>Agronomy Department Iowa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NWSChat</dc:title>
  <dc:creator>Agronomy Dept.</dc:creator>
  <cp:lastModifiedBy>Agronomy Dept.</cp:lastModifiedBy>
  <cp:revision>34</cp:revision>
  <dcterms:created xsi:type="dcterms:W3CDTF">2008-10-26T12:46:32Z</dcterms:created>
  <dcterms:modified xsi:type="dcterms:W3CDTF">2008-10-26T18:10:45Z</dcterms:modified>
</cp:coreProperties>
</file>