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5720000" cy="32918400"/>
  <p:notesSz cx="6858000" cy="9144000"/>
  <p:defaultTextStyle>
    <a:defPPr>
      <a:defRPr lang="en-US"/>
    </a:defPPr>
    <a:lvl1pPr marL="0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1pPr>
    <a:lvl2pPr marL="2246772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2pPr>
    <a:lvl3pPr marL="4493544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3pPr>
    <a:lvl4pPr marL="6740317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4pPr>
    <a:lvl5pPr marL="8987089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5pPr>
    <a:lvl6pPr marL="11233861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6pPr>
    <a:lvl7pPr marL="13480633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7pPr>
    <a:lvl8pPr marL="15727406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8pPr>
    <a:lvl9pPr marL="17974178" algn="l" defTabSz="4493544" rtl="0" eaLnBrk="1" latinLnBrk="0" hangingPunct="1">
      <a:defRPr sz="8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CD5B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6078" autoAdjust="0"/>
  </p:normalViewPr>
  <p:slideViewPr>
    <p:cSldViewPr>
      <p:cViewPr>
        <p:scale>
          <a:sx n="33" d="100"/>
          <a:sy n="33" d="100"/>
        </p:scale>
        <p:origin x="1872" y="528"/>
      </p:cViewPr>
      <p:guideLst>
        <p:guide orient="horz" pos="10368"/>
        <p:guide pos="144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0" y="10226042"/>
            <a:ext cx="38862000" cy="705612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0" y="18653760"/>
            <a:ext cx="3200400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246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4935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740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9870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2338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3480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727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974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147000" y="1318265"/>
            <a:ext cx="10287000" cy="2808732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86000" y="1318265"/>
            <a:ext cx="30099000" cy="280873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5" y="21153122"/>
            <a:ext cx="38862000" cy="6537960"/>
          </a:xfrm>
        </p:spPr>
        <p:txBody>
          <a:bodyPr anchor="t"/>
          <a:lstStyle>
            <a:lvl1pPr algn="l">
              <a:defRPr sz="19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5" y="13952225"/>
            <a:ext cx="38862000" cy="7200898"/>
          </a:xfrm>
        </p:spPr>
        <p:txBody>
          <a:bodyPr anchor="b"/>
          <a:lstStyle>
            <a:lvl1pPr marL="0" indent="0">
              <a:buNone/>
              <a:defRPr sz="9800">
                <a:solidFill>
                  <a:schemeClr val="tx1">
                    <a:tint val="75000"/>
                  </a:schemeClr>
                </a:solidFill>
              </a:defRPr>
            </a:lvl1pPr>
            <a:lvl2pPr marL="2246772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493544" indent="0">
              <a:buNone/>
              <a:defRPr sz="7900">
                <a:solidFill>
                  <a:schemeClr val="tx1">
                    <a:tint val="75000"/>
                  </a:schemeClr>
                </a:solidFill>
              </a:defRPr>
            </a:lvl3pPr>
            <a:lvl4pPr marL="6740317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4pPr>
            <a:lvl5pPr marL="8987089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5pPr>
            <a:lvl6pPr marL="11233861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6pPr>
            <a:lvl7pPr marL="13480633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7pPr>
            <a:lvl8pPr marL="15727406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8pPr>
            <a:lvl9pPr marL="17974178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0" y="7680963"/>
            <a:ext cx="20193000" cy="21724622"/>
          </a:xfrm>
        </p:spPr>
        <p:txBody>
          <a:bodyPr/>
          <a:lstStyle>
            <a:lvl1pPr>
              <a:defRPr sz="13800"/>
            </a:lvl1pPr>
            <a:lvl2pPr>
              <a:defRPr sz="11800"/>
            </a:lvl2pPr>
            <a:lvl3pPr>
              <a:defRPr sz="98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241000" y="7680963"/>
            <a:ext cx="20193000" cy="21724622"/>
          </a:xfrm>
        </p:spPr>
        <p:txBody>
          <a:bodyPr/>
          <a:lstStyle>
            <a:lvl1pPr>
              <a:defRPr sz="13800"/>
            </a:lvl1pPr>
            <a:lvl2pPr>
              <a:defRPr sz="11800"/>
            </a:lvl2pPr>
            <a:lvl3pPr>
              <a:defRPr sz="980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7368542"/>
            <a:ext cx="20200940" cy="3070858"/>
          </a:xfrm>
        </p:spPr>
        <p:txBody>
          <a:bodyPr anchor="b"/>
          <a:lstStyle>
            <a:lvl1pPr marL="0" indent="0">
              <a:buNone/>
              <a:defRPr sz="11800" b="1"/>
            </a:lvl1pPr>
            <a:lvl2pPr marL="2246772" indent="0">
              <a:buNone/>
              <a:defRPr sz="9800" b="1"/>
            </a:lvl2pPr>
            <a:lvl3pPr marL="4493544" indent="0">
              <a:buNone/>
              <a:defRPr sz="8800" b="1"/>
            </a:lvl3pPr>
            <a:lvl4pPr marL="6740317" indent="0">
              <a:buNone/>
              <a:defRPr sz="7900" b="1"/>
            </a:lvl4pPr>
            <a:lvl5pPr marL="8987089" indent="0">
              <a:buNone/>
              <a:defRPr sz="7900" b="1"/>
            </a:lvl5pPr>
            <a:lvl6pPr marL="11233861" indent="0">
              <a:buNone/>
              <a:defRPr sz="7900" b="1"/>
            </a:lvl6pPr>
            <a:lvl7pPr marL="13480633" indent="0">
              <a:buNone/>
              <a:defRPr sz="7900" b="1"/>
            </a:lvl7pPr>
            <a:lvl8pPr marL="15727406" indent="0">
              <a:buNone/>
              <a:defRPr sz="7900" b="1"/>
            </a:lvl8pPr>
            <a:lvl9pPr marL="17974178" indent="0">
              <a:buNone/>
              <a:defRPr sz="7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0" y="10439400"/>
            <a:ext cx="20200940" cy="18966182"/>
          </a:xfrm>
        </p:spPr>
        <p:txBody>
          <a:bodyPr/>
          <a:lstStyle>
            <a:lvl1pPr>
              <a:defRPr sz="11800"/>
            </a:lvl1pPr>
            <a:lvl2pPr>
              <a:defRPr sz="98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8" y="7368542"/>
            <a:ext cx="20208875" cy="3070858"/>
          </a:xfrm>
        </p:spPr>
        <p:txBody>
          <a:bodyPr anchor="b"/>
          <a:lstStyle>
            <a:lvl1pPr marL="0" indent="0">
              <a:buNone/>
              <a:defRPr sz="11800" b="1"/>
            </a:lvl1pPr>
            <a:lvl2pPr marL="2246772" indent="0">
              <a:buNone/>
              <a:defRPr sz="9800" b="1"/>
            </a:lvl2pPr>
            <a:lvl3pPr marL="4493544" indent="0">
              <a:buNone/>
              <a:defRPr sz="8800" b="1"/>
            </a:lvl3pPr>
            <a:lvl4pPr marL="6740317" indent="0">
              <a:buNone/>
              <a:defRPr sz="7900" b="1"/>
            </a:lvl4pPr>
            <a:lvl5pPr marL="8987089" indent="0">
              <a:buNone/>
              <a:defRPr sz="7900" b="1"/>
            </a:lvl5pPr>
            <a:lvl6pPr marL="11233861" indent="0">
              <a:buNone/>
              <a:defRPr sz="7900" b="1"/>
            </a:lvl6pPr>
            <a:lvl7pPr marL="13480633" indent="0">
              <a:buNone/>
              <a:defRPr sz="7900" b="1"/>
            </a:lvl7pPr>
            <a:lvl8pPr marL="15727406" indent="0">
              <a:buNone/>
              <a:defRPr sz="7900" b="1"/>
            </a:lvl8pPr>
            <a:lvl9pPr marL="17974178" indent="0">
              <a:buNone/>
              <a:defRPr sz="7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8" y="10439400"/>
            <a:ext cx="20208875" cy="18966182"/>
          </a:xfrm>
        </p:spPr>
        <p:txBody>
          <a:bodyPr/>
          <a:lstStyle>
            <a:lvl1pPr>
              <a:defRPr sz="11800"/>
            </a:lvl1pPr>
            <a:lvl2pPr>
              <a:defRPr sz="9800"/>
            </a:lvl2pPr>
            <a:lvl3pPr>
              <a:defRPr sz="8800"/>
            </a:lvl3pPr>
            <a:lvl4pPr>
              <a:defRPr sz="7900"/>
            </a:lvl4pPr>
            <a:lvl5pPr>
              <a:defRPr sz="7900"/>
            </a:lvl5pPr>
            <a:lvl6pPr>
              <a:defRPr sz="7900"/>
            </a:lvl6pPr>
            <a:lvl7pPr>
              <a:defRPr sz="7900"/>
            </a:lvl7pPr>
            <a:lvl8pPr>
              <a:defRPr sz="7900"/>
            </a:lvl8pPr>
            <a:lvl9pPr>
              <a:defRPr sz="7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3" y="1310640"/>
            <a:ext cx="15041565" cy="5577840"/>
          </a:xfrm>
        </p:spPr>
        <p:txBody>
          <a:bodyPr anchor="b"/>
          <a:lstStyle>
            <a:lvl1pPr algn="l">
              <a:defRPr sz="9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0" y="1310643"/>
            <a:ext cx="25558750" cy="28094942"/>
          </a:xfrm>
        </p:spPr>
        <p:txBody>
          <a:bodyPr/>
          <a:lstStyle>
            <a:lvl1pPr>
              <a:defRPr sz="15700"/>
            </a:lvl1pPr>
            <a:lvl2pPr>
              <a:defRPr sz="13800"/>
            </a:lvl2pPr>
            <a:lvl3pPr>
              <a:defRPr sz="11800"/>
            </a:lvl3pPr>
            <a:lvl4pPr>
              <a:defRPr sz="9800"/>
            </a:lvl4pPr>
            <a:lvl5pPr>
              <a:defRPr sz="9800"/>
            </a:lvl5pPr>
            <a:lvl6pPr>
              <a:defRPr sz="9800"/>
            </a:lvl6pPr>
            <a:lvl7pPr>
              <a:defRPr sz="9800"/>
            </a:lvl7pPr>
            <a:lvl8pPr>
              <a:defRPr sz="9800"/>
            </a:lvl8pPr>
            <a:lvl9pPr>
              <a:defRPr sz="9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3" y="6888483"/>
            <a:ext cx="15041565" cy="22517102"/>
          </a:xfrm>
        </p:spPr>
        <p:txBody>
          <a:bodyPr/>
          <a:lstStyle>
            <a:lvl1pPr marL="0" indent="0">
              <a:buNone/>
              <a:defRPr sz="6900"/>
            </a:lvl1pPr>
            <a:lvl2pPr marL="2246772" indent="0">
              <a:buNone/>
              <a:defRPr sz="5900"/>
            </a:lvl2pPr>
            <a:lvl3pPr marL="4493544" indent="0">
              <a:buNone/>
              <a:defRPr sz="4900"/>
            </a:lvl3pPr>
            <a:lvl4pPr marL="6740317" indent="0">
              <a:buNone/>
              <a:defRPr sz="4400"/>
            </a:lvl4pPr>
            <a:lvl5pPr marL="8987089" indent="0">
              <a:buNone/>
              <a:defRPr sz="4400"/>
            </a:lvl5pPr>
            <a:lvl6pPr marL="11233861" indent="0">
              <a:buNone/>
              <a:defRPr sz="4400"/>
            </a:lvl6pPr>
            <a:lvl7pPr marL="13480633" indent="0">
              <a:buNone/>
              <a:defRPr sz="4400"/>
            </a:lvl7pPr>
            <a:lvl8pPr marL="15727406" indent="0">
              <a:buNone/>
              <a:defRPr sz="4400"/>
            </a:lvl8pPr>
            <a:lvl9pPr marL="17974178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0" y="23042880"/>
            <a:ext cx="27432000" cy="2720342"/>
          </a:xfrm>
        </p:spPr>
        <p:txBody>
          <a:bodyPr anchor="b"/>
          <a:lstStyle>
            <a:lvl1pPr algn="l">
              <a:defRPr sz="9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0" y="2941320"/>
            <a:ext cx="27432000" cy="19751040"/>
          </a:xfrm>
        </p:spPr>
        <p:txBody>
          <a:bodyPr/>
          <a:lstStyle>
            <a:lvl1pPr marL="0" indent="0">
              <a:buNone/>
              <a:defRPr sz="15700"/>
            </a:lvl1pPr>
            <a:lvl2pPr marL="2246772" indent="0">
              <a:buNone/>
              <a:defRPr sz="13800"/>
            </a:lvl2pPr>
            <a:lvl3pPr marL="4493544" indent="0">
              <a:buNone/>
              <a:defRPr sz="11800"/>
            </a:lvl3pPr>
            <a:lvl4pPr marL="6740317" indent="0">
              <a:buNone/>
              <a:defRPr sz="9800"/>
            </a:lvl4pPr>
            <a:lvl5pPr marL="8987089" indent="0">
              <a:buNone/>
              <a:defRPr sz="9800"/>
            </a:lvl5pPr>
            <a:lvl6pPr marL="11233861" indent="0">
              <a:buNone/>
              <a:defRPr sz="9800"/>
            </a:lvl6pPr>
            <a:lvl7pPr marL="13480633" indent="0">
              <a:buNone/>
              <a:defRPr sz="9800"/>
            </a:lvl7pPr>
            <a:lvl8pPr marL="15727406" indent="0">
              <a:buNone/>
              <a:defRPr sz="9800"/>
            </a:lvl8pPr>
            <a:lvl9pPr marL="17974178" indent="0">
              <a:buNone/>
              <a:defRPr sz="9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0" y="25763222"/>
            <a:ext cx="27432000" cy="3863338"/>
          </a:xfrm>
        </p:spPr>
        <p:txBody>
          <a:bodyPr/>
          <a:lstStyle>
            <a:lvl1pPr marL="0" indent="0">
              <a:buNone/>
              <a:defRPr sz="6900"/>
            </a:lvl1pPr>
            <a:lvl2pPr marL="2246772" indent="0">
              <a:buNone/>
              <a:defRPr sz="5900"/>
            </a:lvl2pPr>
            <a:lvl3pPr marL="4493544" indent="0">
              <a:buNone/>
              <a:defRPr sz="4900"/>
            </a:lvl3pPr>
            <a:lvl4pPr marL="6740317" indent="0">
              <a:buNone/>
              <a:defRPr sz="4400"/>
            </a:lvl4pPr>
            <a:lvl5pPr marL="8987089" indent="0">
              <a:buNone/>
              <a:defRPr sz="4400"/>
            </a:lvl5pPr>
            <a:lvl6pPr marL="11233861" indent="0">
              <a:buNone/>
              <a:defRPr sz="4400"/>
            </a:lvl6pPr>
            <a:lvl7pPr marL="13480633" indent="0">
              <a:buNone/>
              <a:defRPr sz="4400"/>
            </a:lvl7pPr>
            <a:lvl8pPr marL="15727406" indent="0">
              <a:buNone/>
              <a:defRPr sz="4400"/>
            </a:lvl8pPr>
            <a:lvl9pPr marL="17974178" indent="0">
              <a:buNone/>
              <a:defRPr sz="4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5C963-2AF1-441D-9114-E5826BF09184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0" y="1318262"/>
            <a:ext cx="41148000" cy="5486400"/>
          </a:xfrm>
          <a:prstGeom prst="rect">
            <a:avLst/>
          </a:prstGeom>
        </p:spPr>
        <p:txBody>
          <a:bodyPr vert="horz" lIns="449354" tIns="224677" rIns="449354" bIns="224677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7680963"/>
            <a:ext cx="41148000" cy="21724622"/>
          </a:xfrm>
          <a:prstGeom prst="rect">
            <a:avLst/>
          </a:prstGeom>
        </p:spPr>
        <p:txBody>
          <a:bodyPr vert="horz" lIns="449354" tIns="224677" rIns="449354" bIns="224677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30510482"/>
            <a:ext cx="10668000" cy="17526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l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75C963-2AF1-441D-9114-E5826BF09184}" type="datetimeFigureOut">
              <a:rPr lang="en-US" smtClean="0"/>
              <a:pPr/>
              <a:t>2/4/2009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0" y="30510482"/>
            <a:ext cx="14478000" cy="17526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ct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0" y="30510482"/>
            <a:ext cx="10668000" cy="1752600"/>
          </a:xfrm>
          <a:prstGeom prst="rect">
            <a:avLst/>
          </a:prstGeom>
        </p:spPr>
        <p:txBody>
          <a:bodyPr vert="horz" lIns="449354" tIns="224677" rIns="449354" bIns="224677" rtlCol="0" anchor="ctr"/>
          <a:lstStyle>
            <a:lvl1pPr algn="r">
              <a:defRPr sz="5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EB127-E90D-44A8-AFB3-3DC2C2B2C62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493544" rtl="0" eaLnBrk="1" latinLnBrk="0" hangingPunct="1">
        <a:spcBef>
          <a:spcPct val="0"/>
        </a:spcBef>
        <a:buNone/>
        <a:defRPr sz="2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079" indent="-1685079" algn="l" defTabSz="4493544" rtl="0" eaLnBrk="1" latinLnBrk="0" hangingPunct="1">
        <a:spcBef>
          <a:spcPct val="20000"/>
        </a:spcBef>
        <a:buFont typeface="Arial" pitchFamily="34" charset="0"/>
        <a:buChar char="•"/>
        <a:defRPr sz="15700" kern="1200">
          <a:solidFill>
            <a:schemeClr val="tx1"/>
          </a:solidFill>
          <a:latin typeface="+mn-lt"/>
          <a:ea typeface="+mn-ea"/>
          <a:cs typeface="+mn-cs"/>
        </a:defRPr>
      </a:lvl1pPr>
      <a:lvl2pPr marL="3651005" indent="-1404233" algn="l" defTabSz="4493544" rtl="0" eaLnBrk="1" latinLnBrk="0" hangingPunct="1">
        <a:spcBef>
          <a:spcPct val="20000"/>
        </a:spcBef>
        <a:buFont typeface="Arial" pitchFamily="34" charset="0"/>
        <a:buChar char="–"/>
        <a:defRPr sz="13800" kern="1200">
          <a:solidFill>
            <a:schemeClr val="tx1"/>
          </a:solidFill>
          <a:latin typeface="+mn-lt"/>
          <a:ea typeface="+mn-ea"/>
          <a:cs typeface="+mn-cs"/>
        </a:defRPr>
      </a:lvl2pPr>
      <a:lvl3pPr marL="5616931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11800" kern="1200">
          <a:solidFill>
            <a:schemeClr val="tx1"/>
          </a:solidFill>
          <a:latin typeface="+mn-lt"/>
          <a:ea typeface="+mn-ea"/>
          <a:cs typeface="+mn-cs"/>
        </a:defRPr>
      </a:lvl3pPr>
      <a:lvl4pPr marL="7863703" indent="-1123386" algn="l" defTabSz="4493544" rtl="0" eaLnBrk="1" latinLnBrk="0" hangingPunct="1">
        <a:spcBef>
          <a:spcPct val="20000"/>
        </a:spcBef>
        <a:buFont typeface="Arial" pitchFamily="34" charset="0"/>
        <a:buChar char="–"/>
        <a:defRPr sz="9800" kern="1200">
          <a:solidFill>
            <a:schemeClr val="tx1"/>
          </a:solidFill>
          <a:latin typeface="+mn-lt"/>
          <a:ea typeface="+mn-ea"/>
          <a:cs typeface="+mn-cs"/>
        </a:defRPr>
      </a:lvl4pPr>
      <a:lvl5pPr marL="10110475" indent="-1123386" algn="l" defTabSz="4493544" rtl="0" eaLnBrk="1" latinLnBrk="0" hangingPunct="1">
        <a:spcBef>
          <a:spcPct val="20000"/>
        </a:spcBef>
        <a:buFont typeface="Arial" pitchFamily="34" charset="0"/>
        <a:buChar char="»"/>
        <a:defRPr sz="9800" kern="1200">
          <a:solidFill>
            <a:schemeClr val="tx1"/>
          </a:solidFill>
          <a:latin typeface="+mn-lt"/>
          <a:ea typeface="+mn-ea"/>
          <a:cs typeface="+mn-cs"/>
        </a:defRPr>
      </a:lvl5pPr>
      <a:lvl6pPr marL="12357247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6pPr>
      <a:lvl7pPr marL="14604020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7pPr>
      <a:lvl8pPr marL="16850792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8pPr>
      <a:lvl9pPr marL="19097564" indent="-1123386" algn="l" defTabSz="4493544" rtl="0" eaLnBrk="1" latinLnBrk="0" hangingPunct="1">
        <a:spcBef>
          <a:spcPct val="20000"/>
        </a:spcBef>
        <a:buFont typeface="Arial" pitchFamily="34" charset="0"/>
        <a:buChar char="•"/>
        <a:defRPr sz="9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1pPr>
      <a:lvl2pPr marL="2246772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2pPr>
      <a:lvl3pPr marL="4493544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6740317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4pPr>
      <a:lvl5pPr marL="8987089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5pPr>
      <a:lvl6pPr marL="11233861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6pPr>
      <a:lvl7pPr marL="13480633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7pPr>
      <a:lvl8pPr marL="15727406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8pPr>
      <a:lvl9pPr marL="17974178" algn="l" defTabSz="4493544" rtl="0" eaLnBrk="1" latinLnBrk="0" hangingPunct="1">
        <a:defRPr sz="8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gif"/><Relationship Id="rId12" Type="http://schemas.openxmlformats.org/officeDocument/2006/relationships/image" Target="../media/image11.png"/><Relationship Id="rId17" Type="http://schemas.openxmlformats.org/officeDocument/2006/relationships/image" Target="../media/image16.gif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gif"/><Relationship Id="rId5" Type="http://schemas.openxmlformats.org/officeDocument/2006/relationships/image" Target="../media/image4.gif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gif"/><Relationship Id="rId4" Type="http://schemas.openxmlformats.org/officeDocument/2006/relationships/image" Target="../media/image3.png"/><Relationship Id="rId9" Type="http://schemas.openxmlformats.org/officeDocument/2006/relationships/image" Target="../media/image8.gif"/><Relationship Id="rId14" Type="http://schemas.openxmlformats.org/officeDocument/2006/relationships/image" Target="../media/image13.png"/><Relationship Id="rId22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39999">
              <a:srgbClr val="0A128C"/>
            </a:gs>
            <a:gs pos="70000">
              <a:srgbClr val="181CC7"/>
            </a:gs>
            <a:gs pos="88000">
              <a:srgbClr val="7005D4"/>
            </a:gs>
            <a:gs pos="100000">
              <a:srgbClr val="8C3D91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/>
          <p:cNvGrpSpPr/>
          <p:nvPr/>
        </p:nvGrpSpPr>
        <p:grpSpPr>
          <a:xfrm>
            <a:off x="1447800" y="2895600"/>
            <a:ext cx="43281600" cy="28651200"/>
            <a:chOff x="1447800" y="2971800"/>
            <a:chExt cx="43281600" cy="28651200"/>
          </a:xfrm>
        </p:grpSpPr>
        <p:grpSp>
          <p:nvGrpSpPr>
            <p:cNvPr id="48" name="Group 47"/>
            <p:cNvGrpSpPr/>
            <p:nvPr/>
          </p:nvGrpSpPr>
          <p:grpSpPr>
            <a:xfrm>
              <a:off x="15849600" y="17678400"/>
              <a:ext cx="14097000" cy="13944600"/>
              <a:chOff x="17297400" y="17907000"/>
              <a:chExt cx="13335000" cy="13335000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17297400" y="17907000"/>
                <a:ext cx="13335000" cy="13335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 useBgFill="1">
            <p:nvSpPr>
              <p:cNvPr id="34" name="Rounded Rectangle 33"/>
              <p:cNvSpPr/>
              <p:nvPr/>
            </p:nvSpPr>
            <p:spPr>
              <a:xfrm>
                <a:off x="19126200" y="18211800"/>
                <a:ext cx="9448800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Soil</a:t>
                </a:r>
                <a:endParaRPr lang="en-US" dirty="0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30632400" y="17678400"/>
              <a:ext cx="14097000" cy="13944600"/>
              <a:chOff x="31089600" y="17907000"/>
              <a:chExt cx="13335000" cy="133350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1089600" y="17907000"/>
                <a:ext cx="13335000" cy="13335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35" name="Rounded Rectangle 34"/>
              <p:cNvSpPr/>
              <p:nvPr/>
            </p:nvSpPr>
            <p:spPr>
              <a:xfrm>
                <a:off x="32994600" y="18211800"/>
                <a:ext cx="9296400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Air</a:t>
                </a:r>
                <a:endParaRPr lang="en-US" dirty="0"/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30632400" y="2971800"/>
              <a:ext cx="14097000" cy="13944600"/>
              <a:chOff x="30861000" y="4114800"/>
              <a:chExt cx="13335000" cy="13335000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0861000" y="4114800"/>
                <a:ext cx="13335000" cy="13335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 useBgFill="1">
            <p:nvSpPr>
              <p:cNvPr id="36" name="Rounded Rectangle 35"/>
              <p:cNvSpPr/>
              <p:nvPr/>
            </p:nvSpPr>
            <p:spPr>
              <a:xfrm>
                <a:off x="32766000" y="4343400"/>
                <a:ext cx="9448800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Water</a:t>
                </a:r>
                <a:endParaRPr lang="en-US" dirty="0"/>
              </a:p>
            </p:txBody>
          </p:sp>
        </p:grpSp>
        <p:grpSp>
          <p:nvGrpSpPr>
            <p:cNvPr id="46" name="Group 45"/>
            <p:cNvGrpSpPr/>
            <p:nvPr/>
          </p:nvGrpSpPr>
          <p:grpSpPr>
            <a:xfrm>
              <a:off x="15849600" y="2971800"/>
              <a:ext cx="14097000" cy="13944600"/>
              <a:chOff x="16840200" y="4114800"/>
              <a:chExt cx="13335000" cy="13335000"/>
            </a:xfrm>
          </p:grpSpPr>
          <p:sp>
            <p:nvSpPr>
              <p:cNvPr id="13" name="Rounded Rectangle 12"/>
              <p:cNvSpPr/>
              <p:nvPr/>
            </p:nvSpPr>
            <p:spPr>
              <a:xfrm>
                <a:off x="16840200" y="4114800"/>
                <a:ext cx="13335000" cy="133350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 useBgFill="1">
            <p:nvSpPr>
              <p:cNvPr id="33" name="Rounded Rectangle 32"/>
              <p:cNvSpPr/>
              <p:nvPr/>
            </p:nvSpPr>
            <p:spPr>
              <a:xfrm>
                <a:off x="18745200" y="4343400"/>
                <a:ext cx="9296400" cy="1219200"/>
              </a:xfrm>
              <a:prstGeom prst="roundRect">
                <a:avLst/>
              </a:prstGeom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Wind</a:t>
                </a:r>
                <a:endParaRPr lang="en-US" dirty="0"/>
              </a:p>
            </p:txBody>
          </p:sp>
        </p:grpSp>
        <p:grpSp>
          <p:nvGrpSpPr>
            <p:cNvPr id="43" name="Group 42"/>
            <p:cNvGrpSpPr/>
            <p:nvPr/>
          </p:nvGrpSpPr>
          <p:grpSpPr>
            <a:xfrm>
              <a:off x="1447800" y="22555200"/>
              <a:ext cx="13716000" cy="9067800"/>
              <a:chOff x="1905000" y="22707600"/>
              <a:chExt cx="12954000" cy="8763000"/>
            </a:xfrm>
          </p:grpSpPr>
          <p:sp>
            <p:nvSpPr>
              <p:cNvPr id="11" name="Rounded Rectangle 10"/>
              <p:cNvSpPr/>
              <p:nvPr/>
            </p:nvSpPr>
            <p:spPr>
              <a:xfrm>
                <a:off x="1905000" y="22707600"/>
                <a:ext cx="12954000" cy="8763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 useBgFill="1">
            <p:nvSpPr>
              <p:cNvPr id="39" name="Rounded Rectangle 38"/>
              <p:cNvSpPr/>
              <p:nvPr/>
            </p:nvSpPr>
            <p:spPr>
              <a:xfrm rot="16200000">
                <a:off x="-762001" y="26441400"/>
                <a:ext cx="7162800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Website</a:t>
                </a:r>
                <a:endParaRPr lang="en-US" dirty="0"/>
              </a:p>
            </p:txBody>
          </p:sp>
        </p:grpSp>
        <p:grpSp>
          <p:nvGrpSpPr>
            <p:cNvPr id="42" name="Group 41"/>
            <p:cNvGrpSpPr/>
            <p:nvPr/>
          </p:nvGrpSpPr>
          <p:grpSpPr>
            <a:xfrm>
              <a:off x="1447800" y="12763500"/>
              <a:ext cx="13716000" cy="9067800"/>
              <a:chOff x="1905000" y="13487400"/>
              <a:chExt cx="12954000" cy="87630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1905000" y="13487400"/>
                <a:ext cx="12954000" cy="8763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 useBgFill="1">
            <p:nvSpPr>
              <p:cNvPr id="40" name="Rounded Rectangle 39"/>
              <p:cNvSpPr/>
              <p:nvPr/>
            </p:nvSpPr>
            <p:spPr>
              <a:xfrm rot="16200000">
                <a:off x="-762001" y="17221200"/>
                <a:ext cx="7162800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000" dirty="0" smtClean="0"/>
                  <a:t>The </a:t>
                </a:r>
                <a:r>
                  <a:rPr lang="en-US" sz="6000" dirty="0" err="1" smtClean="0"/>
                  <a:t>Meso</a:t>
                </a:r>
                <a:r>
                  <a:rPr lang="en-US" sz="6000" dirty="0" smtClean="0"/>
                  <a:t>-Network</a:t>
                </a:r>
                <a:endParaRPr lang="en-US" sz="6000" dirty="0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447800" y="2971800"/>
              <a:ext cx="13716000" cy="9067800"/>
              <a:chOff x="1905000" y="4343400"/>
              <a:chExt cx="12954000" cy="8763000"/>
            </a:xfrm>
          </p:grpSpPr>
          <p:sp>
            <p:nvSpPr>
              <p:cNvPr id="7" name="Rounded Rectangle 6"/>
              <p:cNvSpPr/>
              <p:nvPr/>
            </p:nvSpPr>
            <p:spPr>
              <a:xfrm>
                <a:off x="1905000" y="4343400"/>
                <a:ext cx="12954000" cy="8763000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 useBgFill="1">
            <p:nvSpPr>
              <p:cNvPr id="37" name="Rounded Rectangle 36"/>
              <p:cNvSpPr/>
              <p:nvPr/>
            </p:nvSpPr>
            <p:spPr>
              <a:xfrm rot="16200000">
                <a:off x="-762000" y="8153400"/>
                <a:ext cx="7162800" cy="121920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Background</a:t>
                </a:r>
                <a:endParaRPr lang="en-US" dirty="0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6629400" y="311765"/>
            <a:ext cx="3909060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Iowa Environmental Mesonet (IEM): Capturing Iowa’s Weather and Climate Variability</a:t>
            </a:r>
          </a:p>
          <a:p>
            <a:pPr algn="ctr"/>
            <a:r>
              <a:rPr lang="en-US" sz="7200" dirty="0" smtClean="0">
                <a:solidFill>
                  <a:srgbClr val="FFFF00"/>
                </a:solidFill>
              </a:rPr>
              <a:t>Daryl </a:t>
            </a:r>
            <a:r>
              <a:rPr lang="en-US" sz="7200" dirty="0" err="1" smtClean="0">
                <a:solidFill>
                  <a:srgbClr val="FFFF00"/>
                </a:solidFill>
              </a:rPr>
              <a:t>Herzmann</a:t>
            </a:r>
            <a:r>
              <a:rPr lang="en-US" sz="7200" dirty="0" smtClean="0">
                <a:solidFill>
                  <a:srgbClr val="FFFF00"/>
                </a:solidFill>
              </a:rPr>
              <a:t> and Raymond </a:t>
            </a:r>
            <a:r>
              <a:rPr lang="en-US" sz="7200" dirty="0" err="1" smtClean="0">
                <a:solidFill>
                  <a:srgbClr val="FFFF00"/>
                </a:solidFill>
              </a:rPr>
              <a:t>Arritt</a:t>
            </a:r>
            <a:r>
              <a:rPr lang="en-US" sz="7200" dirty="0" smtClean="0">
                <a:solidFill>
                  <a:srgbClr val="FFFF00"/>
                </a:solidFill>
              </a:rPr>
              <a:t>, </a:t>
            </a:r>
            <a:r>
              <a:rPr lang="en-US" sz="7200" dirty="0" smtClean="0">
                <a:solidFill>
                  <a:srgbClr val="FFFF00"/>
                </a:solidFill>
              </a:rPr>
              <a:t>Department of Agronomy </a:t>
            </a:r>
            <a:endParaRPr lang="en-US" sz="72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1394400"/>
            <a:ext cx="4572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FF00"/>
                </a:solidFill>
              </a:rPr>
              <a:t>http://mesonet.agron.iastate.edu</a:t>
            </a:r>
            <a:endParaRPr lang="en-US" sz="7200" dirty="0"/>
          </a:p>
        </p:txBody>
      </p:sp>
      <p:pic>
        <p:nvPicPr>
          <p:cNvPr id="9" name="Picture 8" descr="iem_1280_1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3563600"/>
            <a:ext cx="7810500" cy="62484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733800" y="3962400"/>
            <a:ext cx="99822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The IEM is an environmental data warehousing project seeking to capture weather and climate datasets to support multi- disciplinary research at ISU and beyond.  The IEM builds these datasets through partnerships with data providers generating well over </a:t>
            </a:r>
            <a:r>
              <a:rPr lang="en-US" sz="36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300,000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observations per day from hundreds of platforms spread throughout the state.</a:t>
            </a:r>
          </a:p>
          <a:p>
            <a:pPr algn="just"/>
            <a:endParaRPr lang="en-US" sz="3600" dirty="0" smtClean="0">
              <a:solidFill>
                <a:srgbClr val="00B050"/>
              </a:solidFill>
            </a:endParaRPr>
          </a:p>
          <a:p>
            <a:pPr algn="just"/>
            <a:r>
              <a:rPr lang="en-US" sz="3600" b="1" dirty="0" smtClean="0">
                <a:solidFill>
                  <a:srgbClr val="00B050"/>
                </a:solidFill>
              </a:rPr>
              <a:t>Live Green: 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By leveraging pre-existing monitoring resources, the IEM has been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able to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deliver research quality datasets at a fraction of the cost of building out a high resolution observational network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millions </a:t>
            </a:r>
            <a:r>
              <a:rPr lang="en-US" sz="36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of dollars).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18" name="Picture 17" descr="iem-website-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23241000"/>
            <a:ext cx="6958013" cy="7699377"/>
          </a:xfrm>
          <a:prstGeom prst="rect">
            <a:avLst/>
          </a:prstGeom>
        </p:spPr>
      </p:pic>
      <p:pic>
        <p:nvPicPr>
          <p:cNvPr id="23" name="Picture 22" descr="DSM_yearly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5400" y="11277600"/>
            <a:ext cx="4876800" cy="4876800"/>
          </a:xfrm>
          <a:prstGeom prst="rect">
            <a:avLst/>
          </a:prstGeom>
        </p:spPr>
      </p:pic>
      <p:pic>
        <p:nvPicPr>
          <p:cNvPr id="24" name="Picture 23" descr="dsm-wind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11600" y="7239000"/>
            <a:ext cx="3773261" cy="4495800"/>
          </a:xfrm>
          <a:prstGeom prst="rect">
            <a:avLst/>
          </a:prstGeom>
        </p:spPr>
      </p:pic>
      <p:pic>
        <p:nvPicPr>
          <p:cNvPr id="25" name="Picture 24" descr="rainfal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46800" y="8229600"/>
            <a:ext cx="5715000" cy="4572000"/>
          </a:xfrm>
          <a:prstGeom prst="rect">
            <a:avLst/>
          </a:prstGeom>
        </p:spPr>
      </p:pic>
      <p:pic>
        <p:nvPicPr>
          <p:cNvPr id="26" name="Picture 25" descr="ames-freeze-p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27800" y="27279600"/>
            <a:ext cx="5233762" cy="3657600"/>
          </a:xfrm>
          <a:prstGeom prst="rect">
            <a:avLst/>
          </a:prstGeom>
        </p:spPr>
      </p:pic>
      <p:pic>
        <p:nvPicPr>
          <p:cNvPr id="27" name="Picture 26" descr="precip-days.gif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485662" y="4724400"/>
            <a:ext cx="4076700" cy="2809875"/>
          </a:xfrm>
          <a:prstGeom prst="rect">
            <a:avLst/>
          </a:prstGeom>
        </p:spPr>
      </p:pic>
      <p:pic>
        <p:nvPicPr>
          <p:cNvPr id="28" name="Picture 27" descr="squaw.gif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090600" y="11734800"/>
            <a:ext cx="4389120" cy="4114800"/>
          </a:xfrm>
          <a:prstGeom prst="rect">
            <a:avLst/>
          </a:prstGeom>
        </p:spPr>
      </p:pic>
      <p:pic>
        <p:nvPicPr>
          <p:cNvPr id="29" name="Picture 28" descr="soil-ts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611600" y="21488400"/>
            <a:ext cx="6583680" cy="4114800"/>
          </a:xfrm>
          <a:prstGeom prst="rect">
            <a:avLst/>
          </a:prstGeom>
        </p:spPr>
      </p:pic>
      <p:pic>
        <p:nvPicPr>
          <p:cNvPr id="30" name="Picture 29" descr="idep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428200" y="25984200"/>
            <a:ext cx="6604000" cy="4953000"/>
          </a:xfrm>
          <a:prstGeom prst="rect">
            <a:avLst/>
          </a:prstGeom>
        </p:spPr>
      </p:pic>
      <p:pic>
        <p:nvPicPr>
          <p:cNvPr id="31" name="Picture 30" descr="gd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546800" y="19431000"/>
            <a:ext cx="5384800" cy="4038600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352800" y="19888200"/>
            <a:ext cx="838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The symbols represents the diversity of stations providing near real time data.</a:t>
            </a:r>
          </a:p>
        </p:txBody>
      </p:sp>
      <p:pic>
        <p:nvPicPr>
          <p:cNvPr id="51" name="Picture 50" descr="kcrg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748590" y="19050000"/>
            <a:ext cx="1357726" cy="689307"/>
          </a:xfrm>
          <a:prstGeom prst="rect">
            <a:avLst/>
          </a:prstGeom>
        </p:spPr>
      </p:pic>
      <p:pic>
        <p:nvPicPr>
          <p:cNvPr id="52" name="Picture 51" descr="kimt_logo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748590" y="18423603"/>
            <a:ext cx="1455820" cy="457200"/>
          </a:xfrm>
          <a:prstGeom prst="rect">
            <a:avLst/>
          </a:prstGeom>
        </p:spPr>
      </p:pic>
      <p:pic>
        <p:nvPicPr>
          <p:cNvPr id="53" name="Picture 52" descr="kcci8.jp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748590" y="17170804"/>
            <a:ext cx="1400175" cy="381000"/>
          </a:xfrm>
          <a:prstGeom prst="rect">
            <a:avLst/>
          </a:prstGeom>
        </p:spPr>
      </p:pic>
      <p:pic>
        <p:nvPicPr>
          <p:cNvPr id="54" name="Picture 53" descr="kelo.jp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748590" y="17721004"/>
            <a:ext cx="1290484" cy="533400"/>
          </a:xfrm>
          <a:prstGeom prst="rect">
            <a:avLst/>
          </a:prstGeom>
        </p:spPr>
      </p:pic>
      <p:pic>
        <p:nvPicPr>
          <p:cNvPr id="55" name="Picture 54" descr="doticon.gif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748590" y="13515975"/>
            <a:ext cx="2133600" cy="585694"/>
          </a:xfrm>
          <a:prstGeom prst="rect">
            <a:avLst/>
          </a:prstGeom>
        </p:spPr>
      </p:pic>
      <p:pic>
        <p:nvPicPr>
          <p:cNvPr id="57" name="Picture 56" descr="iihrlogo.jp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748590" y="15049669"/>
            <a:ext cx="1289049" cy="441960"/>
          </a:xfrm>
          <a:prstGeom prst="rect">
            <a:avLst/>
          </a:prstGeom>
        </p:spPr>
      </p:pic>
      <p:grpSp>
        <p:nvGrpSpPr>
          <p:cNvPr id="61" name="Group 60"/>
          <p:cNvGrpSpPr/>
          <p:nvPr/>
        </p:nvGrpSpPr>
        <p:grpSpPr>
          <a:xfrm>
            <a:off x="11748590" y="15660829"/>
            <a:ext cx="1738810" cy="762000"/>
            <a:chOff x="11748590" y="15240000"/>
            <a:chExt cx="1738810" cy="762000"/>
          </a:xfrm>
        </p:grpSpPr>
        <p:pic>
          <p:nvPicPr>
            <p:cNvPr id="56" name="Picture 55" descr="nws.gif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1748590" y="15240000"/>
              <a:ext cx="852985" cy="762000"/>
            </a:xfrm>
            <a:prstGeom prst="rect">
              <a:avLst/>
            </a:prstGeom>
          </p:spPr>
        </p:pic>
        <p:pic>
          <p:nvPicPr>
            <p:cNvPr id="58" name="Picture 57" descr="faa.jpg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2725400" y="15240000"/>
              <a:ext cx="762000" cy="762000"/>
            </a:xfrm>
            <a:prstGeom prst="rect">
              <a:avLst/>
            </a:prstGeom>
          </p:spPr>
        </p:pic>
      </p:grpSp>
      <p:pic>
        <p:nvPicPr>
          <p:cNvPr id="59" name="Picture 58" descr="usgs.jp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748590" y="16592029"/>
            <a:ext cx="1428750" cy="409575"/>
          </a:xfrm>
          <a:prstGeom prst="rect">
            <a:avLst/>
          </a:prstGeom>
        </p:spPr>
      </p:pic>
      <p:pic>
        <p:nvPicPr>
          <p:cNvPr id="60" name="Picture 59" descr="ncrs.jp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734800" y="14270869"/>
            <a:ext cx="1190625" cy="60960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10363200" y="23241000"/>
            <a:ext cx="46482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IEM server stats: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 15,000 users per day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1.2 billion point observations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1 terabyte of data available on demand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500 megabytes archived per day</a:t>
            </a:r>
          </a:p>
          <a:p>
            <a:endParaRPr lang="en-US" sz="3600" dirty="0"/>
          </a:p>
          <a:p>
            <a:r>
              <a:rPr lang="en-US" sz="3600" dirty="0" smtClean="0"/>
              <a:t>IEM Daily Feature: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 smtClean="0"/>
              <a:t>Once per day blog of current weather and climate info in Iowa</a:t>
            </a:r>
            <a:endParaRPr lang="en-US" sz="3600" dirty="0"/>
          </a:p>
        </p:txBody>
      </p:sp>
      <p:sp>
        <p:nvSpPr>
          <p:cNvPr id="63" name="TextBox 62"/>
          <p:cNvSpPr txBox="1"/>
          <p:nvPr/>
        </p:nvSpPr>
        <p:spPr>
          <a:xfrm>
            <a:off x="16611600" y="19431000"/>
            <a:ext cx="1226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The Iowa Daily Erosion Project (IDEP) is a near real-time modeling effort to analyze soil erosion potential based on high resolution inputs of rainfall, soils, and management practices.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3317200" y="21488400"/>
            <a:ext cx="579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A model run is made for each point of a representative sample of Iowa soils, hill slopes, and management on a township level.  Each run generates a time and depth profile of soil moisture.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6611600" y="26966882"/>
            <a:ext cx="563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Using spatial statistics, the individual runs are aggregated to the township </a:t>
            </a:r>
            <a:r>
              <a:rPr lang="en-US" sz="3600" dirty="0" smtClean="0">
                <a:solidFill>
                  <a:srgbClr val="FFFF00"/>
                </a:solidFill>
              </a:rPr>
              <a:t>scale. </a:t>
            </a:r>
            <a:r>
              <a:rPr lang="en-US" sz="3600" dirty="0" smtClean="0">
                <a:solidFill>
                  <a:srgbClr val="FFFF00"/>
                </a:solidFill>
              </a:rPr>
              <a:t> </a:t>
            </a:r>
            <a:r>
              <a:rPr lang="en-US" sz="3600" dirty="0" smtClean="0">
                <a:solidFill>
                  <a:srgbClr val="FFFF00"/>
                </a:solidFill>
              </a:rPr>
              <a:t>A statewide raster analysis of soil displacement is show here for an intense rainfall event in April.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6611600" y="4724400"/>
            <a:ext cx="1280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The IEM gathers and archives observations of wind from automated platforms reporting as temporally fine as every 6 seconds.  This archive can be used to provide assessments of Iowa’s wind climatology.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0802600" y="7239000"/>
            <a:ext cx="8534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Iowa’s hourly wind climatology has a very strong diurnal and annual cycle. </a:t>
            </a:r>
            <a:r>
              <a:rPr lang="en-US" sz="3600" dirty="0" smtClean="0">
                <a:solidFill>
                  <a:srgbClr val="FFFF00"/>
                </a:solidFill>
              </a:rPr>
              <a:t>This has major </a:t>
            </a:r>
            <a:r>
              <a:rPr lang="en-US" sz="3600" dirty="0" smtClean="0">
                <a:solidFill>
                  <a:srgbClr val="FFFF00"/>
                </a:solidFill>
              </a:rPr>
              <a:t>implications for </a:t>
            </a:r>
            <a:r>
              <a:rPr lang="en-US" sz="3600" dirty="0" smtClean="0">
                <a:solidFill>
                  <a:srgbClr val="FFFF00"/>
                </a:solidFill>
              </a:rPr>
              <a:t>wind power production as winds are not always reliable on a </a:t>
            </a:r>
            <a:r>
              <a:rPr lang="en-US" sz="3600" dirty="0" smtClean="0">
                <a:solidFill>
                  <a:srgbClr val="FFFF00"/>
                </a:solidFill>
              </a:rPr>
              <a:t>hourly or </a:t>
            </a:r>
            <a:r>
              <a:rPr lang="en-US" sz="3600" dirty="0" smtClean="0">
                <a:solidFill>
                  <a:srgbClr val="FFFF00"/>
                </a:solidFill>
              </a:rPr>
              <a:t>yearly basis</a:t>
            </a:r>
            <a:r>
              <a:rPr lang="en-US" sz="3600" dirty="0" smtClean="0">
                <a:solidFill>
                  <a:srgbClr val="FFFF00"/>
                </a:solidFill>
              </a:rPr>
              <a:t>. Plot shown is for 10 meter AGL winds from the Des Moines Airport.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6611600" y="11963400"/>
            <a:ext cx="6553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Wind roses are </a:t>
            </a:r>
            <a:r>
              <a:rPr lang="en-US" sz="3600" dirty="0" smtClean="0">
                <a:solidFill>
                  <a:srgbClr val="FFFF00"/>
                </a:solidFill>
              </a:rPr>
              <a:t>commonly </a:t>
            </a:r>
            <a:r>
              <a:rPr lang="en-US" sz="3600" dirty="0" smtClean="0">
                <a:solidFill>
                  <a:srgbClr val="FFFF00"/>
                </a:solidFill>
              </a:rPr>
              <a:t>used </a:t>
            </a:r>
            <a:r>
              <a:rPr lang="en-US" sz="3600" dirty="0" smtClean="0">
                <a:solidFill>
                  <a:srgbClr val="FFFF00"/>
                </a:solidFill>
              </a:rPr>
              <a:t>to </a:t>
            </a:r>
            <a:r>
              <a:rPr lang="en-US" sz="3600" dirty="0" smtClean="0">
                <a:solidFill>
                  <a:srgbClr val="FFFF00"/>
                </a:solidFill>
              </a:rPr>
              <a:t>quickly show preferred wind speeds and direction.  Plots like this one can be generated on the website for over 100 locations in Iowa.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1546800" y="4724400"/>
            <a:ext cx="7696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The IEM maintains a long term archive of rainfall observations dating back to 1893. </a:t>
            </a:r>
            <a:r>
              <a:rPr lang="en-US" sz="3600" dirty="0" smtClean="0">
                <a:solidFill>
                  <a:srgbClr val="FFFF00"/>
                </a:solidFill>
              </a:rPr>
              <a:t>These observations show that the number of days </a:t>
            </a:r>
            <a:r>
              <a:rPr lang="en-US" sz="3600" dirty="0" smtClean="0">
                <a:solidFill>
                  <a:srgbClr val="FFFF00"/>
                </a:solidFill>
              </a:rPr>
              <a:t>each </a:t>
            </a:r>
            <a:r>
              <a:rPr lang="en-US" sz="3600" dirty="0" smtClean="0">
                <a:solidFill>
                  <a:srgbClr val="FFFF00"/>
                </a:solidFill>
              </a:rPr>
              <a:t>year with rain or snow is increasing.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7338000" y="8229600"/>
            <a:ext cx="7010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The IEM provides a real time high resolution gridded analysis of rainfall available in GIS formats. This image shows the tremendous total amount of rainfall during a portion of the </a:t>
            </a:r>
            <a:r>
              <a:rPr lang="en-US" sz="3600" dirty="0" smtClean="0">
                <a:solidFill>
                  <a:srgbClr val="FFFF00"/>
                </a:solidFill>
              </a:rPr>
              <a:t>Floods </a:t>
            </a:r>
            <a:r>
              <a:rPr lang="en-US" sz="3600" dirty="0" smtClean="0">
                <a:solidFill>
                  <a:srgbClr val="FFFF00"/>
                </a:solidFill>
              </a:rPr>
              <a:t>of 2008 in Eastern Iowa.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1546800" y="13258800"/>
            <a:ext cx="7391400" cy="2938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The IEM also collects </a:t>
            </a:r>
            <a:r>
              <a:rPr lang="en-US" sz="3600" dirty="0" smtClean="0">
                <a:solidFill>
                  <a:srgbClr val="FFFF00"/>
                </a:solidFill>
              </a:rPr>
              <a:t>stream </a:t>
            </a:r>
            <a:r>
              <a:rPr lang="en-US" sz="3600" dirty="0" smtClean="0">
                <a:solidFill>
                  <a:srgbClr val="FFFF00"/>
                </a:solidFill>
              </a:rPr>
              <a:t>flow information providing an online downloadable archive. This hydrograph shows the </a:t>
            </a:r>
            <a:r>
              <a:rPr lang="en-US" sz="3600" dirty="0" smtClean="0">
                <a:solidFill>
                  <a:srgbClr val="FFFF00"/>
                </a:solidFill>
              </a:rPr>
              <a:t>Ames Squaw </a:t>
            </a:r>
            <a:r>
              <a:rPr lang="en-US" sz="3600" dirty="0" smtClean="0">
                <a:solidFill>
                  <a:srgbClr val="FFFF00"/>
                </a:solidFill>
              </a:rPr>
              <a:t>Creek flood events in 2008.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72" name="Picture 71" descr="nstl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023800" y="23850600"/>
            <a:ext cx="6096000" cy="333375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7490400" y="19431000"/>
            <a:ext cx="6477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The website allows customized generation of maps based on daily high and low temperature observations.  In this map, a common agricultural unit of Growing Degree Days is presented.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37566600" y="28194000"/>
            <a:ext cx="6553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Based on over 100 years of observations, probabilities of freeze/frost events can generated.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31546800" y="23850600"/>
            <a:ext cx="6400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 smtClean="0">
                <a:solidFill>
                  <a:srgbClr val="FFFF00"/>
                </a:solidFill>
              </a:rPr>
              <a:t>The IEM collects soil and atmospheric flux information provided by advanced observation equipment operated by the National Soil </a:t>
            </a:r>
            <a:r>
              <a:rPr lang="en-US" sz="3600" dirty="0" err="1" smtClean="0">
                <a:solidFill>
                  <a:srgbClr val="FFFF00"/>
                </a:solidFill>
              </a:rPr>
              <a:t>Tilth</a:t>
            </a:r>
            <a:r>
              <a:rPr lang="en-US" sz="3600" dirty="0" smtClean="0">
                <a:solidFill>
                  <a:srgbClr val="FFFF00"/>
                </a:solidFill>
              </a:rPr>
              <a:t> Lab. This plot shows plant respiration.</a:t>
            </a:r>
            <a:endParaRPr lang="en-US" sz="3600" dirty="0">
              <a:solidFill>
                <a:srgbClr val="FFFF00"/>
              </a:solidFill>
            </a:endParaRPr>
          </a:p>
        </p:txBody>
      </p:sp>
      <p:pic>
        <p:nvPicPr>
          <p:cNvPr id="76" name="Picture 75" descr="agron.gif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990600" y="762000"/>
            <a:ext cx="5486400" cy="1133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</TotalTime>
  <Words>558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Agronomy Department Iowa State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Agronomy Dept.</dc:creator>
  <cp:lastModifiedBy>Agronomy Dept.</cp:lastModifiedBy>
  <cp:revision>49</cp:revision>
  <dcterms:created xsi:type="dcterms:W3CDTF">2009-02-02T13:49:05Z</dcterms:created>
  <dcterms:modified xsi:type="dcterms:W3CDTF">2009-02-04T18:53:15Z</dcterms:modified>
</cp:coreProperties>
</file>