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09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EB41CF-28DA-4F86-BF43-85291908FC0A}" type="datetimeFigureOut">
              <a:rPr lang="en-US" smtClean="0"/>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07B83-2D7F-40AD-AAB8-E37061F0FC08}" type="slidenum">
              <a:rPr lang="en-US" smtClean="0"/>
              <a:t>‹#›</a:t>
            </a:fld>
            <a:endParaRPr lang="en-US"/>
          </a:p>
        </p:txBody>
      </p:sp>
    </p:spTree>
    <p:extLst>
      <p:ext uri="{BB962C8B-B14F-4D97-AF65-F5344CB8AC3E}">
        <p14:creationId xmlns:p14="http://schemas.microsoft.com/office/powerpoint/2010/main" val="3362806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B41CF-28DA-4F86-BF43-85291908FC0A}" type="datetimeFigureOut">
              <a:rPr lang="en-US" smtClean="0"/>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07B83-2D7F-40AD-AAB8-E37061F0FC08}" type="slidenum">
              <a:rPr lang="en-US" smtClean="0"/>
              <a:t>‹#›</a:t>
            </a:fld>
            <a:endParaRPr lang="en-US"/>
          </a:p>
        </p:txBody>
      </p:sp>
    </p:spTree>
    <p:extLst>
      <p:ext uri="{BB962C8B-B14F-4D97-AF65-F5344CB8AC3E}">
        <p14:creationId xmlns:p14="http://schemas.microsoft.com/office/powerpoint/2010/main" val="411703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B41CF-28DA-4F86-BF43-85291908FC0A}" type="datetimeFigureOut">
              <a:rPr lang="en-US" smtClean="0"/>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07B83-2D7F-40AD-AAB8-E37061F0FC08}" type="slidenum">
              <a:rPr lang="en-US" smtClean="0"/>
              <a:t>‹#›</a:t>
            </a:fld>
            <a:endParaRPr lang="en-US"/>
          </a:p>
        </p:txBody>
      </p:sp>
    </p:spTree>
    <p:extLst>
      <p:ext uri="{BB962C8B-B14F-4D97-AF65-F5344CB8AC3E}">
        <p14:creationId xmlns:p14="http://schemas.microsoft.com/office/powerpoint/2010/main" val="4095679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B41CF-28DA-4F86-BF43-85291908FC0A}" type="datetimeFigureOut">
              <a:rPr lang="en-US" smtClean="0"/>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07B83-2D7F-40AD-AAB8-E37061F0FC08}" type="slidenum">
              <a:rPr lang="en-US" smtClean="0"/>
              <a:t>‹#›</a:t>
            </a:fld>
            <a:endParaRPr lang="en-US"/>
          </a:p>
        </p:txBody>
      </p:sp>
    </p:spTree>
    <p:extLst>
      <p:ext uri="{BB962C8B-B14F-4D97-AF65-F5344CB8AC3E}">
        <p14:creationId xmlns:p14="http://schemas.microsoft.com/office/powerpoint/2010/main" val="410518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EB41CF-28DA-4F86-BF43-85291908FC0A}" type="datetimeFigureOut">
              <a:rPr lang="en-US" smtClean="0"/>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07B83-2D7F-40AD-AAB8-E37061F0FC08}" type="slidenum">
              <a:rPr lang="en-US" smtClean="0"/>
              <a:t>‹#›</a:t>
            </a:fld>
            <a:endParaRPr lang="en-US"/>
          </a:p>
        </p:txBody>
      </p:sp>
    </p:spTree>
    <p:extLst>
      <p:ext uri="{BB962C8B-B14F-4D97-AF65-F5344CB8AC3E}">
        <p14:creationId xmlns:p14="http://schemas.microsoft.com/office/powerpoint/2010/main" val="2454479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EB41CF-28DA-4F86-BF43-85291908FC0A}" type="datetimeFigureOut">
              <a:rPr lang="en-US" smtClean="0"/>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07B83-2D7F-40AD-AAB8-E37061F0FC08}" type="slidenum">
              <a:rPr lang="en-US" smtClean="0"/>
              <a:t>‹#›</a:t>
            </a:fld>
            <a:endParaRPr lang="en-US"/>
          </a:p>
        </p:txBody>
      </p:sp>
    </p:spTree>
    <p:extLst>
      <p:ext uri="{BB962C8B-B14F-4D97-AF65-F5344CB8AC3E}">
        <p14:creationId xmlns:p14="http://schemas.microsoft.com/office/powerpoint/2010/main" val="747631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EB41CF-28DA-4F86-BF43-85291908FC0A}" type="datetimeFigureOut">
              <a:rPr lang="en-US" smtClean="0"/>
              <a:t>8/3/2015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D07B83-2D7F-40AD-AAB8-E37061F0FC08}" type="slidenum">
              <a:rPr lang="en-US" smtClean="0"/>
              <a:t>‹#›</a:t>
            </a:fld>
            <a:endParaRPr lang="en-US"/>
          </a:p>
        </p:txBody>
      </p:sp>
    </p:spTree>
    <p:extLst>
      <p:ext uri="{BB962C8B-B14F-4D97-AF65-F5344CB8AC3E}">
        <p14:creationId xmlns:p14="http://schemas.microsoft.com/office/powerpoint/2010/main" val="3879181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EB41CF-28DA-4F86-BF43-85291908FC0A}" type="datetimeFigureOut">
              <a:rPr lang="en-US" smtClean="0"/>
              <a:t>8/3/2015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D07B83-2D7F-40AD-AAB8-E37061F0FC08}" type="slidenum">
              <a:rPr lang="en-US" smtClean="0"/>
              <a:t>‹#›</a:t>
            </a:fld>
            <a:endParaRPr lang="en-US"/>
          </a:p>
        </p:txBody>
      </p:sp>
    </p:spTree>
    <p:extLst>
      <p:ext uri="{BB962C8B-B14F-4D97-AF65-F5344CB8AC3E}">
        <p14:creationId xmlns:p14="http://schemas.microsoft.com/office/powerpoint/2010/main" val="191205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EB41CF-28DA-4F86-BF43-85291908FC0A}" type="datetimeFigureOut">
              <a:rPr lang="en-US" smtClean="0"/>
              <a:t>8/3/2015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07B83-2D7F-40AD-AAB8-E37061F0FC08}" type="slidenum">
              <a:rPr lang="en-US" smtClean="0"/>
              <a:t>‹#›</a:t>
            </a:fld>
            <a:endParaRPr lang="en-US"/>
          </a:p>
        </p:txBody>
      </p:sp>
    </p:spTree>
    <p:extLst>
      <p:ext uri="{BB962C8B-B14F-4D97-AF65-F5344CB8AC3E}">
        <p14:creationId xmlns:p14="http://schemas.microsoft.com/office/powerpoint/2010/main" val="354798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B41CF-28DA-4F86-BF43-85291908FC0A}" type="datetimeFigureOut">
              <a:rPr lang="en-US" smtClean="0"/>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07B83-2D7F-40AD-AAB8-E37061F0FC08}" type="slidenum">
              <a:rPr lang="en-US" smtClean="0"/>
              <a:t>‹#›</a:t>
            </a:fld>
            <a:endParaRPr lang="en-US"/>
          </a:p>
        </p:txBody>
      </p:sp>
    </p:spTree>
    <p:extLst>
      <p:ext uri="{BB962C8B-B14F-4D97-AF65-F5344CB8AC3E}">
        <p14:creationId xmlns:p14="http://schemas.microsoft.com/office/powerpoint/2010/main" val="1179307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B41CF-28DA-4F86-BF43-85291908FC0A}" type="datetimeFigureOut">
              <a:rPr lang="en-US" smtClean="0"/>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07B83-2D7F-40AD-AAB8-E37061F0FC08}" type="slidenum">
              <a:rPr lang="en-US" smtClean="0"/>
              <a:t>‹#›</a:t>
            </a:fld>
            <a:endParaRPr lang="en-US"/>
          </a:p>
        </p:txBody>
      </p:sp>
    </p:spTree>
    <p:extLst>
      <p:ext uri="{BB962C8B-B14F-4D97-AF65-F5344CB8AC3E}">
        <p14:creationId xmlns:p14="http://schemas.microsoft.com/office/powerpoint/2010/main" val="424015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B41CF-28DA-4F86-BF43-85291908FC0A}" type="datetimeFigureOut">
              <a:rPr lang="en-US" smtClean="0"/>
              <a:t>8/3/2015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07B83-2D7F-40AD-AAB8-E37061F0FC08}" type="slidenum">
              <a:rPr lang="en-US" smtClean="0"/>
              <a:t>‹#›</a:t>
            </a:fld>
            <a:endParaRPr lang="en-US"/>
          </a:p>
        </p:txBody>
      </p:sp>
    </p:spTree>
    <p:extLst>
      <p:ext uri="{BB962C8B-B14F-4D97-AF65-F5344CB8AC3E}">
        <p14:creationId xmlns:p14="http://schemas.microsoft.com/office/powerpoint/2010/main" val="3836827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474345"/>
            <a:ext cx="7315200" cy="4247317"/>
          </a:xfrm>
          <a:prstGeom prst="rect">
            <a:avLst/>
          </a:prstGeom>
        </p:spPr>
        <p:txBody>
          <a:bodyPr wrap="square">
            <a:spAutoFit/>
          </a:bodyPr>
          <a:lstStyle/>
          <a:p>
            <a:r>
              <a:rPr lang="en-US" b="1" dirty="0"/>
              <a:t>TOPIC AREA: PROJECT MECHANICS</a:t>
            </a:r>
            <a:endParaRPr lang="en-US" dirty="0"/>
          </a:p>
          <a:p>
            <a:r>
              <a:rPr lang="en-US" b="1" dirty="0"/>
              <a:t>FINDING 1:</a:t>
            </a:r>
            <a:r>
              <a:rPr lang="en-US" dirty="0"/>
              <a:t> Regularity of communication between data collectors and data personnel results in higher quality data uploads and timeliness of delivery to the central database.</a:t>
            </a:r>
          </a:p>
          <a:p>
            <a:r>
              <a:rPr lang="en-US" b="1" dirty="0"/>
              <a:t>FINDING 2:</a:t>
            </a:r>
            <a:r>
              <a:rPr lang="en-US" dirty="0"/>
              <a:t> Use of data entry deadlines increases data upload substantially. These deadlines should be set in the early spring and late fall to avoid field work season.</a:t>
            </a:r>
          </a:p>
          <a:p>
            <a:r>
              <a:rPr lang="en-US" b="1" dirty="0"/>
              <a:t>FINDING 3:</a:t>
            </a:r>
            <a:r>
              <a:rPr lang="en-US" dirty="0"/>
              <a:t> Upload of data in initial years of project results in more publications by the team (we believe, need to evaluate relative to other teams although confounded)</a:t>
            </a:r>
          </a:p>
          <a:p>
            <a:r>
              <a:rPr lang="en-US" b="1" dirty="0"/>
              <a:t>RECOMMENDATION 1: </a:t>
            </a:r>
            <a:r>
              <a:rPr lang="en-US" dirty="0"/>
              <a:t>Project Leadership’s support of and active role in ensuring timely delivery of project data to the database is important to increase database personnel effectiveness. Database personnel should provide transparency to project leadership and principal investigators as to the status of data delivery by collaborators.</a:t>
            </a:r>
          </a:p>
        </p:txBody>
      </p:sp>
    </p:spTree>
    <p:extLst>
      <p:ext uri="{BB962C8B-B14F-4D97-AF65-F5344CB8AC3E}">
        <p14:creationId xmlns:p14="http://schemas.microsoft.com/office/powerpoint/2010/main" val="2061243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028343"/>
            <a:ext cx="7315200" cy="3139321"/>
          </a:xfrm>
          <a:prstGeom prst="rect">
            <a:avLst/>
          </a:prstGeom>
        </p:spPr>
        <p:txBody>
          <a:bodyPr wrap="square">
            <a:spAutoFit/>
          </a:bodyPr>
          <a:lstStyle/>
          <a:p>
            <a:r>
              <a:rPr lang="en-US" b="1" dirty="0"/>
              <a:t>TOPIC AREA: PERSONNEL</a:t>
            </a:r>
            <a:endParaRPr lang="en-US" dirty="0"/>
          </a:p>
          <a:p>
            <a:r>
              <a:rPr lang="en-US" b="1" dirty="0"/>
              <a:t>FINDING 4</a:t>
            </a:r>
            <a:r>
              <a:rPr lang="en-US" dirty="0"/>
              <a:t>: Database approach and personnel hired are key parameters with differing models of implementation possible. Consideration of project funding, existing infrastructure, use, and</a:t>
            </a:r>
          </a:p>
          <a:p>
            <a:r>
              <a:rPr lang="en-US" dirty="0"/>
              <a:t>legacy are important (as discussed in JSWC paper).</a:t>
            </a:r>
          </a:p>
          <a:p>
            <a:r>
              <a:rPr lang="en-US" b="1" dirty="0"/>
              <a:t>FINDING 5:</a:t>
            </a:r>
            <a:r>
              <a:rPr lang="en-US" dirty="0"/>
              <a:t> Data personnel become indirect enforcers of data upload timelines, quality, follow-through of carrying out protocols, and clarifiers of data protocols, methods, and units.</a:t>
            </a:r>
          </a:p>
          <a:p>
            <a:r>
              <a:rPr lang="en-US" b="1" dirty="0"/>
              <a:t>RECOMMENDATION 2: </a:t>
            </a:r>
            <a:r>
              <a:rPr lang="en-US" dirty="0"/>
              <a:t>Personnel tasked with managing the database should have expertise in computer science as well as expertise (or strong working knowledge) in science disciplines involved in the project.</a:t>
            </a:r>
          </a:p>
        </p:txBody>
      </p:sp>
    </p:spTree>
    <p:extLst>
      <p:ext uri="{BB962C8B-B14F-4D97-AF65-F5344CB8AC3E}">
        <p14:creationId xmlns:p14="http://schemas.microsoft.com/office/powerpoint/2010/main" val="2551412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028343"/>
            <a:ext cx="7315200" cy="2862322"/>
          </a:xfrm>
          <a:prstGeom prst="rect">
            <a:avLst/>
          </a:prstGeom>
        </p:spPr>
        <p:txBody>
          <a:bodyPr wrap="square">
            <a:spAutoFit/>
          </a:bodyPr>
          <a:lstStyle/>
          <a:p>
            <a:r>
              <a:rPr lang="en-US" b="1" dirty="0"/>
              <a:t>TOPIC AREA: DATABASE</a:t>
            </a:r>
            <a:endParaRPr lang="en-US" dirty="0"/>
          </a:p>
          <a:p>
            <a:r>
              <a:rPr lang="en-US" b="1" dirty="0"/>
              <a:t>FINDING 6: </a:t>
            </a:r>
            <a:r>
              <a:rPr lang="en-US" dirty="0"/>
              <a:t>Length of period* that exists for data entry by collectors decreases as project ages, with the greatest length of time in Y1 and least in Y5. *difference between time of in-field collection and online entry</a:t>
            </a:r>
          </a:p>
          <a:p>
            <a:r>
              <a:rPr lang="en-US" b="1" dirty="0"/>
              <a:t>FINDING 7:</a:t>
            </a:r>
            <a:r>
              <a:rPr lang="en-US" dirty="0"/>
              <a:t> Forced standardization of metadata is important to reduce inconsistencies, gaps, and errors because generally free-form text.</a:t>
            </a:r>
          </a:p>
          <a:p>
            <a:r>
              <a:rPr lang="en-US" b="1" dirty="0"/>
              <a:t>RECOMMENDATION 3: </a:t>
            </a:r>
            <a:r>
              <a:rPr lang="en-US" dirty="0"/>
              <a:t>Large multi-institution and multi-disciplinary projects should establish standardized protocols and processes in conjunction with a centralized database to facilitate the research. These need to be operational as quickly as possible to harmonize data collection with data end uses.</a:t>
            </a:r>
          </a:p>
        </p:txBody>
      </p:sp>
    </p:spTree>
    <p:extLst>
      <p:ext uri="{BB962C8B-B14F-4D97-AF65-F5344CB8AC3E}">
        <p14:creationId xmlns:p14="http://schemas.microsoft.com/office/powerpoint/2010/main" val="390525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720840"/>
            <a:ext cx="7315200" cy="2585323"/>
          </a:xfrm>
          <a:prstGeom prst="rect">
            <a:avLst/>
          </a:prstGeom>
        </p:spPr>
        <p:txBody>
          <a:bodyPr wrap="square">
            <a:spAutoFit/>
          </a:bodyPr>
          <a:lstStyle/>
          <a:p>
            <a:r>
              <a:rPr lang="en-US" b="1" dirty="0"/>
              <a:t>TOPIC AREA: DATABASE MECHANICS</a:t>
            </a:r>
            <a:endParaRPr lang="en-US" dirty="0"/>
          </a:p>
          <a:p>
            <a:r>
              <a:rPr lang="en-US" b="1" dirty="0"/>
              <a:t>FINDING 8: </a:t>
            </a:r>
            <a:r>
              <a:rPr lang="en-US" dirty="0"/>
              <a:t>Data collectors edit data post-entry requiring versioning abilities and transparency to data consumers.</a:t>
            </a:r>
          </a:p>
          <a:p>
            <a:r>
              <a:rPr lang="en-US" b="1" dirty="0"/>
              <a:t>FINDING 9: </a:t>
            </a:r>
            <a:r>
              <a:rPr lang="en-US" dirty="0"/>
              <a:t>Having users actually use the entered data speeds up the data quality control process as they will typically quickly find gaps and errors in the entered data.</a:t>
            </a:r>
          </a:p>
          <a:p>
            <a:r>
              <a:rPr lang="en-US" b="1" dirty="0"/>
              <a:t>RECOMMENDATION 4: </a:t>
            </a:r>
            <a:r>
              <a:rPr lang="en-US" dirty="0"/>
              <a:t>Data management systems need to support versioning as project data churns due to quality control reviews, synthesis work, and dataset curation.</a:t>
            </a:r>
          </a:p>
        </p:txBody>
      </p:sp>
    </p:spTree>
    <p:extLst>
      <p:ext uri="{BB962C8B-B14F-4D97-AF65-F5344CB8AC3E}">
        <p14:creationId xmlns:p14="http://schemas.microsoft.com/office/powerpoint/2010/main" val="3866167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97346"/>
            <a:ext cx="7315200" cy="3970318"/>
          </a:xfrm>
          <a:prstGeom prst="rect">
            <a:avLst/>
          </a:prstGeom>
        </p:spPr>
        <p:txBody>
          <a:bodyPr wrap="square">
            <a:spAutoFit/>
          </a:bodyPr>
          <a:lstStyle/>
          <a:p>
            <a:r>
              <a:rPr lang="en-US" b="1" dirty="0"/>
              <a:t>TOPIC AREA: PROJECT INFRASTRUCTURE RECOMMENDATIONS</a:t>
            </a:r>
            <a:endParaRPr lang="en-US" dirty="0"/>
          </a:p>
          <a:p>
            <a:r>
              <a:rPr lang="en-US" b="1" dirty="0"/>
              <a:t>FINDING 10:</a:t>
            </a:r>
            <a:r>
              <a:rPr lang="en-US" dirty="0"/>
              <a:t> Large collaborative projects need data management infrastructure to support the science. The challenges facing researchers are that standard University provided tools like centralized storage, identity management, and general software like Microsoft Office do not address the complex needs of managing data for a project. People with computational and communication skills are necessary to build the infrastructure using the University provided tools, but do need not be full time employees (FTE) supported only by the project.</a:t>
            </a:r>
          </a:p>
          <a:p>
            <a:r>
              <a:rPr lang="en-US" dirty="0"/>
              <a:t> </a:t>
            </a:r>
            <a:r>
              <a:rPr lang="en-US" b="1" dirty="0"/>
              <a:t>RECOMMENDATION 5: </a:t>
            </a:r>
            <a:r>
              <a:rPr lang="en-US" dirty="0"/>
              <a:t>Universities should provide data management resources (software, hardware, and people) to Big Data style research projects. Getting this right equates to advancement of science by the team, refinement and expansion of research questions, and more efficient use of scientist time due to better workflows established. </a:t>
            </a:r>
          </a:p>
        </p:txBody>
      </p:sp>
    </p:spTree>
    <p:extLst>
      <p:ext uri="{BB962C8B-B14F-4D97-AF65-F5344CB8AC3E}">
        <p14:creationId xmlns:p14="http://schemas.microsoft.com/office/powerpoint/2010/main" val="3547049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1000" y="1447800"/>
            <a:ext cx="81534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rgbClr val="7F6000"/>
                </a:solidFill>
                <a:effectLst/>
                <a:latin typeface="Arial" pitchFamily="34" charset="0"/>
                <a:ea typeface="Arial" pitchFamily="34" charset="0"/>
                <a:cs typeface="Arial" pitchFamily="34" charset="0"/>
              </a:rPr>
              <a:t>DATA MANAGEMENT PERSONNEL</a:t>
            </a: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000000"/>
                </a:solidFill>
                <a:effectLst/>
                <a:latin typeface="Arial" pitchFamily="34" charset="0"/>
                <a:ea typeface="Arial" pitchFamily="34" charset="0"/>
                <a:cs typeface="Arial" pitchFamily="34" charset="0"/>
              </a:rPr>
              <a:t>For CSCAP, we have had 2-3 individuals during the life of the project supporting data management, but none were solely tasked with CSCAP data management. For nearly all research projects, there is little chance of hiring three or more FTEs. The following tables identify key strengths needed by roles assigned in the project.</a:t>
            </a: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6642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5355747"/>
              </p:ext>
            </p:extLst>
          </p:nvPr>
        </p:nvGraphicFramePr>
        <p:xfrm>
          <a:off x="685800" y="1916160"/>
          <a:ext cx="8001000" cy="4756369"/>
        </p:xfrm>
        <a:graphic>
          <a:graphicData uri="http://schemas.openxmlformats.org/drawingml/2006/table">
            <a:tbl>
              <a:tblPr>
                <a:tableStyleId>{5C22544A-7EE6-4342-B048-85BDC9FD1C3A}</a:tableStyleId>
              </a:tblPr>
              <a:tblGrid>
                <a:gridCol w="2209800"/>
                <a:gridCol w="2057400"/>
                <a:gridCol w="1632527"/>
                <a:gridCol w="2101273"/>
              </a:tblGrid>
              <a:tr h="628456">
                <a:tc>
                  <a:txBody>
                    <a:bodyPr/>
                    <a:lstStyle/>
                    <a:p>
                      <a:pPr marL="0" marR="0">
                        <a:lnSpc>
                          <a:spcPct val="115000"/>
                        </a:lnSpc>
                        <a:spcBef>
                          <a:spcPts val="0"/>
                        </a:spcBef>
                        <a:spcAft>
                          <a:spcPts val="0"/>
                        </a:spcAft>
                      </a:pPr>
                      <a:r>
                        <a:rPr lang="en-US" sz="2000" dirty="0">
                          <a:effectLst/>
                        </a:rPr>
                        <a:t> </a:t>
                      </a:r>
                      <a:endParaRPr lang="en-US" sz="20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a:effectLst/>
                        </a:rPr>
                        <a:t>Project Manager</a:t>
                      </a:r>
                      <a:endParaRPr lang="en-US" sz="20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a:effectLst/>
                        </a:rPr>
                        <a:t>Data Manager</a:t>
                      </a:r>
                      <a:endParaRPr lang="en-US" sz="20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a:effectLst/>
                        </a:rPr>
                        <a:t>Programmer</a:t>
                      </a:r>
                      <a:endParaRPr lang="en-US" sz="2000">
                        <a:solidFill>
                          <a:srgbClr val="000000"/>
                        </a:solidFill>
                        <a:effectLst/>
                        <a:latin typeface="Arial"/>
                        <a:ea typeface="Arial"/>
                      </a:endParaRPr>
                    </a:p>
                  </a:txBody>
                  <a:tcPr marL="63500" marR="63500" marT="63500" marB="63500"/>
                </a:tc>
              </a:tr>
              <a:tr h="756291">
                <a:tc>
                  <a:txBody>
                    <a:bodyPr/>
                    <a:lstStyle/>
                    <a:p>
                      <a:pPr marL="0" marR="0">
                        <a:lnSpc>
                          <a:spcPct val="115000"/>
                        </a:lnSpc>
                        <a:spcBef>
                          <a:spcPts val="0"/>
                        </a:spcBef>
                        <a:spcAft>
                          <a:spcPts val="0"/>
                        </a:spcAft>
                      </a:pPr>
                      <a:r>
                        <a:rPr lang="en-US" sz="2000">
                          <a:effectLst/>
                        </a:rPr>
                        <a:t>Database Schema Design</a:t>
                      </a:r>
                      <a:endParaRPr lang="en-US" sz="20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dirty="0">
                          <a:effectLst/>
                          <a:highlight>
                            <a:srgbClr val="FFFF00"/>
                          </a:highlight>
                        </a:rPr>
                        <a:t>SOME</a:t>
                      </a:r>
                      <a:endParaRPr lang="en-US" sz="20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a:effectLst/>
                          <a:highlight>
                            <a:srgbClr val="FFFF00"/>
                          </a:highlight>
                        </a:rPr>
                        <a:t>SOME</a:t>
                      </a:r>
                      <a:endParaRPr lang="en-US" sz="20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dirty="0">
                          <a:effectLst/>
                          <a:highlight>
                            <a:srgbClr val="00FF00"/>
                          </a:highlight>
                        </a:rPr>
                        <a:t>STRONG</a:t>
                      </a:r>
                      <a:endParaRPr lang="en-US" sz="2000" dirty="0">
                        <a:solidFill>
                          <a:srgbClr val="000000"/>
                        </a:solidFill>
                        <a:effectLst/>
                        <a:latin typeface="Arial"/>
                        <a:ea typeface="Arial"/>
                      </a:endParaRPr>
                    </a:p>
                  </a:txBody>
                  <a:tcPr marL="63500" marR="63500" marT="63500" marB="63500"/>
                </a:tc>
              </a:tr>
              <a:tr h="628456">
                <a:tc>
                  <a:txBody>
                    <a:bodyPr/>
                    <a:lstStyle/>
                    <a:p>
                      <a:pPr marL="0" marR="0">
                        <a:lnSpc>
                          <a:spcPct val="115000"/>
                        </a:lnSpc>
                        <a:spcBef>
                          <a:spcPts val="0"/>
                        </a:spcBef>
                        <a:spcAft>
                          <a:spcPts val="0"/>
                        </a:spcAft>
                      </a:pPr>
                      <a:r>
                        <a:rPr lang="en-US" sz="2000">
                          <a:effectLst/>
                        </a:rPr>
                        <a:t>People Skills</a:t>
                      </a:r>
                      <a:endParaRPr lang="en-US" sz="20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dirty="0">
                          <a:solidFill>
                            <a:srgbClr val="FF0000"/>
                          </a:solidFill>
                          <a:effectLst/>
                        </a:rPr>
                        <a:t>CRITICAL</a:t>
                      </a:r>
                      <a:endParaRPr lang="en-US" sz="2000" dirty="0">
                        <a:solidFill>
                          <a:srgbClr val="FF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a:effectLst/>
                          <a:highlight>
                            <a:srgbClr val="00FF00"/>
                          </a:highlight>
                        </a:rPr>
                        <a:t>STRONG</a:t>
                      </a:r>
                      <a:endParaRPr lang="en-US" sz="20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dirty="0">
                          <a:effectLst/>
                          <a:highlight>
                            <a:srgbClr val="FFFF00"/>
                          </a:highlight>
                        </a:rPr>
                        <a:t>SOME</a:t>
                      </a:r>
                      <a:endParaRPr lang="en-US" sz="2000" dirty="0">
                        <a:solidFill>
                          <a:srgbClr val="000000"/>
                        </a:solidFill>
                        <a:effectLst/>
                        <a:latin typeface="Arial"/>
                        <a:ea typeface="Arial"/>
                      </a:endParaRPr>
                    </a:p>
                  </a:txBody>
                  <a:tcPr marL="63500" marR="63500" marT="63500" marB="63500"/>
                </a:tc>
              </a:tr>
              <a:tr h="628456">
                <a:tc>
                  <a:txBody>
                    <a:bodyPr/>
                    <a:lstStyle/>
                    <a:p>
                      <a:pPr marL="0" marR="0">
                        <a:lnSpc>
                          <a:spcPct val="115000"/>
                        </a:lnSpc>
                        <a:spcBef>
                          <a:spcPts val="0"/>
                        </a:spcBef>
                        <a:spcAft>
                          <a:spcPts val="0"/>
                        </a:spcAft>
                      </a:pPr>
                      <a:r>
                        <a:rPr lang="en-US" sz="2000">
                          <a:effectLst/>
                        </a:rPr>
                        <a:t>Programming</a:t>
                      </a:r>
                      <a:endParaRPr lang="en-US" sz="20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dirty="0">
                          <a:effectLst/>
                          <a:highlight>
                            <a:srgbClr val="FFFF00"/>
                          </a:highlight>
                        </a:rPr>
                        <a:t>SOME</a:t>
                      </a:r>
                      <a:r>
                        <a:rPr lang="en-US" sz="2000" dirty="0">
                          <a:effectLst/>
                        </a:rPr>
                        <a:t> </a:t>
                      </a:r>
                      <a:endParaRPr lang="en-US" sz="20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a:effectLst/>
                          <a:highlight>
                            <a:srgbClr val="FFFF00"/>
                          </a:highlight>
                        </a:rPr>
                        <a:t>SOME</a:t>
                      </a:r>
                      <a:endParaRPr lang="en-US" sz="20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dirty="0">
                          <a:solidFill>
                            <a:srgbClr val="FF0000"/>
                          </a:solidFill>
                          <a:effectLst/>
                        </a:rPr>
                        <a:t>CRITICAL</a:t>
                      </a:r>
                      <a:endParaRPr lang="en-US" sz="2000" dirty="0">
                        <a:solidFill>
                          <a:srgbClr val="FF0000"/>
                        </a:solidFill>
                        <a:effectLst/>
                        <a:latin typeface="Arial"/>
                        <a:ea typeface="Arial"/>
                      </a:endParaRPr>
                    </a:p>
                  </a:txBody>
                  <a:tcPr marL="63500" marR="63500" marT="63500" marB="63500"/>
                </a:tc>
              </a:tr>
              <a:tr h="1414505">
                <a:tc>
                  <a:txBody>
                    <a:bodyPr/>
                    <a:lstStyle/>
                    <a:p>
                      <a:pPr marL="0" marR="0">
                        <a:lnSpc>
                          <a:spcPct val="115000"/>
                        </a:lnSpc>
                        <a:spcBef>
                          <a:spcPts val="0"/>
                        </a:spcBef>
                        <a:spcAft>
                          <a:spcPts val="0"/>
                        </a:spcAft>
                      </a:pPr>
                      <a:r>
                        <a:rPr lang="en-US" sz="2000">
                          <a:effectLst/>
                        </a:rPr>
                        <a:t>Research Science Discipline Knowledge</a:t>
                      </a:r>
                      <a:endParaRPr lang="en-US" sz="20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a:effectLst/>
                          <a:highlight>
                            <a:srgbClr val="00FF00"/>
                          </a:highlight>
                        </a:rPr>
                        <a:t>STRONG</a:t>
                      </a:r>
                      <a:endParaRPr lang="en-US" sz="20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a:effectLst/>
                          <a:highlight>
                            <a:srgbClr val="FFFF00"/>
                          </a:highlight>
                        </a:rPr>
                        <a:t>SOME</a:t>
                      </a:r>
                      <a:endParaRPr lang="en-US" sz="20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a:effectLst/>
                          <a:highlight>
                            <a:srgbClr val="FFFF00"/>
                          </a:highlight>
                        </a:rPr>
                        <a:t>SOME</a:t>
                      </a:r>
                      <a:endParaRPr lang="en-US" sz="2000">
                        <a:solidFill>
                          <a:srgbClr val="000000"/>
                        </a:solidFill>
                        <a:effectLst/>
                        <a:latin typeface="Arial"/>
                        <a:ea typeface="Arial"/>
                      </a:endParaRPr>
                    </a:p>
                  </a:txBody>
                  <a:tcPr marL="63500" marR="63500" marT="63500" marB="63500"/>
                </a:tc>
              </a:tr>
              <a:tr h="628456">
                <a:tc>
                  <a:txBody>
                    <a:bodyPr/>
                    <a:lstStyle/>
                    <a:p>
                      <a:pPr marL="0" marR="0">
                        <a:lnSpc>
                          <a:spcPct val="115000"/>
                        </a:lnSpc>
                        <a:spcBef>
                          <a:spcPts val="0"/>
                        </a:spcBef>
                        <a:spcAft>
                          <a:spcPts val="0"/>
                        </a:spcAft>
                      </a:pPr>
                      <a:r>
                        <a:rPr lang="en-US" sz="2000" dirty="0">
                          <a:effectLst/>
                        </a:rPr>
                        <a:t>Creativity</a:t>
                      </a:r>
                      <a:endParaRPr lang="en-US" sz="20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a:effectLst/>
                          <a:highlight>
                            <a:srgbClr val="00FF00"/>
                          </a:highlight>
                        </a:rPr>
                        <a:t>STRONG</a:t>
                      </a:r>
                      <a:endParaRPr lang="en-US" sz="20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dirty="0">
                          <a:effectLst/>
                          <a:highlight>
                            <a:srgbClr val="00FF00"/>
                          </a:highlight>
                        </a:rPr>
                        <a:t>STRONG</a:t>
                      </a:r>
                      <a:endParaRPr lang="en-US" sz="20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dirty="0">
                          <a:effectLst/>
                          <a:highlight>
                            <a:srgbClr val="00FF00"/>
                          </a:highlight>
                        </a:rPr>
                        <a:t>STRONG</a:t>
                      </a:r>
                      <a:endParaRPr lang="en-US" sz="2000" dirty="0">
                        <a:solidFill>
                          <a:srgbClr val="000000"/>
                        </a:solidFill>
                        <a:effectLst/>
                        <a:latin typeface="Arial"/>
                        <a:ea typeface="Arial"/>
                      </a:endParaRPr>
                    </a:p>
                  </a:txBody>
                  <a:tcPr marL="63500" marR="63500" marT="63500" marB="63500"/>
                </a:tc>
              </a:tr>
            </a:tbl>
          </a:graphicData>
        </a:graphic>
      </p:graphicFrame>
      <p:sp>
        <p:nvSpPr>
          <p:cNvPr id="3" name="Rectangle 2"/>
          <p:cNvSpPr/>
          <p:nvPr/>
        </p:nvSpPr>
        <p:spPr>
          <a:xfrm>
            <a:off x="685800" y="457200"/>
            <a:ext cx="7620000" cy="1200329"/>
          </a:xfrm>
          <a:prstGeom prst="rect">
            <a:avLst/>
          </a:prstGeom>
        </p:spPr>
        <p:txBody>
          <a:bodyPr wrap="square">
            <a:spAutoFit/>
          </a:bodyPr>
          <a:lstStyle/>
          <a:p>
            <a:pPr lvl="0" eaLnBrk="0" fontAlgn="base" hangingPunct="0">
              <a:spcBef>
                <a:spcPct val="0"/>
              </a:spcBef>
              <a:spcAft>
                <a:spcPct val="0"/>
              </a:spcAft>
            </a:pPr>
            <a:r>
              <a:rPr kumimoji="0" lang="en-US" altLang="en-US" b="1" i="0" u="none" strike="noStrike" cap="none" normalizeH="0" baseline="0" dirty="0" smtClean="0">
                <a:ln>
                  <a:noFill/>
                </a:ln>
                <a:solidFill>
                  <a:srgbClr val="000000"/>
                </a:solidFill>
                <a:effectLst/>
                <a:latin typeface="Arial" pitchFamily="34" charset="0"/>
                <a:ea typeface="Arial" pitchFamily="34" charset="0"/>
                <a:cs typeface="Arial" pitchFamily="34" charset="0"/>
              </a:rPr>
              <a:t>TABLE 1: CSCAP Data Management Skillsets</a:t>
            </a:r>
            <a:r>
              <a:rPr kumimoji="0" lang="en-US" altLang="en-US" b="0" i="0" u="none" strike="noStrike" cap="none" normalizeH="0" baseline="0" dirty="0" smtClean="0">
                <a:ln>
                  <a:noFill/>
                </a:ln>
                <a:solidFill>
                  <a:srgbClr val="000000"/>
                </a:solidFill>
                <a:effectLst/>
                <a:latin typeface="Arial" pitchFamily="34" charset="0"/>
                <a:ea typeface="Arial" pitchFamily="34" charset="0"/>
                <a:cs typeface="Arial" pitchFamily="34" charset="0"/>
              </a:rPr>
              <a:t> </a:t>
            </a: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altLang="en-US" b="0" i="0" u="none" strike="noStrike" cap="none" normalizeH="0" baseline="0" dirty="0" smtClean="0">
                <a:ln>
                  <a:noFill/>
                </a:ln>
                <a:solidFill>
                  <a:srgbClr val="FF0000"/>
                </a:solidFill>
                <a:effectLst/>
                <a:latin typeface="Arial" pitchFamily="34" charset="0"/>
                <a:ea typeface="Arial" pitchFamily="34" charset="0"/>
                <a:cs typeface="Arial" pitchFamily="34" charset="0"/>
              </a:rPr>
              <a:t>CRITICAL</a:t>
            </a:r>
            <a:r>
              <a:rPr kumimoji="0" lang="en-US" altLang="en-US" b="0" i="0" u="none" strike="noStrike" cap="none" normalizeH="0" baseline="0" dirty="0" smtClean="0">
                <a:ln>
                  <a:noFill/>
                </a:ln>
                <a:solidFill>
                  <a:srgbClr val="000000"/>
                </a:solidFill>
                <a:effectLst/>
                <a:latin typeface="Arial" pitchFamily="34" charset="0"/>
                <a:ea typeface="Arial" pitchFamily="34" charset="0"/>
                <a:cs typeface="Arial" pitchFamily="34" charset="0"/>
              </a:rPr>
              <a:t> - This skillset is necessary</a:t>
            </a:r>
          </a:p>
          <a:p>
            <a:pPr eaLnBrk="0" fontAlgn="base" hangingPunct="0">
              <a:spcBef>
                <a:spcPct val="0"/>
              </a:spcBef>
              <a:spcAft>
                <a:spcPct val="0"/>
              </a:spcAft>
            </a:pPr>
            <a:r>
              <a:rPr lang="en-US" dirty="0" smtClean="0">
                <a:effectLst/>
                <a:highlight>
                  <a:srgbClr val="00FF00"/>
                </a:highlight>
              </a:rPr>
              <a:t>STRONG</a:t>
            </a:r>
            <a:r>
              <a:rPr kumimoji="0" lang="en-US" altLang="en-US" b="0" i="0" u="none" strike="noStrike" cap="none" normalizeH="0" baseline="0" dirty="0" smtClean="0">
                <a:ln>
                  <a:noFill/>
                </a:ln>
                <a:solidFill>
                  <a:srgbClr val="000000"/>
                </a:solidFill>
                <a:effectLst/>
                <a:latin typeface="Arial" pitchFamily="34" charset="0"/>
                <a:ea typeface="Arial" pitchFamily="34" charset="0"/>
                <a:cs typeface="Arial" pitchFamily="34" charset="0"/>
              </a:rPr>
              <a:t> - Domain expert in the topic</a:t>
            </a: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pPr>
            <a:r>
              <a:rPr lang="en-US" dirty="0" smtClean="0">
                <a:effectLst/>
                <a:highlight>
                  <a:srgbClr val="FFFF00"/>
                </a:highlight>
              </a:rPr>
              <a:t>SOME</a:t>
            </a:r>
            <a:r>
              <a:rPr lang="en-US" dirty="0">
                <a:solidFill>
                  <a:srgbClr val="000000"/>
                </a:solidFill>
                <a:highlight>
                  <a:srgbClr val="FFFF00"/>
                </a:highlight>
                <a:latin typeface="Arial"/>
              </a:rPr>
              <a:t> </a:t>
            </a:r>
            <a:r>
              <a:rPr kumimoji="0" lang="en-US" altLang="en-US" b="0" i="0" u="none" strike="noStrike" cap="none" normalizeH="0" baseline="0" dirty="0" smtClean="0">
                <a:ln>
                  <a:noFill/>
                </a:ln>
                <a:solidFill>
                  <a:srgbClr val="000000"/>
                </a:solidFill>
                <a:effectLst/>
                <a:latin typeface="Arial" pitchFamily="34" charset="0"/>
                <a:ea typeface="Arial" pitchFamily="34" charset="0"/>
                <a:cs typeface="Arial" pitchFamily="34" charset="0"/>
              </a:rPr>
              <a:t> - Working knowledge</a:t>
            </a:r>
            <a:endParaRPr kumimoji="0" lang="en-US" altLang="en-US" sz="11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6975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32114531"/>
              </p:ext>
            </p:extLst>
          </p:nvPr>
        </p:nvGraphicFramePr>
        <p:xfrm>
          <a:off x="533400" y="1435000"/>
          <a:ext cx="8305800" cy="5041999"/>
        </p:xfrm>
        <a:graphic>
          <a:graphicData uri="http://schemas.openxmlformats.org/drawingml/2006/table">
            <a:tbl>
              <a:tblPr>
                <a:tableStyleId>{5C22544A-7EE6-4342-B048-85BDC9FD1C3A}</a:tableStyleId>
              </a:tblPr>
              <a:tblGrid>
                <a:gridCol w="2768600"/>
                <a:gridCol w="2768600"/>
                <a:gridCol w="2768600"/>
              </a:tblGrid>
              <a:tr h="760551">
                <a:tc>
                  <a:txBody>
                    <a:bodyPr/>
                    <a:lstStyle/>
                    <a:p>
                      <a:pPr marL="0" marR="0">
                        <a:lnSpc>
                          <a:spcPct val="115000"/>
                        </a:lnSpc>
                        <a:spcBef>
                          <a:spcPts val="0"/>
                        </a:spcBef>
                        <a:spcAft>
                          <a:spcPts val="0"/>
                        </a:spcAft>
                      </a:pPr>
                      <a:r>
                        <a:rPr lang="en-US" sz="2000" dirty="0">
                          <a:effectLst/>
                        </a:rPr>
                        <a:t>Project Manager</a:t>
                      </a:r>
                      <a:endParaRPr lang="en-US" sz="20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a:effectLst/>
                        </a:rPr>
                        <a:t>Data Manager</a:t>
                      </a:r>
                      <a:endParaRPr lang="en-US" sz="20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dirty="0">
                          <a:effectLst/>
                        </a:rPr>
                        <a:t>Programmer</a:t>
                      </a:r>
                      <a:endParaRPr lang="en-US" sz="2000" dirty="0">
                        <a:solidFill>
                          <a:srgbClr val="000000"/>
                        </a:solidFill>
                        <a:effectLst/>
                        <a:latin typeface="Arial"/>
                        <a:ea typeface="Arial"/>
                      </a:endParaRPr>
                    </a:p>
                  </a:txBody>
                  <a:tcPr marL="63500" marR="63500" marT="63500" marB="63500"/>
                </a:tc>
              </a:tr>
              <a:tr h="1745132">
                <a:tc>
                  <a:txBody>
                    <a:bodyPr/>
                    <a:lstStyle/>
                    <a:p>
                      <a:pPr marL="0" marR="0">
                        <a:lnSpc>
                          <a:spcPct val="115000"/>
                        </a:lnSpc>
                        <a:spcBef>
                          <a:spcPts val="0"/>
                        </a:spcBef>
                        <a:spcAft>
                          <a:spcPts val="0"/>
                        </a:spcAft>
                      </a:pPr>
                      <a:r>
                        <a:rPr lang="en-US" sz="2000">
                          <a:effectLst/>
                        </a:rPr>
                        <a:t>Work with researchers to define characterize sites, collection procedures</a:t>
                      </a:r>
                      <a:endParaRPr lang="en-US" sz="20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dirty="0">
                          <a:effectLst/>
                        </a:rPr>
                        <a:t>Check that sites are following procedures</a:t>
                      </a:r>
                      <a:endParaRPr lang="en-US" sz="20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dirty="0">
                          <a:effectLst/>
                        </a:rPr>
                        <a:t>Develop algorithms to check data against established bounds</a:t>
                      </a:r>
                      <a:endParaRPr lang="en-US" sz="2000" dirty="0">
                        <a:solidFill>
                          <a:srgbClr val="000000"/>
                        </a:solidFill>
                        <a:effectLst/>
                        <a:latin typeface="Arial"/>
                        <a:ea typeface="Arial"/>
                      </a:endParaRPr>
                    </a:p>
                  </a:txBody>
                  <a:tcPr marL="63500" marR="63500" marT="63500" marB="63500"/>
                </a:tc>
              </a:tr>
              <a:tr h="1268158">
                <a:tc>
                  <a:txBody>
                    <a:bodyPr/>
                    <a:lstStyle/>
                    <a:p>
                      <a:pPr marL="0" marR="0">
                        <a:lnSpc>
                          <a:spcPct val="115000"/>
                        </a:lnSpc>
                        <a:spcBef>
                          <a:spcPts val="0"/>
                        </a:spcBef>
                        <a:spcAft>
                          <a:spcPts val="0"/>
                        </a:spcAft>
                      </a:pPr>
                      <a:r>
                        <a:rPr lang="en-US" sz="2000">
                          <a:effectLst/>
                        </a:rPr>
                        <a:t>Identify data entry needs and interfaces</a:t>
                      </a:r>
                      <a:endParaRPr lang="en-US" sz="20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a:effectLst/>
                        </a:rPr>
                        <a:t>Build requirements for data entry</a:t>
                      </a:r>
                      <a:endParaRPr lang="en-US" sz="200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a:effectLst/>
                        </a:rPr>
                        <a:t>Develop the software</a:t>
                      </a:r>
                      <a:endParaRPr lang="en-US" sz="2000">
                        <a:solidFill>
                          <a:srgbClr val="000000"/>
                        </a:solidFill>
                        <a:effectLst/>
                        <a:latin typeface="Arial"/>
                        <a:ea typeface="Arial"/>
                      </a:endParaRPr>
                    </a:p>
                  </a:txBody>
                  <a:tcPr marL="63500" marR="63500" marT="63500" marB="63500"/>
                </a:tc>
              </a:tr>
              <a:tr h="1268158">
                <a:tc>
                  <a:txBody>
                    <a:bodyPr/>
                    <a:lstStyle/>
                    <a:p>
                      <a:pPr marL="0" marR="0">
                        <a:lnSpc>
                          <a:spcPct val="115000"/>
                        </a:lnSpc>
                        <a:spcBef>
                          <a:spcPts val="0"/>
                        </a:spcBef>
                        <a:spcAft>
                          <a:spcPts val="0"/>
                        </a:spcAft>
                      </a:pPr>
                      <a:r>
                        <a:rPr lang="en-US" sz="2000" dirty="0">
                          <a:effectLst/>
                        </a:rPr>
                        <a:t>Set data entry deadlines</a:t>
                      </a:r>
                      <a:endParaRPr lang="en-US" sz="20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dirty="0">
                          <a:effectLst/>
                        </a:rPr>
                        <a:t>Work with sites to get data entered and review quality</a:t>
                      </a:r>
                      <a:endParaRPr lang="en-US" sz="2000" dirty="0">
                        <a:solidFill>
                          <a:srgbClr val="000000"/>
                        </a:solidFill>
                        <a:effectLst/>
                        <a:latin typeface="Arial"/>
                        <a:ea typeface="Arial"/>
                      </a:endParaRPr>
                    </a:p>
                  </a:txBody>
                  <a:tcPr marL="63500" marR="63500" marT="63500" marB="63500"/>
                </a:tc>
                <a:tc>
                  <a:txBody>
                    <a:bodyPr/>
                    <a:lstStyle/>
                    <a:p>
                      <a:pPr marL="0" marR="0">
                        <a:lnSpc>
                          <a:spcPct val="115000"/>
                        </a:lnSpc>
                        <a:spcBef>
                          <a:spcPts val="0"/>
                        </a:spcBef>
                        <a:spcAft>
                          <a:spcPts val="0"/>
                        </a:spcAft>
                      </a:pPr>
                      <a:r>
                        <a:rPr lang="en-US" sz="2000" dirty="0">
                          <a:effectLst/>
                        </a:rPr>
                        <a:t>Create reports and dashboards showing status</a:t>
                      </a:r>
                      <a:endParaRPr lang="en-US" sz="2000" dirty="0">
                        <a:solidFill>
                          <a:srgbClr val="000000"/>
                        </a:solidFill>
                        <a:effectLst/>
                        <a:latin typeface="Arial"/>
                        <a:ea typeface="Arial"/>
                      </a:endParaRPr>
                    </a:p>
                  </a:txBody>
                  <a:tcPr marL="63500" marR="63500" marT="63500" marB="63500"/>
                </a:tc>
              </a:tr>
            </a:tbl>
          </a:graphicData>
        </a:graphic>
      </p:graphicFrame>
      <p:sp>
        <p:nvSpPr>
          <p:cNvPr id="3" name="Rectangle 2"/>
          <p:cNvSpPr/>
          <p:nvPr/>
        </p:nvSpPr>
        <p:spPr>
          <a:xfrm>
            <a:off x="533400" y="762000"/>
            <a:ext cx="8001000" cy="369332"/>
          </a:xfrm>
          <a:prstGeom prst="rect">
            <a:avLst/>
          </a:prstGeom>
        </p:spPr>
        <p:txBody>
          <a:bodyPr wrap="square">
            <a:spAutoFit/>
          </a:bodyPr>
          <a:lstStyle/>
          <a:p>
            <a:pPr lvl="0" eaLnBrk="0" fontAlgn="base" hangingPunct="0">
              <a:spcBef>
                <a:spcPct val="0"/>
              </a:spcBef>
              <a:spcAft>
                <a:spcPct val="0"/>
              </a:spcAft>
            </a:pPr>
            <a:r>
              <a:rPr kumimoji="0" lang="en-US" altLang="en-US" b="1" i="0" u="none" strike="noStrike" cap="none" normalizeH="0" baseline="0" dirty="0" smtClean="0">
                <a:ln>
                  <a:noFill/>
                </a:ln>
                <a:solidFill>
                  <a:srgbClr val="000000"/>
                </a:solidFill>
                <a:effectLst/>
                <a:latin typeface="Arial" pitchFamily="34" charset="0"/>
                <a:ea typeface="Arial" pitchFamily="34" charset="0"/>
                <a:cs typeface="Arial" pitchFamily="34" charset="0"/>
              </a:rPr>
              <a:t>TABLE 2: CSCAP Data Management Tasks - Simplified version</a:t>
            </a:r>
            <a:endParaRPr kumimoji="0" lang="en-US" altLang="en-US" sz="32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33366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782</Words>
  <Application>Microsoft Office PowerPoint</Application>
  <PresentationFormat>On-screen Show (4:3)</PresentationFormat>
  <Paragraphs>64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Daryl Herzmann</dc:creator>
  <cp:lastModifiedBy>Daryl Herzmann</cp:lastModifiedBy>
  <cp:revision>5</cp:revision>
  <dcterms:created xsi:type="dcterms:W3CDTF">2015-07-31T13:02:36Z</dcterms:created>
  <dcterms:modified xsi:type="dcterms:W3CDTF">2015-08-03T20:30:23Z</dcterms:modified>
</cp:coreProperties>
</file>