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3" r:id="rId5"/>
    <p:sldId id="258" r:id="rId6"/>
    <p:sldId id="259" r:id="rId7"/>
    <p:sldId id="265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48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1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78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0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198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5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27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5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8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3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0B7D-C3EF-447F-85F2-274978BBC90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98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0B7D-C3EF-447F-85F2-274978BBC904}" type="datetimeFigureOut">
              <a:rPr lang="en-US" smtClean="0"/>
              <a:t>9/15/2015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B1C246-9A44-4326-B733-9B02A0152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82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esonet.agron.iastate.edu/present/130903_isu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mesonet.agron.iastate.edu/present/130903_isu/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the </a:t>
            </a:r>
            <a:r>
              <a:rPr lang="en-US" dirty="0" err="1" smtClean="0"/>
              <a:t>Mesonet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http://mesonet.agron.iastate.edu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Daryl Herzmann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akrherz</a:t>
            </a:r>
            <a:endParaRPr lang="en-US" dirty="0" smtClean="0"/>
          </a:p>
          <a:p>
            <a:r>
              <a:rPr lang="en-US" dirty="0" smtClean="0"/>
              <a:t>16 September</a:t>
            </a:r>
            <a:r>
              <a:rPr lang="en-US" dirty="0" smtClean="0"/>
              <a:t> </a:t>
            </a:r>
            <a:r>
              <a:rPr lang="en-US" dirty="0" smtClean="0"/>
              <a:t>2015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386574"/>
            <a:ext cx="2683155" cy="205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8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Iowa Environmental </a:t>
            </a:r>
            <a:r>
              <a:rPr lang="en-US" dirty="0" err="1" smtClean="0"/>
              <a:t>Mesonet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Department of Agronomy Project</a:t>
            </a:r>
          </a:p>
          <a:p>
            <a:pPr lvl="1"/>
            <a:r>
              <a:rPr lang="en-US" dirty="0" smtClean="0"/>
              <a:t>Started in 2001</a:t>
            </a:r>
          </a:p>
          <a:p>
            <a:pPr lvl="1"/>
            <a:r>
              <a:rPr lang="en-US" dirty="0" smtClean="0"/>
              <a:t>Funded by collaborative research </a:t>
            </a:r>
            <a:r>
              <a:rPr lang="en-US" dirty="0" smtClean="0"/>
              <a:t>projects </a:t>
            </a:r>
            <a:r>
              <a:rPr lang="en-US" dirty="0" smtClean="0"/>
              <a:t>(grants)</a:t>
            </a:r>
          </a:p>
          <a:p>
            <a:r>
              <a:rPr lang="en-US" dirty="0" smtClean="0"/>
              <a:t>“</a:t>
            </a:r>
            <a:r>
              <a:rPr lang="en-US" dirty="0" err="1" smtClean="0"/>
              <a:t>Mesonet</a:t>
            </a:r>
            <a:r>
              <a:rPr lang="en-US" dirty="0" smtClean="0"/>
              <a:t>” -&gt; </a:t>
            </a:r>
            <a:r>
              <a:rPr lang="en-US" dirty="0" err="1" smtClean="0"/>
              <a:t>Meso</a:t>
            </a:r>
            <a:r>
              <a:rPr lang="en-US" dirty="0" smtClean="0"/>
              <a:t>-scale Network</a:t>
            </a:r>
          </a:p>
          <a:p>
            <a:pPr lvl="1"/>
            <a:r>
              <a:rPr lang="en-US" dirty="0" smtClean="0"/>
              <a:t>A collection of observation platforms intended to resolve phenomena on the </a:t>
            </a:r>
            <a:r>
              <a:rPr lang="en-US" dirty="0" err="1" smtClean="0"/>
              <a:t>meso</a:t>
            </a:r>
            <a:r>
              <a:rPr lang="en-US" dirty="0" smtClean="0"/>
              <a:t>-scale (10s of miles)</a:t>
            </a:r>
          </a:p>
          <a:p>
            <a:r>
              <a:rPr lang="en-US" dirty="0" smtClean="0"/>
              <a:t>Daryl has created a hot mess of a website</a:t>
            </a:r>
          </a:p>
          <a:p>
            <a:pPr lvl="1"/>
            <a:r>
              <a:rPr lang="en-US" dirty="0" smtClean="0"/>
              <a:t>Horribly complex, confusing and filled with technical jargon, but I am here to explain why!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1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http://mesonet.agron.iastate.edu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Collect data from existing observation networks</a:t>
            </a:r>
          </a:p>
          <a:p>
            <a:pPr lvl="1"/>
            <a:r>
              <a:rPr lang="en-US" dirty="0" smtClean="0"/>
              <a:t>Iowa State’s Soil Moisture Network is the only one operated by Iowa State.</a:t>
            </a:r>
          </a:p>
          <a:p>
            <a:pPr lvl="1"/>
            <a:r>
              <a:rPr lang="en-US" dirty="0" smtClean="0"/>
              <a:t>Primary focus is the corn belt, but data available for other places too!</a:t>
            </a:r>
          </a:p>
          <a:p>
            <a:r>
              <a:rPr lang="en-US" dirty="0" smtClean="0"/>
              <a:t>Nearly all data is made immediately available for download.</a:t>
            </a:r>
          </a:p>
          <a:p>
            <a:r>
              <a:rPr lang="en-US" dirty="0" smtClean="0"/>
              <a:t>Generate products and website applications to hopefully provide users with immediate answers.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7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752725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So why is the website so confusing?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Observations of Weather </a:t>
            </a:r>
            <a:br>
              <a:rPr lang="en-US" dirty="0" smtClean="0"/>
            </a:br>
            <a:r>
              <a:rPr lang="en-US" dirty="0" smtClean="0"/>
              <a:t>and Climate are Messy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For daily (calendar day) needs, high quality temperature, precipitation, and snow data does not exist (for Iowa)!</a:t>
            </a:r>
          </a:p>
          <a:p>
            <a:pPr lvl="1"/>
            <a:r>
              <a:rPr lang="en-US" dirty="0" smtClean="0"/>
              <a:t>Baseline / long term NWS Cooperative Observer network (humans) take 24 hour measurements at ~ 7 AM (but not all sites do that!)</a:t>
            </a:r>
          </a:p>
          <a:p>
            <a:pPr lvl="1"/>
            <a:r>
              <a:rPr lang="en-US" dirty="0" smtClean="0"/>
              <a:t>Automated weather stations do a poor job at precipitation, do not report snowfall, and often provide summaries on standard time day (no DST)</a:t>
            </a:r>
          </a:p>
          <a:p>
            <a:r>
              <a:rPr lang="en-US" dirty="0" smtClean="0"/>
              <a:t>Remotely sensed datasets often have coarse resolution, many biases, and require great technical understanding to use</a:t>
            </a:r>
          </a:p>
          <a:p>
            <a:r>
              <a:rPr lang="en-US" dirty="0" smtClean="0"/>
              <a:t>Automated weather stations break.</a:t>
            </a:r>
          </a:p>
          <a:p>
            <a:r>
              <a:rPr lang="en-US" dirty="0"/>
              <a:t>H</a:t>
            </a:r>
            <a:r>
              <a:rPr lang="en-US" dirty="0" smtClean="0"/>
              <a:t>uman observers make unreliable reports.</a:t>
            </a:r>
          </a:p>
          <a:p>
            <a:r>
              <a:rPr lang="en-US" dirty="0" smtClean="0"/>
              <a:t>The highest quality data (NWS COOP) do not report wind, solar radiation, humidity, nor soil temperatures!</a:t>
            </a:r>
          </a:p>
          <a:p>
            <a:r>
              <a:rPr lang="en-US" dirty="0" smtClean="0"/>
              <a:t>A lot of our data has been generated by physical + statistical models.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0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IEM data users want?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“Just tell me now much it rained in Ames yesterday”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“Don’t explain to me all of the lame things on the last slide”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“I want data for Gilbert, not Ames”</a:t>
            </a:r>
            <a:endParaRPr lang="en-US" dirty="0"/>
          </a:p>
        </p:txBody>
      </p:sp>
      <p:pic>
        <p:nvPicPr>
          <p:cNvPr id="1026" name="Picture 2" descr="C:\Users\Daryl Herzmann\AppData\Local\Microsoft\Windows\Temporary Internet Files\Content.IE5\E0IAOL5I\Rainbow_Dash_3[1]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048336"/>
            <a:ext cx="4038600" cy="362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76400" y="6054328"/>
            <a:ext cx="6013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See my talk: </a:t>
            </a:r>
            <a:r>
              <a:rPr lang="en-US" dirty="0" smtClean="0">
                <a:hlinkClick r:id="rId3"/>
              </a:rPr>
              <a:t>“How much did it rain in Ames on 25 June 2010?”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32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answer to:</a:t>
            </a:r>
            <a:br>
              <a:rPr lang="en-US" dirty="0" smtClean="0"/>
            </a:br>
            <a:r>
              <a:rPr lang="en-US" sz="3100" dirty="0">
                <a:hlinkClick r:id="rId2"/>
              </a:rPr>
              <a:t>“How much did it rain in Ames on 25 June 2010?”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709553"/>
              </p:ext>
            </p:extLst>
          </p:nvPr>
        </p:nvGraphicFramePr>
        <p:xfrm>
          <a:off x="228600" y="1234441"/>
          <a:ext cx="8915400" cy="379476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447800"/>
                <a:gridCol w="781050"/>
                <a:gridCol w="1504950"/>
                <a:gridCol w="723900"/>
                <a:gridCol w="1409700"/>
                <a:gridCol w="914400"/>
                <a:gridCol w="1219200"/>
                <a:gridCol w="914400"/>
              </a:tblGrid>
              <a:tr h="75895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IEM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QC COOP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0.00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SchoolNet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0.57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CoCoRaHS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???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Stage IV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0.22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75895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ASOS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0.13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RWIS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 ?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ISUAG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AgFm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NARR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0.19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75895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ASOS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DSM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1.11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Lincoln Way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 ?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Others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0.53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TRMM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0.51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</a:tr>
              <a:tr h="75895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ASOS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DSM </a:t>
                      </a:r>
                      <a:r>
                        <a:rPr lang="en-US" sz="1800" b="1" baseline="0" dirty="0" err="1" smtClean="0">
                          <a:solidFill>
                            <a:schemeClr val="tx1"/>
                          </a:solidFill>
                        </a:rPr>
                        <a:t>Hr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0.33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Ada Hayden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0.93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DMX</a:t>
                      </a:r>
                      <a:r>
                        <a:rPr lang="en-US" sz="1800" b="1" baseline="0" dirty="0" smtClean="0">
                          <a:solidFill>
                            <a:schemeClr val="tx1"/>
                          </a:solidFill>
                        </a:rPr>
                        <a:t> 1hr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0.30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54864" marB="54864"/>
                </a:tc>
              </a:tr>
              <a:tr h="758952"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ASOS 1min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0.36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H2O </a:t>
                      </a:r>
                      <a:r>
                        <a:rPr lang="en-US" sz="1800" b="1" dirty="0" err="1" smtClean="0">
                          <a:solidFill>
                            <a:schemeClr val="tx1"/>
                          </a:solidFill>
                        </a:rPr>
                        <a:t>Trtment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0.47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DMX Storm T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endParaRPr lang="en-US" sz="1800" b="1">
                        <a:solidFill>
                          <a:schemeClr val="tx1"/>
                        </a:solidFill>
                      </a:endParaRPr>
                    </a:p>
                  </a:txBody>
                  <a:tcPr marT="54864" marB="54864"/>
                </a:tc>
                <a:tc>
                  <a:txBody>
                    <a:bodyPr/>
                    <a:lstStyle/>
                    <a:p>
                      <a:endParaRPr 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T="54864" marB="54864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5454683"/>
            <a:ext cx="891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We simply average and get: </a:t>
            </a:r>
            <a:r>
              <a:rPr lang="en-US" sz="2400" b="1" dirty="0" smtClean="0"/>
              <a:t>0.36176470588</a:t>
            </a:r>
            <a:r>
              <a:rPr lang="en-US" sz="2400" dirty="0" smtClean="0"/>
              <a:t> inches!  What precision!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433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 us go surf the website!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</a:rPr>
              <a:t>Daryl Herzmann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</a:rPr>
              <a:t>3015 Agronomy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</a:rPr>
              <a:t>515.294.5978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</a:rPr>
              <a:t>akrherz@iastate.edu</a:t>
            </a:r>
            <a:br>
              <a:rPr lang="en-US" dirty="0">
                <a:latin typeface="Times New Roman" pitchFamily="18" charset="0"/>
              </a:rPr>
            </a:br>
            <a:r>
              <a:rPr lang="en-US" dirty="0">
                <a:latin typeface="Times New Roman" pitchFamily="18" charset="0"/>
              </a:rPr>
              <a:t>@</a:t>
            </a:r>
            <a:r>
              <a:rPr lang="en-US" dirty="0" err="1">
                <a:latin typeface="Times New Roman" pitchFamily="18" charset="0"/>
              </a:rPr>
              <a:t>akrherz</a:t>
            </a:r>
            <a:endParaRPr lang="en-US" dirty="0">
              <a:latin typeface="Times New Roman" pitchFamily="18" charset="0"/>
            </a:endParaRPr>
          </a:p>
          <a:p>
            <a:endParaRPr lang="en-US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48475"/>
            <a:ext cx="4038600" cy="3829412"/>
          </a:xfrm>
        </p:spPr>
      </p:pic>
    </p:spTree>
    <p:extLst>
      <p:ext uri="{BB962C8B-B14F-4D97-AF65-F5344CB8AC3E}">
        <p14:creationId xmlns:p14="http://schemas.microsoft.com/office/powerpoint/2010/main" val="39911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</TotalTime>
  <Words>435</Words>
  <Application>Microsoft Office PowerPoint</Application>
  <PresentationFormat>On-screen Show (4:3)</PresentationFormat>
  <Paragraphs>78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Using the Mesonet http://mesonet.agron.iastate.edu</vt:lpstr>
      <vt:lpstr>Iowa Environmental Mesonet</vt:lpstr>
      <vt:lpstr>http://mesonet.agron.iastate.edu</vt:lpstr>
      <vt:lpstr>So why is the website so confusing?</vt:lpstr>
      <vt:lpstr>Observations of Weather  and Climate are Messy</vt:lpstr>
      <vt:lpstr>What do IEM data users want?</vt:lpstr>
      <vt:lpstr>The answer to: “How much did it rain in Ames on 25 June 2010?” </vt:lpstr>
      <vt:lpstr>Let us go surf the website!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Daryl Herzmann</dc:creator>
  <cp:lastModifiedBy>Daryl Herzmann</cp:lastModifiedBy>
  <cp:revision>21</cp:revision>
  <dcterms:created xsi:type="dcterms:W3CDTF">2015-03-27T13:07:26Z</dcterms:created>
  <dcterms:modified xsi:type="dcterms:W3CDTF">2015-09-15T14:39:54Z</dcterms:modified>
</cp:coreProperties>
</file>