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9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9347-3F72-4D0A-9C12-44EB88380F4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E551-A966-41AD-A08D-4E25DC62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6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Case for Relational </a:t>
            </a:r>
            <a:r>
              <a:rPr lang="en-US" dirty="0" smtClean="0"/>
              <a:t>Databases</a:t>
            </a:r>
            <a:br>
              <a:rPr lang="en-US" dirty="0" smtClean="0"/>
            </a:br>
            <a:r>
              <a:rPr lang="en-US" dirty="0" smtClean="0"/>
              <a:t>(make databases great again!)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daryl</a:t>
            </a:r>
            <a:r>
              <a:rPr lang="en-US" dirty="0" smtClean="0"/>
              <a:t>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Agronomy 590RD</a:t>
            </a:r>
          </a:p>
          <a:p>
            <a:r>
              <a:rPr lang="en-US" dirty="0" smtClean="0"/>
              <a:t>12 Sept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3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 is not a database </a:t>
            </a:r>
            <a:r>
              <a:rPr lang="en-US" dirty="0" smtClean="0">
                <a:solidFill>
                  <a:schemeClr val="accent4"/>
                </a:solidFill>
              </a:rPr>
              <a:t>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SQLite is a database engine, but that’s OK!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486"/>
            <a:ext cx="5181600" cy="348761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SQLite is OK if:</a:t>
            </a:r>
          </a:p>
          <a:p>
            <a:pPr lvl="1"/>
            <a:r>
              <a:rPr lang="en-US" dirty="0" smtClean="0"/>
              <a:t>Only one process will be writing to the database at once</a:t>
            </a:r>
          </a:p>
          <a:p>
            <a:pPr lvl="1"/>
            <a:r>
              <a:rPr lang="en-US" dirty="0" smtClean="0"/>
              <a:t>You are not worried about accessing the database over a network connection </a:t>
            </a:r>
            <a:r>
              <a:rPr lang="en-US" i="1" dirty="0" smtClean="0"/>
              <a:t>(quasi-lie)</a:t>
            </a:r>
          </a:p>
          <a:p>
            <a:pPr lvl="1"/>
            <a:r>
              <a:rPr lang="en-US" dirty="0" smtClean="0"/>
              <a:t>Datasets that easily fit in memory</a:t>
            </a:r>
          </a:p>
          <a:p>
            <a:r>
              <a:rPr lang="en-US" dirty="0" smtClean="0"/>
              <a:t>SQLite usage cases:</a:t>
            </a:r>
          </a:p>
          <a:p>
            <a:pPr lvl="1"/>
            <a:r>
              <a:rPr lang="en-US" dirty="0" smtClean="0"/>
              <a:t>Replacing ad-hoc text files</a:t>
            </a:r>
          </a:p>
          <a:p>
            <a:pPr lvl="1"/>
            <a:r>
              <a:rPr lang="en-US" dirty="0" smtClean="0"/>
              <a:t>Creating distributable software</a:t>
            </a:r>
          </a:p>
          <a:p>
            <a:pPr lvl="1"/>
            <a:r>
              <a:rPr lang="en-US" dirty="0" smtClean="0"/>
              <a:t>Reproducible workflows</a:t>
            </a:r>
          </a:p>
          <a:p>
            <a:r>
              <a:rPr lang="en-US" dirty="0" smtClean="0"/>
              <a:t>Personally, I worry about SQLite file corruption, not SQLite’s 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Theory!</a:t>
            </a:r>
            <a:br>
              <a:rPr lang="en-US" dirty="0" smtClean="0"/>
            </a:br>
            <a:r>
              <a:rPr lang="en-US" dirty="0" smtClean="0"/>
              <a:t>How does </a:t>
            </a:r>
            <a:r>
              <a:rPr lang="en-US" dirty="0" err="1" smtClean="0"/>
              <a:t>daryl</a:t>
            </a:r>
            <a:r>
              <a:rPr lang="en-US" dirty="0" smtClean="0"/>
              <a:t> attempt to get work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Red Hat Linux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(@</a:t>
            </a:r>
            <a:r>
              <a:rPr lang="en-US" dirty="0" err="1" smtClean="0"/>
              <a:t>akrherz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Travis-CI + </a:t>
            </a:r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Python </a:t>
            </a:r>
            <a:r>
              <a:rPr lang="en-US" sz="2400" dirty="0" smtClean="0"/>
              <a:t>(Pandas,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PostgreSQL + </a:t>
            </a:r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en-US" dirty="0" smtClean="0"/>
              <a:t>~ “DevOps” Approach</a:t>
            </a:r>
          </a:p>
          <a:p>
            <a:r>
              <a:rPr lang="en-US" dirty="0" smtClean="0"/>
              <a:t>Fast Iteration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laptop runs development version of everything I do</a:t>
            </a:r>
          </a:p>
          <a:p>
            <a:r>
              <a:rPr lang="en-US" dirty="0" smtClean="0"/>
              <a:t>Once happy, I commit to </a:t>
            </a:r>
            <a:r>
              <a:rPr lang="en-US" dirty="0" err="1" smtClean="0"/>
              <a:t>github</a:t>
            </a:r>
            <a:r>
              <a:rPr lang="en-US" dirty="0" smtClean="0"/>
              <a:t> and then pull changes into “production”</a:t>
            </a:r>
          </a:p>
          <a:p>
            <a:r>
              <a:rPr lang="en-US" dirty="0" smtClean="0"/>
              <a:t>Code that fails emails me errors</a:t>
            </a:r>
          </a:p>
          <a:p>
            <a:pPr lvl="1"/>
            <a:r>
              <a:rPr lang="en-US" dirty="0" smtClean="0"/>
              <a:t>Email is my triage system</a:t>
            </a:r>
          </a:p>
          <a:p>
            <a:pPr lvl="1"/>
            <a:r>
              <a:rPr lang="en-US" dirty="0" smtClean="0"/>
              <a:t>I get lots of emails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Always think “How can I automate this to prevent future tedium?”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Avoid guest lecturing.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thoughts, my 2 cents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to love SQL. Do as much processing as you can within the database: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Fewer Errors</a:t>
            </a:r>
          </a:p>
          <a:p>
            <a:r>
              <a:rPr lang="en-US" dirty="0" smtClean="0"/>
              <a:t>Whatever you write code with/in, enforce style checks</a:t>
            </a:r>
          </a:p>
          <a:p>
            <a:pPr lvl="1"/>
            <a:r>
              <a:rPr lang="en-US" dirty="0" smtClean="0"/>
              <a:t>Limit your line width to 80 characters</a:t>
            </a:r>
          </a:p>
          <a:p>
            <a:r>
              <a:rPr lang="en-US" dirty="0" smtClean="0"/>
              <a:t>Some documentation is good, but your code should document itself</a:t>
            </a:r>
          </a:p>
          <a:p>
            <a:pPr lvl="1"/>
            <a:r>
              <a:rPr lang="en-US" dirty="0" smtClean="0"/>
              <a:t>If you need 25 lines of documentation to explain the next 1 line of code, something is not right with the world.</a:t>
            </a:r>
          </a:p>
          <a:p>
            <a:r>
              <a:rPr lang="en-US" dirty="0" smtClean="0"/>
              <a:t>Find the domain experts in your field that are writing libraries and use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 and why am I here?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426494"/>
            <a:ext cx="4445000" cy="3149600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Department of Agronomy since 2001, System Analyst III</a:t>
            </a:r>
          </a:p>
          <a:p>
            <a:r>
              <a:rPr lang="en-US" dirty="0" smtClean="0"/>
              <a:t>Just a BS in Meteorology, #lazy</a:t>
            </a:r>
          </a:p>
          <a:p>
            <a:r>
              <a:rPr lang="en-US" dirty="0" smtClean="0"/>
              <a:t>Relational Database user since 1998</a:t>
            </a:r>
          </a:p>
          <a:p>
            <a:r>
              <a:rPr lang="en-US" dirty="0" smtClean="0"/>
              <a:t>Proprietor of 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pPr lvl="1"/>
            <a:r>
              <a:rPr lang="en-US" dirty="0" err="1" smtClean="0"/>
              <a:t>Trainwreck</a:t>
            </a:r>
            <a:r>
              <a:rPr lang="en-US" dirty="0" smtClean="0"/>
              <a:t> of a website</a:t>
            </a:r>
          </a:p>
          <a:p>
            <a:pPr lvl="1"/>
            <a:r>
              <a:rPr lang="en-US" dirty="0" smtClean="0"/>
              <a:t>300m hits per day</a:t>
            </a:r>
          </a:p>
          <a:p>
            <a:pPr lvl="1"/>
            <a:r>
              <a:rPr lang="en-US" dirty="0" smtClean="0"/>
              <a:t>1m daily active users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Dietzel</a:t>
            </a:r>
            <a:r>
              <a:rPr lang="en-US" dirty="0" smtClean="0"/>
              <a:t> </a:t>
            </a:r>
            <a:r>
              <a:rPr lang="en-US" dirty="0" smtClean="0"/>
              <a:t>tricked me into being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Goal: </a:t>
            </a:r>
            <a:r>
              <a:rPr lang="en-US" dirty="0" smtClean="0"/>
              <a:t>The </a:t>
            </a:r>
            <a:r>
              <a:rPr lang="en-US" dirty="0"/>
              <a:t>Iowa Environmental </a:t>
            </a:r>
            <a:r>
              <a:rPr lang="en-US" dirty="0" err="1"/>
              <a:t>Mesonet</a:t>
            </a:r>
            <a:r>
              <a:rPr lang="en-US" dirty="0"/>
              <a:t> [IEM] aims to gather, collect, compare, disseminate and archive observations made </a:t>
            </a:r>
            <a:r>
              <a:rPr lang="en-US" strike="sngStrike" dirty="0"/>
              <a:t>in </a:t>
            </a:r>
            <a:r>
              <a:rPr lang="en-US" strike="sngStrike" dirty="0" smtClean="0"/>
              <a:t>Iowa</a:t>
            </a:r>
            <a:r>
              <a:rPr lang="en-US" dirty="0"/>
              <a:t> </a:t>
            </a:r>
            <a:r>
              <a:rPr lang="en-US" dirty="0" smtClean="0"/>
              <a:t>on Earth.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– search the </a:t>
            </a:r>
            <a:r>
              <a:rPr lang="en-US" dirty="0" err="1" smtClean="0"/>
              <a:t>interwebs</a:t>
            </a:r>
            <a:r>
              <a:rPr lang="en-US" dirty="0" smtClean="0"/>
              <a:t> for open content, build partnerships with those that have environmental data. </a:t>
            </a:r>
            <a:r>
              <a:rPr lang="en-US" dirty="0" smtClean="0">
                <a:solidFill>
                  <a:schemeClr val="accent2"/>
                </a:solidFill>
              </a:rPr>
              <a:t>~15  real-time network data streams</a:t>
            </a:r>
          </a:p>
          <a:p>
            <a:r>
              <a:rPr lang="en-US" dirty="0" smtClean="0"/>
              <a:t>Collect – bring this information in house for usage </a:t>
            </a:r>
            <a:r>
              <a:rPr lang="en-US" dirty="0" smtClean="0">
                <a:solidFill>
                  <a:schemeClr val="accent2"/>
                </a:solidFill>
              </a:rPr>
              <a:t>~100m </a:t>
            </a:r>
            <a:r>
              <a:rPr lang="en-US" dirty="0" err="1" smtClean="0">
                <a:solidFill>
                  <a:schemeClr val="accent2"/>
                </a:solidFill>
              </a:rPr>
              <a:t>obs</a:t>
            </a:r>
            <a:r>
              <a:rPr lang="en-US" dirty="0" smtClean="0">
                <a:solidFill>
                  <a:schemeClr val="accent2"/>
                </a:solidFill>
              </a:rPr>
              <a:t> per day</a:t>
            </a:r>
          </a:p>
          <a:p>
            <a:r>
              <a:rPr lang="en-US" dirty="0" smtClean="0"/>
              <a:t>Compare – by combining datasets, more information can be gleaned</a:t>
            </a:r>
          </a:p>
          <a:p>
            <a:r>
              <a:rPr lang="en-US" dirty="0" smtClean="0"/>
              <a:t>Disseminate – don’t just sit on this information, have a fancy pants website to allow folks/computers to retrieve it</a:t>
            </a:r>
          </a:p>
          <a:p>
            <a:r>
              <a:rPr lang="en-US" dirty="0" smtClean="0"/>
              <a:t>Archive – don’t throw things away!  </a:t>
            </a:r>
            <a:r>
              <a:rPr lang="en-US" dirty="0" smtClean="0">
                <a:solidFill>
                  <a:schemeClr val="accent2"/>
                </a:solidFill>
              </a:rPr>
              <a:t>~40TB files,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3TB in relational database (PostgreSQL)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957" y="4610621"/>
            <a:ext cx="2761728" cy="20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Idea #1.  Monolith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" y="2642993"/>
            <a:ext cx="4827929" cy="310366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ginormous script / Java application that writes data to local .CSV files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Development timeline</a:t>
            </a:r>
          </a:p>
          <a:p>
            <a:pPr lvl="1"/>
            <a:r>
              <a:rPr lang="en-US" dirty="0" smtClean="0"/>
              <a:t>Thread safety (simultaneous edits to single file -&gt; bad)</a:t>
            </a:r>
          </a:p>
          <a:p>
            <a:pPr lvl="1"/>
            <a:r>
              <a:rPr lang="en-US" dirty="0" smtClean="0"/>
              <a:t>How to scale to multiple machines?</a:t>
            </a:r>
          </a:p>
          <a:p>
            <a:pPr lvl="1"/>
            <a:r>
              <a:rPr lang="en-US" dirty="0" smtClean="0"/>
              <a:t>UNIX philosophy, to something small and do it well. (Modular)</a:t>
            </a:r>
          </a:p>
          <a:p>
            <a:pPr lvl="1"/>
            <a:r>
              <a:rPr lang="en-US" dirty="0" smtClean="0"/>
              <a:t>Speed of data access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983" y="574666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Idea #2.  Break up Ma Bell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3" y="2642993"/>
            <a:ext cx="4827929" cy="310366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many scripts and programs to edit local .CSV files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strike="sngStrike" dirty="0" smtClean="0"/>
              <a:t>Development timeline</a:t>
            </a:r>
          </a:p>
          <a:p>
            <a:pPr lvl="1"/>
            <a:r>
              <a:rPr lang="en-US" strike="sngStrike" dirty="0" smtClean="0"/>
              <a:t>Thread</a:t>
            </a:r>
            <a:r>
              <a:rPr lang="en-US" dirty="0" smtClean="0"/>
              <a:t> safety (simultaneous edits to single file -&gt; bad) </a:t>
            </a:r>
            <a:r>
              <a:rPr lang="en-US" dirty="0" smtClean="0">
                <a:solidFill>
                  <a:schemeClr val="accent2"/>
                </a:solidFill>
              </a:rPr>
              <a:t>lock files</a:t>
            </a:r>
          </a:p>
          <a:p>
            <a:pPr lvl="1"/>
            <a:r>
              <a:rPr lang="en-US" strike="sngStrike" dirty="0" smtClean="0"/>
              <a:t>How to scale to multiple machines?</a:t>
            </a:r>
          </a:p>
          <a:p>
            <a:pPr lvl="1"/>
            <a:r>
              <a:rPr lang="en-US" strike="sngStrike" dirty="0" smtClean="0"/>
              <a:t>UNIX philosophy, to something small and do it well. (Modular)</a:t>
            </a:r>
          </a:p>
          <a:p>
            <a:pPr lvl="1"/>
            <a:r>
              <a:rPr lang="en-US" dirty="0" smtClean="0"/>
              <a:t>Speed of data access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983" y="574666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IS NOT WORKING!</a:t>
            </a:r>
            <a:br>
              <a:rPr lang="en-US" dirty="0" smtClean="0"/>
            </a:br>
            <a:r>
              <a:rPr lang="en-US" dirty="0" smtClean="0"/>
              <a:t>Time to define requirements for data backend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7" y="2642993"/>
            <a:ext cx="4237541" cy="310366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“Simultaneous” dataset editing!</a:t>
            </a:r>
          </a:p>
          <a:p>
            <a:r>
              <a:rPr lang="en-US" dirty="0" smtClean="0"/>
              <a:t>Simultaneous dataset viewing!</a:t>
            </a:r>
          </a:p>
          <a:p>
            <a:r>
              <a:rPr lang="en-US" dirty="0" smtClean="0"/>
              <a:t>100s of concurrent users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wanna</a:t>
            </a:r>
            <a:r>
              <a:rPr lang="en-US" dirty="0" smtClean="0"/>
              <a:t> go fast</a:t>
            </a:r>
          </a:p>
          <a:p>
            <a:r>
              <a:rPr lang="en-US" dirty="0" smtClean="0"/>
              <a:t>Permissions model</a:t>
            </a:r>
          </a:p>
          <a:p>
            <a:r>
              <a:rPr lang="en-US" dirty="0" smtClean="0"/>
              <a:t>Efficient/compressed on-disk storage</a:t>
            </a:r>
          </a:p>
          <a:p>
            <a:r>
              <a:rPr lang="en-US" dirty="0" smtClean="0"/>
              <a:t>Accessible to colleagues, right </a:t>
            </a:r>
            <a:r>
              <a:rPr lang="en-US" dirty="0" err="1" smtClean="0"/>
              <a:t>Gio</a:t>
            </a:r>
            <a:r>
              <a:rPr lang="en-US" dirty="0" smtClean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983" y="5746661"/>
            <a:ext cx="18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memegen.com</a:t>
            </a:r>
          </a:p>
        </p:txBody>
      </p:sp>
    </p:spTree>
    <p:extLst>
      <p:ext uri="{BB962C8B-B14F-4D97-AF65-F5344CB8AC3E}">
        <p14:creationId xmlns:p14="http://schemas.microsoft.com/office/powerpoint/2010/main" val="9932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</a:t>
            </a:r>
            <a:r>
              <a:rPr lang="en-US" dirty="0" err="1" smtClean="0"/>
              <a:t>daryl</a:t>
            </a:r>
            <a:r>
              <a:rPr lang="en-US" dirty="0" smtClean="0"/>
              <a:t>, my goal is not world domination.</a:t>
            </a:r>
            <a:br>
              <a:rPr lang="en-US" dirty="0" smtClean="0"/>
            </a:br>
            <a:r>
              <a:rPr lang="en-US" dirty="0" smtClean="0"/>
              <a:t>I just want to graduate and earn cash money.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13" y="2642993"/>
            <a:ext cx="3103668" cy="310366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does more than just store information</a:t>
            </a:r>
          </a:p>
          <a:p>
            <a:pPr lvl="1"/>
            <a:r>
              <a:rPr lang="en-US" dirty="0" smtClean="0"/>
              <a:t>Built in statistics functions</a:t>
            </a:r>
          </a:p>
          <a:p>
            <a:pPr lvl="1"/>
            <a:r>
              <a:rPr lang="en-US" dirty="0" smtClean="0"/>
              <a:t>GIS extensions built in</a:t>
            </a:r>
          </a:p>
          <a:p>
            <a:pPr lvl="1"/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Constraints (data cleaning)</a:t>
            </a:r>
          </a:p>
          <a:p>
            <a:pPr lvl="1"/>
            <a:r>
              <a:rPr lang="en-US" dirty="0" smtClean="0"/>
              <a:t>Can do versioning, like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Faster data exploration/screening</a:t>
            </a:r>
          </a:p>
          <a:p>
            <a:pPr lvl="1"/>
            <a:r>
              <a:rPr lang="en-US" dirty="0" smtClean="0"/>
              <a:t>Procedural Languages</a:t>
            </a:r>
          </a:p>
          <a:p>
            <a:pPr lvl="1"/>
            <a:r>
              <a:rPr lang="en-US" dirty="0" smtClean="0"/>
              <a:t>Windowing Functions</a:t>
            </a:r>
          </a:p>
          <a:p>
            <a:pPr lvl="1"/>
            <a:r>
              <a:rPr lang="en-US" dirty="0" smtClean="0"/>
              <a:t>Common Table Expressions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983" y="5746661"/>
            <a:ext cx="273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http://quotesgram.com/</a:t>
            </a:r>
          </a:p>
        </p:txBody>
      </p:sp>
    </p:spTree>
    <p:extLst>
      <p:ext uri="{BB962C8B-B14F-4D97-AF65-F5344CB8AC3E}">
        <p14:creationId xmlns:p14="http://schemas.microsoft.com/office/powerpoint/2010/main" val="32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“Server” in Database Server scares me!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 Database Server?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Sheldon &amp; Leonard are clients, making requests. </a:t>
            </a:r>
            <a:r>
              <a:rPr lang="en-US" dirty="0" smtClean="0">
                <a:solidFill>
                  <a:srgbClr val="FFFF00"/>
                </a:solidFill>
              </a:rPr>
              <a:t>[write SQL]</a:t>
            </a:r>
          </a:p>
          <a:p>
            <a:r>
              <a:rPr lang="en-US" dirty="0" smtClean="0"/>
              <a:t>Penny is a server, she listens for requests. </a:t>
            </a:r>
            <a:r>
              <a:rPr lang="en-US" dirty="0" smtClean="0">
                <a:solidFill>
                  <a:srgbClr val="FFFF00"/>
                </a:solidFill>
              </a:rPr>
              <a:t>[network TCP socket]</a:t>
            </a:r>
          </a:p>
          <a:p>
            <a:pPr lvl="1"/>
            <a:r>
              <a:rPr lang="en-US" dirty="0" smtClean="0"/>
              <a:t>She translates the request into notes, unseen by clients [</a:t>
            </a:r>
            <a:r>
              <a:rPr lang="en-US" dirty="0" err="1" smtClean="0"/>
              <a:t>blackbox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She relays the notes to the cook, which materializes the food (backend), again [</a:t>
            </a:r>
            <a:r>
              <a:rPr lang="en-US" dirty="0" err="1" smtClean="0"/>
              <a:t>blackbox</a:t>
            </a:r>
            <a:r>
              <a:rPr lang="en-US" dirty="0" smtClean="0"/>
              <a:t>]</a:t>
            </a:r>
          </a:p>
          <a:p>
            <a:r>
              <a:rPr lang="en-US" dirty="0" smtClean="0"/>
              <a:t>Penny returns the food results to the clients for consumption. </a:t>
            </a:r>
            <a:r>
              <a:rPr lang="en-US" dirty="0" smtClean="0">
                <a:solidFill>
                  <a:srgbClr val="FFFF00"/>
                </a:solidFill>
              </a:rPr>
              <a:t>[tuples]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726766"/>
            <a:ext cx="245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CBS  Warner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install a database server on my laptop?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76" y="2326418"/>
            <a:ext cx="2212848" cy="33497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Let us discuss the magic of “localhost”</a:t>
            </a:r>
          </a:p>
          <a:p>
            <a:r>
              <a:rPr lang="en-US" dirty="0" smtClean="0"/>
              <a:t>Programming language’s database libraries default to “localhost” / file sockets</a:t>
            </a:r>
          </a:p>
          <a:p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conn = 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anose="020B0609040504020204" pitchFamily="49" charset="0"/>
              </a:rPr>
              <a:t>dbconnect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(“</a:t>
            </a:r>
            <a:r>
              <a:rPr lang="en-US" sz="2000" dirty="0" err="1" smtClean="0">
                <a:solidFill>
                  <a:schemeClr val="accent4"/>
                </a:solidFill>
                <a:latin typeface="Lucida Console" panose="020B0609040504020204" pitchFamily="49" charset="0"/>
              </a:rPr>
              <a:t>dbname</a:t>
            </a:r>
            <a:r>
              <a:rPr lang="en-US" sz="20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”)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</a:rPr>
              <a:t>Defaults to connect to localhost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</a:rPr>
              <a:t>Defaults to connect as your username</a:t>
            </a:r>
          </a:p>
          <a:p>
            <a:pPr lvl="1"/>
            <a:r>
              <a:rPr lang="en-US" sz="1600" dirty="0" smtClean="0">
                <a:latin typeface="Lucida Console" panose="020B0609040504020204" pitchFamily="49" charset="0"/>
              </a:rPr>
              <a:t>Defaults to connect to localhost on the standard IANA TCP port for your database software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1762" y="5807631"/>
            <a:ext cx="393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http://mattcantdraw.deviantart.com/</a:t>
            </a:r>
          </a:p>
        </p:txBody>
      </p:sp>
    </p:spTree>
    <p:extLst>
      <p:ext uri="{BB962C8B-B14F-4D97-AF65-F5344CB8AC3E}">
        <p14:creationId xmlns:p14="http://schemas.microsoft.com/office/powerpoint/2010/main" val="3197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800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Wingdings</vt:lpstr>
      <vt:lpstr>Office Theme</vt:lpstr>
      <vt:lpstr>The Case for Relational Databases (make databases great again!)</vt:lpstr>
      <vt:lpstr>Who am I and why am I here?</vt:lpstr>
      <vt:lpstr>Goal: The Iowa Environmental Mesonet [IEM] aims to gather, collect, compare, disseminate and archive observations made in Iowa on Earth. </vt:lpstr>
      <vt:lpstr>Code Idea #1.  Monolith</vt:lpstr>
      <vt:lpstr>Code Idea #2.  Break up Ma Bell</vt:lpstr>
      <vt:lpstr>CSV IS NOT WORKING! Time to define requirements for data backend</vt:lpstr>
      <vt:lpstr>Wait daryl, my goal is not world domination. I just want to graduate and earn cash money.</vt:lpstr>
      <vt:lpstr>“Server” in Database Server scares me! What Is A Database Server?</vt:lpstr>
      <vt:lpstr>Can we install a database server on my laptop?</vt:lpstr>
      <vt:lpstr>SQLite is not a database server SQLite is a database engine, but that’s OK!</vt:lpstr>
      <vt:lpstr>Enough Theory! How does daryl attempt to get work done?</vt:lpstr>
      <vt:lpstr>Some final thoughts, my 2 cents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Herzmann, Daryl E [AGRON]</dc:creator>
  <cp:lastModifiedBy>Herzmann, Daryl E [AGRON]</cp:lastModifiedBy>
  <cp:revision>21</cp:revision>
  <dcterms:created xsi:type="dcterms:W3CDTF">2016-09-07T13:47:27Z</dcterms:created>
  <dcterms:modified xsi:type="dcterms:W3CDTF">2016-09-12T13:53:47Z</dcterms:modified>
</cp:coreProperties>
</file>