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3" r:id="rId8"/>
    <p:sldId id="262" r:id="rId9"/>
    <p:sldId id="264" r:id="rId10"/>
    <p:sldId id="265" r:id="rId11"/>
    <p:sldId id="266" r:id="rId12"/>
    <p:sldId id="272" r:id="rId13"/>
    <p:sldId id="268" r:id="rId14"/>
    <p:sldId id="269" r:id="rId15"/>
    <p:sldId id="273" r:id="rId16"/>
    <p:sldId id="270" r:id="rId17"/>
    <p:sldId id="271" r:id="rId18"/>
    <p:sldId id="274" r:id="rId19"/>
    <p:sldId id="275" r:id="rId20"/>
    <p:sldId id="27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2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2CD5-072E-4257-96DD-49732C006CEE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3AE7-88CC-4F42-892D-213CB6EE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0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2CD5-072E-4257-96DD-49732C006CEE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3AE7-88CC-4F42-892D-213CB6EE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0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2CD5-072E-4257-96DD-49732C006CEE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3AE7-88CC-4F42-892D-213CB6EE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4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2CD5-072E-4257-96DD-49732C006CEE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3AE7-88CC-4F42-892D-213CB6EE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5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2CD5-072E-4257-96DD-49732C006CEE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3AE7-88CC-4F42-892D-213CB6EE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5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2CD5-072E-4257-96DD-49732C006CEE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3AE7-88CC-4F42-892D-213CB6EE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1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2CD5-072E-4257-96DD-49732C006CEE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3AE7-88CC-4F42-892D-213CB6EE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2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2CD5-072E-4257-96DD-49732C006CEE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3AE7-88CC-4F42-892D-213CB6EE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3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2CD5-072E-4257-96DD-49732C006CEE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3AE7-88CC-4F42-892D-213CB6EE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2CD5-072E-4257-96DD-49732C006CEE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3AE7-88CC-4F42-892D-213CB6EE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2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2CD5-072E-4257-96DD-49732C006CEE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B3AE7-88CC-4F42-892D-213CB6EE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2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2CD5-072E-4257-96DD-49732C006CEE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B3AE7-88CC-4F42-892D-213CB6EE4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92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2016 Russell L. </a:t>
            </a:r>
            <a:r>
              <a:rPr lang="en-US" sz="5400" dirty="0" err="1" smtClean="0"/>
              <a:t>DeSouza</a:t>
            </a:r>
            <a:r>
              <a:rPr lang="en-US" sz="5400" dirty="0" smtClean="0"/>
              <a:t> Award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aryl</a:t>
            </a:r>
            <a:r>
              <a:rPr lang="en-US" dirty="0" smtClean="0"/>
              <a:t> </a:t>
            </a:r>
            <a:r>
              <a:rPr lang="en-US" dirty="0" err="1" smtClean="0"/>
              <a:t>herzmann</a:t>
            </a:r>
            <a:endParaRPr lang="en-US" dirty="0" smtClean="0"/>
          </a:p>
          <a:p>
            <a:r>
              <a:rPr lang="en-US" dirty="0" smtClean="0"/>
              <a:t>26 September 2016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akrherz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0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 Geosciences?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5894"/>
            <a:ext cx="5181600" cy="259080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/>
              <a:t>Is this </a:t>
            </a:r>
            <a:r>
              <a:rPr lang="en-US" i="1" dirty="0" err="1" smtClean="0"/>
              <a:t>codespeak</a:t>
            </a:r>
            <a:r>
              <a:rPr lang="en-US" i="1" dirty="0" smtClean="0"/>
              <a:t> for Meteorologists caring about Hydrology?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/>
              <a:t>I work on projects with the Iowa Flood Center @</a:t>
            </a:r>
            <a:r>
              <a:rPr lang="en-US" dirty="0" err="1" smtClean="0"/>
              <a:t>UofIowa</a:t>
            </a:r>
            <a:endParaRPr lang="en-US" dirty="0" smtClean="0"/>
          </a:p>
          <a:p>
            <a:r>
              <a:rPr lang="en-US" dirty="0" smtClean="0"/>
              <a:t>Meteorology program is with Geology @ISU</a:t>
            </a:r>
          </a:p>
          <a:p>
            <a:r>
              <a:rPr lang="en-US" dirty="0" smtClean="0"/>
              <a:t>I’m in Agronomy and primarily support physical science modelling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Undergraduate job was with Physics and Astronomy </a:t>
            </a:r>
            <a:r>
              <a:rPr 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  <a:t> Validation!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1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Shares Data?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199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Iowa Environmental </a:t>
            </a:r>
            <a:r>
              <a:rPr lang="en-US" dirty="0" err="1" smtClean="0"/>
              <a:t>Mesonet</a:t>
            </a:r>
            <a:r>
              <a:rPr lang="en-US" dirty="0" smtClean="0"/>
              <a:t> website is a </a:t>
            </a:r>
            <a:r>
              <a:rPr lang="en-US" dirty="0" err="1" smtClean="0"/>
              <a:t>trainwreck</a:t>
            </a:r>
            <a:r>
              <a:rPr lang="en-US" dirty="0" smtClean="0"/>
              <a:t>, but crazy levels of functionality</a:t>
            </a:r>
          </a:p>
          <a:p>
            <a:r>
              <a:rPr lang="en-US" dirty="0" smtClean="0"/>
              <a:t>Haven’t reached the mythical 1 billion requests per day, yet</a:t>
            </a:r>
          </a:p>
          <a:p>
            <a:r>
              <a:rPr lang="en-US" dirty="0" err="1" smtClean="0"/>
              <a:t>Avg</a:t>
            </a:r>
            <a:r>
              <a:rPr lang="en-US" dirty="0" smtClean="0"/>
              <a:t>: 300m </a:t>
            </a:r>
            <a:r>
              <a:rPr lang="en-US" dirty="0" err="1" smtClean="0"/>
              <a:t>req</a:t>
            </a:r>
            <a:r>
              <a:rPr lang="en-US" dirty="0" smtClean="0"/>
              <a:t>/day 1m users</a:t>
            </a:r>
          </a:p>
          <a:p>
            <a:pPr lvl="1"/>
            <a:r>
              <a:rPr lang="en-US" dirty="0" smtClean="0"/>
              <a:t>Mostly due to android apps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This is one of a number of data sharing servers I admin!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0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~4 TB of web traffic per day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2396331"/>
            <a:ext cx="4762500" cy="320992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mesonet.agron.iastate.edu</a:t>
            </a:r>
          </a:p>
          <a:p>
            <a:pPr lvl="1"/>
            <a:r>
              <a:rPr lang="en-US" dirty="0" smtClean="0"/>
              <a:t>Lots of random stuff</a:t>
            </a:r>
          </a:p>
          <a:p>
            <a:pPr lvl="1"/>
            <a:r>
              <a:rPr lang="en-US" dirty="0" smtClean="0"/>
              <a:t>1.4 TB</a:t>
            </a:r>
          </a:p>
          <a:p>
            <a:r>
              <a:rPr lang="en-US" dirty="0" smtClean="0"/>
              <a:t>mtarchive.geol.iastate.edu</a:t>
            </a:r>
          </a:p>
          <a:p>
            <a:pPr lvl="1"/>
            <a:r>
              <a:rPr lang="en-US" dirty="0" smtClean="0"/>
              <a:t>1893-today GEMPAK, </a:t>
            </a:r>
            <a:r>
              <a:rPr lang="en-US" dirty="0" err="1" smtClean="0"/>
              <a:t>grib</a:t>
            </a:r>
            <a:r>
              <a:rPr lang="en-US" dirty="0" smtClean="0"/>
              <a:t> files, </a:t>
            </a:r>
            <a:r>
              <a:rPr lang="en-US" dirty="0" err="1" smtClean="0"/>
              <a:t>Thredds</a:t>
            </a:r>
            <a:endParaRPr lang="en-US" dirty="0" smtClean="0"/>
          </a:p>
          <a:p>
            <a:pPr lvl="1"/>
            <a:r>
              <a:rPr lang="en-US" dirty="0" smtClean="0"/>
              <a:t>300 GB</a:t>
            </a:r>
          </a:p>
          <a:p>
            <a:r>
              <a:rPr lang="en-US" dirty="0" smtClean="0"/>
              <a:t>metfs1.agron.iastate.edu</a:t>
            </a:r>
          </a:p>
          <a:p>
            <a:pPr lvl="1"/>
            <a:r>
              <a:rPr lang="en-US" dirty="0" smtClean="0"/>
              <a:t>IDD node /data over HTTP</a:t>
            </a:r>
          </a:p>
          <a:p>
            <a:pPr lvl="1"/>
            <a:r>
              <a:rPr lang="en-US" dirty="0" smtClean="0"/>
              <a:t>400 GB</a:t>
            </a:r>
          </a:p>
          <a:p>
            <a:r>
              <a:rPr lang="en-US" dirty="0" smtClean="0"/>
              <a:t>mesonet-nexrad.agron.iastate.edu</a:t>
            </a:r>
          </a:p>
          <a:p>
            <a:pPr lvl="1"/>
            <a:r>
              <a:rPr lang="en-US" dirty="0" smtClean="0"/>
              <a:t>Open Level II Polling site</a:t>
            </a:r>
          </a:p>
          <a:p>
            <a:pPr lvl="1"/>
            <a:r>
              <a:rPr lang="en-US" dirty="0" smtClean="0"/>
              <a:t>1.7 TB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If all this does not validate ‘Shares data’, I don’t know what would do it!  </a:t>
            </a:r>
            <a:r>
              <a:rPr 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  <a:t>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88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Shares Ideas?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IEMChat</a:t>
            </a:r>
            <a:r>
              <a:rPr lang="en-US" dirty="0" smtClean="0"/>
              <a:t> developed in 2005 to be a </a:t>
            </a:r>
            <a:r>
              <a:rPr lang="en-US" dirty="0" err="1" smtClean="0"/>
              <a:t>scalable+secure</a:t>
            </a:r>
            <a:r>
              <a:rPr lang="en-US" dirty="0" smtClean="0"/>
              <a:t> replacement for Yahoo Chat.</a:t>
            </a:r>
          </a:p>
          <a:p>
            <a:r>
              <a:rPr lang="en-US" dirty="0" smtClean="0"/>
              <a:t>F/freely provided to the NWS and rebranded as </a:t>
            </a:r>
            <a:r>
              <a:rPr lang="en-US" dirty="0" err="1" smtClean="0"/>
              <a:t>NWSChat</a:t>
            </a:r>
            <a:r>
              <a:rPr lang="en-US" dirty="0" smtClean="0"/>
              <a:t> in 2008</a:t>
            </a:r>
          </a:p>
          <a:p>
            <a:r>
              <a:rPr lang="en-US" dirty="0" smtClean="0"/>
              <a:t>I came along for the ride as a contractor to support it, till Jul 2016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weather.im is a for-public unofficial version of this project.</a:t>
            </a:r>
          </a:p>
          <a:p>
            <a:r>
              <a:rPr lang="en-US" dirty="0" err="1" smtClean="0">
                <a:solidFill>
                  <a:srgbClr val="FFFF00"/>
                </a:solidFill>
                <a:sym typeface="Wingdings" panose="05000000000000000000" pitchFamily="2" charset="2"/>
              </a:rPr>
              <a:t>IEMBot</a:t>
            </a:r>
            <a:r>
              <a:rPr 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sym typeface="Wingdings" panose="05000000000000000000" pitchFamily="2" charset="2"/>
              </a:rPr>
              <a:t>NWSBot</a:t>
            </a:r>
            <a:r>
              <a:rPr 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  <a:t> is the coolest component, an </a:t>
            </a:r>
            <a:r>
              <a:rPr lang="en-US" dirty="0" err="1" smtClean="0">
                <a:solidFill>
                  <a:srgbClr val="FFFF00"/>
                </a:solidFill>
                <a:sym typeface="Wingdings" panose="05000000000000000000" pitchFamily="2" charset="2"/>
              </a:rPr>
              <a:t>async</a:t>
            </a:r>
            <a:r>
              <a:rPr 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  <a:t> LDM/</a:t>
            </a:r>
            <a:r>
              <a:rPr lang="en-US" dirty="0" err="1" smtClean="0">
                <a:solidFill>
                  <a:srgbClr val="FFFF00"/>
                </a:solidFill>
                <a:sym typeface="Wingdings" panose="05000000000000000000" pitchFamily="2" charset="2"/>
              </a:rPr>
              <a:t>pqact</a:t>
            </a:r>
            <a:r>
              <a:rPr 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  <a:t> processing bridge in twisted python  Validation!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6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Shares Software?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5735"/>
            <a:ext cx="5181600" cy="385111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While most/all of it is unusable cruft, it is all at </a:t>
            </a:r>
            <a:r>
              <a:rPr lang="en-US" dirty="0" err="1" smtClean="0"/>
              <a:t>github</a:t>
            </a:r>
            <a:r>
              <a:rPr lang="en-US" dirty="0" smtClean="0"/>
              <a:t>!</a:t>
            </a:r>
          </a:p>
          <a:p>
            <a:r>
              <a:rPr lang="en-US" dirty="0" smtClean="0"/>
              <a:t>I like to wildly thrash at code.</a:t>
            </a:r>
          </a:p>
          <a:p>
            <a:r>
              <a:rPr lang="en-US" dirty="0" smtClean="0"/>
              <a:t>Primary project: “</a:t>
            </a:r>
            <a:r>
              <a:rPr lang="en-US" dirty="0" err="1" smtClean="0"/>
              <a:t>iem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11,500 commits, 0 releases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Contributor to </a:t>
            </a:r>
            <a:r>
              <a:rPr lang="en-US" dirty="0" err="1" smtClean="0">
                <a:sym typeface="Wingdings" panose="05000000000000000000" pitchFamily="2" charset="2"/>
              </a:rPr>
              <a:t>IgniteRealtime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Openfire</a:t>
            </a:r>
            <a:r>
              <a:rPr lang="en-US" dirty="0" smtClean="0">
                <a:sym typeface="Wingdings" panose="05000000000000000000" pitchFamily="2" charset="2"/>
              </a:rPr>
              <a:t>, XMPP server</a:t>
            </a:r>
          </a:p>
          <a:p>
            <a:r>
              <a:rPr 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  <a:t>So a weak validation here.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82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 I qualified? </a:t>
            </a:r>
            <a:r>
              <a:rPr lang="en-US" dirty="0" smtClean="0">
                <a:solidFill>
                  <a:srgbClr val="FFFF00"/>
                </a:solidFill>
              </a:rPr>
              <a:t>Conditional Pass!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C000"/>
                </a:solidFill>
              </a:rPr>
              <a:t>None of this would be possible without </a:t>
            </a:r>
            <a:r>
              <a:rPr lang="en-US" dirty="0" err="1" smtClean="0">
                <a:solidFill>
                  <a:srgbClr val="FFC000"/>
                </a:solidFill>
              </a:rPr>
              <a:t>Unidata</a:t>
            </a:r>
            <a:r>
              <a:rPr lang="en-US" dirty="0" smtClean="0">
                <a:solidFill>
                  <a:srgbClr val="FFC000"/>
                </a:solidFill>
              </a:rPr>
              <a:t>!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Equipment Grants</a:t>
            </a:r>
          </a:p>
          <a:p>
            <a:pPr lvl="1"/>
            <a:r>
              <a:rPr lang="en-US" dirty="0" smtClean="0"/>
              <a:t>2005 to bolster IEM GIS services</a:t>
            </a:r>
          </a:p>
          <a:p>
            <a:pPr lvl="1"/>
            <a:r>
              <a:rPr lang="en-US" dirty="0" smtClean="0"/>
              <a:t>2010 </a:t>
            </a:r>
            <a:r>
              <a:rPr lang="en-US" dirty="0" err="1" smtClean="0"/>
              <a:t>mtarchive</a:t>
            </a:r>
            <a:r>
              <a:rPr lang="en-US" dirty="0" smtClean="0"/>
              <a:t> </a:t>
            </a:r>
            <a:r>
              <a:rPr lang="en-US" dirty="0" err="1" smtClean="0"/>
              <a:t>thredds</a:t>
            </a:r>
            <a:endParaRPr lang="en-US" dirty="0" smtClean="0"/>
          </a:p>
          <a:p>
            <a:pPr lvl="1"/>
            <a:r>
              <a:rPr lang="en-US" dirty="0"/>
              <a:t>2012 </a:t>
            </a:r>
            <a:r>
              <a:rPr lang="en-US" dirty="0" err="1"/>
              <a:t>Edex</a:t>
            </a:r>
            <a:r>
              <a:rPr lang="en-US" dirty="0"/>
              <a:t> / </a:t>
            </a:r>
            <a:r>
              <a:rPr lang="en-US" dirty="0" err="1"/>
              <a:t>mtarchive</a:t>
            </a:r>
            <a:r>
              <a:rPr lang="en-US" dirty="0"/>
              <a:t>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LDM (most important! </a:t>
            </a:r>
            <a:r>
              <a:rPr lang="en-US" dirty="0" smtClean="0">
                <a:sym typeface="Wingdings" panose="05000000000000000000" pitchFamily="2" charset="2"/>
              </a:rPr>
              <a:t>)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GEMPAK (close second)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Thredds</a:t>
            </a:r>
            <a:r>
              <a:rPr lang="en-US" dirty="0" smtClean="0">
                <a:sym typeface="Wingdings" panose="05000000000000000000" pitchFamily="2" charset="2"/>
              </a:rPr>
              <a:t> (eh, maybe I shouldn’t have ranked the software)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Netcdf</a:t>
            </a:r>
            <a:r>
              <a:rPr lang="en-US" dirty="0" smtClean="0">
                <a:sym typeface="Wingdings" panose="05000000000000000000" pitchFamily="2" charset="2"/>
              </a:rPr>
              <a:t> (uh oh, important too..)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11666833"/>
              </p:ext>
            </p:extLst>
          </p:nvPr>
        </p:nvGraphicFramePr>
        <p:xfrm>
          <a:off x="6194738" y="1825625"/>
          <a:ext cx="5159062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468">
                  <a:extLst>
                    <a:ext uri="{9D8B030D-6E8A-4147-A177-3AD203B41FA5}">
                      <a16:colId xmlns:a16="http://schemas.microsoft.com/office/drawing/2014/main" val="29725656"/>
                    </a:ext>
                  </a:extLst>
                </a:gridCol>
                <a:gridCol w="437881">
                  <a:extLst>
                    <a:ext uri="{9D8B030D-6E8A-4147-A177-3AD203B41FA5}">
                      <a16:colId xmlns:a16="http://schemas.microsoft.com/office/drawing/2014/main" val="3974882827"/>
                    </a:ext>
                  </a:extLst>
                </a:gridCol>
                <a:gridCol w="2215167">
                  <a:extLst>
                    <a:ext uri="{9D8B030D-6E8A-4147-A177-3AD203B41FA5}">
                      <a16:colId xmlns:a16="http://schemas.microsoft.com/office/drawing/2014/main" val="1956566673"/>
                    </a:ext>
                  </a:extLst>
                </a:gridCol>
                <a:gridCol w="535546">
                  <a:extLst>
                    <a:ext uri="{9D8B030D-6E8A-4147-A177-3AD203B41FA5}">
                      <a16:colId xmlns:a16="http://schemas.microsoft.com/office/drawing/2014/main" val="3740273657"/>
                    </a:ext>
                  </a:extLst>
                </a:gridCol>
              </a:tblGrid>
              <a:tr h="33599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List</a:t>
                      </a:r>
                      <a:r>
                        <a:rPr lang="en-US" sz="1800" baseline="0" dirty="0" smtClean="0"/>
                        <a:t> Messages by 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#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Direct Emails</a:t>
                      </a:r>
                      <a:r>
                        <a:rPr lang="en-US" sz="1800" baseline="0" dirty="0" smtClean="0"/>
                        <a:t> by 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#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95318"/>
                  </a:ext>
                </a:extLst>
              </a:tr>
              <a:tr h="33599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support@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Jeff Weber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98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211248"/>
                  </a:ext>
                </a:extLst>
              </a:tr>
              <a:tr h="335997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ldm</a:t>
                      </a:r>
                      <a:r>
                        <a:rPr lang="en-US" sz="1800" dirty="0" smtClean="0"/>
                        <a:t>-users@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Anne Wilson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61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860909"/>
                  </a:ext>
                </a:extLst>
              </a:tr>
              <a:tr h="33599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support-</a:t>
                      </a:r>
                      <a:r>
                        <a:rPr lang="en-US" sz="1800" dirty="0" err="1" smtClean="0"/>
                        <a:t>ldm</a:t>
                      </a:r>
                      <a:r>
                        <a:rPr lang="en-US" sz="1800" dirty="0" smtClean="0"/>
                        <a:t>@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Michael</a:t>
                      </a:r>
                      <a:r>
                        <a:rPr lang="en-US" sz="1800" baseline="0" dirty="0" smtClean="0"/>
                        <a:t> James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33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942586"/>
                  </a:ext>
                </a:extLst>
              </a:tr>
              <a:tr h="33599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support-</a:t>
                      </a:r>
                      <a:r>
                        <a:rPr lang="en-US" sz="1800" dirty="0" err="1" smtClean="0"/>
                        <a:t>thredds</a:t>
                      </a:r>
                      <a:r>
                        <a:rPr lang="en-US" sz="1800" dirty="0" smtClean="0"/>
                        <a:t>@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Jo</a:t>
                      </a:r>
                      <a:r>
                        <a:rPr lang="en-US" sz="1800" baseline="0" dirty="0" smtClean="0"/>
                        <a:t> Hansen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23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389477"/>
                  </a:ext>
                </a:extLst>
              </a:tr>
              <a:tr h="33599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support-</a:t>
                      </a:r>
                      <a:r>
                        <a:rPr lang="en-US" sz="1800" dirty="0" err="1" smtClean="0"/>
                        <a:t>idd</a:t>
                      </a:r>
                      <a:r>
                        <a:rPr lang="en-US" sz="1800" dirty="0" smtClean="0"/>
                        <a:t>@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Steve Emerson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817186"/>
                  </a:ext>
                </a:extLst>
              </a:tr>
              <a:tr h="33599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support-</a:t>
                      </a:r>
                      <a:r>
                        <a:rPr lang="en-US" sz="1800" dirty="0" err="1" smtClean="0"/>
                        <a:t>gempak</a:t>
                      </a:r>
                      <a:r>
                        <a:rPr lang="en-US" sz="1800" dirty="0" smtClean="0"/>
                        <a:t>@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Ben Domenico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620498"/>
                  </a:ext>
                </a:extLst>
              </a:tr>
              <a:tr h="3359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gembud</a:t>
                      </a:r>
                      <a:r>
                        <a:rPr lang="en-US" sz="1800" dirty="0" smtClean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Linda Miller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994938"/>
                  </a:ext>
                </a:extLst>
              </a:tr>
              <a:tr h="33599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Steve </a:t>
                      </a:r>
                      <a:r>
                        <a:rPr lang="en-US" sz="1800" dirty="0" err="1" smtClean="0"/>
                        <a:t>Chizwell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760430"/>
                  </a:ext>
                </a:extLst>
              </a:tr>
              <a:tr h="33599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Tom </a:t>
                      </a:r>
                      <a:r>
                        <a:rPr lang="en-US" sz="1800" dirty="0" err="1" smtClean="0"/>
                        <a:t>Yoksas</a:t>
                      </a:r>
                      <a:r>
                        <a:rPr lang="en-US" sz="1800" dirty="0" smtClean="0"/>
                        <a:t>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92274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52315" y="5757545"/>
            <a:ext cx="399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Since ~2001, actual totals are higher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story of GEMPAK’s nex2img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In July 2003, I was </a:t>
            </a:r>
            <a:r>
              <a:rPr lang="en-US" dirty="0" err="1" smtClean="0"/>
              <a:t>efforting</a:t>
            </a:r>
            <a:r>
              <a:rPr lang="en-US" dirty="0" smtClean="0"/>
              <a:t> getting RADAR composites into GIS.  The `</a:t>
            </a:r>
            <a:r>
              <a:rPr lang="en-US" dirty="0" err="1" smtClean="0"/>
              <a:t>gdradr</a:t>
            </a:r>
            <a:r>
              <a:rPr lang="en-US" dirty="0" smtClean="0"/>
              <a:t>` and newly added `nex2gini` were not quite doing what I needed. I reached out to Jeff Weber and Steve </a:t>
            </a:r>
            <a:r>
              <a:rPr lang="en-US" dirty="0" err="1" smtClean="0"/>
              <a:t>Chiswell</a:t>
            </a:r>
            <a:r>
              <a:rPr lang="en-US" dirty="0" smtClean="0"/>
              <a:t> and a few days later, this email arrived: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Consolas" panose="020B0609020204030204" pitchFamily="49" charset="0"/>
              </a:rPr>
              <a:t>Daryl</a:t>
            </a:r>
            <a:r>
              <a:rPr lang="en-US" sz="2200" dirty="0"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 have a program called nex2img which you can download at</a:t>
            </a:r>
          </a:p>
          <a:p>
            <a:pPr marL="457200" lvl="1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ftp</a:t>
            </a:r>
            <a:r>
              <a:rPr lang="en-US" sz="2200" dirty="0" smtClean="0">
                <a:latin typeface="Consolas" panose="020B0609020204030204" pitchFamily="49" charset="0"/>
              </a:rPr>
              <a:t>://ftp.unidata.ucar.edu/nawips-5.6/contrib/nex2img.tar.gz</a:t>
            </a:r>
            <a:endParaRPr lang="en-US" sz="2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This program will create a GIF format output image of the radar mosaic</a:t>
            </a:r>
          </a:p>
          <a:p>
            <a:pPr marL="457200" lvl="1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with a specified color lookup table in your desired projection.</a:t>
            </a:r>
          </a:p>
          <a:p>
            <a:pPr marL="457200" lvl="1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Since the program does not write a GINI, you can use CED as the projection type</a:t>
            </a:r>
            <a:r>
              <a:rPr lang="en-US" sz="2200" dirty="0" smtClean="0">
                <a:latin typeface="Consolas" panose="020B06090202040302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en-US" sz="2200" dirty="0" smtClean="0">
                <a:latin typeface="Consolas" panose="020B0609020204030204" pitchFamily="49" charset="0"/>
              </a:rPr>
              <a:t>…Steve </a:t>
            </a:r>
            <a:r>
              <a:rPr lang="en-US" sz="2200" dirty="0" err="1" smtClean="0">
                <a:latin typeface="Consolas" panose="020B0609020204030204" pitchFamily="49" charset="0"/>
              </a:rPr>
              <a:t>Chiswell</a:t>
            </a:r>
            <a:endParaRPr lang="en-US" sz="22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sz="3000" dirty="0" smtClean="0"/>
              <a:t>The rest is history!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0850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enough of my rambling…. Questions?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23" y="1919484"/>
            <a:ext cx="3631842" cy="4261854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akrherz</a:t>
            </a:r>
            <a:endParaRPr lang="en-US" dirty="0" smtClean="0"/>
          </a:p>
          <a:p>
            <a:r>
              <a:rPr lang="en-US" dirty="0" smtClean="0"/>
              <a:t>akrherz@iastate.edu</a:t>
            </a:r>
          </a:p>
          <a:p>
            <a:r>
              <a:rPr lang="en-US" dirty="0" smtClean="0"/>
              <a:t>515-451-9249 (cell phone </a:t>
            </a:r>
            <a:r>
              <a:rPr lang="en-US" dirty="0" smtClean="0">
                <a:sym typeface="Wingdings" panose="05000000000000000000" pitchFamily="2" charset="2"/>
              </a:rPr>
              <a:t>)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11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Material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612" y="1690688"/>
            <a:ext cx="8300773" cy="46546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34974" y="1200886"/>
            <a:ext cx="835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“If we are going to stay here until all hours of the night, can we at get some food here!”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0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Neat datasets curated by the IEM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5 minute GIS-ready NEXRAD composites back to 1995</a:t>
            </a:r>
          </a:p>
          <a:p>
            <a:r>
              <a:rPr lang="en-US" dirty="0" smtClean="0"/>
              <a:t>Different mechanisms to view NWS text data back to 2001</a:t>
            </a:r>
          </a:p>
          <a:p>
            <a:r>
              <a:rPr lang="en-US" dirty="0" err="1" smtClean="0"/>
              <a:t>Yuge</a:t>
            </a:r>
            <a:r>
              <a:rPr lang="en-US" dirty="0" smtClean="0"/>
              <a:t> archive of SHEF data back to 2010</a:t>
            </a:r>
          </a:p>
          <a:p>
            <a:r>
              <a:rPr lang="en-US" dirty="0" smtClean="0"/>
              <a:t>Complete? NWS WWA VTEC Archives</a:t>
            </a:r>
          </a:p>
          <a:p>
            <a:r>
              <a:rPr lang="en-US" dirty="0" smtClean="0"/>
              <a:t>Downloadable Local Storm Reports</a:t>
            </a:r>
          </a:p>
          <a:p>
            <a:r>
              <a:rPr lang="en-US" dirty="0" smtClean="0"/>
              <a:t>Decoded MOS data back to 2007 in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Downloadable NEXRAD Storm Attribute tables</a:t>
            </a:r>
          </a:p>
          <a:p>
            <a:r>
              <a:rPr lang="en-US" dirty="0" smtClean="0"/>
              <a:t>Massive amounts of METAR data</a:t>
            </a:r>
          </a:p>
          <a:p>
            <a:r>
              <a:rPr lang="en-US" dirty="0" smtClean="0"/>
              <a:t>BUFKIT archive back 2010</a:t>
            </a:r>
          </a:p>
          <a:p>
            <a:r>
              <a:rPr lang="en-US" dirty="0" smtClean="0"/>
              <a:t>ASOS 1 minute data (Iowa + custom requests)</a:t>
            </a:r>
          </a:p>
          <a:p>
            <a:r>
              <a:rPr lang="en-US" dirty="0" smtClean="0"/>
              <a:t>RAOB web service</a:t>
            </a:r>
          </a:p>
          <a:p>
            <a:r>
              <a:rPr lang="en-US" dirty="0" smtClean="0"/>
              <a:t>GIS Ready GINI Satellite data</a:t>
            </a:r>
          </a:p>
          <a:p>
            <a:r>
              <a:rPr lang="en-US" dirty="0" smtClean="0"/>
              <a:t>Various other GRIB products in on-demand URI based archives</a:t>
            </a:r>
          </a:p>
          <a:p>
            <a:pPr lvl="1"/>
            <a:r>
              <a:rPr lang="en-US" dirty="0" smtClean="0"/>
              <a:t>90 TB of spinning disks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56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Doug </a:t>
            </a:r>
            <a:r>
              <a:rPr lang="en-US" dirty="0" err="1" smtClean="0"/>
              <a:t>Yarger</a:t>
            </a:r>
            <a:r>
              <a:rPr lang="en-US" dirty="0" smtClean="0"/>
              <a:t>, 2002 Award Winner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487" y="1991638"/>
            <a:ext cx="3296401" cy="4285322"/>
          </a:xfrm>
        </p:spPr>
      </p:pic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His “forgetfulness” changed my life! </a:t>
            </a:r>
            <a:r>
              <a:rPr lang="en-US" i="1" dirty="0" smtClean="0"/>
              <a:t>(insert story here)</a:t>
            </a:r>
          </a:p>
          <a:p>
            <a:r>
              <a:rPr lang="en-US" dirty="0" smtClean="0"/>
              <a:t>Strong supporter of </a:t>
            </a:r>
            <a:r>
              <a:rPr lang="en-US" dirty="0" err="1" smtClean="0"/>
              <a:t>Unidata</a:t>
            </a:r>
            <a:r>
              <a:rPr lang="en-US" dirty="0" smtClean="0"/>
              <a:t> and got me interested in it</a:t>
            </a:r>
          </a:p>
          <a:p>
            <a:r>
              <a:rPr lang="en-US" dirty="0" smtClean="0"/>
              <a:t>A number of collaborative projects with </a:t>
            </a:r>
            <a:r>
              <a:rPr lang="en-US" dirty="0" err="1" smtClean="0"/>
              <a:t>Unidata</a:t>
            </a:r>
            <a:r>
              <a:rPr lang="en-US" dirty="0" smtClean="0"/>
              <a:t> for education related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1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IEM Daily Feature as Reproducible Science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6465"/>
            <a:ext cx="5181600" cy="4249657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383" y="1825625"/>
            <a:ext cx="3287233" cy="4351338"/>
          </a:xfrm>
        </p:spPr>
      </p:pic>
      <p:cxnSp>
        <p:nvCxnSpPr>
          <p:cNvPr id="9" name="Straight Arrow Connector 8"/>
          <p:cNvCxnSpPr/>
          <p:nvPr/>
        </p:nvCxnSpPr>
        <p:spPr>
          <a:xfrm flipV="1">
            <a:off x="4765183" y="3799268"/>
            <a:ext cx="2354200" cy="10818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84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fun with webcams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24" y="1825625"/>
            <a:ext cx="4821551" cy="435133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Partner with 3 TV stations to build out a network of webcams</a:t>
            </a:r>
          </a:p>
          <a:p>
            <a:r>
              <a:rPr lang="en-US" dirty="0" smtClean="0"/>
              <a:t>At least 5 minute image archived back to 2003.</a:t>
            </a:r>
          </a:p>
          <a:p>
            <a:r>
              <a:rPr lang="en-US" dirty="0" smtClean="0"/>
              <a:t>PTZ allows virtual chasing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akrherz</a:t>
            </a:r>
            <a:r>
              <a:rPr lang="en-US" dirty="0" smtClean="0"/>
              <a:t> YouTube channel has 400 videos now of fun stuff</a:t>
            </a:r>
          </a:p>
          <a:p>
            <a:r>
              <a:rPr lang="en-US" dirty="0" smtClean="0"/>
              <a:t>Do we have time for a montage with 80s rock and roll music?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1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16 June 1999, to: </a:t>
            </a:r>
            <a:r>
              <a:rPr lang="en-US" dirty="0" err="1" smtClean="0">
                <a:solidFill>
                  <a:srgbClr val="FFFF00"/>
                </a:solidFill>
              </a:rPr>
              <a:t>Unidata</a:t>
            </a:r>
            <a:r>
              <a:rPr lang="en-US" dirty="0" smtClean="0">
                <a:solidFill>
                  <a:srgbClr val="FFFF00"/>
                </a:solidFill>
              </a:rPr>
              <a:t> from: me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sz="3600" dirty="0" smtClean="0">
                <a:solidFill>
                  <a:srgbClr val="FFFF00"/>
                </a:solidFill>
              </a:rPr>
              <a:t>(the ultimate email spam/scam, Holy </a:t>
            </a:r>
            <a:r>
              <a:rPr lang="en-US" sz="3600" dirty="0">
                <a:solidFill>
                  <a:srgbClr val="FFFF00"/>
                </a:solidFill>
              </a:rPr>
              <a:t>S</a:t>
            </a:r>
            <a:r>
              <a:rPr lang="en-US" sz="3600" dirty="0" smtClean="0">
                <a:solidFill>
                  <a:srgbClr val="FFFF00"/>
                </a:solidFill>
              </a:rPr>
              <a:t>pell </a:t>
            </a:r>
            <a:r>
              <a:rPr lang="en-US" sz="3600" dirty="0">
                <a:solidFill>
                  <a:srgbClr val="FFFF00"/>
                </a:solidFill>
              </a:rPr>
              <a:t>C</a:t>
            </a:r>
            <a:r>
              <a:rPr lang="en-US" sz="3600" dirty="0" smtClean="0">
                <a:solidFill>
                  <a:srgbClr val="FFFF00"/>
                </a:solidFill>
              </a:rPr>
              <a:t>heck Batman)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Greetings,</a:t>
            </a:r>
          </a:p>
          <a:p>
            <a:pPr marL="0" indent="0">
              <a:buNone/>
            </a:pPr>
            <a:r>
              <a:rPr lang="en-US" dirty="0" smtClean="0"/>
              <a:t>	I </a:t>
            </a:r>
            <a:r>
              <a:rPr lang="en-US" dirty="0"/>
              <a:t>have a question for you.  I am not exactly sure if </a:t>
            </a:r>
            <a:r>
              <a:rPr lang="en-US" dirty="0" smtClean="0"/>
              <a:t>I am </a:t>
            </a:r>
            <a:r>
              <a:rPr lang="en-US" dirty="0"/>
              <a:t>allowed to </a:t>
            </a:r>
            <a:r>
              <a:rPr lang="en-US" dirty="0" err="1"/>
              <a:t>recieve</a:t>
            </a:r>
            <a:r>
              <a:rPr lang="en-US" dirty="0"/>
              <a:t> a data pipe from you.  I am a junior </a:t>
            </a:r>
            <a:r>
              <a:rPr lang="en-US" dirty="0" smtClean="0"/>
              <a:t>in Meteorology </a:t>
            </a:r>
            <a:r>
              <a:rPr lang="en-US" dirty="0"/>
              <a:t>with a deep interest in weather data </a:t>
            </a:r>
            <a:r>
              <a:rPr lang="en-US" dirty="0" smtClean="0"/>
              <a:t>processing. My </a:t>
            </a:r>
            <a:r>
              <a:rPr lang="en-US" dirty="0"/>
              <a:t>department at Iowa State University </a:t>
            </a:r>
            <a:r>
              <a:rPr lang="en-US" dirty="0" err="1"/>
              <a:t>allready</a:t>
            </a:r>
            <a:r>
              <a:rPr lang="en-US" dirty="0"/>
              <a:t> receives </a:t>
            </a:r>
            <a:r>
              <a:rPr lang="en-US" dirty="0" smtClean="0"/>
              <a:t>data </a:t>
            </a:r>
            <a:r>
              <a:rPr lang="en-US" dirty="0"/>
              <a:t>from you, but it is on a system that I can not stand to </a:t>
            </a:r>
            <a:r>
              <a:rPr lang="en-US" dirty="0" smtClean="0"/>
              <a:t>work </a:t>
            </a:r>
            <a:r>
              <a:rPr lang="en-US" dirty="0"/>
              <a:t>with (IRIX 6.5.3), anyway...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 </a:t>
            </a:r>
            <a:r>
              <a:rPr lang="en-US" dirty="0"/>
              <a:t>would like to set up my machine as a data </a:t>
            </a:r>
            <a:r>
              <a:rPr lang="en-US" dirty="0" err="1" smtClean="0"/>
              <a:t>chunke</a:t>
            </a:r>
            <a:r>
              <a:rPr lang="en-US" dirty="0" err="1"/>
              <a:t>r</a:t>
            </a:r>
            <a:r>
              <a:rPr lang="en-US" dirty="0" smtClean="0"/>
              <a:t> </a:t>
            </a:r>
            <a:r>
              <a:rPr lang="en-US" dirty="0"/>
              <a:t>with your data.  I am interested in database, web, and </a:t>
            </a:r>
            <a:r>
              <a:rPr lang="en-US" dirty="0" smtClean="0"/>
              <a:t>GUI </a:t>
            </a:r>
            <a:r>
              <a:rPr lang="en-US" dirty="0"/>
              <a:t>products maintained in Linux 2.0 .  My question is whether </a:t>
            </a:r>
            <a:r>
              <a:rPr lang="en-US" dirty="0" smtClean="0"/>
              <a:t>or </a:t>
            </a:r>
            <a:r>
              <a:rPr lang="en-US" dirty="0"/>
              <a:t>not, I am allowed to do this...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/>
              <a:t>you would prefer not to do this, that would be </a:t>
            </a:r>
            <a:r>
              <a:rPr lang="en-US" dirty="0" smtClean="0"/>
              <a:t>fine </a:t>
            </a:r>
            <a:r>
              <a:rPr lang="en-US" dirty="0"/>
              <a:t>as well...  </a:t>
            </a:r>
            <a:r>
              <a:rPr lang="en-US" dirty="0">
                <a:solidFill>
                  <a:srgbClr val="FFC000"/>
                </a:solidFill>
              </a:rPr>
              <a:t>But I think that I can do things that would </a:t>
            </a:r>
            <a:r>
              <a:rPr lang="en-US" dirty="0" smtClean="0">
                <a:solidFill>
                  <a:srgbClr val="FFC000"/>
                </a:solidFill>
              </a:rPr>
              <a:t>be mutually </a:t>
            </a:r>
            <a:r>
              <a:rPr lang="en-US" dirty="0" err="1">
                <a:solidFill>
                  <a:srgbClr val="FFC000"/>
                </a:solidFill>
              </a:rPr>
              <a:t>benificial</a:t>
            </a:r>
            <a:r>
              <a:rPr lang="en-US" dirty="0">
                <a:solidFill>
                  <a:srgbClr val="FFC000"/>
                </a:solidFill>
              </a:rPr>
              <a:t> to both parties</a:t>
            </a:r>
            <a:r>
              <a:rPr lang="en-US" dirty="0"/>
              <a:t>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60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17 June 1999, Ben Domenico kindly replies: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Daryl,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C000"/>
                </a:solidFill>
              </a:rPr>
              <a:t>I'm </a:t>
            </a:r>
            <a:r>
              <a:rPr lang="en-US" b="1" dirty="0">
                <a:solidFill>
                  <a:srgbClr val="FFC000"/>
                </a:solidFill>
              </a:rPr>
              <a:t>not sure I understand your question</a:t>
            </a:r>
            <a:r>
              <a:rPr lang="en-US" dirty="0">
                <a:solidFill>
                  <a:srgbClr val="FFC000"/>
                </a:solidFill>
              </a:rPr>
              <a:t>.  </a:t>
            </a:r>
            <a:r>
              <a:rPr lang="en-US" dirty="0"/>
              <a:t>The way the IDD works, </a:t>
            </a:r>
            <a:r>
              <a:rPr lang="en-US" dirty="0" smtClean="0"/>
              <a:t>you would </a:t>
            </a:r>
            <a:r>
              <a:rPr lang="en-US" dirty="0"/>
              <a:t>simply make arrangements within your department to have an </a:t>
            </a:r>
            <a:r>
              <a:rPr lang="en-US" dirty="0" smtClean="0"/>
              <a:t>IDD </a:t>
            </a:r>
            <a:r>
              <a:rPr lang="en-US" dirty="0"/>
              <a:t>feed from the machine there (whether you can stand IRIX or not) into </a:t>
            </a:r>
            <a:r>
              <a:rPr lang="en-US" dirty="0" smtClean="0"/>
              <a:t>the machine </a:t>
            </a:r>
            <a:r>
              <a:rPr lang="en-US" dirty="0"/>
              <a:t>you want to work with.  It doesn't make sense to have </a:t>
            </a:r>
            <a:r>
              <a:rPr lang="en-US" dirty="0" smtClean="0"/>
              <a:t>multiple feeds </a:t>
            </a:r>
            <a:r>
              <a:rPr lang="en-US" dirty="0"/>
              <a:t>of the same </a:t>
            </a:r>
            <a:r>
              <a:rPr lang="en-US" dirty="0" err="1"/>
              <a:t>datastreams</a:t>
            </a:r>
            <a:r>
              <a:rPr lang="en-US" dirty="0"/>
              <a:t> going into ISU from the outside.  </a:t>
            </a:r>
            <a:r>
              <a:rPr lang="en-US" i="1" dirty="0" smtClean="0"/>
              <a:t>…snipped…</a:t>
            </a:r>
          </a:p>
          <a:p>
            <a:pPr marL="0" indent="0">
              <a:buNone/>
            </a:pPr>
            <a:r>
              <a:rPr lang="en-US" dirty="0" smtClean="0"/>
              <a:t>It's </a:t>
            </a:r>
            <a:r>
              <a:rPr lang="en-US" dirty="0"/>
              <a:t>good to hear from you again.  I hope this helps.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--Ben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u="sng" dirty="0" smtClean="0"/>
              <a:t>(Big thanks to Mike Schmidt for resurrecting this email thread!)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52569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forward 17 years,</a:t>
            </a:r>
            <a:br>
              <a:rPr lang="en-US" dirty="0" smtClean="0"/>
            </a:br>
            <a:r>
              <a:rPr lang="en-US" dirty="0" smtClean="0"/>
              <a:t>Am I qualified for this award?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Russell L. </a:t>
            </a:r>
            <a:r>
              <a:rPr lang="en-US" dirty="0" err="1" smtClean="0"/>
              <a:t>DeSouza</a:t>
            </a:r>
            <a:r>
              <a:rPr lang="en-US" dirty="0" smtClean="0"/>
              <a:t> Award honors </a:t>
            </a:r>
            <a:r>
              <a:rPr lang="en-US" dirty="0" smtClean="0">
                <a:solidFill>
                  <a:schemeClr val="accent2"/>
                </a:solidFill>
              </a:rPr>
              <a:t>individuals</a:t>
            </a:r>
            <a:r>
              <a:rPr lang="en-US" dirty="0" smtClean="0"/>
              <a:t> whose </a:t>
            </a:r>
            <a:r>
              <a:rPr lang="en-US" dirty="0" smtClean="0">
                <a:solidFill>
                  <a:schemeClr val="accent2"/>
                </a:solidFill>
              </a:rPr>
              <a:t>energy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expertise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chemeClr val="accent2"/>
                </a:solidFill>
              </a:rPr>
              <a:t>active involvement </a:t>
            </a:r>
            <a:r>
              <a:rPr lang="en-US" dirty="0" smtClean="0"/>
              <a:t>enable the </a:t>
            </a:r>
            <a:r>
              <a:rPr lang="en-US" dirty="0" err="1" smtClean="0"/>
              <a:t>Unidata</a:t>
            </a:r>
            <a:r>
              <a:rPr lang="en-US" dirty="0" smtClean="0"/>
              <a:t> Program to better </a:t>
            </a:r>
            <a:r>
              <a:rPr lang="en-US" dirty="0" smtClean="0">
                <a:solidFill>
                  <a:schemeClr val="accent2"/>
                </a:solidFill>
              </a:rPr>
              <a:t>serve geoscience</a:t>
            </a:r>
            <a:r>
              <a:rPr lang="en-US" dirty="0" smtClean="0"/>
              <a:t>. Honorees personify </a:t>
            </a:r>
            <a:r>
              <a:rPr lang="en-US" dirty="0" err="1" smtClean="0"/>
              <a:t>Unidata's</a:t>
            </a:r>
            <a:r>
              <a:rPr lang="en-US" dirty="0" smtClean="0"/>
              <a:t> ideal of a community that </a:t>
            </a:r>
            <a:r>
              <a:rPr lang="en-US" dirty="0" smtClean="0">
                <a:solidFill>
                  <a:schemeClr val="accent2"/>
                </a:solidFill>
              </a:rPr>
              <a:t>shares data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software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chemeClr val="accent2"/>
                </a:solidFill>
              </a:rPr>
              <a:t>ideas</a:t>
            </a:r>
            <a:r>
              <a:rPr lang="en-US" dirty="0" smtClean="0"/>
              <a:t> through computing and networking technologies.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0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005" y="4345551"/>
            <a:ext cx="2895600" cy="204216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005" y="1424193"/>
            <a:ext cx="2847975" cy="2724150"/>
          </a:xfrm>
        </p:spPr>
      </p:pic>
      <p:sp>
        <p:nvSpPr>
          <p:cNvPr id="9" name="TextBox 8"/>
          <p:cNvSpPr txBox="1"/>
          <p:nvPr/>
        </p:nvSpPr>
        <p:spPr>
          <a:xfrm>
            <a:off x="5912285" y="1424193"/>
            <a:ext cx="554903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 am an individual, yes. I have no known clones nor body doubles.</a:t>
            </a:r>
          </a:p>
          <a:p>
            <a:endParaRPr lang="en-US" sz="2400" dirty="0" smtClean="0"/>
          </a:p>
          <a:p>
            <a:r>
              <a:rPr lang="en-US" sz="2400" dirty="0" smtClean="0"/>
              <a:t>Previous Awards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2012 NOAA Non-Employee, Employee of the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2012 National Weather Association – Operational Achievement Award, Individual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2007 NOAA Environmental Hero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2002 National Weather Association – Larry R Johnson Award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1984 Kindergarten Showcase Student of the Week! </a:t>
            </a:r>
            <a:r>
              <a:rPr lang="en-US" sz="2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 Validation!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14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199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Never felt like I was working for a day in my life.</a:t>
            </a:r>
          </a:p>
          <a:p>
            <a:r>
              <a:rPr lang="en-US" dirty="0" smtClean="0"/>
              <a:t>I do fear daily that I am about to be fired for not doing a good job.</a:t>
            </a:r>
          </a:p>
          <a:p>
            <a:r>
              <a:rPr lang="en-US" dirty="0" smtClean="0"/>
              <a:t>Doing other people’s work is more fun than my own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why I only have a BS!</a:t>
            </a:r>
          </a:p>
          <a:p>
            <a:r>
              <a:rPr lang="en-US" dirty="0" smtClean="0"/>
              <a:t>Caffeine free since 2004! Energy comes from somewhere.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I have two kids under four with another arriving in January!  </a:t>
            </a:r>
            <a:r>
              <a:rPr 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  <a:t> Validation!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992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Expertise?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1240" y="1440493"/>
            <a:ext cx="5151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LinkedIn says this about me:</a:t>
            </a:r>
            <a:endParaRPr lang="en-US" sz="2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07" y="1902158"/>
            <a:ext cx="6258904" cy="4608929"/>
          </a:xfrm>
        </p:spPr>
      </p:pic>
      <p:sp>
        <p:nvSpPr>
          <p:cNvPr id="8" name="TextBox 7"/>
          <p:cNvSpPr txBox="1"/>
          <p:nvPr/>
        </p:nvSpPr>
        <p:spPr>
          <a:xfrm>
            <a:off x="7089732" y="1902158"/>
            <a:ext cx="45469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Microsoft Office?  Uh oh….</a:t>
            </a:r>
          </a:p>
          <a:p>
            <a:endParaRPr lang="en-US" sz="2800" dirty="0" smtClean="0"/>
          </a:p>
          <a:p>
            <a:r>
              <a:rPr lang="en-US" sz="2800" dirty="0" smtClean="0"/>
              <a:t>Hmmm, I’ve been violently thrashing at this for 18 years, experience != expertise</a:t>
            </a:r>
          </a:p>
          <a:p>
            <a:endParaRPr lang="en-US" sz="2800" dirty="0"/>
          </a:p>
          <a:p>
            <a:r>
              <a:rPr lang="en-US" sz="2800" dirty="0" smtClean="0">
                <a:solidFill>
                  <a:srgbClr val="FFFF00"/>
                </a:solidFill>
              </a:rPr>
              <a:t>I routinely solve puzzles on Wheel of Fortune, before the contestants do. </a:t>
            </a:r>
            <a:r>
              <a:rPr lang="en-US" sz="28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 Validation!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73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Involvement?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25" y="1211849"/>
            <a:ext cx="5837182" cy="5163899"/>
          </a:xfrm>
        </p:spPr>
      </p:pic>
      <p:sp>
        <p:nvSpPr>
          <p:cNvPr id="5" name="TextBox 4"/>
          <p:cNvSpPr txBox="1"/>
          <p:nvPr/>
        </p:nvSpPr>
        <p:spPr>
          <a:xfrm>
            <a:off x="5829225" y="780659"/>
            <a:ext cx="568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Brought </a:t>
            </a:r>
            <a:r>
              <a:rPr lang="en-US" dirty="0" err="1" smtClean="0"/>
              <a:t>IPython</a:t>
            </a:r>
            <a:r>
              <a:rPr lang="en-US" dirty="0" smtClean="0"/>
              <a:t> notebooks to </a:t>
            </a:r>
            <a:r>
              <a:rPr lang="en-US" dirty="0" err="1" smtClean="0"/>
              <a:t>Unidata</a:t>
            </a:r>
            <a:r>
              <a:rPr lang="en-US" dirty="0" smtClean="0"/>
              <a:t> in 2012! #</a:t>
            </a:r>
            <a:r>
              <a:rPr lang="en-US" dirty="0" err="1" smtClean="0"/>
              <a:t>amIright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6405" y="1903955"/>
            <a:ext cx="51528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 troll the </a:t>
            </a:r>
            <a:r>
              <a:rPr lang="en-US" sz="2400" dirty="0" err="1" smtClean="0"/>
              <a:t>Unidata</a:t>
            </a:r>
            <a:r>
              <a:rPr lang="en-US" sz="2400" dirty="0" smtClean="0"/>
              <a:t> email lists when I can.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 troll </a:t>
            </a:r>
            <a:r>
              <a:rPr lang="en-US" sz="2400" dirty="0" err="1" smtClean="0"/>
              <a:t>Unidata</a:t>
            </a:r>
            <a:r>
              <a:rPr lang="en-US" sz="2400" dirty="0" smtClean="0"/>
              <a:t> employees more often.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Maintain an IDD LDM Node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Given talks at </a:t>
            </a:r>
            <a:r>
              <a:rPr lang="en-US" sz="2400" dirty="0" err="1" smtClean="0"/>
              <a:t>Unidata</a:t>
            </a:r>
            <a:r>
              <a:rPr lang="en-US" sz="2400" dirty="0" smtClean="0"/>
              <a:t>/NCAR events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2" t="23416" r="26705" b="24040"/>
          <a:stretch/>
        </p:blipFill>
        <p:spPr>
          <a:xfrm>
            <a:off x="338203" y="4056214"/>
            <a:ext cx="1603331" cy="25302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16899" y="4371584"/>
            <a:ext cx="3507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At the first(?) IIPS/GIS AMS session in 2003, I ranted against the ESRI </a:t>
            </a:r>
            <a:r>
              <a:rPr lang="en-US" dirty="0" err="1" smtClean="0">
                <a:solidFill>
                  <a:srgbClr val="FFFF00"/>
                </a:solidFill>
              </a:rPr>
              <a:t>shapefile</a:t>
            </a:r>
            <a:r>
              <a:rPr lang="en-US" dirty="0" smtClean="0">
                <a:solidFill>
                  <a:srgbClr val="FFFF00"/>
                </a:solidFill>
              </a:rPr>
              <a:t> format, *cough*, in a colorful Fish Shirt </a:t>
            </a:r>
            <a:r>
              <a:rPr 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  <a:t> Validation!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43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571</TotalTime>
  <Words>1112</Words>
  <Application>Microsoft Office PowerPoint</Application>
  <PresentationFormat>Widescreen</PresentationFormat>
  <Paragraphs>180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Wingdings</vt:lpstr>
      <vt:lpstr>Office Theme</vt:lpstr>
      <vt:lpstr>2016 Russell L. DeSouza Award</vt:lpstr>
      <vt:lpstr>Dr Doug Yarger, 2002 Award Winner</vt:lpstr>
      <vt:lpstr>16 June 1999, to: Unidata from: me (the ultimate email spam/scam, Holy Spell Check Batman)</vt:lpstr>
      <vt:lpstr>17 June 1999, Ben Domenico kindly replies:</vt:lpstr>
      <vt:lpstr>Fast forward 17 years, Am I qualified for this award?</vt:lpstr>
      <vt:lpstr>Individual?</vt:lpstr>
      <vt:lpstr>Energy?</vt:lpstr>
      <vt:lpstr>Expertise?</vt:lpstr>
      <vt:lpstr>Active Involvement?</vt:lpstr>
      <vt:lpstr>Serve Geosciences?</vt:lpstr>
      <vt:lpstr>Shares Data?</vt:lpstr>
      <vt:lpstr>Average ~4 TB of web traffic per day</vt:lpstr>
      <vt:lpstr>Shares Ideas?</vt:lpstr>
      <vt:lpstr>Shares Software?</vt:lpstr>
      <vt:lpstr>Am I qualified? Conditional Pass! None of this would be possible without Unidata!</vt:lpstr>
      <vt:lpstr>The story of GEMPAK’s nex2img</vt:lpstr>
      <vt:lpstr>OK, enough of my rambling…. Questions?</vt:lpstr>
      <vt:lpstr>Bonus Material</vt:lpstr>
      <vt:lpstr>Neat datasets curated by the IEM</vt:lpstr>
      <vt:lpstr>IEM Daily Feature as Reproducible Science</vt:lpstr>
      <vt:lpstr>Having fun with webcams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Herzmann, Daryl E [AGRON]</dc:creator>
  <cp:lastModifiedBy>Herzmann, Daryl E [AGRON]</cp:lastModifiedBy>
  <cp:revision>42</cp:revision>
  <dcterms:created xsi:type="dcterms:W3CDTF">2016-09-06T12:51:32Z</dcterms:created>
  <dcterms:modified xsi:type="dcterms:W3CDTF">2016-09-26T11:05:20Z</dcterms:modified>
</cp:coreProperties>
</file>