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1" r:id="rId4"/>
    <p:sldId id="265" r:id="rId5"/>
    <p:sldId id="294" r:id="rId6"/>
    <p:sldId id="272" r:id="rId7"/>
    <p:sldId id="285" r:id="rId8"/>
    <p:sldId id="295" r:id="rId9"/>
    <p:sldId id="298" r:id="rId10"/>
    <p:sldId id="296" r:id="rId11"/>
    <p:sldId id="299" r:id="rId12"/>
    <p:sldId id="279" r:id="rId13"/>
    <p:sldId id="282" r:id="rId14"/>
    <p:sldId id="283" r:id="rId15"/>
    <p:sldId id="292" r:id="rId16"/>
    <p:sldId id="293" r:id="rId17"/>
    <p:sldId id="297" r:id="rId18"/>
    <p:sldId id="258" r:id="rId19"/>
    <p:sldId id="259" r:id="rId20"/>
    <p:sldId id="26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3F367C-C7CE-4699-9606-3C87C158213E}">
          <p14:sldIdLst>
            <p14:sldId id="256"/>
            <p14:sldId id="257"/>
            <p14:sldId id="261"/>
            <p14:sldId id="265"/>
            <p14:sldId id="294"/>
            <p14:sldId id="272"/>
            <p14:sldId id="285"/>
            <p14:sldId id="295"/>
            <p14:sldId id="298"/>
            <p14:sldId id="296"/>
            <p14:sldId id="299"/>
            <p14:sldId id="279"/>
            <p14:sldId id="282"/>
            <p14:sldId id="283"/>
            <p14:sldId id="292"/>
            <p14:sldId id="293"/>
            <p14:sldId id="297"/>
            <p14:sldId id="258"/>
            <p14:sldId id="259"/>
            <p14:sldId id="26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0F596-D98E-4B87-A421-8EC16E391C5F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20A45-78D4-4038-9038-2D56AECE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46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C144-2EE0-48DE-AC6E-6F8195E5E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FF236-8162-43A4-9757-46A015800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5A437-9051-4E77-8403-0E1C158C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1F6F-B01B-4CAC-88BC-7704A83FC74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4F2B8-8D04-4BD7-A5BE-E2F608B6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244C3-2AEB-4B55-B0FC-7128FFA5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4C85-F512-447D-9F65-59B21830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5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4BD3-25DA-4D30-9A20-EEA750F3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C258F-3577-48DD-8530-6F78E5D2C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0417E-5981-4C27-A616-9F7A1CC4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1F6F-B01B-4CAC-88BC-7704A83FC74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50C45-63D7-4BA9-9BB7-9912BF49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E5643-B34E-4401-B1E3-CA42B5A4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4C85-F512-447D-9F65-59B21830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1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282B7-2D01-47B4-9C5F-45019B7B1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3AC60-2A91-41C4-8BCE-4F2CD69C7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253F8-C9B9-45B5-94F5-F740D44A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1F6F-B01B-4CAC-88BC-7704A83FC74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D59C6-CDA8-4D49-918C-F6BE66A0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3260-6E86-465D-8E29-97917E9A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4C85-F512-447D-9F65-59B21830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A8DA-5B70-4636-8EDA-78F6F817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58EC-E415-4A66-A21E-61675516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2551F-7A09-4004-939B-43BF5C1A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1F6F-B01B-4CAC-88BC-7704A83FC74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602E-D455-4E49-B740-0AB5D5D3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9EE58-0BCD-45C6-9A72-7EC8C376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4C85-F512-447D-9F65-59B21830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7246-B8AB-41D4-B7C3-9D305B2C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D5F49-340B-4A47-9618-BACF5D60C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85D25-B14B-4CE3-8204-4EF24197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1F6F-B01B-4CAC-88BC-7704A83FC74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FAEE8-94B3-40E1-8452-5331AD6C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9E2D-37C0-41C2-ACCC-BC9EA8BF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4C85-F512-447D-9F65-59B21830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1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4CAC-B158-47E0-9C4A-AB9CF624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B8C0-EA27-4043-9920-C1F0054D8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09481-DEB8-4086-89AB-302DACF2D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154B6-2F0A-4752-B199-04782BD7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1F6F-B01B-4CAC-88BC-7704A83FC74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B045-97C4-447E-A7FD-DE569043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FCA9A-743D-4E58-AB2F-23D74B53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4C85-F512-447D-9F65-59B21830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7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B208-A2B1-4625-B251-10756BBF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E8C51-8C93-4C2E-88ED-871AB5D30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6A58A-C90B-4EA5-9B2D-5C8DEE764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B0F56-30BF-4D8C-B4E8-D3E5CF918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ADA03-1AF1-4E54-BE0E-23221EF30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B49EE-BEB1-457B-A180-B59E388E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1F6F-B01B-4CAC-88BC-7704A83FC74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1D478-B04B-4A2F-91FF-4BC2B83C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A90B4-C58E-454E-A921-BB910317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4C85-F512-447D-9F65-59B21830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7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73B1-8346-4AEC-A658-D1C5983E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F6C94-4234-4965-853C-C0687AFD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1F6F-B01B-4CAC-88BC-7704A83FC74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A6C48-739A-4026-A939-4CC5A5961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94CF5-171F-4A42-A74B-AC2E7D8A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4C85-F512-447D-9F65-59B21830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2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CCD2D-7AF7-4384-B332-B37A7796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1F6F-B01B-4CAC-88BC-7704A83FC74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97A11-F3D9-46DB-96B2-84DB0241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1C0FB-BC80-4BBB-B7D2-214D5D58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4C85-F512-447D-9F65-59B21830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6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D53D6-9D68-4EB9-9992-A3FB39CB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714C-3EDB-4E48-AB83-4E6F4B70B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4E926-03FC-482A-A336-0745259D1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18F12-DF3C-4B56-9C8F-D64FB0CF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1F6F-B01B-4CAC-88BC-7704A83FC74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B6A89-45F2-46C5-B49E-511BC25C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D8013-075A-4B5A-9505-30B128DC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4C85-F512-447D-9F65-59B21830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0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2FC1-56F4-4F76-8323-751A7576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56035-4066-4CC6-B095-73BD6E79A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924DC-8234-40FF-A08A-337B955FD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8D85E-FAFA-4687-8319-8334F932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1F6F-B01B-4CAC-88BC-7704A83FC74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69AF1-C6D0-4B4C-A03B-C59E0D58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0072C-C63D-4888-8AAB-967F454E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44C85-F512-447D-9F65-59B21830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7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BCB26-EC61-43ED-B2C3-6095156A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74E03-19E0-4907-B957-7265FC70F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DB554-FE90-4A8C-B40F-D6718057F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01F6F-B01B-4CAC-88BC-7704A83FC74A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50EE0-C11E-4B10-BED2-B4EE0247A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C9C0A-C5A2-42F4-AA68-8CAF4F152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4C85-F512-447D-9F65-59B218301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7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esonet.agron.iastate.edu/present/130903_isu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177&amp;station=WMNI4&amp;opt=3&amp;sts=2017/04/01+1000&amp;ets=2017/06/01+1000&amp;dpi=100&amp;_fmt=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esonet.agron.iastate.edu/plotting/auto/?_wait=no&amp;q=177&amp;station=WMNI4&amp;opt=1&amp;sts=2017/04/01+1000&amp;ets=2017/10/01+1000&amp;dpi=100&amp;_fmt=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esonet.agron.iastate.edu/plotting/auto/?_wait=no&amp;q=177&amp;station=WMNI4&amp;opt=7&amp;sts=2017/04/01+1000&amp;ets=2017/10/01+1000&amp;dpi=100&amp;_fmt=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hyperlink" Target="https://mesonet.agron.iastate.edu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mesonet.agron.iastate.edu/sites/windrose.phtml?station=IOW&amp;network=IA_AS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405E-D707-4BF5-BD8D-E09779C1A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Providing the E in G x</a:t>
            </a:r>
            <a:r>
              <a:rPr lang="en-US" i="1" dirty="0"/>
              <a:t> </a:t>
            </a:r>
            <a:r>
              <a:rPr lang="en-US" dirty="0"/>
              <a:t>E x</a:t>
            </a:r>
            <a:r>
              <a:rPr lang="en-US" i="1" dirty="0"/>
              <a:t> </a:t>
            </a:r>
            <a:r>
              <a:rPr lang="en-US" dirty="0"/>
              <a:t>M</a:t>
            </a:r>
            <a:br>
              <a:rPr lang="en-US" dirty="0"/>
            </a:br>
            <a:r>
              <a:rPr lang="en-US" sz="3200" dirty="0"/>
              <a:t>(well, most of the 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D398A-0F31-43F8-8408-F913FB1794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daryl</a:t>
            </a:r>
            <a:r>
              <a:rPr lang="en-US" dirty="0"/>
              <a:t> </a:t>
            </a:r>
            <a:r>
              <a:rPr lang="en-US" dirty="0" err="1"/>
              <a:t>herzmann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akrherz</a:t>
            </a:r>
            <a:endParaRPr lang="en-US" dirty="0"/>
          </a:p>
          <a:p>
            <a:r>
              <a:rPr lang="en-US" dirty="0"/>
              <a:t>Agronomy 600B</a:t>
            </a:r>
          </a:p>
          <a:p>
            <a:r>
              <a:rPr lang="en-US" dirty="0"/>
              <a:t>5 Feb 2020</a:t>
            </a:r>
          </a:p>
        </p:txBody>
      </p:sp>
    </p:spTree>
    <p:extLst>
      <p:ext uri="{BB962C8B-B14F-4D97-AF65-F5344CB8AC3E}">
        <p14:creationId xmlns:p14="http://schemas.microsoft.com/office/powerpoint/2010/main" val="381190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Variables to Discuss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133600"/>
            <a:ext cx="95142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Air Temperature, Humidity, and Wind</a:t>
            </a:r>
          </a:p>
          <a:p>
            <a:r>
              <a:rPr lang="en-US" sz="3600" b="1" dirty="0"/>
              <a:t>Precipitation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Soil Moisture/Temperature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Solar Radiation</a:t>
            </a:r>
          </a:p>
        </p:txBody>
      </p:sp>
    </p:spTree>
    <p:extLst>
      <p:ext uri="{BB962C8B-B14F-4D97-AF65-F5344CB8AC3E}">
        <p14:creationId xmlns:p14="http://schemas.microsoft.com/office/powerpoint/2010/main" val="1240763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answer to:</a:t>
            </a:r>
            <a:br>
              <a:rPr lang="en-US" dirty="0"/>
            </a:br>
            <a:r>
              <a:rPr lang="en-US" sz="3100" dirty="0">
                <a:hlinkClick r:id="rId2"/>
              </a:rPr>
              <a:t>“How much did it rain in Ames on 25 June 2010?”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752600" y="1234441"/>
          <a:ext cx="8915400" cy="37947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5895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IEM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QC COOP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0.00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SchoolNet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0.57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CoCoRaHS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???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Stage IV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0.22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95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ASOS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RWIS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 ?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ISUAG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</a:rPr>
                        <a:t>AgFm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NARR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0.19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95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ASOS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DSM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1.11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Lincoln Way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 ?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Others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0.53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TRMM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0.51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895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ASOS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DSM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</a:rPr>
                        <a:t>Hr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Ada Hayden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0.93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DMX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1hr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54864" marB="548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895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ASOS 1min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0.36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H2O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Trtment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0.47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DMX Storm T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54864" marB="5486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52600" y="5454684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simply average and get: </a:t>
            </a:r>
            <a:r>
              <a:rPr lang="en-US" sz="2400" b="1" dirty="0"/>
              <a:t>0.36176470588</a:t>
            </a:r>
            <a:r>
              <a:rPr lang="en-US" sz="2400" dirty="0"/>
              <a:t> inches!  What precision!</a:t>
            </a:r>
          </a:p>
        </p:txBody>
      </p:sp>
    </p:spTree>
    <p:extLst>
      <p:ext uri="{BB962C8B-B14F-4D97-AF65-F5344CB8AC3E}">
        <p14:creationId xmlns:p14="http://schemas.microsoft.com/office/powerpoint/2010/main" val="138433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Variables to Discuss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133600"/>
            <a:ext cx="95142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Air Temperature, Humidity, and Wind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Precipitation</a:t>
            </a:r>
          </a:p>
          <a:p>
            <a:r>
              <a:rPr lang="en-US" sz="3600" b="1" dirty="0"/>
              <a:t>Soil Moisture/Temperature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Solar Radiation</a:t>
            </a:r>
          </a:p>
        </p:txBody>
      </p:sp>
    </p:spTree>
    <p:extLst>
      <p:ext uri="{BB962C8B-B14F-4D97-AF65-F5344CB8AC3E}">
        <p14:creationId xmlns:p14="http://schemas.microsoft.com/office/powerpoint/2010/main" val="354627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ISU Soil Moisture Caveats Galore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12, 24, and 50 inch depth readings for moisture</a:t>
            </a:r>
          </a:p>
          <a:p>
            <a:r>
              <a:rPr lang="en-US" dirty="0"/>
              <a:t>4 inch soil temperature is not in the crop field</a:t>
            </a:r>
          </a:p>
          <a:p>
            <a:r>
              <a:rPr lang="en-US" dirty="0"/>
              <a:t>Sensors don’t work properly when soil is frozen</a:t>
            </a:r>
          </a:p>
          <a:p>
            <a:r>
              <a:rPr lang="en-US" dirty="0"/>
              <a:t>We’ve had issues with lightning knocking out sensors</a:t>
            </a:r>
          </a:p>
          <a:p>
            <a:r>
              <a:rPr lang="en-US" dirty="0"/>
              <a:t>Newly installed sensors need time to find equilibrium</a:t>
            </a:r>
          </a:p>
        </p:txBody>
      </p:sp>
    </p:spTree>
    <p:extLst>
      <p:ext uri="{BB962C8B-B14F-4D97-AF65-F5344CB8AC3E}">
        <p14:creationId xmlns:p14="http://schemas.microsoft.com/office/powerpoint/2010/main" val="226915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25" y="-8238"/>
            <a:ext cx="9006416" cy="6754812"/>
          </a:xfrm>
        </p:spPr>
      </p:pic>
      <p:sp>
        <p:nvSpPr>
          <p:cNvPr id="8" name="Rounded Rectangle 7"/>
          <p:cNvSpPr/>
          <p:nvPr/>
        </p:nvSpPr>
        <p:spPr>
          <a:xfrm>
            <a:off x="8610601" y="64770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57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Web Link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53000" y="4114801"/>
            <a:ext cx="2286000" cy="129539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09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" t="6890" r="5712" b="61523"/>
          <a:stretch/>
        </p:blipFill>
        <p:spPr>
          <a:xfrm>
            <a:off x="1676401" y="457200"/>
            <a:ext cx="8814709" cy="3124200"/>
          </a:xfrm>
        </p:spPr>
      </p:pic>
      <p:sp>
        <p:nvSpPr>
          <p:cNvPr id="11" name="TextBox 10"/>
          <p:cNvSpPr txBox="1"/>
          <p:nvPr/>
        </p:nvSpPr>
        <p:spPr>
          <a:xfrm>
            <a:off x="2057401" y="76200"/>
            <a:ext cx="258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Web Link</a:t>
            </a:r>
            <a:r>
              <a:rPr lang="en-US" dirty="0"/>
              <a:t> (</a:t>
            </a:r>
            <a:r>
              <a:rPr lang="en-US" dirty="0" err="1"/>
              <a:t>Autoplot</a:t>
            </a:r>
            <a:r>
              <a:rPr lang="en-US" dirty="0"/>
              <a:t> #177)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15200" y="609601"/>
            <a:ext cx="1295400" cy="251459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88890" r="5556" b="6666"/>
          <a:stretch/>
        </p:blipFill>
        <p:spPr>
          <a:xfrm>
            <a:off x="2362201" y="3639065"/>
            <a:ext cx="8128909" cy="43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16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25" y="-8238"/>
            <a:ext cx="9006416" cy="6754812"/>
          </a:xfrm>
        </p:spPr>
      </p:pic>
      <p:sp>
        <p:nvSpPr>
          <p:cNvPr id="8" name="Rounded Rectangle 7"/>
          <p:cNvSpPr/>
          <p:nvPr/>
        </p:nvSpPr>
        <p:spPr>
          <a:xfrm>
            <a:off x="8610601" y="64770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57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73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Variables to Discuss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133600"/>
            <a:ext cx="95142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Air Temperature, Humidity, and Wind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Precipitation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Soil Moisture/Temperature</a:t>
            </a:r>
          </a:p>
          <a:p>
            <a:r>
              <a:rPr lang="en-US" sz="3600" b="1" dirty="0"/>
              <a:t>Solar Radiation</a:t>
            </a:r>
          </a:p>
        </p:txBody>
      </p:sp>
    </p:spTree>
    <p:extLst>
      <p:ext uri="{BB962C8B-B14F-4D97-AF65-F5344CB8AC3E}">
        <p14:creationId xmlns:p14="http://schemas.microsoft.com/office/powerpoint/2010/main" val="1443356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08A0-AA0B-4864-A0AA-896295E2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10B0402-48D0-47BB-9DB9-53EF2FFB9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669" y="1825625"/>
            <a:ext cx="7230662" cy="4351338"/>
          </a:xfrm>
        </p:spPr>
      </p:pic>
    </p:spTree>
    <p:extLst>
      <p:ext uri="{BB962C8B-B14F-4D97-AF65-F5344CB8AC3E}">
        <p14:creationId xmlns:p14="http://schemas.microsoft.com/office/powerpoint/2010/main" val="2294666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739F5-1F76-4CD2-A19B-B1C88316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B2A4D94-A835-42C2-B2FB-C11B16279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9600"/>
            <a:ext cx="10515600" cy="3083387"/>
          </a:xfrm>
        </p:spPr>
      </p:pic>
    </p:spTree>
    <p:extLst>
      <p:ext uri="{BB962C8B-B14F-4D97-AF65-F5344CB8AC3E}">
        <p14:creationId xmlns:p14="http://schemas.microsoft.com/office/powerpoint/2010/main" val="213975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EDE9-8CE1-4784-879F-B439C840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Genetics (G) x Environment (E) x Management (M)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4AD66-818A-4A38-BF04-23EE30995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 Jerry Hatfield’s et al review paper (Agronomy Journal 2015) introduces M into the G x E equation to increase actual yield vs just yield potential.</a:t>
            </a:r>
          </a:p>
          <a:p>
            <a:r>
              <a:rPr lang="en-US" dirty="0"/>
              <a:t>Knowledge of the Environment and Genetics can inform Management decisions.</a:t>
            </a:r>
          </a:p>
          <a:p>
            <a:r>
              <a:rPr lang="en-US" dirty="0"/>
              <a:t>Environmental variables relevant to G x E x M, our topics for today</a:t>
            </a:r>
          </a:p>
          <a:p>
            <a:pPr lvl="1"/>
            <a:r>
              <a:rPr lang="en-US" dirty="0"/>
              <a:t>Air Temperature, Humidity, and Wind</a:t>
            </a:r>
          </a:p>
          <a:p>
            <a:pPr lvl="1"/>
            <a:r>
              <a:rPr lang="en-US" dirty="0"/>
              <a:t>Precipitation</a:t>
            </a:r>
          </a:p>
          <a:p>
            <a:pPr lvl="1"/>
            <a:r>
              <a:rPr lang="en-US" dirty="0"/>
              <a:t>Solar Radiation</a:t>
            </a:r>
          </a:p>
          <a:p>
            <a:pPr lvl="1"/>
            <a:r>
              <a:rPr lang="en-US" dirty="0"/>
              <a:t>Soil Moisture and Temperature</a:t>
            </a:r>
          </a:p>
        </p:txBody>
      </p:sp>
    </p:spTree>
    <p:extLst>
      <p:ext uri="{BB962C8B-B14F-4D97-AF65-F5344CB8AC3E}">
        <p14:creationId xmlns:p14="http://schemas.microsoft.com/office/powerpoint/2010/main" val="2874382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0D56-F6E9-4433-8394-EFDF7A23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88E2F0A-A43E-49C3-8E75-558B8D603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1" y="2011484"/>
            <a:ext cx="6109350" cy="4481391"/>
          </a:xfrm>
        </p:spPr>
      </p:pic>
    </p:spTree>
    <p:extLst>
      <p:ext uri="{BB962C8B-B14F-4D97-AF65-F5344CB8AC3E}">
        <p14:creationId xmlns:p14="http://schemas.microsoft.com/office/powerpoint/2010/main" val="4253167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OK, enough of my rambling…. Questions?</a:t>
            </a:r>
            <a:br>
              <a:rPr lang="en-US" dirty="0"/>
            </a:br>
            <a:r>
              <a:rPr lang="en-US" dirty="0">
                <a:hlinkClick r:id="rId2"/>
              </a:rPr>
              <a:t>https://mesonet.agron.iastate.edu</a:t>
            </a:r>
            <a:br>
              <a:rPr lang="en-US" dirty="0"/>
            </a:br>
            <a:r>
              <a:rPr lang="en-US" dirty="0"/>
              <a:t>“Info” Tab -&gt; Presentations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417" y="2747210"/>
            <a:ext cx="2723882" cy="3196391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3117347"/>
            <a:ext cx="4267200" cy="2286000"/>
          </a:xfrm>
        </p:spPr>
        <p:txBody>
          <a:bodyPr/>
          <a:lstStyle/>
          <a:p>
            <a:r>
              <a:rPr lang="en-US" dirty="0"/>
              <a:t>Twitter: @</a:t>
            </a:r>
            <a:r>
              <a:rPr lang="en-US" dirty="0" err="1"/>
              <a:t>akrherz</a:t>
            </a:r>
            <a:endParaRPr lang="en-US" dirty="0"/>
          </a:p>
          <a:p>
            <a:r>
              <a:rPr lang="en-US" dirty="0"/>
              <a:t>akrherz@iastate.edu</a:t>
            </a:r>
          </a:p>
          <a:p>
            <a:r>
              <a:rPr lang="en-US" dirty="0"/>
              <a:t>515-451-9249</a:t>
            </a:r>
          </a:p>
        </p:txBody>
      </p:sp>
    </p:spTree>
    <p:extLst>
      <p:ext uri="{BB962C8B-B14F-4D97-AF65-F5344CB8AC3E}">
        <p14:creationId xmlns:p14="http://schemas.microsoft.com/office/powerpoint/2010/main" val="303903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2E23-AE2B-438C-9327-AD5E18EA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574" y="365125"/>
            <a:ext cx="789622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Providing (most of) the E</a:t>
            </a:r>
            <a:br>
              <a:rPr lang="en-US" dirty="0"/>
            </a:br>
            <a:r>
              <a:rPr lang="en-US" dirty="0"/>
              <a:t>Iowa </a:t>
            </a:r>
            <a:r>
              <a:rPr lang="en-US" b="1" dirty="0"/>
              <a:t>Environmental </a:t>
            </a:r>
            <a:r>
              <a:rPr lang="en-US" dirty="0" err="1"/>
              <a:t>Mesonet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B449F2-1C94-41F9-904C-728C8D554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013" y="3968"/>
            <a:ext cx="2686050" cy="2047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75F74B-C598-458E-966C-79A7F9E86396}"/>
              </a:ext>
            </a:extLst>
          </p:cNvPr>
          <p:cNvSpPr txBox="1"/>
          <p:nvPr/>
        </p:nvSpPr>
        <p:spPr>
          <a:xfrm>
            <a:off x="3457574" y="1248509"/>
            <a:ext cx="8177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https://mesonet.agron.iastate.edu</a:t>
            </a:r>
            <a:r>
              <a:rPr lang="en-US" sz="2800" dirty="0"/>
              <a:t> (Google: “IEM ISU”)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9CB5F-4A0F-4E6E-956D-A8C152705A3D}"/>
              </a:ext>
            </a:extLst>
          </p:cNvPr>
          <p:cNvSpPr txBox="1"/>
          <p:nvPr/>
        </p:nvSpPr>
        <p:spPr>
          <a:xfrm>
            <a:off x="481013" y="2337891"/>
            <a:ext cx="1002351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ISU Agronomy project since 2001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“</a:t>
            </a:r>
            <a:r>
              <a:rPr lang="en-US" sz="2400" dirty="0" err="1"/>
              <a:t>Mesonet</a:t>
            </a:r>
            <a:r>
              <a:rPr lang="en-US" sz="2400" dirty="0"/>
              <a:t>” is a meteorology term describing a network of observations on a </a:t>
            </a:r>
            <a:br>
              <a:rPr lang="en-US" sz="2400" dirty="0"/>
            </a:br>
            <a:r>
              <a:rPr lang="en-US" sz="2400" dirty="0"/>
              <a:t>spatial scale ~10s km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Crazy website with all kinds of apps and portals to get lost in and cry over.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Please </a:t>
            </a:r>
            <a:r>
              <a:rPr lang="en-US" sz="2400" dirty="0" err="1"/>
              <a:t>please</a:t>
            </a:r>
            <a:r>
              <a:rPr lang="en-US" sz="2400" dirty="0"/>
              <a:t> </a:t>
            </a:r>
            <a:r>
              <a:rPr lang="en-US" sz="2400" dirty="0" err="1"/>
              <a:t>please</a:t>
            </a:r>
            <a:r>
              <a:rPr lang="en-US" sz="2400" dirty="0"/>
              <a:t>, the main point for today, if you have trouble: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Tweet me! @</a:t>
            </a:r>
            <a:r>
              <a:rPr lang="en-US" sz="2400" dirty="0" err="1"/>
              <a:t>akrherz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Call me! 515 294 5978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Stop by my office! 3027 Agronomy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Email me! akrherz@iastate.edu</a:t>
            </a:r>
          </a:p>
        </p:txBody>
      </p:sp>
    </p:spTree>
    <p:extLst>
      <p:ext uri="{BB962C8B-B14F-4D97-AF65-F5344CB8AC3E}">
        <p14:creationId xmlns:p14="http://schemas.microsoft.com/office/powerpoint/2010/main" val="129710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7" y="681037"/>
            <a:ext cx="6234048" cy="521323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73174" y="681037"/>
            <a:ext cx="4680626" cy="5495926"/>
          </a:xfrm>
        </p:spPr>
        <p:txBody>
          <a:bodyPr>
            <a:normAutofit/>
          </a:bodyPr>
          <a:lstStyle/>
          <a:p>
            <a:r>
              <a:rPr lang="en-US" dirty="0"/>
              <a:t>The website aggregates data from many different data sources.</a:t>
            </a:r>
          </a:p>
          <a:p>
            <a:r>
              <a:rPr lang="en-US" dirty="0"/>
              <a:t>Data is generally organized by acronym heavy “Networks”,</a:t>
            </a:r>
          </a:p>
          <a:p>
            <a:pPr lvl="1"/>
            <a:r>
              <a:rPr lang="en-US" dirty="0"/>
              <a:t>ISU Soil Moisture Network is one such network.</a:t>
            </a:r>
          </a:p>
          <a:p>
            <a:r>
              <a:rPr lang="en-US" dirty="0"/>
              <a:t>“Daily Feature” highlights some relevant and deep linked plot each day.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9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IEM Aggregated Networks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081034"/>
              </p:ext>
            </p:extLst>
          </p:nvPr>
        </p:nvGraphicFramePr>
        <p:xfrm>
          <a:off x="542924" y="1600200"/>
          <a:ext cx="11115675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151">
                  <a:extLst>
                    <a:ext uri="{9D8B030D-6E8A-4147-A177-3AD203B41FA5}">
                      <a16:colId xmlns:a16="http://schemas.microsoft.com/office/drawing/2014/main" val="3790491294"/>
                    </a:ext>
                  </a:extLst>
                </a:gridCol>
                <a:gridCol w="8772524">
                  <a:extLst>
                    <a:ext uri="{9D8B030D-6E8A-4147-A177-3AD203B41FA5}">
                      <a16:colId xmlns:a16="http://schemas.microsoft.com/office/drawing/2014/main" val="788220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Acronym /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374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ASOS / AWOS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classification of </a:t>
                      </a:r>
                      <a:r>
                        <a:rPr lang="en-US" b="1" dirty="0"/>
                        <a:t>Airport weather stations </a:t>
                      </a:r>
                      <a:r>
                        <a:rPr lang="en-US" dirty="0"/>
                        <a:t>operated by the FAA, NWS, DoD, and state DOTs.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0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CoCoRaHS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Citizen science reporting “daily” snowfall, snow depth and precipitation.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1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NWS COOP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National Weather Service Cooperative Observers reporting “daily” high and low temperatures, precipitation, and snowfall.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grouping of many different types of sensors that focus on hydrology.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39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ISU Soil Moisture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Iowa State operated network of weather stations focused on Agriculture weather data needs.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3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NLAE 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Advanced monitoring stations by the USDA NLAE monitoring various fluxes from agricultural landscapes.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7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RWIS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DOT Roadway Weather Information Systems monitoring weather and pavement state.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38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USDA Soil Climate Analysis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08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Various other stations.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62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92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network should I use?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728863"/>
              </p:ext>
            </p:extLst>
          </p:nvPr>
        </p:nvGraphicFramePr>
        <p:xfrm>
          <a:off x="542925" y="1600200"/>
          <a:ext cx="1102995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363">
                  <a:extLst>
                    <a:ext uri="{9D8B030D-6E8A-4147-A177-3AD203B41FA5}">
                      <a16:colId xmlns:a16="http://schemas.microsoft.com/office/drawing/2014/main" val="3790491294"/>
                    </a:ext>
                  </a:extLst>
                </a:gridCol>
                <a:gridCol w="2614612">
                  <a:extLst>
                    <a:ext uri="{9D8B030D-6E8A-4147-A177-3AD203B41FA5}">
                      <a16:colId xmlns:a16="http://schemas.microsoft.com/office/drawing/2014/main" val="3434706790"/>
                    </a:ext>
                  </a:extLst>
                </a:gridCol>
                <a:gridCol w="4371975">
                  <a:extLst>
                    <a:ext uri="{9D8B030D-6E8A-4147-A177-3AD203B41FA5}">
                      <a16:colId xmlns:a16="http://schemas.microsoft.com/office/drawing/2014/main" val="788220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Interval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Recommendation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374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“Daily” High/Low Temps + Precipitation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NWS COOP</a:t>
                      </a:r>
                      <a:br>
                        <a:rPr lang="en-US" dirty="0"/>
                      </a:br>
                      <a:r>
                        <a:rPr lang="en-US" dirty="0"/>
                        <a:t>IEM “Long Term Climate” / “</a:t>
                      </a:r>
                      <a:r>
                        <a:rPr lang="en-US" dirty="0" err="1"/>
                        <a:t>Climodat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0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 Temperatures + Precipitation (not snow)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ASOS/AWOS + ISU Soil Moisture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1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+ Hourly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ISU Soil</a:t>
                      </a:r>
                      <a:r>
                        <a:rPr lang="en-US" baseline="0" dirty="0"/>
                        <a:t> Moisture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ASOS / AWOS (Airport weather stations)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Solar</a:t>
                      </a:r>
                      <a:r>
                        <a:rPr lang="en-US" baseline="0" dirty="0"/>
                        <a:t> Radiation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+ Hourly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ISU Soil Moisture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39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Soil Temperature/Moisture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+ Hourly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ISU Soil Moisture / SCAN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3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 + Hourly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ISU Soil Moisture / ASOS / AWOS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7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03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0"/>
            <a:ext cx="511688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67600" y="920746"/>
            <a:ext cx="166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Plot Type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7601" y="2031480"/>
            <a:ext cx="196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Plot Options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3068936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67600" y="4572000"/>
            <a:ext cx="236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 Generated Plot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67601" y="5867400"/>
            <a:ext cx="274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Raw Data (Excel)</a:t>
            </a:r>
          </a:p>
        </p:txBody>
      </p: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 flipV="1">
            <a:off x="6793290" y="533400"/>
            <a:ext cx="674311" cy="5720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793290" y="1958202"/>
            <a:ext cx="674311" cy="2441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3"/>
          </p:cNvCxnSpPr>
          <p:nvPr/>
        </p:nvCxnSpPr>
        <p:spPr>
          <a:xfrm flipH="1">
            <a:off x="6793290" y="3254706"/>
            <a:ext cx="674311" cy="1742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810000" y="6132752"/>
            <a:ext cx="3657600" cy="5511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334000" y="4720612"/>
            <a:ext cx="2130674" cy="5616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85224" y="134105"/>
            <a:ext cx="3202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IEM Auto Plotting</a:t>
            </a:r>
          </a:p>
        </p:txBody>
      </p:sp>
    </p:spTree>
    <p:extLst>
      <p:ext uri="{BB962C8B-B14F-4D97-AF65-F5344CB8AC3E}">
        <p14:creationId xmlns:p14="http://schemas.microsoft.com/office/powerpoint/2010/main" val="122185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Variables to Discuss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133600"/>
            <a:ext cx="95142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Air Temperature, Humidity, and Wind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Precipitation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Soil Moisture/Temperature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Solar Radiation</a:t>
            </a:r>
          </a:p>
        </p:txBody>
      </p:sp>
    </p:spTree>
    <p:extLst>
      <p:ext uri="{BB962C8B-B14F-4D97-AF65-F5344CB8AC3E}">
        <p14:creationId xmlns:p14="http://schemas.microsoft.com/office/powerpoint/2010/main" val="248450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February vs August Wind Rose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843881"/>
            <a:ext cx="4038600" cy="40386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43881"/>
            <a:ext cx="4038600" cy="4038600"/>
          </a:xfrm>
        </p:spPr>
      </p:pic>
      <p:sp>
        <p:nvSpPr>
          <p:cNvPr id="9" name="TextBox 8"/>
          <p:cNvSpPr txBox="1"/>
          <p:nvPr/>
        </p:nvSpPr>
        <p:spPr>
          <a:xfrm>
            <a:off x="5504964" y="60198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3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773</Words>
  <Application>Microsoft Office PowerPoint</Application>
  <PresentationFormat>Widescreen</PresentationFormat>
  <Paragraphs>150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Providing the E in G x E x M (well, most of the E)</vt:lpstr>
      <vt:lpstr>Genetics (G) x Environment (E) x Management (M)</vt:lpstr>
      <vt:lpstr>Providing (most of) the E Iowa Environmental Mesonet </vt:lpstr>
      <vt:lpstr>PowerPoint Presentation</vt:lpstr>
      <vt:lpstr>IEM Aggregated Networks</vt:lpstr>
      <vt:lpstr>Which network should I use?</vt:lpstr>
      <vt:lpstr>PowerPoint Presentation</vt:lpstr>
      <vt:lpstr>Data Variables to Discuss</vt:lpstr>
      <vt:lpstr>February vs August Wind Rose</vt:lpstr>
      <vt:lpstr>Data Variables to Discuss</vt:lpstr>
      <vt:lpstr>The answer to: “How much did it rain in Ames on 25 June 2010?” </vt:lpstr>
      <vt:lpstr>Data Variables to Discuss</vt:lpstr>
      <vt:lpstr>ISU Soil Moisture Caveats Galore</vt:lpstr>
      <vt:lpstr>PowerPoint Presentation</vt:lpstr>
      <vt:lpstr>PowerPoint Presentation</vt:lpstr>
      <vt:lpstr>PowerPoint Presentation</vt:lpstr>
      <vt:lpstr>Data Variables to Discuss</vt:lpstr>
      <vt:lpstr>PowerPoint Presentation</vt:lpstr>
      <vt:lpstr>PowerPoint Presentation</vt:lpstr>
      <vt:lpstr>PowerPoint Presentation</vt:lpstr>
      <vt:lpstr>OK, enough of my rambling…. Questions? https://mesonet.agron.iastate.edu “Info” Tab -&gt; Presentations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Providing the E in G x E x M (well, most of the E)</dc:title>
  <dc:creator>Daryl Herzmann</dc:creator>
  <cp:lastModifiedBy>Herzmann, Daryl E [AGRON]</cp:lastModifiedBy>
  <cp:revision>18</cp:revision>
  <dcterms:created xsi:type="dcterms:W3CDTF">2020-01-30T18:02:14Z</dcterms:created>
  <dcterms:modified xsi:type="dcterms:W3CDTF">2020-02-03T15:39:01Z</dcterms:modified>
</cp:coreProperties>
</file>