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4" r:id="rId11"/>
    <p:sldId id="285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1" r:id="rId20"/>
    <p:sldId id="278" r:id="rId21"/>
    <p:sldId id="294" r:id="rId22"/>
    <p:sldId id="270" r:id="rId23"/>
    <p:sldId id="286" r:id="rId24"/>
    <p:sldId id="298" r:id="rId25"/>
    <p:sldId id="279" r:id="rId26"/>
    <p:sldId id="282" r:id="rId27"/>
    <p:sldId id="283" r:id="rId28"/>
    <p:sldId id="292" r:id="rId29"/>
    <p:sldId id="293" r:id="rId30"/>
    <p:sldId id="280" r:id="rId31"/>
    <p:sldId id="288" r:id="rId32"/>
    <p:sldId id="287" r:id="rId33"/>
    <p:sldId id="289" r:id="rId34"/>
    <p:sldId id="290" r:id="rId35"/>
    <p:sldId id="295" r:id="rId36"/>
    <p:sldId id="296" r:id="rId37"/>
    <p:sldId id="297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9&amp;network=IACLIMATE&amp;station=IA0200&amp;year=2012&amp;base=50&amp;ceiling=86&amp;dpi=100&amp;_fmt=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0200&amp;sdate=2017/05/01&amp;edate=2017/10/01&amp;base=50&amp;ceil=86&amp;_opt_year2=on&amp;year2=2012&amp;year3=1893&amp;year4=1893&amp;which=gdd&amp;dpi=100&amp;_fmt=png&amp;_cb=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9&amp;network=IACLIMATE&amp;station=IA0200&amp;gddbase=2300&amp;base=50&amp;ceil=86&amp;date=2017/07/20&amp;dpi=100&amp;_fmt=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7&amp;network=IACLIMATE&amp;station=IA0200&amp;year=2018&amp;gdd1=1135&amp;gdd2=1660&amp;dpi=100&amp;_fmt=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55&amp;network=IACLIMATE&amp;station=IA0200&amp;month=4&amp;dpi=100&amp;_fmt=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sonet.agron.iastate.edu/plotting/auto/?_wait=no&amp;q=32&amp;network=IACLIMATE&amp;station=IA0200&amp;year=2017&amp;var=low&amp;how=diff&amp;dpi=100&amp;_fmt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23&amp;network=IACLIMATE&amp;station=IA0200&amp;syear=2007&amp;years=12&amp;var=avg_temp&amp;dpi=100&amp;_fmt=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93&amp;network=IA_ASOS&amp;zstation=AMW&amp;year=2018&amp;var=heatindex&amp;ytd=no&amp;inc=no&amp;dpi=100&amp;_fmt=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/04/01+1000&amp;ets=2017/06/01+1000&amp;dpi=100&amp;_fmt=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1&amp;sts=2017/04/01+1000&amp;ets=2017/10/01+1000&amp;dpi=100&amp;_fmt=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7&amp;sts=2017/04/01+1000&amp;ets=2017/10/01+1000&amp;dpi=100&amp;_fmt=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49&amp;network=IACLIMATE&amp;station=IA4101&amp;days=91&amp;days2=365&amp;days3=0&amp;year2=2004&amp;year3=2012&amp;sdate=2016/01/01&amp;edate=2018/02/28&amp;dpi=100&amp;_fmt=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84&amp;sector=IA&amp;src=mrms&amp;opt=per&amp;usdm=yes&amp;ptype=c&amp;sdate=2017/06/01&amp;edate=2017/09/01&amp;dpi=100&amp;_fmt=p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/05/01&amp;edate=2017/10/01&amp;base=50&amp;ceil=86&amp;year2=1893&amp;year3=1893&amp;year4=1893&amp;which=precip&amp;dpi=100&amp;_fmt=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3&amp;network=IA_ASOS&amp;zstation=AMW&amp;units=mph&amp;p1=0201-0228&amp;p2=0511-0520&amp;p3=0521-0530&amp;p4=0601-0610&amp;p5=0611-0620&amp;p6=0621-0630&amp;y1=1973&amp;y2=2018&amp;dpi=100&amp;_fmt=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sonet.agron.iastate.edu/sites/windrose.phtml?station=AMW&amp;network=IA_ASO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mesonet.agron.iastate.edu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Mesonet</a:t>
            </a:r>
            <a:r>
              <a:rPr lang="en-US" dirty="0"/>
              <a:t>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Daryl Herzmann</a:t>
            </a:r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2 April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Plugging my IEM Daily Feature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0" r="26415"/>
          <a:stretch/>
        </p:blipFill>
        <p:spPr>
          <a:xfrm>
            <a:off x="457199" y="2209800"/>
            <a:ext cx="4078261" cy="280862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Highlights something hopefully relevant each day</a:t>
            </a:r>
          </a:p>
          <a:p>
            <a:r>
              <a:rPr lang="en-US" dirty="0"/>
              <a:t>RSS Feed if you don’t want to check website daily, also view past features</a:t>
            </a:r>
          </a:p>
          <a:p>
            <a:r>
              <a:rPr lang="en-US" dirty="0"/>
              <a:t>Often links to IEM app that generated the plot, so you can tweak, download raw data</a:t>
            </a:r>
          </a:p>
        </p:txBody>
      </p:sp>
    </p:spTree>
    <p:extLst>
      <p:ext uri="{BB962C8B-B14F-4D97-AF65-F5344CB8AC3E}">
        <p14:creationId xmlns:p14="http://schemas.microsoft.com/office/powerpoint/2010/main" val="232648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Options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Generated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Raw Data (Excel)</a:t>
            </a:r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269289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9289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5269289" y="3254705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6000" y="6132751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0000" y="4720611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1223" y="134104"/>
            <a:ext cx="3202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IEM Auto Plotting</a:t>
            </a:r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network should I use?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21676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“Daily” High/Low Temps +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NWS COOP</a:t>
                      </a:r>
                      <a:br>
                        <a:rPr lang="en-US" dirty="0"/>
                      </a:br>
                      <a:r>
                        <a:rPr lang="en-US" dirty="0"/>
                        <a:t>IEM “Long Term Climate” / “</a:t>
                      </a:r>
                      <a:r>
                        <a:rPr lang="en-US" dirty="0" err="1"/>
                        <a:t>Climodat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</a:t>
                      </a:r>
                      <a:r>
                        <a:rPr lang="en-US" baseline="0" dirty="0"/>
                        <a:t> Moisture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</a:t>
                      </a:r>
                      <a:r>
                        <a:rPr lang="en-US" baseline="0" dirty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Hourly Rainfall,</a:t>
                      </a:r>
                      <a:r>
                        <a:rPr lang="en-US" baseline="0" dirty="0"/>
                        <a:t> not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River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DCP</a:t>
                      </a:r>
                      <a:r>
                        <a:rPr lang="en-US" baseline="0" dirty="0"/>
                        <a:t> (USGS gauges)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Temperature/Moisture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 /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Pavement Temperatures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Unicorns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Sorry, we don’t have that, yet.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8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find my closest station within a given IEM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IEM -&gt; Info Tab -&gt; Station Data + Metadata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057400"/>
            <a:ext cx="6229350" cy="4626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" y="2971800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799" y="3326818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47731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Growing Degree Days (GDD)?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Equation for Corn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Daily hi/low is capped at 86F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Daily hi/low is floored at 50F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Base is 50F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marL="0" indent="0">
              <a:buNone/>
            </a:pPr>
            <a:r>
              <a:rPr lang="en-US" sz="2000" dirty="0"/>
              <a:t>High 90</a:t>
            </a:r>
          </a:p>
          <a:p>
            <a:pPr marL="0" indent="0">
              <a:buNone/>
            </a:pPr>
            <a:r>
              <a:rPr lang="en-US" sz="2000" dirty="0"/>
              <a:t>Low 48</a:t>
            </a:r>
          </a:p>
          <a:p>
            <a:pPr marL="0" indent="0">
              <a:buNone/>
            </a:pPr>
            <a:r>
              <a:rPr lang="en-US" sz="2000" dirty="0"/>
              <a:t>GDD: (</a:t>
            </a:r>
            <a:r>
              <a:rPr lang="en-US" sz="2000" strike="sngStrike" dirty="0"/>
              <a:t>90</a:t>
            </a:r>
            <a:r>
              <a:rPr lang="en-US" sz="2000" dirty="0"/>
              <a:t> 86 + </a:t>
            </a:r>
            <a:r>
              <a:rPr lang="en-US" sz="2000" strike="sngStrike" dirty="0"/>
              <a:t>48</a:t>
            </a:r>
            <a:r>
              <a:rPr lang="en-US" sz="2000" dirty="0"/>
              <a:t> 50)/2 – 50 = 18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Example 2</a:t>
            </a:r>
          </a:p>
          <a:p>
            <a:pPr marL="0" indent="0">
              <a:buNone/>
            </a:pPr>
            <a:r>
              <a:rPr lang="en-US" sz="2000" dirty="0"/>
              <a:t>High 40</a:t>
            </a:r>
          </a:p>
          <a:p>
            <a:pPr marL="0" indent="0">
              <a:buNone/>
            </a:pPr>
            <a:r>
              <a:rPr lang="en-US" sz="2000" dirty="0"/>
              <a:t>Low 32</a:t>
            </a:r>
          </a:p>
          <a:p>
            <a:pPr marL="0" indent="0">
              <a:buNone/>
            </a:pPr>
            <a:r>
              <a:rPr lang="en-US" sz="2000" dirty="0"/>
              <a:t>GDD: (</a:t>
            </a:r>
            <a:r>
              <a:rPr lang="en-US" sz="2000" strike="sngStrike" dirty="0"/>
              <a:t>40</a:t>
            </a:r>
            <a:r>
              <a:rPr lang="en-US" sz="2000" dirty="0"/>
              <a:t> 50 + </a:t>
            </a:r>
            <a:r>
              <a:rPr lang="en-US" sz="2000" strike="sngStrike" dirty="0"/>
              <a:t>32</a:t>
            </a:r>
            <a:r>
              <a:rPr lang="en-US" sz="2000" dirty="0"/>
              <a:t> 50)/2 – 50 = 0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97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3"/>
          </a:xfrm>
        </p:spPr>
      </p:pic>
      <p:sp>
        <p:nvSpPr>
          <p:cNvPr id="8" name="Rounded Rectangle 7"/>
          <p:cNvSpPr/>
          <p:nvPr/>
        </p:nvSpPr>
        <p:spPr>
          <a:xfrm>
            <a:off x="7620000" y="6477000"/>
            <a:ext cx="15116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8400" y="3200400"/>
            <a:ext cx="685801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34612" y="4267200"/>
            <a:ext cx="1308988" cy="1752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3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2"/>
          </a:xfrm>
        </p:spPr>
      </p:pic>
      <p:sp>
        <p:nvSpPr>
          <p:cNvPr id="8" name="Rounded Rectangle 7"/>
          <p:cNvSpPr/>
          <p:nvPr/>
        </p:nvSpPr>
        <p:spPr>
          <a:xfrm>
            <a:off x="7543800" y="6477000"/>
            <a:ext cx="15878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614">
            <a:off x="7286952" y="3404554"/>
            <a:ext cx="1524059" cy="203207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-259248" y="4181332"/>
            <a:ext cx="9555648" cy="442926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87">
            <a:off x="760564" y="4242107"/>
            <a:ext cx="1541052" cy="1795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weather stations exist?</a:t>
            </a:r>
          </a:p>
        </p:txBody>
      </p:sp>
      <p:sp>
        <p:nvSpPr>
          <p:cNvPr id="7" name="Oval 6"/>
          <p:cNvSpPr/>
          <p:nvPr/>
        </p:nvSpPr>
        <p:spPr>
          <a:xfrm>
            <a:off x="0" y="4572000"/>
            <a:ext cx="91440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3904" y="5477712"/>
            <a:ext cx="364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PS. the Earth is not Flat.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1093" y="6369301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Images: weather.gov</a:t>
            </a:r>
          </a:p>
        </p:txBody>
      </p:sp>
      <p:sp>
        <p:nvSpPr>
          <p:cNvPr id="13" name="Freeform 12"/>
          <p:cNvSpPr/>
          <p:nvPr/>
        </p:nvSpPr>
        <p:spPr>
          <a:xfrm>
            <a:off x="420130" y="2434281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6203" y="2532352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4" y="1185780"/>
            <a:ext cx="2760692" cy="16564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94871" y="2286002"/>
            <a:ext cx="2073383" cy="49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7152" y="2343333"/>
            <a:ext cx="412580" cy="22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9298" y="2343334"/>
            <a:ext cx="831020" cy="145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230441" y="2013987"/>
            <a:ext cx="2785169" cy="154398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75037" y="420266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Planetary Boundary Layer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911251" y="3228029"/>
            <a:ext cx="625352" cy="119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411" y="3538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5328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/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45586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5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8" name="TextBox 7"/>
          <p:cNvSpPr txBox="1"/>
          <p:nvPr/>
        </p:nvSpPr>
        <p:spPr>
          <a:xfrm>
            <a:off x="5029200" y="563880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Web Link</a:t>
            </a:r>
            <a:r>
              <a:rPr lang="en-US" dirty="0"/>
              <a:t> (</a:t>
            </a:r>
            <a:r>
              <a:rPr lang="en-US" dirty="0" err="1"/>
              <a:t>Autoplot</a:t>
            </a:r>
            <a:r>
              <a:rPr lang="en-US" dirty="0"/>
              <a:t> #32)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72200" y="2895599"/>
            <a:ext cx="1143000" cy="182880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047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Daily Low Temp Departure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Daily Low Temp Departure</a:t>
            </a:r>
          </a:p>
        </p:txBody>
      </p:sp>
    </p:spTree>
    <p:extLst>
      <p:ext uri="{BB962C8B-B14F-4D97-AF65-F5344CB8AC3E}">
        <p14:creationId xmlns:p14="http://schemas.microsoft.com/office/powerpoint/2010/main" val="256089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367029"/>
            <a:ext cx="9006414" cy="6004277"/>
          </a:xfrm>
        </p:spPr>
      </p:pic>
      <p:sp>
        <p:nvSpPr>
          <p:cNvPr id="8" name="Rounded Rectangle 7"/>
          <p:cNvSpPr/>
          <p:nvPr/>
        </p:nvSpPr>
        <p:spPr>
          <a:xfrm>
            <a:off x="7391400" y="6096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2362200"/>
            <a:ext cx="1676400" cy="2362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/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ISU Soil Moisture Caveats Galore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12, 24, and 50 inch depth readings for moisture</a:t>
            </a:r>
          </a:p>
          <a:p>
            <a:r>
              <a:rPr lang="en-US" dirty="0"/>
              <a:t>4 inch soil temperature is not in the crop field</a:t>
            </a:r>
          </a:p>
          <a:p>
            <a:r>
              <a:rPr lang="en-US" dirty="0"/>
              <a:t>Sensors don’t work properly when soil is frozen</a:t>
            </a:r>
          </a:p>
          <a:p>
            <a:r>
              <a:rPr lang="en-US" dirty="0"/>
              <a:t>We’ve had issues with lightning knocking out sensors</a:t>
            </a:r>
          </a:p>
          <a:p>
            <a:r>
              <a:rPr lang="en-US" dirty="0"/>
              <a:t>Newly installed sensors need time to find equilibrium</a:t>
            </a:r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114800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890" r="5712" b="61523"/>
          <a:stretch/>
        </p:blipFill>
        <p:spPr>
          <a:xfrm>
            <a:off x="152400" y="457200"/>
            <a:ext cx="8814709" cy="3124200"/>
          </a:xfrm>
        </p:spPr>
      </p:pic>
      <p:sp>
        <p:nvSpPr>
          <p:cNvPr id="11" name="TextBox 10"/>
          <p:cNvSpPr txBox="1"/>
          <p:nvPr/>
        </p:nvSpPr>
        <p:spPr>
          <a:xfrm>
            <a:off x="533400" y="762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r>
              <a:rPr lang="en-US" dirty="0"/>
              <a:t> (</a:t>
            </a:r>
            <a:r>
              <a:rPr lang="en-US" dirty="0" err="1"/>
              <a:t>Autoplot</a:t>
            </a:r>
            <a:r>
              <a:rPr lang="en-US" dirty="0"/>
              <a:t> #177)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1200" y="609600"/>
            <a:ext cx="1295400" cy="25145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0" r="5556" b="6666"/>
          <a:stretch/>
        </p:blipFill>
        <p:spPr>
          <a:xfrm>
            <a:off x="838200" y="3639065"/>
            <a:ext cx="812890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/>
              <a:t>OK </a:t>
            </a:r>
            <a:r>
              <a:rPr lang="en-US" dirty="0" err="1"/>
              <a:t>daryl</a:t>
            </a:r>
            <a:r>
              <a:rPr lang="en-US" dirty="0"/>
              <a:t>, no more attempts at confusing drawings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/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75664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an </a:t>
            </a:r>
            <a:r>
              <a:rPr lang="en-US" sz="3600" dirty="0" err="1"/>
              <a:t>Arridity</a:t>
            </a:r>
            <a:r>
              <a:rPr lang="en-US" sz="3600" dirty="0"/>
              <a:t> Index?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Normalize a departure by its Standard Deviation (units of sigma)</a:t>
            </a:r>
          </a:p>
          <a:p>
            <a:pPr lvl="1"/>
            <a:r>
              <a:rPr lang="en-US" sz="1600" dirty="0"/>
              <a:t>Standard Deviation is a measure of the amount of spread/variability in the data</a:t>
            </a:r>
          </a:p>
          <a:p>
            <a:pPr lvl="1"/>
            <a:r>
              <a:rPr lang="en-US" sz="1600" dirty="0"/>
              <a:t>For example, a 1 inch departure during the winter is different than summer</a:t>
            </a:r>
          </a:p>
          <a:p>
            <a:pPr lvl="1"/>
            <a:r>
              <a:rPr lang="en-US" sz="1600" dirty="0"/>
              <a:t>Allows combination of temperature and precipitation with a common unit (sigma)</a:t>
            </a:r>
          </a:p>
          <a:p>
            <a:r>
              <a:rPr lang="en-US" sz="2000" dirty="0"/>
              <a:t>Equation (</a:t>
            </a:r>
            <a:r>
              <a:rPr lang="en-US" sz="2000" dirty="0" err="1"/>
              <a:t>Std</a:t>
            </a:r>
            <a:r>
              <a:rPr lang="en-US" sz="2000" dirty="0"/>
              <a:t> High Temperature) – (</a:t>
            </a:r>
            <a:r>
              <a:rPr lang="en-US" sz="2000" dirty="0" err="1"/>
              <a:t>Std</a:t>
            </a:r>
            <a:r>
              <a:rPr lang="en-US" sz="2000" dirty="0"/>
              <a:t> Precipitation)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4053"/>
              </p:ext>
            </p:extLst>
          </p:nvPr>
        </p:nvGraphicFramePr>
        <p:xfrm>
          <a:off x="1066800" y="38721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184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2650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005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Hot (2.5)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  <a:r>
                        <a:rPr lang="en-US" baseline="0" dirty="0"/>
                        <a:t> – 1 = </a:t>
                      </a:r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Dry (-2.5)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-2.5</a:t>
                      </a:r>
                      <a:r>
                        <a:rPr lang="en-US" baseline="0" dirty="0"/>
                        <a:t> =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Cold 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– 1 =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Cold (-2.5)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</a:t>
                      </a:r>
                      <a:r>
                        <a:rPr lang="en-US" baseline="0" dirty="0"/>
                        <a:t>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-2.5 - -2.5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5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6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990600"/>
            <a:ext cx="1524000" cy="3962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086600" y="64008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2400" y="1524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28433" y="3733800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51921" y="3358871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994130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1676400"/>
            <a:ext cx="1219200" cy="37338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85174" y="1066800"/>
            <a:ext cx="1268225" cy="44196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vs August Wind Rose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9" name="TextBox 8"/>
          <p:cNvSpPr txBox="1"/>
          <p:nvPr/>
        </p:nvSpPr>
        <p:spPr>
          <a:xfrm>
            <a:off x="3980964" y="60198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OK, enough of my rambling…. Questions?</a:t>
            </a:r>
            <a:br>
              <a:rPr lang="en-US" dirty="0"/>
            </a:br>
            <a:r>
              <a:rPr lang="en-US" dirty="0">
                <a:hlinkClick r:id="rId2"/>
              </a:rPr>
              <a:t>https://mesonet.agron.iastate.edu</a:t>
            </a:r>
            <a:br>
              <a:rPr lang="en-US" dirty="0"/>
            </a:br>
            <a:r>
              <a:rPr lang="en-US" dirty="0"/>
              <a:t>“Info” Tab -&gt; Presentations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7" y="2747209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117347"/>
            <a:ext cx="4267200" cy="2286000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akrherz@iastate.edu</a:t>
            </a:r>
          </a:p>
          <a:p>
            <a:r>
              <a:rPr lang="en-US" dirty="0"/>
              <a:t>515-451-9249</a:t>
            </a:r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Weather Stations are so important, why doesn’t the government place them like weeds over Iowa?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Money does not grow on trees</a:t>
            </a:r>
          </a:p>
          <a:p>
            <a:r>
              <a:rPr lang="en-US" dirty="0"/>
              <a:t>Maintaining weather stations is more expensive than installing them</a:t>
            </a:r>
          </a:p>
          <a:p>
            <a:r>
              <a:rPr lang="en-US" dirty="0"/>
              <a:t>Impractical to measure the variability that exists</a:t>
            </a:r>
          </a:p>
          <a:p>
            <a:pPr lvl="1"/>
            <a:r>
              <a:rPr lang="en-US" dirty="0"/>
              <a:t>Caution: If variability scares you, avert your eyes for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17066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" y="407773"/>
            <a:ext cx="8732042" cy="5821364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ISU “Tall Towers” </a:t>
            </a:r>
            <a:r>
              <a:rPr lang="en-US" sz="2800" b="1" dirty="0">
                <a:solidFill>
                  <a:schemeClr val="accent2"/>
                </a:solidFill>
              </a:rPr>
              <a:t>1 second interval </a:t>
            </a:r>
            <a:r>
              <a:rPr lang="en-US" sz="2800" dirty="0"/>
              <a:t>Wind Speed [</a:t>
            </a:r>
            <a:r>
              <a:rPr lang="en-US" sz="2800" dirty="0" err="1"/>
              <a:t>mps</a:t>
            </a:r>
            <a:r>
              <a:rPr lang="en-US" sz="2800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5105400"/>
            <a:ext cx="5455442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79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Two sensors at same height, mounted at different directions on the tower. We also have 20 Hz data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508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entire plot is just 1 minute of data!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62000" y="4341167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7086600" y="4341166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Variability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Iowa Flood Center experiment with tipping buckets 3 feet apart</a:t>
            </a:r>
          </a:p>
          <a:p>
            <a:r>
              <a:rPr lang="en-US" dirty="0"/>
              <a:t>Found some cases of noticeable differences between these two gauges</a:t>
            </a:r>
          </a:p>
          <a:p>
            <a:r>
              <a:rPr lang="en-US" dirty="0"/>
              <a:t>In general case, which gauge is right?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13" name="TextBox 12"/>
          <p:cNvSpPr txBox="1"/>
          <p:nvPr/>
        </p:nvSpPr>
        <p:spPr>
          <a:xfrm>
            <a:off x="2971800" y="5791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http://iowafloodcenter.org/notes-from-the-field-rain-gauges/</a:t>
            </a:r>
          </a:p>
        </p:txBody>
      </p:sp>
    </p:spTree>
    <p:extLst>
      <p:ext uri="{BB962C8B-B14F-4D97-AF65-F5344CB8AC3E}">
        <p14:creationId xmlns:p14="http://schemas.microsoft.com/office/powerpoint/2010/main" val="1930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Subtle topography / elevation changes make a difference!</a:t>
            </a:r>
          </a:p>
          <a:p>
            <a:r>
              <a:rPr lang="en-US" dirty="0"/>
              <a:t>Similar to wind, one second plots sometimes show rapid temperature fluctuations</a:t>
            </a:r>
          </a:p>
          <a:p>
            <a:r>
              <a:rPr lang="en-US" dirty="0"/>
              <a:t>Urban Heat Islands impact temperature </a:t>
            </a:r>
            <a:r>
              <a:rPr lang="en-US" dirty="0" err="1"/>
              <a:t>representativity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18539"/>
            <a:ext cx="4038600" cy="388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126163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Photo: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Elywnn</a:t>
            </a:r>
            <a:r>
              <a:rPr lang="en-US" dirty="0"/>
              <a:t> Taylor</a:t>
            </a:r>
          </a:p>
        </p:txBody>
      </p:sp>
    </p:spTree>
    <p:extLst>
      <p:ext uri="{BB962C8B-B14F-4D97-AF65-F5344CB8AC3E}">
        <p14:creationId xmlns:p14="http://schemas.microsoft.com/office/powerpoint/2010/main" val="27860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Bah, My weather station at my house is highly accurate!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4101" r="28302"/>
          <a:stretch/>
        </p:blipFill>
        <p:spPr>
          <a:xfrm>
            <a:off x="457201" y="1600200"/>
            <a:ext cx="3960596" cy="45340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8244"/>
            <a:ext cx="4038600" cy="2689874"/>
          </a:xfrm>
        </p:spPr>
      </p:pic>
      <p:sp>
        <p:nvSpPr>
          <p:cNvPr id="7" name="TextBox 6"/>
          <p:cNvSpPr txBox="1"/>
          <p:nvPr/>
        </p:nvSpPr>
        <p:spPr>
          <a:xfrm>
            <a:off x="2209800" y="6308724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https://www.wunderground.com/weatherstation/installationguide.asp</a:t>
            </a:r>
          </a:p>
        </p:txBody>
      </p:sp>
    </p:spTree>
    <p:extLst>
      <p:ext uri="{BB962C8B-B14F-4D97-AF65-F5344CB8AC3E}">
        <p14:creationId xmlns:p14="http://schemas.microsoft.com/office/powerpoint/2010/main" val="42596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said all that, let us collect all the weather station data we can find!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539"/>
            <a:ext cx="4038600" cy="33772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Iowa Environmental </a:t>
            </a:r>
            <a:r>
              <a:rPr lang="en-US" dirty="0" err="1"/>
              <a:t>Mesonet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Meso</a:t>
            </a:r>
            <a:r>
              <a:rPr lang="en-US" dirty="0"/>
              <a:t>” is a fancy weather term for a spatial scale (10s of miles)</a:t>
            </a:r>
          </a:p>
          <a:p>
            <a:r>
              <a:rPr lang="en-US" dirty="0"/>
              <a:t>Aggregate data from many different observation networks</a:t>
            </a:r>
          </a:p>
          <a:p>
            <a:r>
              <a:rPr lang="en-US" dirty="0"/>
              <a:t>Rest of my talk shamelessly promotes my website!</a:t>
            </a:r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868</Words>
  <Application>Microsoft Office PowerPoint</Application>
  <PresentationFormat>On-screen Show 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Mesonet Refresher</vt:lpstr>
      <vt:lpstr>Why do weather stations exist?</vt:lpstr>
      <vt:lpstr>OK daryl, no more attempts at confusing drawings</vt:lpstr>
      <vt:lpstr>If Weather Stations are so important, why doesn’t the government place them like weeds over Iowa?</vt:lpstr>
      <vt:lpstr>PowerPoint Presentation</vt:lpstr>
      <vt:lpstr>Precipitation Variability</vt:lpstr>
      <vt:lpstr>Temperature Variability</vt:lpstr>
      <vt:lpstr>Bah, My weather station at my house is highly accurate!</vt:lpstr>
      <vt:lpstr>Having said all that, let us collect all the weather station data we can find!</vt:lpstr>
      <vt:lpstr>Plugging my IEM Daily Feature</vt:lpstr>
      <vt:lpstr>PowerPoint Presentation</vt:lpstr>
      <vt:lpstr>Which network should I use?</vt:lpstr>
      <vt:lpstr>How do I find my closest station within a given IEM network?</vt:lpstr>
      <vt:lpstr>Some Weather Variables to Monitor</vt:lpstr>
      <vt:lpstr>What are Growing Degree Days (GDD)?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ISU Soil Moisture Caveats Galore</vt:lpstr>
      <vt:lpstr>PowerPoint Presentation</vt:lpstr>
      <vt:lpstr>PowerPoint Presentation</vt:lpstr>
      <vt:lpstr>PowerPoint Presentation</vt:lpstr>
      <vt:lpstr>Some Weather Variables to Monitor</vt:lpstr>
      <vt:lpstr>What is an Arridity Index?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February vs August Wind Rose</vt:lpstr>
      <vt:lpstr>OK, enough of my rambling…. Questions? https://mesonet.agron.iastate.edu “Info” Tab -&gt;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62</cp:revision>
  <dcterms:created xsi:type="dcterms:W3CDTF">2015-03-27T13:07:26Z</dcterms:created>
  <dcterms:modified xsi:type="dcterms:W3CDTF">2019-04-01T14:29:29Z</dcterms:modified>
</cp:coreProperties>
</file>