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2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5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505A-A628-45F9-826C-4645EA54206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B365-C5E8-461E-9041-7BFAD8B2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wschat.weather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National Weather Service Valid Time Event Code (VTEC)</a:t>
            </a:r>
            <a:br>
              <a:rPr lang="en-US" dirty="0" smtClean="0"/>
            </a:br>
            <a:r>
              <a:rPr lang="en-US" dirty="0" smtClean="0"/>
              <a:t>and Event ID Reuse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Daryl Herzmann</a:t>
            </a:r>
          </a:p>
          <a:p>
            <a:r>
              <a:rPr lang="en-US" dirty="0" smtClean="0"/>
              <a:t>Iowa Environmental </a:t>
            </a:r>
            <a:r>
              <a:rPr lang="en-US" dirty="0" err="1" smtClean="0"/>
              <a:t>Mesonet</a:t>
            </a:r>
            <a:endParaRPr lang="en-US" dirty="0" smtClean="0"/>
          </a:p>
          <a:p>
            <a:r>
              <a:rPr lang="en-US" dirty="0" smtClean="0"/>
              <a:t>Iowa State University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continue to work closely with the NWS to identify and help correct issues found with VTEC / dissemination.</a:t>
            </a:r>
          </a:p>
          <a:p>
            <a:r>
              <a:rPr lang="en-US" dirty="0" smtClean="0"/>
              <a:t>Presently working on QA/QC of their various CAP feeds to identify latency issues / incorrect information</a:t>
            </a:r>
          </a:p>
          <a:p>
            <a:r>
              <a:rPr lang="en-US" dirty="0" smtClean="0"/>
              <a:t>Please squawk at the NWS when you have issues. For many issues, it appears that I am the only one they hear from </a:t>
            </a:r>
            <a:r>
              <a:rPr lang="en-US" dirty="0" smtClean="0">
                <a:sym typeface="Wingdings" panose="05000000000000000000" pitchFamily="2" charset="2"/>
              </a:rPr>
              <a:t> (Others have given up hope getting responses)</a:t>
            </a:r>
            <a:endParaRPr lang="en-US" dirty="0" smtClean="0"/>
          </a:p>
          <a:p>
            <a:r>
              <a:rPr lang="en-US" dirty="0" smtClean="0"/>
              <a:t>Happy to engage others in this area</a:t>
            </a:r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akrherz</a:t>
            </a:r>
            <a:endParaRPr lang="en-US" dirty="0" smtClean="0"/>
          </a:p>
          <a:p>
            <a:pPr lvl="1"/>
            <a:r>
              <a:rPr lang="en-US" dirty="0" smtClean="0"/>
              <a:t>Snail Mail: </a:t>
            </a:r>
            <a:r>
              <a:rPr lang="en-US" dirty="0" smtClean="0">
                <a:hlinkClick r:id="rId2"/>
              </a:rPr>
              <a:t>akrherz@iastate.edu</a:t>
            </a:r>
            <a:endParaRPr lang="en-US" dirty="0" smtClean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: https://github.com/akrherz/pyIEM/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2001, Meteorology Degree from Iowa State</a:t>
            </a:r>
          </a:p>
          <a:p>
            <a:r>
              <a:rPr lang="en-US" dirty="0" smtClean="0"/>
              <a:t>2001, Started Iowa Environmental </a:t>
            </a:r>
            <a:r>
              <a:rPr lang="en-US" dirty="0" err="1" smtClean="0"/>
              <a:t>Mesonet</a:t>
            </a:r>
            <a:endParaRPr lang="en-US" dirty="0" smtClean="0"/>
          </a:p>
          <a:p>
            <a:pPr lvl="1"/>
            <a:r>
              <a:rPr lang="en-US" dirty="0" smtClean="0"/>
              <a:t>https://mesonet.agron.iastate.edu</a:t>
            </a:r>
          </a:p>
          <a:p>
            <a:pPr lvl="1"/>
            <a:r>
              <a:rPr lang="en-US" dirty="0" smtClean="0"/>
              <a:t>An environmental data warehousing project with massive/unique archives available freely online (not just data from Iowa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smtClean="0"/>
              <a:t>2005, co-creator of instant messaging system that became </a:t>
            </a:r>
            <a:r>
              <a:rPr lang="en-US" dirty="0" err="1" smtClean="0"/>
              <a:t>NWSChat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https://nwschat.weather.gov</a:t>
            </a:r>
            <a:endParaRPr lang="en-US" dirty="0" smtClean="0"/>
          </a:p>
          <a:p>
            <a:r>
              <a:rPr lang="en-US" dirty="0" smtClean="0"/>
              <a:t>2007-2016, contractor with the National Weather Service</a:t>
            </a:r>
          </a:p>
          <a:p>
            <a:pPr lvl="1"/>
            <a:r>
              <a:rPr lang="en-US" dirty="0" smtClean="0"/>
              <a:t>Worked on </a:t>
            </a:r>
            <a:r>
              <a:rPr lang="en-US" dirty="0" err="1" smtClean="0"/>
              <a:t>NWSChat</a:t>
            </a:r>
            <a:r>
              <a:rPr lang="en-US" dirty="0" smtClean="0"/>
              <a:t>, NWWS-OI, GIFS, IRIS, RIDGE-II, and other acronyms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10,000ft View of How NWS issues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Offices typically use AWIPS to generate a formatted ASCII text file</a:t>
            </a:r>
          </a:p>
          <a:p>
            <a:r>
              <a:rPr lang="en-US" dirty="0" smtClean="0"/>
              <a:t>This text file goes on a wild and woolly journey to reach the world via many different routes (deduplication is tough)</a:t>
            </a:r>
          </a:p>
          <a:p>
            <a:r>
              <a:rPr lang="en-US" dirty="0" smtClean="0"/>
              <a:t>Near-zero automated quality </a:t>
            </a:r>
            <a:r>
              <a:rPr lang="en-US" dirty="0"/>
              <a:t>c</a:t>
            </a:r>
            <a:r>
              <a:rPr lang="en-US" dirty="0" smtClean="0"/>
              <a:t>ontrol is done on this text product, vendors have to account for GIGO</a:t>
            </a:r>
          </a:p>
          <a:p>
            <a:r>
              <a:rPr lang="en-US" dirty="0" smtClean="0"/>
              <a:t>Diagram shows the “NOAAPORT” system, but a number of other dissemination systems exist</a:t>
            </a:r>
          </a:p>
          <a:p>
            <a:r>
              <a:rPr lang="en-US" dirty="0" smtClean="0"/>
              <a:t>Most data services have to parse this text product to get atomic data.  There is some “native” CAP emittance from AWIPS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57" y="2226038"/>
            <a:ext cx="4608286" cy="3550512"/>
          </a:xfrm>
        </p:spPr>
      </p:pic>
      <p:sp>
        <p:nvSpPr>
          <p:cNvPr id="6" name="TextBox 5"/>
          <p:cNvSpPr txBox="1"/>
          <p:nvPr/>
        </p:nvSpPr>
        <p:spPr>
          <a:xfrm>
            <a:off x="6096000" y="5776550"/>
            <a:ext cx="545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https://www.weather.gov/about/warning-dissemination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6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90956"/>
            <a:ext cx="10515600" cy="796018"/>
          </a:xfrm>
        </p:spPr>
        <p:txBody>
          <a:bodyPr/>
          <a:lstStyle/>
          <a:p>
            <a:r>
              <a:rPr lang="en-US" dirty="0" smtClean="0"/>
              <a:t>Example Warning (circa 2003) prior to VTEC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1258" y="986974"/>
            <a:ext cx="5254172" cy="529771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WFUS53 KDMX 102146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TORDMX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IAC007-185</a:t>
            </a:r>
            <a:r>
              <a:rPr lang="en-US" sz="3800" dirty="0" smtClean="0"/>
              <a:t>-102230-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BULLETIN - EAS ACTIVATION REQUESTED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TORNADO WARNING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NATIONAL WEATHER SERVICE DES MOINES IA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446 PM CDT SAT MAY 10 2003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THE NATIONAL WEATHER SERVICE IN DES MOINES HAS ISSUED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* TORNADO WARNING </a:t>
            </a:r>
            <a:r>
              <a:rPr lang="en-US" sz="3800" dirty="0" smtClean="0"/>
              <a:t>FOR...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  APPANOOSE COUNTY IN SOUTH CENTRAL IOWA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  EASTERN WAYNE COUNTY IN SOUTH CENTRAL IOWA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 smtClean="0"/>
              <a:t>* </a:t>
            </a:r>
            <a:r>
              <a:rPr lang="en-US" sz="3800" dirty="0" smtClean="0">
                <a:solidFill>
                  <a:srgbClr val="FF0000"/>
                </a:solidFill>
              </a:rPr>
              <a:t>UNTIL 530 PM CDT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921829" y="986975"/>
            <a:ext cx="5965371" cy="5544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* AT 443 PM...RADAR INDICATED A THUNDERSTORM CAPABLE OF PRODUCING A TORNADO 3 MILES SOUTHWEST OF SEYMOUR...OR ABOUT 46 MILES SOUTHWEST  OF OTTUMWA...MOVING NORTHEAST AT 35 MPH.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* THE STORM WILL BE...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  6 MILES SOUTHEAST OF PROMISE CITY AROUND 450 PM...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  NEAR PLANO AROUND 455 PM...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  3 MILES NORTHWEST OF NUMA AROUND 500 PM...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  NEAR MYSTIC AROUND 505 PM...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  NEAR RATHBUN AROUND 510 PM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  5 MILES NORTHWEST OF UDELL AROUND 520 PM.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THIS WARNING REPLACES THE SEVERE THUNDERSTORM WARNING PREVIOUSLY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ISSUED FOR WAYNE AND APPANOOSE COUNTIES.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A TORNADO WATCH REMAINS IN EFFECT UNTIL 1000 PM SATURDAY EVENING FOR EASTERN IOWA.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LAT...LON 4087 9335 4059 9334 4061 9269 4089 9266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/>
              <a:t>JOHNSON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11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2005, along came Valid Time Event Code (VTEC)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NWS kept the ASCII text format, but added a special string to the product meant for computers to consume</a:t>
            </a:r>
          </a:p>
          <a:p>
            <a:r>
              <a:rPr lang="en-US" dirty="0" smtClean="0"/>
              <a:t>The period delineated parts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WFUS53 KDMX 282344</a:t>
            </a:r>
          </a:p>
          <a:p>
            <a:pPr marL="0" indent="0">
              <a:buNone/>
            </a:pPr>
            <a:r>
              <a:rPr lang="en-US" dirty="0" smtClean="0"/>
              <a:t>TORDMX</a:t>
            </a:r>
          </a:p>
          <a:p>
            <a:pPr marL="0" indent="0">
              <a:buNone/>
            </a:pPr>
            <a:r>
              <a:rPr lang="en-US" dirty="0" smtClean="0"/>
              <a:t>IAC125-181-290015-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/O.NEW.KDMX.TO.W.0026.170628T2344Z-170629T0015Z/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BULLETIN - EAS ACTIVATION REQUESTED</a:t>
            </a:r>
          </a:p>
          <a:p>
            <a:pPr marL="0" indent="0">
              <a:buNone/>
            </a:pPr>
            <a:r>
              <a:rPr lang="en-US" dirty="0" smtClean="0"/>
              <a:t>Tornado Warning</a:t>
            </a:r>
          </a:p>
          <a:p>
            <a:pPr marL="0" indent="0">
              <a:buNone/>
            </a:pPr>
            <a:r>
              <a:rPr lang="en-US" dirty="0" smtClean="0"/>
              <a:t>National Weather Service Des Moines IA</a:t>
            </a:r>
          </a:p>
          <a:p>
            <a:pPr marL="0" indent="0">
              <a:buNone/>
            </a:pPr>
            <a:r>
              <a:rPr lang="en-US" dirty="0" smtClean="0"/>
              <a:t>644 PM CDT WED JUN 28 2017</a:t>
            </a:r>
          </a:p>
          <a:p>
            <a:pPr marL="0" indent="0">
              <a:buNone/>
            </a:pPr>
            <a:r>
              <a:rPr lang="en-US" dirty="0" smtClean="0"/>
              <a:t>…truncated…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5425"/>
              </p:ext>
            </p:extLst>
          </p:nvPr>
        </p:nvGraphicFramePr>
        <p:xfrm>
          <a:off x="638628" y="3085494"/>
          <a:ext cx="53811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1">
                  <a:extLst>
                    <a:ext uri="{9D8B030D-6E8A-4147-A177-3AD203B41FA5}">
                      <a16:colId xmlns:a16="http://schemas.microsoft.com/office/drawing/2014/main" val="1102127512"/>
                    </a:ext>
                  </a:extLst>
                </a:gridCol>
                <a:gridCol w="3755571">
                  <a:extLst>
                    <a:ext uri="{9D8B030D-6E8A-4147-A177-3AD203B41FA5}">
                      <a16:colId xmlns:a16="http://schemas.microsoft.com/office/drawing/2014/main" val="3216918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9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Operational/Experimental/Test</a:t>
                      </a:r>
                      <a:r>
                        <a:rPr lang="en-US" baseline="0" dirty="0" smtClean="0"/>
                        <a:t>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0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Alert 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KDMX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Issuance Center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6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Phenomena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0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7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Yearly Event ID (1</a:t>
                      </a:r>
                      <a:r>
                        <a:rPr lang="en-US" baseline="0" dirty="0" smtClean="0"/>
                        <a:t> thru 9999)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6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170628T2344Z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ISO-</a:t>
                      </a:r>
                      <a:r>
                        <a:rPr lang="en-US" dirty="0" err="1" smtClean="0"/>
                        <a:t>ish</a:t>
                      </a:r>
                      <a:r>
                        <a:rPr lang="en-US" dirty="0" smtClean="0"/>
                        <a:t> event start UTC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170629T0015Z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ISO-</a:t>
                      </a:r>
                      <a:r>
                        <a:rPr lang="en-US" dirty="0" err="1" smtClean="0"/>
                        <a:t>ish</a:t>
                      </a:r>
                      <a:r>
                        <a:rPr lang="en-US" dirty="0" smtClean="0"/>
                        <a:t> event end UTC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3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8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12.5 years of VTEC parsing experience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VTEC put lipstick on the ASCII-product pig.  Folks have a fighting chance at parsing NWS text and getting it mostly right</a:t>
            </a:r>
          </a:p>
          <a:p>
            <a:r>
              <a:rPr lang="en-US" dirty="0" smtClean="0"/>
              <a:t>Event IDs are supposed to be unique for a given year</a:t>
            </a:r>
          </a:p>
          <a:p>
            <a:pPr lvl="1"/>
            <a:r>
              <a:rPr lang="en-US" dirty="0" smtClean="0"/>
              <a:t>The concept of a “year” is very tricky</a:t>
            </a:r>
          </a:p>
          <a:p>
            <a:pPr lvl="1"/>
            <a:r>
              <a:rPr lang="en-US" dirty="0" smtClean="0"/>
              <a:t>Nothing in VTEC tells you which year the event ID is valid for</a:t>
            </a:r>
          </a:p>
          <a:p>
            <a:pPr lvl="1"/>
            <a:r>
              <a:rPr lang="en-US" dirty="0" smtClean="0"/>
              <a:t>Enforcement of uniqueness of Event IDs is local office based and subject to all sorts of failures and errors (based on local AWIPS database table)</a:t>
            </a:r>
          </a:p>
          <a:p>
            <a:r>
              <a:rPr lang="en-US" dirty="0" smtClean="0"/>
              <a:t>In theory, VTEC +  UGC (Universal Geographic Code) should provide logical and programmatic lifecycles of alerts, GIGO still happens near daily</a:t>
            </a:r>
          </a:p>
          <a:p>
            <a:r>
              <a:rPr lang="en-US" dirty="0" smtClean="0"/>
              <a:t>VTEC has a concept of “indefinite time” (000000T0000Z), which is not pleasant to account for in code</a:t>
            </a:r>
          </a:p>
          <a:p>
            <a:r>
              <a:rPr lang="en-US" dirty="0" smtClean="0"/>
              <a:t>VTEC did not solve the conundrum of NWS Alert Products being designed to be read by humans, but computers/automation are more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4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2017 VTEC Event ID Re-use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~summer 2017, an unknown failure with ongoing AWIPS upgrades caused the VTEC event database to be emptied</a:t>
            </a:r>
          </a:p>
          <a:p>
            <a:r>
              <a:rPr lang="en-US" dirty="0" smtClean="0"/>
              <a:t>Subsequently issued alerts for the year all reset to event ID 1</a:t>
            </a:r>
          </a:p>
          <a:p>
            <a:r>
              <a:rPr lang="en-US" dirty="0" smtClean="0"/>
              <a:t>Sadly, I did not catch this until late October.</a:t>
            </a:r>
          </a:p>
          <a:p>
            <a:r>
              <a:rPr lang="en-US" dirty="0" smtClean="0"/>
              <a:t>During November, lots of emails / discussions with NWS, wrote some apps for their contractor to attempt to fix the AWIPS databases</a:t>
            </a:r>
          </a:p>
          <a:p>
            <a:r>
              <a:rPr lang="en-US" dirty="0" smtClean="0"/>
              <a:t>Got to mid December without fixing and NWS HQ made a decision not to fix (why: too late in year, issue is mute once calendar flips)</a:t>
            </a:r>
          </a:p>
          <a:p>
            <a:r>
              <a:rPr lang="en-US" dirty="0" smtClean="0"/>
              <a:t>My accounting, impacted 332 alerts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9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at hand, the test Tsunami Warning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WEXX20 PAAQ 061328</a:t>
            </a:r>
          </a:p>
          <a:p>
            <a:pPr marL="0" indent="0">
              <a:buNone/>
            </a:pPr>
            <a:r>
              <a:rPr lang="en-US" dirty="0" smtClean="0"/>
              <a:t>TSUAT1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TEST...Tsunami Message Number 1...TEST</a:t>
            </a:r>
          </a:p>
          <a:p>
            <a:pPr marL="0" indent="0">
              <a:buNone/>
            </a:pPr>
            <a:r>
              <a:rPr lang="en-US" dirty="0" smtClean="0"/>
              <a:t>NWS National Tsunami Warning Center Palmer AK</a:t>
            </a:r>
          </a:p>
          <a:p>
            <a:pPr marL="0" indent="0">
              <a:buNone/>
            </a:pPr>
            <a:r>
              <a:rPr lang="en-US" dirty="0" smtClean="0"/>
              <a:t>828 AM EST Tue Feb 6 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.NEW.PAAQ.TS.W.0003.180206T1328Z-180206T1428Z/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OK, so the “T” (Test) flag was used, end of story?  Sadly, nope.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4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number of strange things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text products were issued at the same time</a:t>
            </a:r>
          </a:p>
          <a:p>
            <a:pPr lvl="1"/>
            <a:r>
              <a:rPr lang="en-US" dirty="0" smtClean="0"/>
              <a:t>The first was truncated before the VTEC string appeared</a:t>
            </a:r>
          </a:p>
          <a:p>
            <a:pPr lvl="1"/>
            <a:r>
              <a:rPr lang="en-US" dirty="0" smtClean="0"/>
              <a:t>The second contained VTEC, but had no mandatory WMO headers denoting the duplicated product in time</a:t>
            </a:r>
          </a:p>
          <a:p>
            <a:r>
              <a:rPr lang="en-US" dirty="0" smtClean="0"/>
              <a:t>/T.NEW.PAAQ.TS.W.</a:t>
            </a:r>
            <a:r>
              <a:rPr lang="en-US" dirty="0" smtClean="0">
                <a:solidFill>
                  <a:srgbClr val="C00000"/>
                </a:solidFill>
              </a:rPr>
              <a:t>0003</a:t>
            </a:r>
            <a:r>
              <a:rPr lang="en-US" dirty="0" smtClean="0"/>
              <a:t>.180206T1328Z-180206T1428Z/</a:t>
            </a:r>
          </a:p>
          <a:p>
            <a:pPr lvl="1"/>
            <a:r>
              <a:rPr lang="en-US" dirty="0" smtClean="0"/>
              <a:t>Event ID 3 had previously been used for an operational warning in January</a:t>
            </a:r>
          </a:p>
          <a:p>
            <a:pPr lvl="1"/>
            <a:r>
              <a:rPr lang="en-US" dirty="0" smtClean="0"/>
              <a:t>NWS Product directives are a bit vague if this reuse is OK given the other Tsunami was in the Pacific basin. IMO: not OK.</a:t>
            </a:r>
          </a:p>
          <a:p>
            <a:r>
              <a:rPr lang="en-US" dirty="0" smtClean="0"/>
              <a:t>An additional Test Tsunami Warning was issued at 11 AM EST</a:t>
            </a:r>
          </a:p>
          <a:p>
            <a:pPr lvl="1"/>
            <a:r>
              <a:rPr lang="en-US" dirty="0" smtClean="0"/>
              <a:t>Product formatting was terrible, issued twice, truncated, missing important parts, used Event ID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1033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The National Weather Service Valid Time Event Code (VTEC) and Event ID Reuse</vt:lpstr>
      <vt:lpstr>About Me</vt:lpstr>
      <vt:lpstr>10,000ft View of How NWS issues Alerts</vt:lpstr>
      <vt:lpstr>Example Warning (circa 2003) prior to VTEC</vt:lpstr>
      <vt:lpstr>2005, along came Valid Time Event Code (VTEC)</vt:lpstr>
      <vt:lpstr>12.5 years of VTEC parsing experience</vt:lpstr>
      <vt:lpstr>The 2017 VTEC Event ID Re-use Issue</vt:lpstr>
      <vt:lpstr>The issue at hand, the test Tsunami Warning </vt:lpstr>
      <vt:lpstr>A number of strange things happened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National Weather Service Valid Time Event Code (VTEC) and Event ID Reuse</dc:title>
  <dc:creator>Herzmann, Daryl E [AGRON]</dc:creator>
  <cp:lastModifiedBy>Herzmann, Daryl E [AGRON]</cp:lastModifiedBy>
  <cp:revision>14</cp:revision>
  <dcterms:created xsi:type="dcterms:W3CDTF">2018-02-20T13:05:01Z</dcterms:created>
  <dcterms:modified xsi:type="dcterms:W3CDTF">2018-02-20T14:39:09Z</dcterms:modified>
</cp:coreProperties>
</file>